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7.jpg" ContentType="image/jpg"/>
  <Override PartName="/ppt/media/image8.jpg" ContentType="image/jpg"/>
  <Override PartName="/ppt/media/image9.jpg" ContentType="image/jp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4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10071100" cy="6858000"/>
  <p:notesSz cx="100711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1398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39280" y="802300"/>
            <a:ext cx="6188170" cy="2541431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39280" y="3531206"/>
            <a:ext cx="6188170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39279" y="329309"/>
            <a:ext cx="3399208" cy="309201"/>
          </a:xfrm>
        </p:spPr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80167" y="798973"/>
            <a:ext cx="883319" cy="503578"/>
          </a:xfrm>
        </p:spPr>
        <p:txBody>
          <a:bodyPr/>
          <a:lstStyle/>
          <a:p>
            <a:fld id="{B6F15528-21DE-4FAA-801E-634DDDAF4B2B}" type="slidenum">
              <a:rPr lang="en-ID" smtClean="0"/>
              <a:t>‹#›</a:t>
            </a:fld>
            <a:endParaRPr lang="en-ID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39280" y="3528542"/>
            <a:ext cx="618817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4834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1589846" y="1847088"/>
            <a:ext cx="723760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71801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19440" y="798975"/>
            <a:ext cx="121486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89846" y="798975"/>
            <a:ext cx="5838567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D" smtClean="0"/>
              <a:t>‹#›</a:t>
            </a:fld>
            <a:endParaRPr lang="en-ID"/>
          </a:p>
        </p:txBody>
      </p:sp>
      <p:cxnSp>
        <p:nvCxnSpPr>
          <p:cNvPr id="15" name="Straight Connector 14"/>
          <p:cNvCxnSpPr/>
          <p:nvPr/>
        </p:nvCxnSpPr>
        <p:spPr>
          <a:xfrm>
            <a:off x="7619439" y="798975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31526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68069" y="2868733"/>
            <a:ext cx="4053840" cy="3684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360357" y="2868733"/>
            <a:ext cx="4053840" cy="3684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4/4/2024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42285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D" smtClean="0"/>
              <a:t>‹#›</a:t>
            </a:fld>
            <a:endParaRPr lang="en-ID"/>
          </a:p>
        </p:txBody>
      </p:sp>
      <p:cxnSp>
        <p:nvCxnSpPr>
          <p:cNvPr id="33" name="Straight Connector 32"/>
          <p:cNvCxnSpPr/>
          <p:nvPr/>
        </p:nvCxnSpPr>
        <p:spPr>
          <a:xfrm>
            <a:off x="1589846" y="1847088"/>
            <a:ext cx="723760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9585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9845" y="1756130"/>
            <a:ext cx="6186504" cy="188795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9846" y="3806197"/>
            <a:ext cx="6186504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D" smtClean="0"/>
              <a:t>‹#›</a:t>
            </a:fld>
            <a:endParaRPr lang="en-ID"/>
          </a:p>
        </p:txBody>
      </p:sp>
      <p:cxnSp>
        <p:nvCxnSpPr>
          <p:cNvPr id="15" name="Straight Connector 14"/>
          <p:cNvCxnSpPr/>
          <p:nvPr/>
        </p:nvCxnSpPr>
        <p:spPr>
          <a:xfrm>
            <a:off x="1589845" y="3804985"/>
            <a:ext cx="618650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8420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9846" y="804891"/>
            <a:ext cx="7237604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9844" y="2013936"/>
            <a:ext cx="3442800" cy="34375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84891" y="2013937"/>
            <a:ext cx="3442558" cy="3437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D" smtClean="0"/>
              <a:t>‹#›</a:t>
            </a:fld>
            <a:endParaRPr lang="en-ID"/>
          </a:p>
        </p:txBody>
      </p:sp>
      <p:cxnSp>
        <p:nvCxnSpPr>
          <p:cNvPr id="33" name="Straight Connector 32"/>
          <p:cNvCxnSpPr/>
          <p:nvPr/>
        </p:nvCxnSpPr>
        <p:spPr>
          <a:xfrm>
            <a:off x="1589846" y="1847088"/>
            <a:ext cx="723760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0646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1589846" y="1847088"/>
            <a:ext cx="723760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9845" y="804165"/>
            <a:ext cx="7237605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9845" y="2019551"/>
            <a:ext cx="3442684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9845" y="2824271"/>
            <a:ext cx="3442684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84891" y="2023005"/>
            <a:ext cx="3442558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84891" y="2821491"/>
            <a:ext cx="3442558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91379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1589846" y="1847088"/>
            <a:ext cx="723760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48639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40609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4945" y="798973"/>
            <a:ext cx="2671914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1136" y="798974"/>
            <a:ext cx="4216313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84946" y="3205493"/>
            <a:ext cx="2673477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D" smtClean="0"/>
              <a:t>‹#›</a:t>
            </a:fld>
            <a:endParaRPr lang="en-ID"/>
          </a:p>
        </p:txBody>
      </p:sp>
      <p:cxnSp>
        <p:nvCxnSpPr>
          <p:cNvPr id="17" name="Straight Connector 16"/>
          <p:cNvCxnSpPr/>
          <p:nvPr/>
        </p:nvCxnSpPr>
        <p:spPr>
          <a:xfrm>
            <a:off x="1587925" y="3205491"/>
            <a:ext cx="266896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3040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5503091" y="482172"/>
            <a:ext cx="3867403" cy="5149101"/>
            <a:chOff x="6852919" y="583365"/>
            <a:chExt cx="4681849" cy="5181928"/>
          </a:xfrm>
        </p:grpSpPr>
        <p:sp>
          <p:nvSpPr>
            <p:cNvPr id="14" name="Rectangle 13"/>
            <p:cNvSpPr/>
            <p:nvPr/>
          </p:nvSpPr>
          <p:spPr>
            <a:xfrm>
              <a:off x="6852919" y="583365"/>
              <a:ext cx="4681849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7273787" y="915806"/>
              <a:ext cx="3844017" cy="450791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0569" y="1129513"/>
            <a:ext cx="3573935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11974" y="1122544"/>
            <a:ext cx="2461602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89846" y="3145992"/>
            <a:ext cx="3568815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82326" y="5469858"/>
            <a:ext cx="3582179" cy="320123"/>
          </a:xfrm>
        </p:spPr>
        <p:txBody>
          <a:bodyPr/>
          <a:lstStyle>
            <a:lvl1pPr algn="l">
              <a:defRPr/>
            </a:lvl1pPr>
          </a:lstStyle>
          <a:p>
            <a:fld id="{1D8BD707-D9CF-40AE-B4C6-C98DA3205C09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83280" y="318642"/>
            <a:ext cx="3581224" cy="320931"/>
          </a:xfrm>
        </p:spPr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D" smtClean="0"/>
              <a:t>‹#›</a:t>
            </a:fld>
            <a:endParaRPr lang="en-ID"/>
          </a:p>
        </p:txBody>
      </p:sp>
      <p:cxnSp>
        <p:nvCxnSpPr>
          <p:cNvPr id="31" name="Straight Connector 30"/>
          <p:cNvCxnSpPr/>
          <p:nvPr/>
        </p:nvCxnSpPr>
        <p:spPr>
          <a:xfrm>
            <a:off x="1587411" y="3143605"/>
            <a:ext cx="357071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2613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015734"/>
            <a:ext cx="10071100" cy="407952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38" r="12500" b="-1538"/>
          <a:stretch/>
        </p:blipFill>
        <p:spPr>
          <a:xfrm>
            <a:off x="-1" y="6095254"/>
            <a:ext cx="10071101" cy="774727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0" y="6101127"/>
            <a:ext cx="100711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89846" y="804521"/>
            <a:ext cx="7237604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9846" y="2015734"/>
            <a:ext cx="7237604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19039" y="330370"/>
            <a:ext cx="2608410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89845" y="329309"/>
            <a:ext cx="4443007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7175" y="798973"/>
            <a:ext cx="87642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2535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530350" y="1416452"/>
            <a:ext cx="7090409" cy="99568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>
              <a:lnSpc>
                <a:spcPts val="3800"/>
              </a:lnSpc>
              <a:spcBef>
                <a:spcPts val="240"/>
              </a:spcBef>
            </a:pPr>
            <a:r>
              <a:rPr b="0" spc="-5" dirty="0">
                <a:solidFill>
                  <a:srgbClr val="262626"/>
                </a:solidFill>
                <a:latin typeface="Palatino Linotype" panose="02040502050505030304" pitchFamily="18" charset="0"/>
                <a:cs typeface="Microsoft Sans Serif"/>
              </a:rPr>
              <a:t>Kekarantinaan Kesehatan </a:t>
            </a:r>
            <a:r>
              <a:rPr b="0" dirty="0">
                <a:solidFill>
                  <a:srgbClr val="262626"/>
                </a:solidFill>
                <a:latin typeface="Palatino Linotype" panose="02040502050505030304" pitchFamily="18" charset="0"/>
                <a:cs typeface="Microsoft Sans Serif"/>
              </a:rPr>
              <a:t> </a:t>
            </a:r>
            <a:r>
              <a:rPr b="0" spc="-5" dirty="0">
                <a:solidFill>
                  <a:srgbClr val="262626"/>
                </a:solidFill>
                <a:latin typeface="Palatino Linotype" panose="02040502050505030304" pitchFamily="18" charset="0"/>
                <a:cs typeface="Microsoft Sans Serif"/>
              </a:rPr>
              <a:t>di</a:t>
            </a:r>
            <a:r>
              <a:rPr b="0" spc="-10" dirty="0">
                <a:solidFill>
                  <a:srgbClr val="262626"/>
                </a:solidFill>
                <a:latin typeface="Palatino Linotype" panose="02040502050505030304" pitchFamily="18" charset="0"/>
                <a:cs typeface="Microsoft Sans Serif"/>
              </a:rPr>
              <a:t> </a:t>
            </a:r>
            <a:r>
              <a:rPr b="0" dirty="0">
                <a:solidFill>
                  <a:srgbClr val="262626"/>
                </a:solidFill>
                <a:latin typeface="Palatino Linotype" panose="02040502050505030304" pitchFamily="18" charset="0"/>
                <a:cs typeface="Microsoft Sans Serif"/>
              </a:rPr>
              <a:t>Bandar</a:t>
            </a:r>
            <a:r>
              <a:rPr b="0" spc="-5" dirty="0">
                <a:solidFill>
                  <a:srgbClr val="262626"/>
                </a:solidFill>
                <a:latin typeface="Palatino Linotype" panose="02040502050505030304" pitchFamily="18" charset="0"/>
                <a:cs typeface="Microsoft Sans Serif"/>
              </a:rPr>
              <a:t> Udara</a:t>
            </a:r>
            <a:r>
              <a:rPr b="0" dirty="0">
                <a:solidFill>
                  <a:srgbClr val="262626"/>
                </a:solidFill>
                <a:latin typeface="Palatino Linotype" panose="02040502050505030304" pitchFamily="18" charset="0"/>
                <a:cs typeface="Microsoft Sans Serif"/>
              </a:rPr>
              <a:t> 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811795" y="3558792"/>
            <a:ext cx="4860925" cy="337272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80"/>
              </a:spcBef>
            </a:pPr>
            <a:r>
              <a:rPr sz="180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endParaRPr sz="1800" dirty="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98610" y="533400"/>
            <a:ext cx="8972490" cy="19825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4D4D4D"/>
                </a:solidFill>
              </a:rPr>
              <a:t>PENYELENGGARAAN</a:t>
            </a:r>
            <a:r>
              <a:rPr lang="en-US" spc="-5" dirty="0">
                <a:solidFill>
                  <a:srgbClr val="4D4D4D"/>
                </a:solidFill>
              </a:rPr>
              <a:t> </a:t>
            </a:r>
            <a:r>
              <a:rPr lang="en-ID" sz="3200" b="1" spc="-5" dirty="0">
                <a:solidFill>
                  <a:srgbClr val="4D4D4D"/>
                </a:solidFill>
                <a:latin typeface="Arial"/>
                <a:cs typeface="Arial"/>
              </a:rPr>
              <a:t>KEKARANTINAAN KESEHATAN </a:t>
            </a:r>
            <a:r>
              <a:rPr lang="en-ID" sz="3200" b="1" dirty="0">
                <a:solidFill>
                  <a:srgbClr val="4D4D4D"/>
                </a:solidFill>
                <a:latin typeface="Arial"/>
                <a:cs typeface="Arial"/>
              </a:rPr>
              <a:t>DI</a:t>
            </a:r>
            <a:r>
              <a:rPr lang="en-ID" sz="3200" b="1" spc="-2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lang="en-ID" sz="3200" b="1" spc="-5" dirty="0">
                <a:solidFill>
                  <a:srgbClr val="4D4D4D"/>
                </a:solidFill>
                <a:latin typeface="Arial"/>
                <a:cs typeface="Arial"/>
              </a:rPr>
              <a:t>PINTU</a:t>
            </a:r>
            <a:r>
              <a:rPr lang="en-ID" sz="3200" b="1" spc="-1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lang="en-ID" sz="3200" b="1" dirty="0">
                <a:solidFill>
                  <a:srgbClr val="4D4D4D"/>
                </a:solidFill>
                <a:latin typeface="Arial"/>
                <a:cs typeface="Arial"/>
              </a:rPr>
              <a:t>MASUK</a:t>
            </a:r>
            <a:r>
              <a:rPr lang="en-ID" sz="3200" b="1" spc="-1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lang="en-ID" sz="3200" b="1" spc="-5" dirty="0">
                <a:solidFill>
                  <a:srgbClr val="4D4D4D"/>
                </a:solidFill>
                <a:latin typeface="Arial"/>
                <a:cs typeface="Arial"/>
              </a:rPr>
              <a:t>NEGARA</a:t>
            </a:r>
            <a:br>
              <a:rPr lang="en-ID" sz="3200" dirty="0">
                <a:latin typeface="Arial"/>
                <a:cs typeface="Arial"/>
              </a:rPr>
            </a:br>
            <a:br>
              <a:rPr lang="en-ID" sz="3200" dirty="0">
                <a:latin typeface="Arial"/>
                <a:cs typeface="Arial"/>
              </a:rPr>
            </a:br>
            <a:endParaRPr spc="-5" dirty="0">
              <a:solidFill>
                <a:srgbClr val="4D4D4D"/>
              </a:solidFill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4550" y="1524697"/>
            <a:ext cx="7674609" cy="4423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4850" dirty="0">
              <a:latin typeface="Arial"/>
              <a:cs typeface="Arial"/>
            </a:endParaRPr>
          </a:p>
          <a:p>
            <a:pPr marL="798830" marR="121920" indent="-190500">
              <a:lnSpc>
                <a:spcPts val="2800"/>
              </a:lnSpc>
              <a:buFont typeface="Wingdings"/>
              <a:buChar char=""/>
              <a:tabLst>
                <a:tab pos="801370" algn="l"/>
              </a:tabLst>
            </a:pPr>
            <a:r>
              <a:rPr sz="2400" dirty="0">
                <a:solidFill>
                  <a:srgbClr val="4D4D4D"/>
                </a:solidFill>
                <a:latin typeface="Microsoft Sans Serif"/>
                <a:cs typeface="Microsoft Sans Serif"/>
              </a:rPr>
              <a:t>Pengawasan</a:t>
            </a:r>
            <a:r>
              <a:rPr sz="24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 di Pelabuhan Laut</a:t>
            </a:r>
            <a:r>
              <a:rPr sz="240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(kedatangan </a:t>
            </a:r>
            <a:r>
              <a:rPr sz="2400" dirty="0">
                <a:solidFill>
                  <a:srgbClr val="4D4D4D"/>
                </a:solidFill>
                <a:latin typeface="Microsoft Sans Serif"/>
                <a:cs typeface="Microsoft Sans Serif"/>
              </a:rPr>
              <a:t>dan </a:t>
            </a:r>
            <a:r>
              <a:rPr sz="2400" spc="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keberangkatan</a:t>
            </a:r>
            <a:r>
              <a:rPr sz="2400" spc="-1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kapal) </a:t>
            </a:r>
            <a:endParaRPr sz="2400" dirty="0">
              <a:latin typeface="Microsoft Sans Serif"/>
              <a:cs typeface="Microsoft Sans Serif"/>
            </a:endParaRPr>
          </a:p>
          <a:p>
            <a:pPr marL="798830" marR="361315" indent="-190500">
              <a:lnSpc>
                <a:spcPct val="101499"/>
              </a:lnSpc>
              <a:spcBef>
                <a:spcPts val="470"/>
              </a:spcBef>
              <a:buFont typeface="Wingdings"/>
              <a:buChar char=""/>
              <a:tabLst>
                <a:tab pos="801370" algn="l"/>
              </a:tabLst>
            </a:pPr>
            <a:r>
              <a:rPr sz="2400" dirty="0">
                <a:solidFill>
                  <a:srgbClr val="4D4D4D"/>
                </a:solidFill>
                <a:latin typeface="Microsoft Sans Serif"/>
                <a:cs typeface="Microsoft Sans Serif"/>
              </a:rPr>
              <a:t>Pengawasan </a:t>
            </a:r>
            <a:r>
              <a:rPr sz="24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di </a:t>
            </a:r>
            <a:r>
              <a:rPr sz="2400" dirty="0">
                <a:solidFill>
                  <a:srgbClr val="4D4D4D"/>
                </a:solidFill>
                <a:latin typeface="Microsoft Sans Serif"/>
                <a:cs typeface="Microsoft Sans Serif"/>
              </a:rPr>
              <a:t>Bandar Udara </a:t>
            </a:r>
            <a:r>
              <a:rPr sz="24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(kedatangan </a:t>
            </a:r>
            <a:r>
              <a:rPr sz="2400" dirty="0">
                <a:solidFill>
                  <a:srgbClr val="4D4D4D"/>
                </a:solidFill>
                <a:latin typeface="Microsoft Sans Serif"/>
                <a:cs typeface="Microsoft Sans Serif"/>
              </a:rPr>
              <a:t>dan </a:t>
            </a:r>
            <a:r>
              <a:rPr sz="2400" spc="-62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keberangkatan</a:t>
            </a:r>
            <a:r>
              <a:rPr sz="2400" spc="-1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pesawat </a:t>
            </a:r>
            <a:r>
              <a:rPr sz="2400" dirty="0">
                <a:solidFill>
                  <a:srgbClr val="4D4D4D"/>
                </a:solidFill>
                <a:latin typeface="Microsoft Sans Serif"/>
                <a:cs typeface="Microsoft Sans Serif"/>
              </a:rPr>
              <a:t>udara) </a:t>
            </a:r>
            <a:endParaRPr sz="2400" dirty="0">
              <a:latin typeface="Microsoft Sans Serif"/>
              <a:cs typeface="Microsoft Sans Serif"/>
            </a:endParaRPr>
          </a:p>
          <a:p>
            <a:pPr marL="798830" marR="5080" indent="-190500">
              <a:lnSpc>
                <a:spcPct val="101499"/>
              </a:lnSpc>
              <a:spcBef>
                <a:spcPts val="455"/>
              </a:spcBef>
              <a:buFont typeface="Wingdings"/>
              <a:buChar char=""/>
              <a:tabLst>
                <a:tab pos="801370" algn="l"/>
              </a:tabLst>
            </a:pPr>
            <a:r>
              <a:rPr sz="2400" dirty="0">
                <a:solidFill>
                  <a:srgbClr val="4D4D4D"/>
                </a:solidFill>
                <a:latin typeface="Microsoft Sans Serif"/>
                <a:cs typeface="Microsoft Sans Serif"/>
              </a:rPr>
              <a:t>Pengawasan </a:t>
            </a:r>
            <a:r>
              <a:rPr sz="24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di </a:t>
            </a:r>
            <a:r>
              <a:rPr sz="2400" dirty="0">
                <a:solidFill>
                  <a:srgbClr val="4D4D4D"/>
                </a:solidFill>
                <a:latin typeface="Microsoft Sans Serif"/>
                <a:cs typeface="Microsoft Sans Serif"/>
              </a:rPr>
              <a:t>Pos </a:t>
            </a:r>
            <a:r>
              <a:rPr sz="24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Lintas Batas Darat </a:t>
            </a:r>
            <a:r>
              <a:rPr sz="2400" dirty="0">
                <a:solidFill>
                  <a:srgbClr val="4D4D4D"/>
                </a:solidFill>
                <a:latin typeface="Microsoft Sans Serif"/>
                <a:cs typeface="Microsoft Sans Serif"/>
              </a:rPr>
              <a:t>Negara </a:t>
            </a:r>
            <a:r>
              <a:rPr sz="2400" spc="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(kedatangan</a:t>
            </a:r>
            <a:r>
              <a:rPr sz="2400" dirty="0">
                <a:solidFill>
                  <a:srgbClr val="4D4D4D"/>
                </a:solidFill>
                <a:latin typeface="Microsoft Sans Serif"/>
                <a:cs typeface="Microsoft Sans Serif"/>
              </a:rPr>
              <a:t> dan </a:t>
            </a:r>
            <a:r>
              <a:rPr sz="24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keberangkatan</a:t>
            </a:r>
            <a:r>
              <a:rPr sz="2400" spc="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4D4D4D"/>
                </a:solidFill>
                <a:latin typeface="Microsoft Sans Serif"/>
                <a:cs typeface="Microsoft Sans Serif"/>
              </a:rPr>
              <a:t>kendaraan </a:t>
            </a:r>
            <a:r>
              <a:rPr sz="24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darat) </a:t>
            </a:r>
            <a:endParaRPr sz="2400" dirty="0">
              <a:latin typeface="Microsoft Sans Serif"/>
              <a:cs typeface="Microsoft Sans Serif"/>
            </a:endParaRPr>
          </a:p>
          <a:p>
            <a:pPr marL="800735" indent="-193040">
              <a:lnSpc>
                <a:spcPct val="100000"/>
              </a:lnSpc>
              <a:spcBef>
                <a:spcPts val="595"/>
              </a:spcBef>
              <a:buFont typeface="Wingdings"/>
              <a:buChar char=""/>
              <a:tabLst>
                <a:tab pos="801370" algn="l"/>
              </a:tabLst>
            </a:pPr>
            <a:r>
              <a:rPr sz="2400" dirty="0">
                <a:solidFill>
                  <a:srgbClr val="4D4D4D"/>
                </a:solidFill>
                <a:latin typeface="Microsoft Sans Serif"/>
                <a:cs typeface="Microsoft Sans Serif"/>
              </a:rPr>
              <a:t>Pengawasan</a:t>
            </a:r>
            <a:r>
              <a:rPr sz="2400" spc="-2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Awak/Personel</a:t>
            </a:r>
            <a:r>
              <a:rPr sz="2400" spc="-1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4D4D4D"/>
                </a:solidFill>
                <a:latin typeface="Microsoft Sans Serif"/>
                <a:cs typeface="Microsoft Sans Serif"/>
              </a:rPr>
              <a:t>dan</a:t>
            </a:r>
            <a:r>
              <a:rPr sz="2400" spc="-1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4D4D4D"/>
                </a:solidFill>
                <a:latin typeface="Microsoft Sans Serif"/>
                <a:cs typeface="Microsoft Sans Serif"/>
              </a:rPr>
              <a:t>Penumpang </a:t>
            </a:r>
            <a:endParaRPr sz="2400" dirty="0">
              <a:latin typeface="Microsoft Sans Serif"/>
              <a:cs typeface="Microsoft Sans Serif"/>
            </a:endParaRPr>
          </a:p>
          <a:p>
            <a:pPr marL="800735" indent="-193040">
              <a:lnSpc>
                <a:spcPct val="100000"/>
              </a:lnSpc>
              <a:spcBef>
                <a:spcPts val="520"/>
              </a:spcBef>
              <a:buFont typeface="Wingdings"/>
              <a:buChar char=""/>
              <a:tabLst>
                <a:tab pos="801370" algn="l"/>
              </a:tabLst>
            </a:pPr>
            <a:r>
              <a:rPr sz="2400" dirty="0">
                <a:solidFill>
                  <a:srgbClr val="4D4D4D"/>
                </a:solidFill>
                <a:latin typeface="Microsoft Sans Serif"/>
                <a:cs typeface="Microsoft Sans Serif"/>
              </a:rPr>
              <a:t>Pengawasan</a:t>
            </a:r>
            <a:r>
              <a:rPr sz="2400" spc="-5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4D4D4D"/>
                </a:solidFill>
                <a:latin typeface="Microsoft Sans Serif"/>
                <a:cs typeface="Microsoft Sans Serif"/>
              </a:rPr>
              <a:t>Barang </a:t>
            </a:r>
            <a:endParaRPr sz="2400" dirty="0">
              <a:latin typeface="Microsoft Sans Serif"/>
              <a:cs typeface="Microsoft Sans Serif"/>
            </a:endParaRPr>
          </a:p>
          <a:p>
            <a:pPr marL="800735" indent="-193040">
              <a:lnSpc>
                <a:spcPct val="100000"/>
              </a:lnSpc>
              <a:spcBef>
                <a:spcPts val="620"/>
              </a:spcBef>
              <a:buFont typeface="Wingdings"/>
              <a:buChar char=""/>
              <a:tabLst>
                <a:tab pos="801370" algn="l"/>
              </a:tabLst>
            </a:pPr>
            <a:r>
              <a:rPr sz="2400" dirty="0">
                <a:solidFill>
                  <a:srgbClr val="4D4D4D"/>
                </a:solidFill>
                <a:latin typeface="Microsoft Sans Serif"/>
                <a:cs typeface="Microsoft Sans Serif"/>
              </a:rPr>
              <a:t>Sanksi</a:t>
            </a:r>
            <a:r>
              <a:rPr sz="2400" spc="-3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Administratif</a:t>
            </a:r>
            <a:r>
              <a:rPr sz="240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endParaRPr sz="2400" dirty="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23995" y="153458"/>
            <a:ext cx="24136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4D4D4D"/>
                </a:solidFill>
              </a:rPr>
              <a:t>TINDAKAN</a:t>
            </a:r>
            <a:endParaRPr sz="3600" dirty="0"/>
          </a:p>
        </p:txBody>
      </p:sp>
      <p:sp>
        <p:nvSpPr>
          <p:cNvPr id="4" name="object 4"/>
          <p:cNvSpPr txBox="1"/>
          <p:nvPr/>
        </p:nvSpPr>
        <p:spPr>
          <a:xfrm>
            <a:off x="1023995" y="699557"/>
            <a:ext cx="39878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4D4D4D"/>
                </a:solidFill>
                <a:latin typeface="Arial"/>
                <a:cs typeface="Arial"/>
              </a:rPr>
              <a:t>KEKARANTINAN</a:t>
            </a:r>
            <a:r>
              <a:rPr sz="3600" b="1" spc="-5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606060"/>
                </a:solidFill>
                <a:latin typeface="Arial"/>
                <a:cs typeface="Arial"/>
              </a:rPr>
              <a:t>:</a:t>
            </a:r>
            <a:endParaRPr sz="3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83403" y="1742845"/>
            <a:ext cx="9319895" cy="4988560"/>
          </a:xfrm>
          <a:prstGeom prst="rect">
            <a:avLst/>
          </a:prstGeom>
        </p:spPr>
        <p:txBody>
          <a:bodyPr vert="horz" wrap="square" lIns="0" tIns="75565" rIns="0" bIns="0" rtlCol="0">
            <a:spAutoFit/>
          </a:bodyPr>
          <a:lstStyle/>
          <a:p>
            <a:pPr marL="354965" indent="-342900">
              <a:lnSpc>
                <a:spcPct val="100000"/>
              </a:lnSpc>
              <a:spcBef>
                <a:spcPts val="595"/>
              </a:spcBef>
              <a:buAutoNum type="arabicParenR"/>
              <a:tabLst>
                <a:tab pos="355600" algn="l"/>
              </a:tabLst>
            </a:pPr>
            <a:r>
              <a:rPr sz="2400" spc="-5" dirty="0">
                <a:solidFill>
                  <a:srgbClr val="4D4D4D"/>
                </a:solidFill>
                <a:latin typeface="Calibri"/>
                <a:cs typeface="Calibri"/>
              </a:rPr>
              <a:t>tindakan</a:t>
            </a:r>
            <a:r>
              <a:rPr sz="2400" dirty="0">
                <a:solidFill>
                  <a:srgbClr val="4D4D4D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D4D4D"/>
                </a:solidFill>
                <a:latin typeface="Calibri"/>
                <a:cs typeface="Calibri"/>
              </a:rPr>
              <a:t>isolasi</a:t>
            </a:r>
            <a:r>
              <a:rPr sz="2400" dirty="0">
                <a:solidFill>
                  <a:srgbClr val="4D4D4D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D4D4D"/>
                </a:solidFill>
                <a:latin typeface="Calibri"/>
                <a:cs typeface="Calibri"/>
              </a:rPr>
              <a:t>terhadap</a:t>
            </a:r>
            <a:r>
              <a:rPr sz="2400" dirty="0">
                <a:solidFill>
                  <a:srgbClr val="4D4D4D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D4D4D"/>
                </a:solidFill>
                <a:latin typeface="Calibri"/>
                <a:cs typeface="Calibri"/>
              </a:rPr>
              <a:t>orang</a:t>
            </a:r>
            <a:r>
              <a:rPr sz="2400" dirty="0">
                <a:solidFill>
                  <a:srgbClr val="4D4D4D"/>
                </a:solidFill>
                <a:latin typeface="Calibri"/>
                <a:cs typeface="Calibri"/>
              </a:rPr>
              <a:t> dan </a:t>
            </a:r>
            <a:r>
              <a:rPr sz="2400" spc="-5" dirty="0">
                <a:solidFill>
                  <a:srgbClr val="4D4D4D"/>
                </a:solidFill>
                <a:latin typeface="Calibri"/>
                <a:cs typeface="Calibri"/>
              </a:rPr>
              <a:t>barang,</a:t>
            </a:r>
            <a:endParaRPr sz="2400">
              <a:latin typeface="Calibri"/>
              <a:cs typeface="Calibri"/>
            </a:endParaRPr>
          </a:p>
          <a:p>
            <a:pPr marL="354965" indent="-342900">
              <a:lnSpc>
                <a:spcPct val="100000"/>
              </a:lnSpc>
              <a:spcBef>
                <a:spcPts val="495"/>
              </a:spcBef>
              <a:buAutoNum type="arabicParenR"/>
              <a:tabLst>
                <a:tab pos="355600" algn="l"/>
              </a:tabLst>
            </a:pPr>
            <a:r>
              <a:rPr sz="2400" spc="-5" dirty="0">
                <a:solidFill>
                  <a:srgbClr val="4D4D4D"/>
                </a:solidFill>
                <a:latin typeface="Calibri"/>
                <a:cs typeface="Calibri"/>
              </a:rPr>
              <a:t>tindakan</a:t>
            </a:r>
            <a:r>
              <a:rPr sz="2400" spc="5" dirty="0">
                <a:solidFill>
                  <a:srgbClr val="4D4D4D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D4D4D"/>
                </a:solidFill>
                <a:latin typeface="Calibri"/>
                <a:cs typeface="Calibri"/>
              </a:rPr>
              <a:t>karantina</a:t>
            </a:r>
            <a:r>
              <a:rPr sz="2400" spc="5" dirty="0">
                <a:solidFill>
                  <a:srgbClr val="4D4D4D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D4D4D"/>
                </a:solidFill>
                <a:latin typeface="Calibri"/>
                <a:cs typeface="Calibri"/>
              </a:rPr>
              <a:t>terhadap</a:t>
            </a:r>
            <a:r>
              <a:rPr sz="2400" spc="5" dirty="0">
                <a:solidFill>
                  <a:srgbClr val="4D4D4D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D4D4D"/>
                </a:solidFill>
                <a:latin typeface="Calibri"/>
                <a:cs typeface="Calibri"/>
              </a:rPr>
              <a:t>orang,</a:t>
            </a:r>
            <a:r>
              <a:rPr sz="2400" spc="5" dirty="0">
                <a:solidFill>
                  <a:srgbClr val="4D4D4D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D4D4D"/>
                </a:solidFill>
                <a:latin typeface="Calibri"/>
                <a:cs typeface="Calibri"/>
              </a:rPr>
              <a:t>barang,</a:t>
            </a:r>
            <a:r>
              <a:rPr sz="2400" spc="5" dirty="0">
                <a:solidFill>
                  <a:srgbClr val="4D4D4D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D4D4D"/>
                </a:solidFill>
                <a:latin typeface="Calibri"/>
                <a:cs typeface="Calibri"/>
              </a:rPr>
              <a:t>alat angkut dan</a:t>
            </a:r>
            <a:r>
              <a:rPr sz="2400" spc="10" dirty="0">
                <a:solidFill>
                  <a:srgbClr val="4D4D4D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D4D4D"/>
                </a:solidFill>
                <a:latin typeface="Calibri"/>
                <a:cs typeface="Calibri"/>
              </a:rPr>
              <a:t>lingkungan,</a:t>
            </a:r>
            <a:endParaRPr sz="2400">
              <a:latin typeface="Calibri"/>
              <a:cs typeface="Calibri"/>
            </a:endParaRPr>
          </a:p>
          <a:p>
            <a:pPr marL="354965" indent="-342900">
              <a:lnSpc>
                <a:spcPct val="100000"/>
              </a:lnSpc>
              <a:spcBef>
                <a:spcPts val="620"/>
              </a:spcBef>
              <a:buAutoNum type="arabicParenR"/>
              <a:tabLst>
                <a:tab pos="355600" algn="l"/>
              </a:tabLst>
            </a:pPr>
            <a:r>
              <a:rPr sz="2400" spc="-5" dirty="0">
                <a:solidFill>
                  <a:srgbClr val="4D4D4D"/>
                </a:solidFill>
                <a:latin typeface="Calibri"/>
                <a:cs typeface="Calibri"/>
              </a:rPr>
              <a:t>tindakan</a:t>
            </a:r>
            <a:r>
              <a:rPr sz="2400" dirty="0">
                <a:solidFill>
                  <a:srgbClr val="4D4D4D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D4D4D"/>
                </a:solidFill>
                <a:latin typeface="Calibri"/>
                <a:cs typeface="Calibri"/>
              </a:rPr>
              <a:t>vaksinasi</a:t>
            </a:r>
            <a:r>
              <a:rPr sz="2400" spc="5" dirty="0">
                <a:solidFill>
                  <a:srgbClr val="4D4D4D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D4D4D"/>
                </a:solidFill>
                <a:latin typeface="Calibri"/>
                <a:cs typeface="Calibri"/>
              </a:rPr>
              <a:t>terhadap</a:t>
            </a:r>
            <a:r>
              <a:rPr sz="2400" spc="5" dirty="0">
                <a:solidFill>
                  <a:srgbClr val="4D4D4D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D4D4D"/>
                </a:solidFill>
                <a:latin typeface="Calibri"/>
                <a:cs typeface="Calibri"/>
              </a:rPr>
              <a:t>orang</a:t>
            </a:r>
            <a:r>
              <a:rPr sz="2400" dirty="0">
                <a:solidFill>
                  <a:srgbClr val="4D4D4D"/>
                </a:solidFill>
                <a:latin typeface="Calibri"/>
                <a:cs typeface="Calibri"/>
              </a:rPr>
              <a:t> dan</a:t>
            </a:r>
            <a:r>
              <a:rPr sz="2400" spc="5" dirty="0">
                <a:solidFill>
                  <a:srgbClr val="4D4D4D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D4D4D"/>
                </a:solidFill>
                <a:latin typeface="Calibri"/>
                <a:cs typeface="Calibri"/>
              </a:rPr>
              <a:t>barang,</a:t>
            </a:r>
            <a:endParaRPr sz="2400">
              <a:latin typeface="Calibri"/>
              <a:cs typeface="Calibri"/>
            </a:endParaRPr>
          </a:p>
          <a:p>
            <a:pPr marL="354965" indent="-342900">
              <a:lnSpc>
                <a:spcPct val="100000"/>
              </a:lnSpc>
              <a:spcBef>
                <a:spcPts val="520"/>
              </a:spcBef>
              <a:buAutoNum type="arabicParenR"/>
              <a:tabLst>
                <a:tab pos="355600" algn="l"/>
              </a:tabLst>
            </a:pPr>
            <a:r>
              <a:rPr sz="2400" spc="-5" dirty="0">
                <a:solidFill>
                  <a:srgbClr val="4D4D4D"/>
                </a:solidFill>
                <a:latin typeface="Calibri"/>
                <a:cs typeface="Calibri"/>
              </a:rPr>
              <a:t>tindakan deratisasi</a:t>
            </a:r>
            <a:r>
              <a:rPr sz="2400" spc="-10" dirty="0">
                <a:solidFill>
                  <a:srgbClr val="4D4D4D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D4D4D"/>
                </a:solidFill>
                <a:latin typeface="Calibri"/>
                <a:cs typeface="Calibri"/>
              </a:rPr>
              <a:t>terhadap</a:t>
            </a:r>
            <a:r>
              <a:rPr sz="2400" spc="-10" dirty="0">
                <a:solidFill>
                  <a:srgbClr val="4D4D4D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D4D4D"/>
                </a:solidFill>
                <a:latin typeface="Calibri"/>
                <a:cs typeface="Calibri"/>
              </a:rPr>
              <a:t>alat</a:t>
            </a:r>
            <a:r>
              <a:rPr sz="2400" spc="-10" dirty="0">
                <a:solidFill>
                  <a:srgbClr val="4D4D4D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D4D4D"/>
                </a:solidFill>
                <a:latin typeface="Calibri"/>
                <a:cs typeface="Calibri"/>
              </a:rPr>
              <a:t>angkut</a:t>
            </a:r>
            <a:r>
              <a:rPr sz="2400" spc="-10" dirty="0">
                <a:solidFill>
                  <a:srgbClr val="4D4D4D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D4D4D"/>
                </a:solidFill>
                <a:latin typeface="Calibri"/>
                <a:cs typeface="Calibri"/>
              </a:rPr>
              <a:t>dan lingkungan</a:t>
            </a:r>
            <a:endParaRPr sz="2400">
              <a:latin typeface="Calibri"/>
              <a:cs typeface="Calibri"/>
            </a:endParaRPr>
          </a:p>
          <a:p>
            <a:pPr marL="342900" marR="1021080" indent="-330200">
              <a:lnSpc>
                <a:spcPct val="101499"/>
              </a:lnSpc>
              <a:spcBef>
                <a:spcPts val="575"/>
              </a:spcBef>
              <a:buAutoNum type="arabicParenR"/>
              <a:tabLst>
                <a:tab pos="355600" algn="l"/>
              </a:tabLst>
            </a:pPr>
            <a:r>
              <a:rPr sz="2400" spc="-5" dirty="0">
                <a:solidFill>
                  <a:srgbClr val="4D4D4D"/>
                </a:solidFill>
                <a:latin typeface="Calibri"/>
                <a:cs typeface="Calibri"/>
              </a:rPr>
              <a:t>tindakan</a:t>
            </a:r>
            <a:r>
              <a:rPr sz="2400" dirty="0">
                <a:solidFill>
                  <a:srgbClr val="4D4D4D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D4D4D"/>
                </a:solidFill>
                <a:latin typeface="Calibri"/>
                <a:cs typeface="Calibri"/>
              </a:rPr>
              <a:t>desinseksi</a:t>
            </a:r>
            <a:r>
              <a:rPr sz="2400" spc="5" dirty="0">
                <a:solidFill>
                  <a:srgbClr val="4D4D4D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D4D4D"/>
                </a:solidFill>
                <a:latin typeface="Calibri"/>
                <a:cs typeface="Calibri"/>
              </a:rPr>
              <a:t>terhadap</a:t>
            </a:r>
            <a:r>
              <a:rPr sz="2400" dirty="0">
                <a:solidFill>
                  <a:srgbClr val="4D4D4D"/>
                </a:solidFill>
                <a:latin typeface="Calibri"/>
                <a:cs typeface="Calibri"/>
              </a:rPr>
              <a:t> alat </a:t>
            </a:r>
            <a:r>
              <a:rPr sz="2400" spc="-5" dirty="0">
                <a:solidFill>
                  <a:srgbClr val="4D4D4D"/>
                </a:solidFill>
                <a:latin typeface="Calibri"/>
                <a:cs typeface="Calibri"/>
              </a:rPr>
              <a:t>angkut,</a:t>
            </a:r>
            <a:r>
              <a:rPr sz="2400" dirty="0">
                <a:solidFill>
                  <a:srgbClr val="4D4D4D"/>
                </a:solidFill>
                <a:latin typeface="Calibri"/>
                <a:cs typeface="Calibri"/>
              </a:rPr>
              <a:t> lingkungan dan</a:t>
            </a:r>
            <a:r>
              <a:rPr sz="2400" spc="5" dirty="0">
                <a:solidFill>
                  <a:srgbClr val="4D4D4D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D4D4D"/>
                </a:solidFill>
                <a:latin typeface="Calibri"/>
                <a:cs typeface="Calibri"/>
              </a:rPr>
              <a:t>media </a:t>
            </a:r>
            <a:r>
              <a:rPr sz="2400" spc="-530" dirty="0">
                <a:solidFill>
                  <a:srgbClr val="4D4D4D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D4D4D"/>
                </a:solidFill>
                <a:latin typeface="Calibri"/>
                <a:cs typeface="Calibri"/>
              </a:rPr>
              <a:t>lingkungan</a:t>
            </a:r>
            <a:endParaRPr sz="2400">
              <a:latin typeface="Calibri"/>
              <a:cs typeface="Calibri"/>
            </a:endParaRPr>
          </a:p>
          <a:p>
            <a:pPr marL="342900" marR="599440" indent="-330200">
              <a:lnSpc>
                <a:spcPct val="101499"/>
              </a:lnSpc>
              <a:spcBef>
                <a:spcPts val="455"/>
              </a:spcBef>
              <a:buAutoNum type="arabicParenR"/>
              <a:tabLst>
                <a:tab pos="355600" algn="l"/>
              </a:tabLst>
            </a:pPr>
            <a:r>
              <a:rPr sz="2400" spc="-5" dirty="0">
                <a:solidFill>
                  <a:srgbClr val="4D4D4D"/>
                </a:solidFill>
                <a:latin typeface="Calibri"/>
                <a:cs typeface="Calibri"/>
              </a:rPr>
              <a:t>tindakan</a:t>
            </a:r>
            <a:r>
              <a:rPr sz="2400" spc="5" dirty="0">
                <a:solidFill>
                  <a:srgbClr val="4D4D4D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D4D4D"/>
                </a:solidFill>
                <a:latin typeface="Calibri"/>
                <a:cs typeface="Calibri"/>
              </a:rPr>
              <a:t>desinfeksi</a:t>
            </a:r>
            <a:r>
              <a:rPr sz="2400" spc="10" dirty="0">
                <a:solidFill>
                  <a:srgbClr val="4D4D4D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D4D4D"/>
                </a:solidFill>
                <a:latin typeface="Calibri"/>
                <a:cs typeface="Calibri"/>
              </a:rPr>
              <a:t>terhadap</a:t>
            </a:r>
            <a:r>
              <a:rPr sz="2400" spc="10" dirty="0">
                <a:solidFill>
                  <a:srgbClr val="4D4D4D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D4D4D"/>
                </a:solidFill>
                <a:latin typeface="Calibri"/>
                <a:cs typeface="Calibri"/>
              </a:rPr>
              <a:t>orang,</a:t>
            </a:r>
            <a:r>
              <a:rPr sz="2400" spc="5" dirty="0">
                <a:solidFill>
                  <a:srgbClr val="4D4D4D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D4D4D"/>
                </a:solidFill>
                <a:latin typeface="Calibri"/>
                <a:cs typeface="Calibri"/>
              </a:rPr>
              <a:t>barang,</a:t>
            </a:r>
            <a:r>
              <a:rPr sz="2400" spc="10" dirty="0">
                <a:solidFill>
                  <a:srgbClr val="4D4D4D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D4D4D"/>
                </a:solidFill>
                <a:latin typeface="Calibri"/>
                <a:cs typeface="Calibri"/>
              </a:rPr>
              <a:t>alat</a:t>
            </a:r>
            <a:r>
              <a:rPr sz="2400" spc="5" dirty="0">
                <a:solidFill>
                  <a:srgbClr val="4D4D4D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D4D4D"/>
                </a:solidFill>
                <a:latin typeface="Calibri"/>
                <a:cs typeface="Calibri"/>
              </a:rPr>
              <a:t>angkut,</a:t>
            </a:r>
            <a:r>
              <a:rPr sz="2400" spc="10" dirty="0">
                <a:solidFill>
                  <a:srgbClr val="4D4D4D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D4D4D"/>
                </a:solidFill>
                <a:latin typeface="Calibri"/>
                <a:cs typeface="Calibri"/>
              </a:rPr>
              <a:t>dan</a:t>
            </a:r>
            <a:r>
              <a:rPr sz="2400" spc="10" dirty="0">
                <a:solidFill>
                  <a:srgbClr val="4D4D4D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D4D4D"/>
                </a:solidFill>
                <a:latin typeface="Calibri"/>
                <a:cs typeface="Calibri"/>
              </a:rPr>
              <a:t>media </a:t>
            </a:r>
            <a:r>
              <a:rPr sz="2400" spc="-530" dirty="0">
                <a:solidFill>
                  <a:srgbClr val="4D4D4D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D4D4D"/>
                </a:solidFill>
                <a:latin typeface="Calibri"/>
                <a:cs typeface="Calibri"/>
              </a:rPr>
              <a:t>lingkungan</a:t>
            </a:r>
            <a:endParaRPr sz="2400">
              <a:latin typeface="Calibri"/>
              <a:cs typeface="Calibri"/>
            </a:endParaRPr>
          </a:p>
          <a:p>
            <a:pPr marL="342900" marR="5080" indent="-330200">
              <a:lnSpc>
                <a:spcPts val="2820"/>
              </a:lnSpc>
              <a:spcBef>
                <a:spcPts val="740"/>
              </a:spcBef>
              <a:buAutoNum type="arabicParenR"/>
              <a:tabLst>
                <a:tab pos="355600" algn="l"/>
              </a:tabLst>
            </a:pPr>
            <a:r>
              <a:rPr sz="2400" spc="-5" dirty="0">
                <a:solidFill>
                  <a:srgbClr val="4D4D4D"/>
                </a:solidFill>
                <a:latin typeface="Calibri"/>
                <a:cs typeface="Calibri"/>
              </a:rPr>
              <a:t>tindakan</a:t>
            </a:r>
            <a:r>
              <a:rPr sz="2400" spc="10" dirty="0">
                <a:solidFill>
                  <a:srgbClr val="4D4D4D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D4D4D"/>
                </a:solidFill>
                <a:latin typeface="Calibri"/>
                <a:cs typeface="Calibri"/>
              </a:rPr>
              <a:t>dekontaminasi</a:t>
            </a:r>
            <a:r>
              <a:rPr sz="2400" spc="5" dirty="0">
                <a:solidFill>
                  <a:srgbClr val="4D4D4D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D4D4D"/>
                </a:solidFill>
                <a:latin typeface="Calibri"/>
                <a:cs typeface="Calibri"/>
              </a:rPr>
              <a:t>terhadap</a:t>
            </a:r>
            <a:r>
              <a:rPr sz="2400" spc="15" dirty="0">
                <a:solidFill>
                  <a:srgbClr val="4D4D4D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D4D4D"/>
                </a:solidFill>
                <a:latin typeface="Calibri"/>
                <a:cs typeface="Calibri"/>
              </a:rPr>
              <a:t>orang,</a:t>
            </a:r>
            <a:r>
              <a:rPr sz="2400" spc="5" dirty="0">
                <a:solidFill>
                  <a:srgbClr val="4D4D4D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D4D4D"/>
                </a:solidFill>
                <a:latin typeface="Calibri"/>
                <a:cs typeface="Calibri"/>
              </a:rPr>
              <a:t>barang,</a:t>
            </a:r>
            <a:r>
              <a:rPr sz="2400" spc="10" dirty="0">
                <a:solidFill>
                  <a:srgbClr val="4D4D4D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D4D4D"/>
                </a:solidFill>
                <a:latin typeface="Calibri"/>
                <a:cs typeface="Calibri"/>
              </a:rPr>
              <a:t>alat</a:t>
            </a:r>
            <a:r>
              <a:rPr sz="2400" spc="10" dirty="0">
                <a:solidFill>
                  <a:srgbClr val="4D4D4D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D4D4D"/>
                </a:solidFill>
                <a:latin typeface="Calibri"/>
                <a:cs typeface="Calibri"/>
              </a:rPr>
              <a:t>angkut,</a:t>
            </a:r>
            <a:r>
              <a:rPr sz="2400" spc="10" dirty="0">
                <a:solidFill>
                  <a:srgbClr val="4D4D4D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D4D4D"/>
                </a:solidFill>
                <a:latin typeface="Calibri"/>
                <a:cs typeface="Calibri"/>
              </a:rPr>
              <a:t>dan</a:t>
            </a:r>
            <a:r>
              <a:rPr sz="2400" spc="15" dirty="0">
                <a:solidFill>
                  <a:srgbClr val="4D4D4D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D4D4D"/>
                </a:solidFill>
                <a:latin typeface="Calibri"/>
                <a:cs typeface="Calibri"/>
              </a:rPr>
              <a:t>media </a:t>
            </a:r>
            <a:r>
              <a:rPr sz="2400" spc="-530" dirty="0">
                <a:solidFill>
                  <a:srgbClr val="4D4D4D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D4D4D"/>
                </a:solidFill>
                <a:latin typeface="Calibri"/>
                <a:cs typeface="Calibri"/>
              </a:rPr>
              <a:t>lingkungan</a:t>
            </a:r>
            <a:r>
              <a:rPr sz="2400" spc="-10" dirty="0">
                <a:solidFill>
                  <a:srgbClr val="4D4D4D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D4D4D"/>
                </a:solidFill>
                <a:latin typeface="Calibri"/>
                <a:cs typeface="Calibri"/>
              </a:rPr>
              <a:t>dan</a:t>
            </a:r>
            <a:endParaRPr sz="2400">
              <a:latin typeface="Calibri"/>
              <a:cs typeface="Calibri"/>
            </a:endParaRPr>
          </a:p>
          <a:p>
            <a:pPr marL="342900" marR="1177925" indent="-330200">
              <a:lnSpc>
                <a:spcPct val="101499"/>
              </a:lnSpc>
              <a:spcBef>
                <a:spcPts val="475"/>
              </a:spcBef>
              <a:buAutoNum type="arabicParenR"/>
              <a:tabLst>
                <a:tab pos="355600" algn="l"/>
              </a:tabLst>
            </a:pPr>
            <a:r>
              <a:rPr sz="2400" spc="-5" dirty="0">
                <a:solidFill>
                  <a:srgbClr val="4D4D4D"/>
                </a:solidFill>
                <a:latin typeface="Calibri"/>
                <a:cs typeface="Calibri"/>
              </a:rPr>
              <a:t>tindakan kekarantinaan </a:t>
            </a:r>
            <a:r>
              <a:rPr sz="2400" dirty="0">
                <a:solidFill>
                  <a:srgbClr val="4D4D4D"/>
                </a:solidFill>
                <a:latin typeface="Calibri"/>
                <a:cs typeface="Calibri"/>
              </a:rPr>
              <a:t>kesehatan lain </a:t>
            </a:r>
            <a:r>
              <a:rPr sz="2400" spc="-5" dirty="0">
                <a:solidFill>
                  <a:srgbClr val="4D4D4D"/>
                </a:solidFill>
                <a:latin typeface="Calibri"/>
                <a:cs typeface="Calibri"/>
              </a:rPr>
              <a:t>berdasarkan </a:t>
            </a:r>
            <a:r>
              <a:rPr sz="2400" dirty="0">
                <a:solidFill>
                  <a:srgbClr val="4D4D4D"/>
                </a:solidFill>
                <a:latin typeface="Calibri"/>
                <a:cs typeface="Calibri"/>
              </a:rPr>
              <a:t>situasi dan </a:t>
            </a:r>
            <a:r>
              <a:rPr sz="2400" spc="-530" dirty="0">
                <a:solidFill>
                  <a:srgbClr val="4D4D4D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D4D4D"/>
                </a:solidFill>
                <a:latin typeface="Calibri"/>
                <a:cs typeface="Calibri"/>
              </a:rPr>
              <a:t>kecenderungan epidemiologi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5451" y="166560"/>
            <a:ext cx="7566659" cy="147828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>
              <a:lnSpc>
                <a:spcPts val="3800"/>
              </a:lnSpc>
              <a:spcBef>
                <a:spcPts val="240"/>
              </a:spcBef>
            </a:pPr>
            <a:r>
              <a:rPr spc="-5" dirty="0"/>
              <a:t>PEMBAGIAN WILAYAH KARANTINA</a:t>
            </a:r>
            <a:r>
              <a:rPr dirty="0"/>
              <a:t> DI </a:t>
            </a:r>
            <a:r>
              <a:rPr spc="-875" dirty="0"/>
              <a:t> </a:t>
            </a:r>
            <a:r>
              <a:rPr spc="-5" dirty="0"/>
              <a:t>PINTU </a:t>
            </a:r>
            <a:r>
              <a:rPr dirty="0"/>
              <a:t>MASUK </a:t>
            </a:r>
            <a:r>
              <a:rPr spc="-5" dirty="0"/>
              <a:t>NEGARA (BANDAR </a:t>
            </a:r>
            <a:r>
              <a:rPr dirty="0"/>
              <a:t> </a:t>
            </a:r>
            <a:r>
              <a:rPr spc="-5" dirty="0"/>
              <a:t>UDARA)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411479" y="5540431"/>
            <a:ext cx="9239885" cy="1322705"/>
            <a:chOff x="411479" y="5540431"/>
            <a:chExt cx="9239885" cy="132270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1479" y="5540431"/>
              <a:ext cx="9239595" cy="131756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2138" y="5565370"/>
              <a:ext cx="8840585" cy="129262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2378" y="5571818"/>
              <a:ext cx="9137458" cy="1286181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462378" y="5571818"/>
              <a:ext cx="9137650" cy="1286510"/>
            </a:xfrm>
            <a:custGeom>
              <a:avLst/>
              <a:gdLst/>
              <a:ahLst/>
              <a:cxnLst/>
              <a:rect l="l" t="t" r="r" b="b"/>
              <a:pathLst>
                <a:path w="9137650" h="1286509">
                  <a:moveTo>
                    <a:pt x="0" y="0"/>
                  </a:moveTo>
                  <a:lnTo>
                    <a:pt x="9137456" y="0"/>
                  </a:lnTo>
                  <a:lnTo>
                    <a:pt x="9137456" y="1286180"/>
                  </a:lnTo>
                </a:path>
                <a:path w="9137650" h="1286509">
                  <a:moveTo>
                    <a:pt x="0" y="1286180"/>
                  </a:moveTo>
                  <a:lnTo>
                    <a:pt x="0" y="0"/>
                  </a:lnTo>
                </a:path>
              </a:pathLst>
            </a:custGeom>
            <a:ln w="9524">
              <a:solidFill>
                <a:srgbClr val="FAFA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541118" y="5604838"/>
            <a:ext cx="8775065" cy="1305560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 marR="52069">
              <a:lnSpc>
                <a:spcPts val="1600"/>
              </a:lnSpc>
              <a:spcBef>
                <a:spcPts val="220"/>
              </a:spcBef>
            </a:pPr>
            <a:r>
              <a:rPr sz="1400" u="sng" dirty="0">
                <a:solidFill>
                  <a:srgbClr val="4D4D4D"/>
                </a:solidFill>
                <a:uFill>
                  <a:solidFill>
                    <a:srgbClr val="606060"/>
                  </a:solidFill>
                </a:uFill>
                <a:latin typeface="Microsoft Sans Serif"/>
                <a:cs typeface="Microsoft Sans Serif"/>
              </a:rPr>
              <a:t>Perimeter</a:t>
            </a:r>
            <a:r>
              <a:rPr sz="1400" u="sng" spc="5" dirty="0">
                <a:solidFill>
                  <a:srgbClr val="4D4D4D"/>
                </a:solidFill>
                <a:uFill>
                  <a:solidFill>
                    <a:srgbClr val="60606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sz="1400" u="sng" dirty="0">
                <a:solidFill>
                  <a:srgbClr val="4D4D4D"/>
                </a:solidFill>
                <a:uFill>
                  <a:solidFill>
                    <a:srgbClr val="606060"/>
                  </a:solidFill>
                </a:uFill>
                <a:latin typeface="Microsoft Sans Serif"/>
                <a:cs typeface="Microsoft Sans Serif"/>
              </a:rPr>
              <a:t>area:</a:t>
            </a:r>
            <a:r>
              <a:rPr sz="1400" u="sng" spc="5" dirty="0">
                <a:solidFill>
                  <a:srgbClr val="4D4D4D"/>
                </a:solidFill>
                <a:uFill>
                  <a:solidFill>
                    <a:srgbClr val="60606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wilayah</a:t>
            </a:r>
            <a:r>
              <a:rPr sz="1400" spc="1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4D4D4D"/>
                </a:solidFill>
                <a:latin typeface="Microsoft Sans Serif"/>
                <a:cs typeface="Microsoft Sans Serif"/>
              </a:rPr>
              <a:t>bandar</a:t>
            </a:r>
            <a:r>
              <a:rPr sz="1400" spc="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4D4D4D"/>
                </a:solidFill>
                <a:latin typeface="Microsoft Sans Serif"/>
                <a:cs typeface="Microsoft Sans Serif"/>
              </a:rPr>
              <a:t>udara</a:t>
            </a:r>
            <a:r>
              <a:rPr sz="1400" spc="1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4D4D4D"/>
                </a:solidFill>
                <a:latin typeface="Microsoft Sans Serif"/>
                <a:cs typeface="Microsoft Sans Serif"/>
              </a:rPr>
              <a:t>yang</a:t>
            </a:r>
            <a:r>
              <a:rPr sz="1400" spc="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harus</a:t>
            </a:r>
            <a:r>
              <a:rPr sz="1400" spc="1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bebas</a:t>
            </a:r>
            <a:r>
              <a:rPr sz="1400" spc="1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penyakit</a:t>
            </a:r>
            <a:r>
              <a:rPr sz="1400" spc="1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menular,</a:t>
            </a:r>
            <a:r>
              <a:rPr sz="1400" spc="1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bebas</a:t>
            </a:r>
            <a:r>
              <a:rPr sz="1400" spc="1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binatang</a:t>
            </a:r>
            <a:r>
              <a:rPr sz="1400" spc="1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dan</a:t>
            </a:r>
            <a:r>
              <a:rPr sz="1400" spc="1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vector</a:t>
            </a:r>
            <a:r>
              <a:rPr sz="1400" spc="1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penular </a:t>
            </a:r>
            <a:r>
              <a:rPr sz="140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penyakit,</a:t>
            </a:r>
            <a:r>
              <a:rPr sz="140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rumah</a:t>
            </a:r>
            <a:r>
              <a:rPr sz="140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makan/restoran/jasa</a:t>
            </a:r>
            <a:r>
              <a:rPr sz="1400" spc="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boga</a:t>
            </a:r>
            <a:r>
              <a:rPr sz="140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memenuhi</a:t>
            </a:r>
            <a:r>
              <a:rPr sz="1400" spc="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syarat</a:t>
            </a:r>
            <a:r>
              <a:rPr sz="140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kesehatan,  </a:t>
            </a:r>
            <a:endParaRPr sz="1400">
              <a:latin typeface="Microsoft Sans Serif"/>
              <a:cs typeface="Microsoft Sans Serif"/>
            </a:endParaRPr>
          </a:p>
          <a:p>
            <a:pPr marL="12700" marR="6350">
              <a:lnSpc>
                <a:spcPts val="1700"/>
              </a:lnSpc>
              <a:spcBef>
                <a:spcPts val="20"/>
              </a:spcBef>
            </a:pPr>
            <a:r>
              <a:rPr sz="1400" u="sng" dirty="0">
                <a:solidFill>
                  <a:srgbClr val="4D4D4D"/>
                </a:solidFill>
                <a:uFill>
                  <a:solidFill>
                    <a:srgbClr val="606060"/>
                  </a:solidFill>
                </a:uFill>
                <a:latin typeface="Microsoft Sans Serif"/>
                <a:cs typeface="Microsoft Sans Serif"/>
              </a:rPr>
              <a:t>Buffer</a:t>
            </a:r>
            <a:r>
              <a:rPr sz="1400" u="sng" spc="-5" dirty="0">
                <a:solidFill>
                  <a:srgbClr val="4D4D4D"/>
                </a:solidFill>
                <a:uFill>
                  <a:solidFill>
                    <a:srgbClr val="60606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sz="1400" u="sng" dirty="0">
                <a:solidFill>
                  <a:srgbClr val="4D4D4D"/>
                </a:solidFill>
                <a:uFill>
                  <a:solidFill>
                    <a:srgbClr val="606060"/>
                  </a:solidFill>
                </a:uFill>
                <a:latin typeface="Microsoft Sans Serif"/>
                <a:cs typeface="Microsoft Sans Serif"/>
              </a:rPr>
              <a:t>Area: </a:t>
            </a:r>
            <a:r>
              <a:rPr sz="14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wilayah</a:t>
            </a:r>
            <a:r>
              <a:rPr sz="1400" spc="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4D4D4D"/>
                </a:solidFill>
                <a:latin typeface="Microsoft Sans Serif"/>
                <a:cs typeface="Microsoft Sans Serif"/>
              </a:rPr>
              <a:t>bandar</a:t>
            </a:r>
            <a:r>
              <a:rPr sz="14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4D4D4D"/>
                </a:solidFill>
                <a:latin typeface="Microsoft Sans Serif"/>
                <a:cs typeface="Microsoft Sans Serif"/>
              </a:rPr>
              <a:t>udara </a:t>
            </a:r>
            <a:r>
              <a:rPr sz="14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dalam</a:t>
            </a:r>
            <a:r>
              <a:rPr sz="140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jarak</a:t>
            </a:r>
            <a:r>
              <a:rPr sz="1400" spc="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4D4D4D"/>
                </a:solidFill>
                <a:latin typeface="Microsoft Sans Serif"/>
                <a:cs typeface="Microsoft Sans Serif"/>
              </a:rPr>
              <a:t>400meter</a:t>
            </a:r>
            <a:r>
              <a:rPr sz="14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 diluar</a:t>
            </a:r>
            <a:r>
              <a:rPr sz="1400" spc="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wilayah</a:t>
            </a:r>
            <a:r>
              <a:rPr sz="1400" dirty="0">
                <a:solidFill>
                  <a:srgbClr val="4D4D4D"/>
                </a:solidFill>
                <a:latin typeface="Microsoft Sans Serif"/>
                <a:cs typeface="Microsoft Sans Serif"/>
              </a:rPr>
              <a:t> bandar udara</a:t>
            </a:r>
            <a:r>
              <a:rPr sz="1400" spc="37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4D4D4D"/>
                </a:solidFill>
                <a:latin typeface="Microsoft Sans Serif"/>
                <a:cs typeface="Microsoft Sans Serif"/>
              </a:rPr>
              <a:t>yang </a:t>
            </a:r>
            <a:r>
              <a:rPr sz="14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harus</a:t>
            </a:r>
            <a:r>
              <a:rPr sz="1400" spc="1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4D4D4D"/>
                </a:solidFill>
                <a:latin typeface="Microsoft Sans Serif"/>
                <a:cs typeface="Microsoft Sans Serif"/>
              </a:rPr>
              <a:t>bebas</a:t>
            </a:r>
            <a:r>
              <a:rPr sz="14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4D4D4D"/>
                </a:solidFill>
                <a:latin typeface="Microsoft Sans Serif"/>
                <a:cs typeface="Microsoft Sans Serif"/>
              </a:rPr>
              <a:t>risiko </a:t>
            </a:r>
            <a:r>
              <a:rPr sz="1400" spc="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penularan</a:t>
            </a:r>
            <a:r>
              <a:rPr sz="1400" spc="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penyakit</a:t>
            </a:r>
            <a:r>
              <a:rPr sz="140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oleh</a:t>
            </a:r>
            <a:r>
              <a:rPr sz="1400" spc="1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vector</a:t>
            </a:r>
            <a:r>
              <a:rPr sz="140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(Indeks</a:t>
            </a:r>
            <a:r>
              <a:rPr sz="1400" spc="1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Jentik</a:t>
            </a:r>
            <a:r>
              <a:rPr sz="1400" spc="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4D4D4D"/>
                </a:solidFill>
                <a:latin typeface="Microsoft Sans Serif"/>
                <a:cs typeface="Microsoft Sans Serif"/>
              </a:rPr>
              <a:t>&lt;</a:t>
            </a:r>
            <a:r>
              <a:rPr sz="1400" spc="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1),</a:t>
            </a:r>
            <a:r>
              <a:rPr sz="1400" spc="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4D4D4D"/>
                </a:solidFill>
                <a:latin typeface="Microsoft Sans Serif"/>
                <a:cs typeface="Microsoft Sans Serif"/>
              </a:rPr>
              <a:t>400</a:t>
            </a:r>
            <a:r>
              <a:rPr sz="1400" spc="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4D4D4D"/>
                </a:solidFill>
                <a:latin typeface="Microsoft Sans Serif"/>
                <a:cs typeface="Microsoft Sans Serif"/>
              </a:rPr>
              <a:t>meter</a:t>
            </a:r>
            <a:r>
              <a:rPr sz="1400" spc="1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adalah</a:t>
            </a:r>
            <a:r>
              <a:rPr sz="1400" spc="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jarak</a:t>
            </a:r>
            <a:r>
              <a:rPr sz="1400" spc="1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terbang</a:t>
            </a:r>
            <a:r>
              <a:rPr sz="1400" spc="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vector</a:t>
            </a:r>
            <a:r>
              <a:rPr sz="1400" spc="1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Anopheles. </a:t>
            </a:r>
            <a:endParaRPr sz="1400">
              <a:latin typeface="Microsoft Sans Serif"/>
              <a:cs typeface="Microsoft Sans Serif"/>
            </a:endParaRPr>
          </a:p>
          <a:p>
            <a:pPr marL="12700" marR="5080">
              <a:lnSpc>
                <a:spcPts val="1700"/>
              </a:lnSpc>
            </a:pPr>
            <a:r>
              <a:rPr sz="1400" u="sng" spc="-5" dirty="0">
                <a:solidFill>
                  <a:srgbClr val="4D4D4D"/>
                </a:solidFill>
                <a:uFill>
                  <a:solidFill>
                    <a:srgbClr val="606060"/>
                  </a:solidFill>
                </a:uFill>
                <a:latin typeface="Microsoft Sans Serif"/>
                <a:cs typeface="Microsoft Sans Serif"/>
              </a:rPr>
              <a:t>Zona</a:t>
            </a:r>
            <a:r>
              <a:rPr sz="1400" u="sng" spc="5" dirty="0">
                <a:solidFill>
                  <a:srgbClr val="4D4D4D"/>
                </a:solidFill>
                <a:uFill>
                  <a:solidFill>
                    <a:srgbClr val="60606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sz="1400" u="sng" spc="-5" dirty="0">
                <a:solidFill>
                  <a:srgbClr val="4D4D4D"/>
                </a:solidFill>
                <a:uFill>
                  <a:solidFill>
                    <a:srgbClr val="606060"/>
                  </a:solidFill>
                </a:uFill>
                <a:latin typeface="Microsoft Sans Serif"/>
                <a:cs typeface="Microsoft Sans Serif"/>
              </a:rPr>
              <a:t>Karantina:</a:t>
            </a:r>
            <a:r>
              <a:rPr sz="1400" u="sng" spc="5" dirty="0">
                <a:solidFill>
                  <a:srgbClr val="4D4D4D"/>
                </a:solidFill>
                <a:uFill>
                  <a:solidFill>
                    <a:srgbClr val="60606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4D4D4D"/>
                </a:solidFill>
                <a:latin typeface="Microsoft Sans Serif"/>
                <a:cs typeface="Microsoft Sans Serif"/>
              </a:rPr>
              <a:t>Lokasi di</a:t>
            </a:r>
            <a:r>
              <a:rPr sz="1400" spc="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4D4D4D"/>
                </a:solidFill>
                <a:latin typeface="Microsoft Sans Serif"/>
                <a:cs typeface="Microsoft Sans Serif"/>
              </a:rPr>
              <a:t>bandar udara</a:t>
            </a:r>
            <a:r>
              <a:rPr sz="1400" spc="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4D4D4D"/>
                </a:solidFill>
                <a:latin typeface="Microsoft Sans Serif"/>
                <a:cs typeface="Microsoft Sans Serif"/>
              </a:rPr>
              <a:t>(remote</a:t>
            </a:r>
            <a:r>
              <a:rPr sz="1400" spc="1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4D4D4D"/>
                </a:solidFill>
                <a:latin typeface="Microsoft Sans Serif"/>
                <a:cs typeface="Microsoft Sans Serif"/>
              </a:rPr>
              <a:t>area) yang </a:t>
            </a:r>
            <a:r>
              <a:rPr sz="14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merupakan</a:t>
            </a:r>
            <a:r>
              <a:rPr sz="1400" spc="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lokasi</a:t>
            </a:r>
            <a:r>
              <a:rPr sz="1400" spc="1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karantina</a:t>
            </a:r>
            <a:r>
              <a:rPr sz="1400" spc="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alat</a:t>
            </a:r>
            <a:r>
              <a:rPr sz="1400" spc="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angkut,</a:t>
            </a:r>
            <a:r>
              <a:rPr sz="1400" spc="1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4D4D4D"/>
                </a:solidFill>
                <a:latin typeface="Microsoft Sans Serif"/>
                <a:cs typeface="Microsoft Sans Serif"/>
              </a:rPr>
              <a:t>orang </a:t>
            </a:r>
            <a:r>
              <a:rPr sz="14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dan </a:t>
            </a:r>
            <a:r>
              <a:rPr sz="140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barang</a:t>
            </a:r>
            <a:r>
              <a:rPr sz="140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endParaRPr sz="1400">
              <a:latin typeface="Microsoft Sans Serif"/>
              <a:cs typeface="Microsoft Sans Serif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984051" y="1544095"/>
            <a:ext cx="8018780" cy="3963035"/>
            <a:chOff x="984051" y="1544095"/>
            <a:chExt cx="8018780" cy="3963035"/>
          </a:xfrm>
        </p:grpSpPr>
        <p:sp>
          <p:nvSpPr>
            <p:cNvPr id="10" name="object 10"/>
            <p:cNvSpPr/>
            <p:nvPr/>
          </p:nvSpPr>
          <p:spPr>
            <a:xfrm>
              <a:off x="996751" y="1556795"/>
              <a:ext cx="7993380" cy="3937635"/>
            </a:xfrm>
            <a:custGeom>
              <a:avLst/>
              <a:gdLst/>
              <a:ahLst/>
              <a:cxnLst/>
              <a:rect l="l" t="t" r="r" b="b"/>
              <a:pathLst>
                <a:path w="7993380" h="3937635">
                  <a:moveTo>
                    <a:pt x="0" y="1968810"/>
                  </a:moveTo>
                  <a:lnTo>
                    <a:pt x="1975" y="1906312"/>
                  </a:lnTo>
                  <a:lnTo>
                    <a:pt x="7862" y="1844299"/>
                  </a:lnTo>
                  <a:lnTo>
                    <a:pt x="17602" y="1782801"/>
                  </a:lnTo>
                  <a:lnTo>
                    <a:pt x="31137" y="1721846"/>
                  </a:lnTo>
                  <a:lnTo>
                    <a:pt x="48409" y="1661464"/>
                  </a:lnTo>
                  <a:lnTo>
                    <a:pt x="69358" y="1601682"/>
                  </a:lnTo>
                  <a:lnTo>
                    <a:pt x="93926" y="1542530"/>
                  </a:lnTo>
                  <a:lnTo>
                    <a:pt x="122055" y="1484037"/>
                  </a:lnTo>
                  <a:lnTo>
                    <a:pt x="153685" y="1426232"/>
                  </a:lnTo>
                  <a:lnTo>
                    <a:pt x="188760" y="1369142"/>
                  </a:lnTo>
                  <a:lnTo>
                    <a:pt x="227220" y="1312798"/>
                  </a:lnTo>
                  <a:lnTo>
                    <a:pt x="269006" y="1257228"/>
                  </a:lnTo>
                  <a:lnTo>
                    <a:pt x="314060" y="1202460"/>
                  </a:lnTo>
                  <a:lnTo>
                    <a:pt x="362324" y="1148524"/>
                  </a:lnTo>
                  <a:lnTo>
                    <a:pt x="413738" y="1095448"/>
                  </a:lnTo>
                  <a:lnTo>
                    <a:pt x="468245" y="1043262"/>
                  </a:lnTo>
                  <a:lnTo>
                    <a:pt x="496640" y="1017511"/>
                  </a:lnTo>
                  <a:lnTo>
                    <a:pt x="525787" y="991994"/>
                  </a:lnTo>
                  <a:lnTo>
                    <a:pt x="555677" y="966713"/>
                  </a:lnTo>
                  <a:lnTo>
                    <a:pt x="586303" y="941673"/>
                  </a:lnTo>
                  <a:lnTo>
                    <a:pt x="617659" y="916876"/>
                  </a:lnTo>
                  <a:lnTo>
                    <a:pt x="649737" y="892327"/>
                  </a:lnTo>
                  <a:lnTo>
                    <a:pt x="682529" y="868029"/>
                  </a:lnTo>
                  <a:lnTo>
                    <a:pt x="716029" y="843986"/>
                  </a:lnTo>
                  <a:lnTo>
                    <a:pt x="750228" y="820201"/>
                  </a:lnTo>
                  <a:lnTo>
                    <a:pt x="785121" y="796678"/>
                  </a:lnTo>
                  <a:lnTo>
                    <a:pt x="820698" y="773421"/>
                  </a:lnTo>
                  <a:lnTo>
                    <a:pt x="856954" y="750433"/>
                  </a:lnTo>
                  <a:lnTo>
                    <a:pt x="893880" y="727718"/>
                  </a:lnTo>
                  <a:lnTo>
                    <a:pt x="931470" y="705279"/>
                  </a:lnTo>
                  <a:lnTo>
                    <a:pt x="969716" y="683120"/>
                  </a:lnTo>
                  <a:lnTo>
                    <a:pt x="1008611" y="661244"/>
                  </a:lnTo>
                  <a:lnTo>
                    <a:pt x="1048147" y="639656"/>
                  </a:lnTo>
                  <a:lnTo>
                    <a:pt x="1088317" y="618359"/>
                  </a:lnTo>
                  <a:lnTo>
                    <a:pt x="1129114" y="597356"/>
                  </a:lnTo>
                  <a:lnTo>
                    <a:pt x="1170531" y="576651"/>
                  </a:lnTo>
                  <a:lnTo>
                    <a:pt x="1212559" y="556247"/>
                  </a:lnTo>
                  <a:lnTo>
                    <a:pt x="1255193" y="536149"/>
                  </a:lnTo>
                  <a:lnTo>
                    <a:pt x="1298424" y="516359"/>
                  </a:lnTo>
                  <a:lnTo>
                    <a:pt x="1342246" y="496882"/>
                  </a:lnTo>
                  <a:lnTo>
                    <a:pt x="1386650" y="477721"/>
                  </a:lnTo>
                  <a:lnTo>
                    <a:pt x="1431630" y="458880"/>
                  </a:lnTo>
                  <a:lnTo>
                    <a:pt x="1477178" y="440362"/>
                  </a:lnTo>
                  <a:lnTo>
                    <a:pt x="1523288" y="422170"/>
                  </a:lnTo>
                  <a:lnTo>
                    <a:pt x="1569951" y="404309"/>
                  </a:lnTo>
                  <a:lnTo>
                    <a:pt x="1617160" y="386782"/>
                  </a:lnTo>
                  <a:lnTo>
                    <a:pt x="1664909" y="369593"/>
                  </a:lnTo>
                  <a:lnTo>
                    <a:pt x="1713189" y="352745"/>
                  </a:lnTo>
                  <a:lnTo>
                    <a:pt x="1761993" y="336241"/>
                  </a:lnTo>
                  <a:lnTo>
                    <a:pt x="1811315" y="320086"/>
                  </a:lnTo>
                  <a:lnTo>
                    <a:pt x="1861146" y="304284"/>
                  </a:lnTo>
                  <a:lnTo>
                    <a:pt x="1911480" y="288837"/>
                  </a:lnTo>
                  <a:lnTo>
                    <a:pt x="1962309" y="273749"/>
                  </a:lnTo>
                  <a:lnTo>
                    <a:pt x="2013626" y="259024"/>
                  </a:lnTo>
                  <a:lnTo>
                    <a:pt x="2065424" y="244665"/>
                  </a:lnTo>
                  <a:lnTo>
                    <a:pt x="2117695" y="230676"/>
                  </a:lnTo>
                  <a:lnTo>
                    <a:pt x="2170431" y="217062"/>
                  </a:lnTo>
                  <a:lnTo>
                    <a:pt x="2223626" y="203824"/>
                  </a:lnTo>
                  <a:lnTo>
                    <a:pt x="2277273" y="190967"/>
                  </a:lnTo>
                  <a:lnTo>
                    <a:pt x="2331363" y="178495"/>
                  </a:lnTo>
                  <a:lnTo>
                    <a:pt x="2385890" y="166411"/>
                  </a:lnTo>
                  <a:lnTo>
                    <a:pt x="2440847" y="154718"/>
                  </a:lnTo>
                  <a:lnTo>
                    <a:pt x="2496225" y="143421"/>
                  </a:lnTo>
                  <a:lnTo>
                    <a:pt x="2552018" y="132523"/>
                  </a:lnTo>
                  <a:lnTo>
                    <a:pt x="2608219" y="122027"/>
                  </a:lnTo>
                  <a:lnTo>
                    <a:pt x="2664819" y="111937"/>
                  </a:lnTo>
                  <a:lnTo>
                    <a:pt x="2721812" y="102257"/>
                  </a:lnTo>
                  <a:lnTo>
                    <a:pt x="2779191" y="92991"/>
                  </a:lnTo>
                  <a:lnTo>
                    <a:pt x="2836948" y="84141"/>
                  </a:lnTo>
                  <a:lnTo>
                    <a:pt x="2895076" y="75711"/>
                  </a:lnTo>
                  <a:lnTo>
                    <a:pt x="2953567" y="67706"/>
                  </a:lnTo>
                  <a:lnTo>
                    <a:pt x="3012414" y="60129"/>
                  </a:lnTo>
                  <a:lnTo>
                    <a:pt x="3071610" y="52983"/>
                  </a:lnTo>
                  <a:lnTo>
                    <a:pt x="3131148" y="46271"/>
                  </a:lnTo>
                  <a:lnTo>
                    <a:pt x="3191020" y="39999"/>
                  </a:lnTo>
                  <a:lnTo>
                    <a:pt x="3251219" y="34168"/>
                  </a:lnTo>
                  <a:lnTo>
                    <a:pt x="3311737" y="28783"/>
                  </a:lnTo>
                  <a:lnTo>
                    <a:pt x="3372568" y="23848"/>
                  </a:lnTo>
                  <a:lnTo>
                    <a:pt x="3433704" y="19365"/>
                  </a:lnTo>
                  <a:lnTo>
                    <a:pt x="3495137" y="15339"/>
                  </a:lnTo>
                  <a:lnTo>
                    <a:pt x="3556861" y="11773"/>
                  </a:lnTo>
                  <a:lnTo>
                    <a:pt x="3618868" y="8671"/>
                  </a:lnTo>
                  <a:lnTo>
                    <a:pt x="3681150" y="6037"/>
                  </a:lnTo>
                  <a:lnTo>
                    <a:pt x="3743701" y="3873"/>
                  </a:lnTo>
                  <a:lnTo>
                    <a:pt x="3806513" y="2184"/>
                  </a:lnTo>
                  <a:lnTo>
                    <a:pt x="3869579" y="973"/>
                  </a:lnTo>
                  <a:lnTo>
                    <a:pt x="3932891" y="243"/>
                  </a:lnTo>
                  <a:lnTo>
                    <a:pt x="3996443" y="0"/>
                  </a:lnTo>
                  <a:lnTo>
                    <a:pt x="4059994" y="243"/>
                  </a:lnTo>
                  <a:lnTo>
                    <a:pt x="4123306" y="973"/>
                  </a:lnTo>
                  <a:lnTo>
                    <a:pt x="4186372" y="2184"/>
                  </a:lnTo>
                  <a:lnTo>
                    <a:pt x="4249184" y="3873"/>
                  </a:lnTo>
                  <a:lnTo>
                    <a:pt x="4311735" y="6037"/>
                  </a:lnTo>
                  <a:lnTo>
                    <a:pt x="4374017" y="8671"/>
                  </a:lnTo>
                  <a:lnTo>
                    <a:pt x="4436024" y="11773"/>
                  </a:lnTo>
                  <a:lnTo>
                    <a:pt x="4497748" y="15339"/>
                  </a:lnTo>
                  <a:lnTo>
                    <a:pt x="4559181" y="19365"/>
                  </a:lnTo>
                  <a:lnTo>
                    <a:pt x="4620317" y="23848"/>
                  </a:lnTo>
                  <a:lnTo>
                    <a:pt x="4681148" y="28783"/>
                  </a:lnTo>
                  <a:lnTo>
                    <a:pt x="4741666" y="34168"/>
                  </a:lnTo>
                  <a:lnTo>
                    <a:pt x="4801865" y="39999"/>
                  </a:lnTo>
                  <a:lnTo>
                    <a:pt x="4861737" y="46271"/>
                  </a:lnTo>
                  <a:lnTo>
                    <a:pt x="4921275" y="52983"/>
                  </a:lnTo>
                  <a:lnTo>
                    <a:pt x="4980471" y="60129"/>
                  </a:lnTo>
                  <a:lnTo>
                    <a:pt x="5039318" y="67706"/>
                  </a:lnTo>
                  <a:lnTo>
                    <a:pt x="5097809" y="75711"/>
                  </a:lnTo>
                  <a:lnTo>
                    <a:pt x="5155937" y="84141"/>
                  </a:lnTo>
                  <a:lnTo>
                    <a:pt x="5213694" y="92991"/>
                  </a:lnTo>
                  <a:lnTo>
                    <a:pt x="5271073" y="102257"/>
                  </a:lnTo>
                  <a:lnTo>
                    <a:pt x="5328066" y="111937"/>
                  </a:lnTo>
                  <a:lnTo>
                    <a:pt x="5384667" y="122027"/>
                  </a:lnTo>
                  <a:lnTo>
                    <a:pt x="5440867" y="132523"/>
                  </a:lnTo>
                  <a:lnTo>
                    <a:pt x="5496660" y="143421"/>
                  </a:lnTo>
                  <a:lnTo>
                    <a:pt x="5552038" y="154718"/>
                  </a:lnTo>
                  <a:lnTo>
                    <a:pt x="5606995" y="166411"/>
                  </a:lnTo>
                  <a:lnTo>
                    <a:pt x="5661522" y="178495"/>
                  </a:lnTo>
                  <a:lnTo>
                    <a:pt x="5715612" y="190967"/>
                  </a:lnTo>
                  <a:lnTo>
                    <a:pt x="5769259" y="203824"/>
                  </a:lnTo>
                  <a:lnTo>
                    <a:pt x="5822454" y="217062"/>
                  </a:lnTo>
                  <a:lnTo>
                    <a:pt x="5875190" y="230676"/>
                  </a:lnTo>
                  <a:lnTo>
                    <a:pt x="5927461" y="244665"/>
                  </a:lnTo>
                  <a:lnTo>
                    <a:pt x="5979259" y="259024"/>
                  </a:lnTo>
                  <a:lnTo>
                    <a:pt x="6030576" y="273749"/>
                  </a:lnTo>
                  <a:lnTo>
                    <a:pt x="6081405" y="288837"/>
                  </a:lnTo>
                  <a:lnTo>
                    <a:pt x="6131739" y="304284"/>
                  </a:lnTo>
                  <a:lnTo>
                    <a:pt x="6181570" y="320086"/>
                  </a:lnTo>
                  <a:lnTo>
                    <a:pt x="6230892" y="336241"/>
                  </a:lnTo>
                  <a:lnTo>
                    <a:pt x="6279696" y="352745"/>
                  </a:lnTo>
                  <a:lnTo>
                    <a:pt x="6327976" y="369593"/>
                  </a:lnTo>
                  <a:lnTo>
                    <a:pt x="6375725" y="386782"/>
                  </a:lnTo>
                  <a:lnTo>
                    <a:pt x="6422934" y="404309"/>
                  </a:lnTo>
                  <a:lnTo>
                    <a:pt x="6469597" y="422170"/>
                  </a:lnTo>
                  <a:lnTo>
                    <a:pt x="6515707" y="440362"/>
                  </a:lnTo>
                  <a:lnTo>
                    <a:pt x="6561255" y="458880"/>
                  </a:lnTo>
                  <a:lnTo>
                    <a:pt x="6606235" y="477721"/>
                  </a:lnTo>
                  <a:lnTo>
                    <a:pt x="6650639" y="496882"/>
                  </a:lnTo>
                  <a:lnTo>
                    <a:pt x="6694461" y="516359"/>
                  </a:lnTo>
                  <a:lnTo>
                    <a:pt x="6737692" y="536149"/>
                  </a:lnTo>
                  <a:lnTo>
                    <a:pt x="6780326" y="556247"/>
                  </a:lnTo>
                  <a:lnTo>
                    <a:pt x="6822354" y="576651"/>
                  </a:lnTo>
                  <a:lnTo>
                    <a:pt x="6863771" y="597356"/>
                  </a:lnTo>
                  <a:lnTo>
                    <a:pt x="6904568" y="618359"/>
                  </a:lnTo>
                  <a:lnTo>
                    <a:pt x="6944738" y="639656"/>
                  </a:lnTo>
                  <a:lnTo>
                    <a:pt x="6984274" y="661244"/>
                  </a:lnTo>
                  <a:lnTo>
                    <a:pt x="7023169" y="683120"/>
                  </a:lnTo>
                  <a:lnTo>
                    <a:pt x="7061415" y="705279"/>
                  </a:lnTo>
                  <a:lnTo>
                    <a:pt x="7099005" y="727718"/>
                  </a:lnTo>
                  <a:lnTo>
                    <a:pt x="7135931" y="750433"/>
                  </a:lnTo>
                  <a:lnTo>
                    <a:pt x="7172187" y="773421"/>
                  </a:lnTo>
                  <a:lnTo>
                    <a:pt x="7207764" y="796678"/>
                  </a:lnTo>
                  <a:lnTo>
                    <a:pt x="7242657" y="820201"/>
                  </a:lnTo>
                  <a:lnTo>
                    <a:pt x="7276856" y="843986"/>
                  </a:lnTo>
                  <a:lnTo>
                    <a:pt x="7310356" y="868029"/>
                  </a:lnTo>
                  <a:lnTo>
                    <a:pt x="7343148" y="892327"/>
                  </a:lnTo>
                  <a:lnTo>
                    <a:pt x="7375226" y="916876"/>
                  </a:lnTo>
                  <a:lnTo>
                    <a:pt x="7406582" y="941673"/>
                  </a:lnTo>
                  <a:lnTo>
                    <a:pt x="7437208" y="966713"/>
                  </a:lnTo>
                  <a:lnTo>
                    <a:pt x="7467098" y="991994"/>
                  </a:lnTo>
                  <a:lnTo>
                    <a:pt x="7496245" y="1017511"/>
                  </a:lnTo>
                  <a:lnTo>
                    <a:pt x="7524640" y="1043262"/>
                  </a:lnTo>
                  <a:lnTo>
                    <a:pt x="7579147" y="1095448"/>
                  </a:lnTo>
                  <a:lnTo>
                    <a:pt x="7630561" y="1148524"/>
                  </a:lnTo>
                  <a:lnTo>
                    <a:pt x="7678825" y="1202460"/>
                  </a:lnTo>
                  <a:lnTo>
                    <a:pt x="7723879" y="1257228"/>
                  </a:lnTo>
                  <a:lnTo>
                    <a:pt x="7765665" y="1312798"/>
                  </a:lnTo>
                  <a:lnTo>
                    <a:pt x="7804125" y="1369142"/>
                  </a:lnTo>
                  <a:lnTo>
                    <a:pt x="7839200" y="1426232"/>
                  </a:lnTo>
                  <a:lnTo>
                    <a:pt x="7870830" y="1484037"/>
                  </a:lnTo>
                  <a:lnTo>
                    <a:pt x="7898959" y="1542530"/>
                  </a:lnTo>
                  <a:lnTo>
                    <a:pt x="7923527" y="1601682"/>
                  </a:lnTo>
                  <a:lnTo>
                    <a:pt x="7944476" y="1661464"/>
                  </a:lnTo>
                  <a:lnTo>
                    <a:pt x="7961748" y="1721846"/>
                  </a:lnTo>
                  <a:lnTo>
                    <a:pt x="7975283" y="1782801"/>
                  </a:lnTo>
                  <a:lnTo>
                    <a:pt x="7985023" y="1844299"/>
                  </a:lnTo>
                  <a:lnTo>
                    <a:pt x="7990910" y="1906312"/>
                  </a:lnTo>
                  <a:lnTo>
                    <a:pt x="7992885" y="1968810"/>
                  </a:lnTo>
                  <a:lnTo>
                    <a:pt x="7992390" y="2000118"/>
                  </a:lnTo>
                  <a:lnTo>
                    <a:pt x="7988452" y="2062377"/>
                  </a:lnTo>
                  <a:lnTo>
                    <a:pt x="7980631" y="2124136"/>
                  </a:lnTo>
                  <a:lnTo>
                    <a:pt x="7968986" y="2185366"/>
                  </a:lnTo>
                  <a:lnTo>
                    <a:pt x="7953575" y="2246038"/>
                  </a:lnTo>
                  <a:lnTo>
                    <a:pt x="7934458" y="2306123"/>
                  </a:lnTo>
                  <a:lnTo>
                    <a:pt x="7911692" y="2365594"/>
                  </a:lnTo>
                  <a:lnTo>
                    <a:pt x="7885336" y="2424420"/>
                  </a:lnTo>
                  <a:lnTo>
                    <a:pt x="7855449" y="2482573"/>
                  </a:lnTo>
                  <a:lnTo>
                    <a:pt x="7822089" y="2540024"/>
                  </a:lnTo>
                  <a:lnTo>
                    <a:pt x="7785315" y="2596744"/>
                  </a:lnTo>
                  <a:lnTo>
                    <a:pt x="7745185" y="2652705"/>
                  </a:lnTo>
                  <a:lnTo>
                    <a:pt x="7701757" y="2707878"/>
                  </a:lnTo>
                  <a:lnTo>
                    <a:pt x="7655091" y="2762233"/>
                  </a:lnTo>
                  <a:lnTo>
                    <a:pt x="7605244" y="2815743"/>
                  </a:lnTo>
                  <a:lnTo>
                    <a:pt x="7552276" y="2868377"/>
                  </a:lnTo>
                  <a:lnTo>
                    <a:pt x="7496245" y="2920108"/>
                  </a:lnTo>
                  <a:lnTo>
                    <a:pt x="7467098" y="2945626"/>
                  </a:lnTo>
                  <a:lnTo>
                    <a:pt x="7437208" y="2970906"/>
                  </a:lnTo>
                  <a:lnTo>
                    <a:pt x="7406582" y="2995947"/>
                  </a:lnTo>
                  <a:lnTo>
                    <a:pt x="7375226" y="3020744"/>
                  </a:lnTo>
                  <a:lnTo>
                    <a:pt x="7343148" y="3045293"/>
                  </a:lnTo>
                  <a:lnTo>
                    <a:pt x="7310356" y="3069590"/>
                  </a:lnTo>
                  <a:lnTo>
                    <a:pt x="7276856" y="3093633"/>
                  </a:lnTo>
                  <a:lnTo>
                    <a:pt x="7242657" y="3117418"/>
                  </a:lnTo>
                  <a:lnTo>
                    <a:pt x="7207764" y="3140941"/>
                  </a:lnTo>
                  <a:lnTo>
                    <a:pt x="7172187" y="3164198"/>
                  </a:lnTo>
                  <a:lnTo>
                    <a:pt x="7135931" y="3187186"/>
                  </a:lnTo>
                  <a:lnTo>
                    <a:pt x="7099005" y="3209902"/>
                  </a:lnTo>
                  <a:lnTo>
                    <a:pt x="7061415" y="3232341"/>
                  </a:lnTo>
                  <a:lnTo>
                    <a:pt x="7023169" y="3254500"/>
                  </a:lnTo>
                  <a:lnTo>
                    <a:pt x="6984274" y="3276375"/>
                  </a:lnTo>
                  <a:lnTo>
                    <a:pt x="6944738" y="3297963"/>
                  </a:lnTo>
                  <a:lnTo>
                    <a:pt x="6904568" y="3319261"/>
                  </a:lnTo>
                  <a:lnTo>
                    <a:pt x="6863771" y="3340264"/>
                  </a:lnTo>
                  <a:lnTo>
                    <a:pt x="6822354" y="3360969"/>
                  </a:lnTo>
                  <a:lnTo>
                    <a:pt x="6780326" y="3381372"/>
                  </a:lnTo>
                  <a:lnTo>
                    <a:pt x="6737692" y="3401471"/>
                  </a:lnTo>
                  <a:lnTo>
                    <a:pt x="6694461" y="3421260"/>
                  </a:lnTo>
                  <a:lnTo>
                    <a:pt x="6650639" y="3440737"/>
                  </a:lnTo>
                  <a:lnTo>
                    <a:pt x="6606235" y="3459898"/>
                  </a:lnTo>
                  <a:lnTo>
                    <a:pt x="6561255" y="3478740"/>
                  </a:lnTo>
                  <a:lnTo>
                    <a:pt x="6515707" y="3497258"/>
                  </a:lnTo>
                  <a:lnTo>
                    <a:pt x="6469597" y="3515450"/>
                  </a:lnTo>
                  <a:lnTo>
                    <a:pt x="6422934" y="3533311"/>
                  </a:lnTo>
                  <a:lnTo>
                    <a:pt x="6375725" y="3550838"/>
                  </a:lnTo>
                  <a:lnTo>
                    <a:pt x="6327976" y="3568027"/>
                  </a:lnTo>
                  <a:lnTo>
                    <a:pt x="6279696" y="3584875"/>
                  </a:lnTo>
                  <a:lnTo>
                    <a:pt x="6230892" y="3601378"/>
                  </a:lnTo>
                  <a:lnTo>
                    <a:pt x="6181570" y="3617533"/>
                  </a:lnTo>
                  <a:lnTo>
                    <a:pt x="6131739" y="3633336"/>
                  </a:lnTo>
                  <a:lnTo>
                    <a:pt x="6081405" y="3648783"/>
                  </a:lnTo>
                  <a:lnTo>
                    <a:pt x="6030576" y="3663871"/>
                  </a:lnTo>
                  <a:lnTo>
                    <a:pt x="5979259" y="3678596"/>
                  </a:lnTo>
                  <a:lnTo>
                    <a:pt x="5927461" y="3692955"/>
                  </a:lnTo>
                  <a:lnTo>
                    <a:pt x="5875190" y="3706943"/>
                  </a:lnTo>
                  <a:lnTo>
                    <a:pt x="5822454" y="3720558"/>
                  </a:lnTo>
                  <a:lnTo>
                    <a:pt x="5769259" y="3733796"/>
                  </a:lnTo>
                  <a:lnTo>
                    <a:pt x="5715612" y="3746652"/>
                  </a:lnTo>
                  <a:lnTo>
                    <a:pt x="5661522" y="3759125"/>
                  </a:lnTo>
                  <a:lnTo>
                    <a:pt x="5606995" y="3771209"/>
                  </a:lnTo>
                  <a:lnTo>
                    <a:pt x="5552038" y="3782901"/>
                  </a:lnTo>
                  <a:lnTo>
                    <a:pt x="5496660" y="3794199"/>
                  </a:lnTo>
                  <a:lnTo>
                    <a:pt x="5440867" y="3805097"/>
                  </a:lnTo>
                  <a:lnTo>
                    <a:pt x="5384667" y="3815593"/>
                  </a:lnTo>
                  <a:lnTo>
                    <a:pt x="5328066" y="3825682"/>
                  </a:lnTo>
                  <a:lnTo>
                    <a:pt x="5271073" y="3835363"/>
                  </a:lnTo>
                  <a:lnTo>
                    <a:pt x="5213694" y="3844629"/>
                  </a:lnTo>
                  <a:lnTo>
                    <a:pt x="5155937" y="3853479"/>
                  </a:lnTo>
                  <a:lnTo>
                    <a:pt x="5097809" y="3861908"/>
                  </a:lnTo>
                  <a:lnTo>
                    <a:pt x="5039318" y="3869914"/>
                  </a:lnTo>
                  <a:lnTo>
                    <a:pt x="4980471" y="3877491"/>
                  </a:lnTo>
                  <a:lnTo>
                    <a:pt x="4921275" y="3884637"/>
                  </a:lnTo>
                  <a:lnTo>
                    <a:pt x="4861737" y="3891348"/>
                  </a:lnTo>
                  <a:lnTo>
                    <a:pt x="4801865" y="3897621"/>
                  </a:lnTo>
                  <a:lnTo>
                    <a:pt x="4741666" y="3903452"/>
                  </a:lnTo>
                  <a:lnTo>
                    <a:pt x="4681148" y="3908836"/>
                  </a:lnTo>
                  <a:lnTo>
                    <a:pt x="4620317" y="3913772"/>
                  </a:lnTo>
                  <a:lnTo>
                    <a:pt x="4559181" y="3918254"/>
                  </a:lnTo>
                  <a:lnTo>
                    <a:pt x="4497748" y="3922280"/>
                  </a:lnTo>
                  <a:lnTo>
                    <a:pt x="4436024" y="3925846"/>
                  </a:lnTo>
                  <a:lnTo>
                    <a:pt x="4374017" y="3928948"/>
                  </a:lnTo>
                  <a:lnTo>
                    <a:pt x="4311735" y="3931583"/>
                  </a:lnTo>
                  <a:lnTo>
                    <a:pt x="4249184" y="3933747"/>
                  </a:lnTo>
                  <a:lnTo>
                    <a:pt x="4186372" y="3935436"/>
                  </a:lnTo>
                  <a:lnTo>
                    <a:pt x="4123306" y="3936647"/>
                  </a:lnTo>
                  <a:lnTo>
                    <a:pt x="4059994" y="3937376"/>
                  </a:lnTo>
                  <a:lnTo>
                    <a:pt x="3996443" y="3937620"/>
                  </a:lnTo>
                  <a:lnTo>
                    <a:pt x="3932891" y="3937376"/>
                  </a:lnTo>
                  <a:lnTo>
                    <a:pt x="3869579" y="3936647"/>
                  </a:lnTo>
                  <a:lnTo>
                    <a:pt x="3806513" y="3935436"/>
                  </a:lnTo>
                  <a:lnTo>
                    <a:pt x="3743701" y="3933747"/>
                  </a:lnTo>
                  <a:lnTo>
                    <a:pt x="3681150" y="3931583"/>
                  </a:lnTo>
                  <a:lnTo>
                    <a:pt x="3618868" y="3928948"/>
                  </a:lnTo>
                  <a:lnTo>
                    <a:pt x="3556861" y="3925846"/>
                  </a:lnTo>
                  <a:lnTo>
                    <a:pt x="3495137" y="3922280"/>
                  </a:lnTo>
                  <a:lnTo>
                    <a:pt x="3433704" y="3918254"/>
                  </a:lnTo>
                  <a:lnTo>
                    <a:pt x="3372568" y="3913772"/>
                  </a:lnTo>
                  <a:lnTo>
                    <a:pt x="3311737" y="3908836"/>
                  </a:lnTo>
                  <a:lnTo>
                    <a:pt x="3251219" y="3903452"/>
                  </a:lnTo>
                  <a:lnTo>
                    <a:pt x="3191020" y="3897621"/>
                  </a:lnTo>
                  <a:lnTo>
                    <a:pt x="3131148" y="3891348"/>
                  </a:lnTo>
                  <a:lnTo>
                    <a:pt x="3071610" y="3884637"/>
                  </a:lnTo>
                  <a:lnTo>
                    <a:pt x="3012414" y="3877491"/>
                  </a:lnTo>
                  <a:lnTo>
                    <a:pt x="2953567" y="3869914"/>
                  </a:lnTo>
                  <a:lnTo>
                    <a:pt x="2895076" y="3861908"/>
                  </a:lnTo>
                  <a:lnTo>
                    <a:pt x="2836948" y="3853479"/>
                  </a:lnTo>
                  <a:lnTo>
                    <a:pt x="2779191" y="3844629"/>
                  </a:lnTo>
                  <a:lnTo>
                    <a:pt x="2721812" y="3835363"/>
                  </a:lnTo>
                  <a:lnTo>
                    <a:pt x="2664819" y="3825682"/>
                  </a:lnTo>
                  <a:lnTo>
                    <a:pt x="2608219" y="3815593"/>
                  </a:lnTo>
                  <a:lnTo>
                    <a:pt x="2552018" y="3805097"/>
                  </a:lnTo>
                  <a:lnTo>
                    <a:pt x="2496225" y="3794199"/>
                  </a:lnTo>
                  <a:lnTo>
                    <a:pt x="2440847" y="3782901"/>
                  </a:lnTo>
                  <a:lnTo>
                    <a:pt x="2385890" y="3771209"/>
                  </a:lnTo>
                  <a:lnTo>
                    <a:pt x="2331363" y="3759125"/>
                  </a:lnTo>
                  <a:lnTo>
                    <a:pt x="2277273" y="3746652"/>
                  </a:lnTo>
                  <a:lnTo>
                    <a:pt x="2223626" y="3733796"/>
                  </a:lnTo>
                  <a:lnTo>
                    <a:pt x="2170431" y="3720558"/>
                  </a:lnTo>
                  <a:lnTo>
                    <a:pt x="2117695" y="3706943"/>
                  </a:lnTo>
                  <a:lnTo>
                    <a:pt x="2065424" y="3692955"/>
                  </a:lnTo>
                  <a:lnTo>
                    <a:pt x="2013626" y="3678596"/>
                  </a:lnTo>
                  <a:lnTo>
                    <a:pt x="1962309" y="3663871"/>
                  </a:lnTo>
                  <a:lnTo>
                    <a:pt x="1911480" y="3648783"/>
                  </a:lnTo>
                  <a:lnTo>
                    <a:pt x="1861146" y="3633336"/>
                  </a:lnTo>
                  <a:lnTo>
                    <a:pt x="1811315" y="3617533"/>
                  </a:lnTo>
                  <a:lnTo>
                    <a:pt x="1761993" y="3601378"/>
                  </a:lnTo>
                  <a:lnTo>
                    <a:pt x="1713189" y="3584875"/>
                  </a:lnTo>
                  <a:lnTo>
                    <a:pt x="1664909" y="3568027"/>
                  </a:lnTo>
                  <a:lnTo>
                    <a:pt x="1617160" y="3550838"/>
                  </a:lnTo>
                  <a:lnTo>
                    <a:pt x="1569951" y="3533311"/>
                  </a:lnTo>
                  <a:lnTo>
                    <a:pt x="1523288" y="3515450"/>
                  </a:lnTo>
                  <a:lnTo>
                    <a:pt x="1477178" y="3497258"/>
                  </a:lnTo>
                  <a:lnTo>
                    <a:pt x="1431630" y="3478740"/>
                  </a:lnTo>
                  <a:lnTo>
                    <a:pt x="1386650" y="3459898"/>
                  </a:lnTo>
                  <a:lnTo>
                    <a:pt x="1342246" y="3440737"/>
                  </a:lnTo>
                  <a:lnTo>
                    <a:pt x="1298424" y="3421260"/>
                  </a:lnTo>
                  <a:lnTo>
                    <a:pt x="1255193" y="3401471"/>
                  </a:lnTo>
                  <a:lnTo>
                    <a:pt x="1212559" y="3381372"/>
                  </a:lnTo>
                  <a:lnTo>
                    <a:pt x="1170531" y="3360969"/>
                  </a:lnTo>
                  <a:lnTo>
                    <a:pt x="1129114" y="3340264"/>
                  </a:lnTo>
                  <a:lnTo>
                    <a:pt x="1088317" y="3319261"/>
                  </a:lnTo>
                  <a:lnTo>
                    <a:pt x="1048147" y="3297963"/>
                  </a:lnTo>
                  <a:lnTo>
                    <a:pt x="1008611" y="3276375"/>
                  </a:lnTo>
                  <a:lnTo>
                    <a:pt x="969716" y="3254500"/>
                  </a:lnTo>
                  <a:lnTo>
                    <a:pt x="931470" y="3232341"/>
                  </a:lnTo>
                  <a:lnTo>
                    <a:pt x="893880" y="3209902"/>
                  </a:lnTo>
                  <a:lnTo>
                    <a:pt x="856954" y="3187186"/>
                  </a:lnTo>
                  <a:lnTo>
                    <a:pt x="820698" y="3164198"/>
                  </a:lnTo>
                  <a:lnTo>
                    <a:pt x="785121" y="3140941"/>
                  </a:lnTo>
                  <a:lnTo>
                    <a:pt x="750228" y="3117418"/>
                  </a:lnTo>
                  <a:lnTo>
                    <a:pt x="716029" y="3093633"/>
                  </a:lnTo>
                  <a:lnTo>
                    <a:pt x="682529" y="3069590"/>
                  </a:lnTo>
                  <a:lnTo>
                    <a:pt x="649737" y="3045293"/>
                  </a:lnTo>
                  <a:lnTo>
                    <a:pt x="617659" y="3020744"/>
                  </a:lnTo>
                  <a:lnTo>
                    <a:pt x="586303" y="2995947"/>
                  </a:lnTo>
                  <a:lnTo>
                    <a:pt x="555677" y="2970906"/>
                  </a:lnTo>
                  <a:lnTo>
                    <a:pt x="525787" y="2945626"/>
                  </a:lnTo>
                  <a:lnTo>
                    <a:pt x="496640" y="2920108"/>
                  </a:lnTo>
                  <a:lnTo>
                    <a:pt x="468245" y="2894357"/>
                  </a:lnTo>
                  <a:lnTo>
                    <a:pt x="413738" y="2842171"/>
                  </a:lnTo>
                  <a:lnTo>
                    <a:pt x="362324" y="2789096"/>
                  </a:lnTo>
                  <a:lnTo>
                    <a:pt x="314060" y="2735160"/>
                  </a:lnTo>
                  <a:lnTo>
                    <a:pt x="269006" y="2680392"/>
                  </a:lnTo>
                  <a:lnTo>
                    <a:pt x="227220" y="2624822"/>
                  </a:lnTo>
                  <a:lnTo>
                    <a:pt x="188760" y="2568477"/>
                  </a:lnTo>
                  <a:lnTo>
                    <a:pt x="153685" y="2511388"/>
                  </a:lnTo>
                  <a:lnTo>
                    <a:pt x="122055" y="2453582"/>
                  </a:lnTo>
                  <a:lnTo>
                    <a:pt x="93926" y="2395089"/>
                  </a:lnTo>
                  <a:lnTo>
                    <a:pt x="69358" y="2335937"/>
                  </a:lnTo>
                  <a:lnTo>
                    <a:pt x="48409" y="2276156"/>
                  </a:lnTo>
                  <a:lnTo>
                    <a:pt x="31137" y="2215773"/>
                  </a:lnTo>
                  <a:lnTo>
                    <a:pt x="17602" y="2154818"/>
                  </a:lnTo>
                  <a:lnTo>
                    <a:pt x="7862" y="2093320"/>
                  </a:lnTo>
                  <a:lnTo>
                    <a:pt x="1975" y="2031308"/>
                  </a:lnTo>
                  <a:lnTo>
                    <a:pt x="0" y="1968810"/>
                  </a:lnTo>
                  <a:close/>
                </a:path>
              </a:pathLst>
            </a:custGeom>
            <a:ln w="25399">
              <a:solidFill>
                <a:srgbClr val="8CAC1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004863" y="2276872"/>
              <a:ext cx="6120765" cy="2456180"/>
            </a:xfrm>
            <a:custGeom>
              <a:avLst/>
              <a:gdLst/>
              <a:ahLst/>
              <a:cxnLst/>
              <a:rect l="l" t="t" r="r" b="b"/>
              <a:pathLst>
                <a:path w="6120765" h="2456179">
                  <a:moveTo>
                    <a:pt x="0" y="1227886"/>
                  </a:moveTo>
                  <a:lnTo>
                    <a:pt x="2827" y="1174623"/>
                  </a:lnTo>
                  <a:lnTo>
                    <a:pt x="11233" y="1121939"/>
                  </a:lnTo>
                  <a:lnTo>
                    <a:pt x="25102" y="1069881"/>
                  </a:lnTo>
                  <a:lnTo>
                    <a:pt x="44320" y="1018495"/>
                  </a:lnTo>
                  <a:lnTo>
                    <a:pt x="68772" y="967827"/>
                  </a:lnTo>
                  <a:lnTo>
                    <a:pt x="98343" y="917922"/>
                  </a:lnTo>
                  <a:lnTo>
                    <a:pt x="132918" y="868828"/>
                  </a:lnTo>
                  <a:lnTo>
                    <a:pt x="172383" y="820589"/>
                  </a:lnTo>
                  <a:lnTo>
                    <a:pt x="216622" y="773253"/>
                  </a:lnTo>
                  <a:lnTo>
                    <a:pt x="265521" y="726865"/>
                  </a:lnTo>
                  <a:lnTo>
                    <a:pt x="318965" y="681470"/>
                  </a:lnTo>
                  <a:lnTo>
                    <a:pt x="376839" y="637117"/>
                  </a:lnTo>
                  <a:lnTo>
                    <a:pt x="439028" y="593849"/>
                  </a:lnTo>
                  <a:lnTo>
                    <a:pt x="471705" y="572637"/>
                  </a:lnTo>
                  <a:lnTo>
                    <a:pt x="505417" y="551714"/>
                  </a:lnTo>
                  <a:lnTo>
                    <a:pt x="540151" y="531086"/>
                  </a:lnTo>
                  <a:lnTo>
                    <a:pt x="575892" y="510758"/>
                  </a:lnTo>
                  <a:lnTo>
                    <a:pt x="612626" y="490736"/>
                  </a:lnTo>
                  <a:lnTo>
                    <a:pt x="650338" y="471026"/>
                  </a:lnTo>
                  <a:lnTo>
                    <a:pt x="689014" y="451634"/>
                  </a:lnTo>
                  <a:lnTo>
                    <a:pt x="728640" y="432565"/>
                  </a:lnTo>
                  <a:lnTo>
                    <a:pt x="769201" y="413825"/>
                  </a:lnTo>
                  <a:lnTo>
                    <a:pt x="810683" y="395421"/>
                  </a:lnTo>
                  <a:lnTo>
                    <a:pt x="853071" y="377357"/>
                  </a:lnTo>
                  <a:lnTo>
                    <a:pt x="896352" y="359639"/>
                  </a:lnTo>
                  <a:lnTo>
                    <a:pt x="940511" y="342274"/>
                  </a:lnTo>
                  <a:lnTo>
                    <a:pt x="985533" y="325266"/>
                  </a:lnTo>
                  <a:lnTo>
                    <a:pt x="1031404" y="308623"/>
                  </a:lnTo>
                  <a:lnTo>
                    <a:pt x="1078110" y="292349"/>
                  </a:lnTo>
                  <a:lnTo>
                    <a:pt x="1125637" y="276450"/>
                  </a:lnTo>
                  <a:lnTo>
                    <a:pt x="1173969" y="260932"/>
                  </a:lnTo>
                  <a:lnTo>
                    <a:pt x="1223094" y="245801"/>
                  </a:lnTo>
                  <a:lnTo>
                    <a:pt x="1272995" y="231062"/>
                  </a:lnTo>
                  <a:lnTo>
                    <a:pt x="1323660" y="216722"/>
                  </a:lnTo>
                  <a:lnTo>
                    <a:pt x="1375073" y="202786"/>
                  </a:lnTo>
                  <a:lnTo>
                    <a:pt x="1427221" y="189260"/>
                  </a:lnTo>
                  <a:lnTo>
                    <a:pt x="1480089" y="176149"/>
                  </a:lnTo>
                  <a:lnTo>
                    <a:pt x="1533662" y="163459"/>
                  </a:lnTo>
                  <a:lnTo>
                    <a:pt x="1587927" y="151197"/>
                  </a:lnTo>
                  <a:lnTo>
                    <a:pt x="1642868" y="139367"/>
                  </a:lnTo>
                  <a:lnTo>
                    <a:pt x="1698473" y="127976"/>
                  </a:lnTo>
                  <a:lnTo>
                    <a:pt x="1754725" y="117030"/>
                  </a:lnTo>
                  <a:lnTo>
                    <a:pt x="1811611" y="106533"/>
                  </a:lnTo>
                  <a:lnTo>
                    <a:pt x="1869117" y="96493"/>
                  </a:lnTo>
                  <a:lnTo>
                    <a:pt x="1927228" y="86914"/>
                  </a:lnTo>
                  <a:lnTo>
                    <a:pt x="1985929" y="77802"/>
                  </a:lnTo>
                  <a:lnTo>
                    <a:pt x="2045207" y="69164"/>
                  </a:lnTo>
                  <a:lnTo>
                    <a:pt x="2105047" y="61005"/>
                  </a:lnTo>
                  <a:lnTo>
                    <a:pt x="2165435" y="53330"/>
                  </a:lnTo>
                  <a:lnTo>
                    <a:pt x="2226356" y="46146"/>
                  </a:lnTo>
                  <a:lnTo>
                    <a:pt x="2287797" y="39457"/>
                  </a:lnTo>
                  <a:lnTo>
                    <a:pt x="2349741" y="33271"/>
                  </a:lnTo>
                  <a:lnTo>
                    <a:pt x="2412177" y="27593"/>
                  </a:lnTo>
                  <a:lnTo>
                    <a:pt x="2475088" y="22428"/>
                  </a:lnTo>
                  <a:lnTo>
                    <a:pt x="2538461" y="17782"/>
                  </a:lnTo>
                  <a:lnTo>
                    <a:pt x="2602281" y="13661"/>
                  </a:lnTo>
                  <a:lnTo>
                    <a:pt x="2666534" y="10071"/>
                  </a:lnTo>
                  <a:lnTo>
                    <a:pt x="2731205" y="7018"/>
                  </a:lnTo>
                  <a:lnTo>
                    <a:pt x="2796281" y="4507"/>
                  </a:lnTo>
                  <a:lnTo>
                    <a:pt x="2861747" y="2543"/>
                  </a:lnTo>
                  <a:lnTo>
                    <a:pt x="2927588" y="1134"/>
                  </a:lnTo>
                  <a:lnTo>
                    <a:pt x="2993790" y="284"/>
                  </a:lnTo>
                  <a:lnTo>
                    <a:pt x="3060339" y="0"/>
                  </a:lnTo>
                  <a:lnTo>
                    <a:pt x="3126888" y="284"/>
                  </a:lnTo>
                  <a:lnTo>
                    <a:pt x="3193090" y="1134"/>
                  </a:lnTo>
                  <a:lnTo>
                    <a:pt x="3258931" y="2543"/>
                  </a:lnTo>
                  <a:lnTo>
                    <a:pt x="3324396" y="4507"/>
                  </a:lnTo>
                  <a:lnTo>
                    <a:pt x="3389472" y="7018"/>
                  </a:lnTo>
                  <a:lnTo>
                    <a:pt x="3454144" y="10071"/>
                  </a:lnTo>
                  <a:lnTo>
                    <a:pt x="3518397" y="13661"/>
                  </a:lnTo>
                  <a:lnTo>
                    <a:pt x="3582217" y="17782"/>
                  </a:lnTo>
                  <a:lnTo>
                    <a:pt x="3645589" y="22428"/>
                  </a:lnTo>
                  <a:lnTo>
                    <a:pt x="3708501" y="27593"/>
                  </a:lnTo>
                  <a:lnTo>
                    <a:pt x="3770936" y="33271"/>
                  </a:lnTo>
                  <a:lnTo>
                    <a:pt x="3832881" y="39457"/>
                  </a:lnTo>
                  <a:lnTo>
                    <a:pt x="3894321" y="46146"/>
                  </a:lnTo>
                  <a:lnTo>
                    <a:pt x="3955242" y="53330"/>
                  </a:lnTo>
                  <a:lnTo>
                    <a:pt x="4015630" y="61005"/>
                  </a:lnTo>
                  <a:lnTo>
                    <a:pt x="4075470" y="69164"/>
                  </a:lnTo>
                  <a:lnTo>
                    <a:pt x="4134748" y="77802"/>
                  </a:lnTo>
                  <a:lnTo>
                    <a:pt x="4193450" y="86914"/>
                  </a:lnTo>
                  <a:lnTo>
                    <a:pt x="4251560" y="96493"/>
                  </a:lnTo>
                  <a:lnTo>
                    <a:pt x="4309066" y="106533"/>
                  </a:lnTo>
                  <a:lnTo>
                    <a:pt x="4365952" y="117030"/>
                  </a:lnTo>
                  <a:lnTo>
                    <a:pt x="4422205" y="127976"/>
                  </a:lnTo>
                  <a:lnTo>
                    <a:pt x="4477809" y="139367"/>
                  </a:lnTo>
                  <a:lnTo>
                    <a:pt x="4532750" y="151197"/>
                  </a:lnTo>
                  <a:lnTo>
                    <a:pt x="4587015" y="163459"/>
                  </a:lnTo>
                  <a:lnTo>
                    <a:pt x="4640588" y="176149"/>
                  </a:lnTo>
                  <a:lnTo>
                    <a:pt x="4693456" y="189260"/>
                  </a:lnTo>
                  <a:lnTo>
                    <a:pt x="4745604" y="202786"/>
                  </a:lnTo>
                  <a:lnTo>
                    <a:pt x="4797017" y="216722"/>
                  </a:lnTo>
                  <a:lnTo>
                    <a:pt x="4847682" y="231062"/>
                  </a:lnTo>
                  <a:lnTo>
                    <a:pt x="4897584" y="245801"/>
                  </a:lnTo>
                  <a:lnTo>
                    <a:pt x="4946708" y="260932"/>
                  </a:lnTo>
                  <a:lnTo>
                    <a:pt x="4995040" y="276450"/>
                  </a:lnTo>
                  <a:lnTo>
                    <a:pt x="5042567" y="292349"/>
                  </a:lnTo>
                  <a:lnTo>
                    <a:pt x="5089273" y="308623"/>
                  </a:lnTo>
                  <a:lnTo>
                    <a:pt x="5135144" y="325266"/>
                  </a:lnTo>
                  <a:lnTo>
                    <a:pt x="5180166" y="342274"/>
                  </a:lnTo>
                  <a:lnTo>
                    <a:pt x="5224325" y="359639"/>
                  </a:lnTo>
                  <a:lnTo>
                    <a:pt x="5267606" y="377357"/>
                  </a:lnTo>
                  <a:lnTo>
                    <a:pt x="5309994" y="395421"/>
                  </a:lnTo>
                  <a:lnTo>
                    <a:pt x="5351476" y="413825"/>
                  </a:lnTo>
                  <a:lnTo>
                    <a:pt x="5392037" y="432565"/>
                  </a:lnTo>
                  <a:lnTo>
                    <a:pt x="5431663" y="451634"/>
                  </a:lnTo>
                  <a:lnTo>
                    <a:pt x="5470339" y="471026"/>
                  </a:lnTo>
                  <a:lnTo>
                    <a:pt x="5508051" y="490736"/>
                  </a:lnTo>
                  <a:lnTo>
                    <a:pt x="5544785" y="510758"/>
                  </a:lnTo>
                  <a:lnTo>
                    <a:pt x="5580526" y="531086"/>
                  </a:lnTo>
                  <a:lnTo>
                    <a:pt x="5615260" y="551714"/>
                  </a:lnTo>
                  <a:lnTo>
                    <a:pt x="5648973" y="572637"/>
                  </a:lnTo>
                  <a:lnTo>
                    <a:pt x="5681650" y="593849"/>
                  </a:lnTo>
                  <a:lnTo>
                    <a:pt x="5713276" y="615344"/>
                  </a:lnTo>
                  <a:lnTo>
                    <a:pt x="5773322" y="659161"/>
                  </a:lnTo>
                  <a:lnTo>
                    <a:pt x="5828995" y="704040"/>
                  </a:lnTo>
                  <a:lnTo>
                    <a:pt x="5880181" y="749937"/>
                  </a:lnTo>
                  <a:lnTo>
                    <a:pt x="5926765" y="796805"/>
                  </a:lnTo>
                  <a:lnTo>
                    <a:pt x="5968631" y="844599"/>
                  </a:lnTo>
                  <a:lnTo>
                    <a:pt x="6005665" y="893271"/>
                  </a:lnTo>
                  <a:lnTo>
                    <a:pt x="6037753" y="942776"/>
                  </a:lnTo>
                  <a:lnTo>
                    <a:pt x="6064778" y="993068"/>
                  </a:lnTo>
                  <a:lnTo>
                    <a:pt x="6086628" y="1044102"/>
                  </a:lnTo>
                  <a:lnTo>
                    <a:pt x="6103186" y="1095829"/>
                  </a:lnTo>
                  <a:lnTo>
                    <a:pt x="6114338" y="1148206"/>
                  </a:lnTo>
                  <a:lnTo>
                    <a:pt x="6119969" y="1201185"/>
                  </a:lnTo>
                  <a:lnTo>
                    <a:pt x="6120678" y="1227886"/>
                  </a:lnTo>
                  <a:lnTo>
                    <a:pt x="6119969" y="1254587"/>
                  </a:lnTo>
                  <a:lnTo>
                    <a:pt x="6114338" y="1307566"/>
                  </a:lnTo>
                  <a:lnTo>
                    <a:pt x="6103186" y="1359943"/>
                  </a:lnTo>
                  <a:lnTo>
                    <a:pt x="6086628" y="1411671"/>
                  </a:lnTo>
                  <a:lnTo>
                    <a:pt x="6064778" y="1462704"/>
                  </a:lnTo>
                  <a:lnTo>
                    <a:pt x="6037753" y="1512996"/>
                  </a:lnTo>
                  <a:lnTo>
                    <a:pt x="6005665" y="1562501"/>
                  </a:lnTo>
                  <a:lnTo>
                    <a:pt x="5968631" y="1611174"/>
                  </a:lnTo>
                  <a:lnTo>
                    <a:pt x="5926765" y="1658967"/>
                  </a:lnTo>
                  <a:lnTo>
                    <a:pt x="5880181" y="1705835"/>
                  </a:lnTo>
                  <a:lnTo>
                    <a:pt x="5828995" y="1751732"/>
                  </a:lnTo>
                  <a:lnTo>
                    <a:pt x="5773322" y="1796612"/>
                  </a:lnTo>
                  <a:lnTo>
                    <a:pt x="5713276" y="1840428"/>
                  </a:lnTo>
                  <a:lnTo>
                    <a:pt x="5681650" y="1861923"/>
                  </a:lnTo>
                  <a:lnTo>
                    <a:pt x="5648973" y="1883135"/>
                  </a:lnTo>
                  <a:lnTo>
                    <a:pt x="5615260" y="1904058"/>
                  </a:lnTo>
                  <a:lnTo>
                    <a:pt x="5580526" y="1924686"/>
                  </a:lnTo>
                  <a:lnTo>
                    <a:pt x="5544785" y="1945014"/>
                  </a:lnTo>
                  <a:lnTo>
                    <a:pt x="5508051" y="1965036"/>
                  </a:lnTo>
                  <a:lnTo>
                    <a:pt x="5470339" y="1984746"/>
                  </a:lnTo>
                  <a:lnTo>
                    <a:pt x="5431663" y="2004138"/>
                  </a:lnTo>
                  <a:lnTo>
                    <a:pt x="5392037" y="2023207"/>
                  </a:lnTo>
                  <a:lnTo>
                    <a:pt x="5351476" y="2041947"/>
                  </a:lnTo>
                  <a:lnTo>
                    <a:pt x="5309994" y="2060351"/>
                  </a:lnTo>
                  <a:lnTo>
                    <a:pt x="5267606" y="2078416"/>
                  </a:lnTo>
                  <a:lnTo>
                    <a:pt x="5224325" y="2096133"/>
                  </a:lnTo>
                  <a:lnTo>
                    <a:pt x="5180166" y="2113498"/>
                  </a:lnTo>
                  <a:lnTo>
                    <a:pt x="5135144" y="2130506"/>
                  </a:lnTo>
                  <a:lnTo>
                    <a:pt x="5089273" y="2147149"/>
                  </a:lnTo>
                  <a:lnTo>
                    <a:pt x="5042567" y="2163423"/>
                  </a:lnTo>
                  <a:lnTo>
                    <a:pt x="4995040" y="2179322"/>
                  </a:lnTo>
                  <a:lnTo>
                    <a:pt x="4946708" y="2194840"/>
                  </a:lnTo>
                  <a:lnTo>
                    <a:pt x="4897584" y="2209971"/>
                  </a:lnTo>
                  <a:lnTo>
                    <a:pt x="4847682" y="2224710"/>
                  </a:lnTo>
                  <a:lnTo>
                    <a:pt x="4797017" y="2239050"/>
                  </a:lnTo>
                  <a:lnTo>
                    <a:pt x="4745604" y="2252986"/>
                  </a:lnTo>
                  <a:lnTo>
                    <a:pt x="4693456" y="2266513"/>
                  </a:lnTo>
                  <a:lnTo>
                    <a:pt x="4640588" y="2279623"/>
                  </a:lnTo>
                  <a:lnTo>
                    <a:pt x="4587015" y="2292313"/>
                  </a:lnTo>
                  <a:lnTo>
                    <a:pt x="4532750" y="2304575"/>
                  </a:lnTo>
                  <a:lnTo>
                    <a:pt x="4477809" y="2316405"/>
                  </a:lnTo>
                  <a:lnTo>
                    <a:pt x="4422205" y="2327796"/>
                  </a:lnTo>
                  <a:lnTo>
                    <a:pt x="4365952" y="2338742"/>
                  </a:lnTo>
                  <a:lnTo>
                    <a:pt x="4309066" y="2349239"/>
                  </a:lnTo>
                  <a:lnTo>
                    <a:pt x="4251560" y="2359279"/>
                  </a:lnTo>
                  <a:lnTo>
                    <a:pt x="4193450" y="2368858"/>
                  </a:lnTo>
                  <a:lnTo>
                    <a:pt x="4134748" y="2377970"/>
                  </a:lnTo>
                  <a:lnTo>
                    <a:pt x="4075470" y="2386608"/>
                  </a:lnTo>
                  <a:lnTo>
                    <a:pt x="4015630" y="2394768"/>
                  </a:lnTo>
                  <a:lnTo>
                    <a:pt x="3955242" y="2402442"/>
                  </a:lnTo>
                  <a:lnTo>
                    <a:pt x="3894321" y="2409627"/>
                  </a:lnTo>
                  <a:lnTo>
                    <a:pt x="3832881" y="2416315"/>
                  </a:lnTo>
                  <a:lnTo>
                    <a:pt x="3770936" y="2422501"/>
                  </a:lnTo>
                  <a:lnTo>
                    <a:pt x="3708501" y="2428180"/>
                  </a:lnTo>
                  <a:lnTo>
                    <a:pt x="3645589" y="2433344"/>
                  </a:lnTo>
                  <a:lnTo>
                    <a:pt x="3582217" y="2437990"/>
                  </a:lnTo>
                  <a:lnTo>
                    <a:pt x="3518397" y="2442111"/>
                  </a:lnTo>
                  <a:lnTo>
                    <a:pt x="3454144" y="2445701"/>
                  </a:lnTo>
                  <a:lnTo>
                    <a:pt x="3389472" y="2448755"/>
                  </a:lnTo>
                  <a:lnTo>
                    <a:pt x="3324396" y="2451266"/>
                  </a:lnTo>
                  <a:lnTo>
                    <a:pt x="3258931" y="2453229"/>
                  </a:lnTo>
                  <a:lnTo>
                    <a:pt x="3193090" y="2454638"/>
                  </a:lnTo>
                  <a:lnTo>
                    <a:pt x="3126888" y="2455488"/>
                  </a:lnTo>
                  <a:lnTo>
                    <a:pt x="3060339" y="2455773"/>
                  </a:lnTo>
                  <a:lnTo>
                    <a:pt x="2993790" y="2455488"/>
                  </a:lnTo>
                  <a:lnTo>
                    <a:pt x="2927588" y="2454638"/>
                  </a:lnTo>
                  <a:lnTo>
                    <a:pt x="2861747" y="2453229"/>
                  </a:lnTo>
                  <a:lnTo>
                    <a:pt x="2796281" y="2451266"/>
                  </a:lnTo>
                  <a:lnTo>
                    <a:pt x="2731205" y="2448755"/>
                  </a:lnTo>
                  <a:lnTo>
                    <a:pt x="2666534" y="2445701"/>
                  </a:lnTo>
                  <a:lnTo>
                    <a:pt x="2602281" y="2442111"/>
                  </a:lnTo>
                  <a:lnTo>
                    <a:pt x="2538461" y="2437990"/>
                  </a:lnTo>
                  <a:lnTo>
                    <a:pt x="2475088" y="2433344"/>
                  </a:lnTo>
                  <a:lnTo>
                    <a:pt x="2412177" y="2428180"/>
                  </a:lnTo>
                  <a:lnTo>
                    <a:pt x="2349741" y="2422501"/>
                  </a:lnTo>
                  <a:lnTo>
                    <a:pt x="2287797" y="2416315"/>
                  </a:lnTo>
                  <a:lnTo>
                    <a:pt x="2226356" y="2409627"/>
                  </a:lnTo>
                  <a:lnTo>
                    <a:pt x="2165435" y="2402442"/>
                  </a:lnTo>
                  <a:lnTo>
                    <a:pt x="2105047" y="2394768"/>
                  </a:lnTo>
                  <a:lnTo>
                    <a:pt x="2045207" y="2386608"/>
                  </a:lnTo>
                  <a:lnTo>
                    <a:pt x="1985929" y="2377970"/>
                  </a:lnTo>
                  <a:lnTo>
                    <a:pt x="1927228" y="2368858"/>
                  </a:lnTo>
                  <a:lnTo>
                    <a:pt x="1869117" y="2359279"/>
                  </a:lnTo>
                  <a:lnTo>
                    <a:pt x="1811611" y="2349239"/>
                  </a:lnTo>
                  <a:lnTo>
                    <a:pt x="1754725" y="2338742"/>
                  </a:lnTo>
                  <a:lnTo>
                    <a:pt x="1698473" y="2327796"/>
                  </a:lnTo>
                  <a:lnTo>
                    <a:pt x="1642868" y="2316405"/>
                  </a:lnTo>
                  <a:lnTo>
                    <a:pt x="1587927" y="2304575"/>
                  </a:lnTo>
                  <a:lnTo>
                    <a:pt x="1533662" y="2292313"/>
                  </a:lnTo>
                  <a:lnTo>
                    <a:pt x="1480089" y="2279623"/>
                  </a:lnTo>
                  <a:lnTo>
                    <a:pt x="1427221" y="2266513"/>
                  </a:lnTo>
                  <a:lnTo>
                    <a:pt x="1375073" y="2252986"/>
                  </a:lnTo>
                  <a:lnTo>
                    <a:pt x="1323660" y="2239050"/>
                  </a:lnTo>
                  <a:lnTo>
                    <a:pt x="1272995" y="2224710"/>
                  </a:lnTo>
                  <a:lnTo>
                    <a:pt x="1223094" y="2209971"/>
                  </a:lnTo>
                  <a:lnTo>
                    <a:pt x="1173969" y="2194840"/>
                  </a:lnTo>
                  <a:lnTo>
                    <a:pt x="1125637" y="2179322"/>
                  </a:lnTo>
                  <a:lnTo>
                    <a:pt x="1078110" y="2163423"/>
                  </a:lnTo>
                  <a:lnTo>
                    <a:pt x="1031404" y="2147149"/>
                  </a:lnTo>
                  <a:lnTo>
                    <a:pt x="985533" y="2130506"/>
                  </a:lnTo>
                  <a:lnTo>
                    <a:pt x="940511" y="2113498"/>
                  </a:lnTo>
                  <a:lnTo>
                    <a:pt x="896352" y="2096133"/>
                  </a:lnTo>
                  <a:lnTo>
                    <a:pt x="853071" y="2078416"/>
                  </a:lnTo>
                  <a:lnTo>
                    <a:pt x="810683" y="2060351"/>
                  </a:lnTo>
                  <a:lnTo>
                    <a:pt x="769201" y="2041947"/>
                  </a:lnTo>
                  <a:lnTo>
                    <a:pt x="728640" y="2023207"/>
                  </a:lnTo>
                  <a:lnTo>
                    <a:pt x="689014" y="2004138"/>
                  </a:lnTo>
                  <a:lnTo>
                    <a:pt x="650338" y="1984746"/>
                  </a:lnTo>
                  <a:lnTo>
                    <a:pt x="612626" y="1965036"/>
                  </a:lnTo>
                  <a:lnTo>
                    <a:pt x="575892" y="1945014"/>
                  </a:lnTo>
                  <a:lnTo>
                    <a:pt x="540151" y="1924686"/>
                  </a:lnTo>
                  <a:lnTo>
                    <a:pt x="505417" y="1904058"/>
                  </a:lnTo>
                  <a:lnTo>
                    <a:pt x="471705" y="1883135"/>
                  </a:lnTo>
                  <a:lnTo>
                    <a:pt x="439028" y="1861923"/>
                  </a:lnTo>
                  <a:lnTo>
                    <a:pt x="407401" y="1840428"/>
                  </a:lnTo>
                  <a:lnTo>
                    <a:pt x="347355" y="1796612"/>
                  </a:lnTo>
                  <a:lnTo>
                    <a:pt x="291682" y="1751732"/>
                  </a:lnTo>
                  <a:lnTo>
                    <a:pt x="240496" y="1705835"/>
                  </a:lnTo>
                  <a:lnTo>
                    <a:pt x="193913" y="1658967"/>
                  </a:lnTo>
                  <a:lnTo>
                    <a:pt x="152047" y="1611174"/>
                  </a:lnTo>
                  <a:lnTo>
                    <a:pt x="115012" y="1562501"/>
                  </a:lnTo>
                  <a:lnTo>
                    <a:pt x="82925" y="1512996"/>
                  </a:lnTo>
                  <a:lnTo>
                    <a:pt x="55899" y="1462704"/>
                  </a:lnTo>
                  <a:lnTo>
                    <a:pt x="34050" y="1411671"/>
                  </a:lnTo>
                  <a:lnTo>
                    <a:pt x="17492" y="1359943"/>
                  </a:lnTo>
                  <a:lnTo>
                    <a:pt x="6340" y="1307566"/>
                  </a:lnTo>
                  <a:lnTo>
                    <a:pt x="709" y="1254587"/>
                  </a:lnTo>
                  <a:lnTo>
                    <a:pt x="0" y="1227886"/>
                  </a:lnTo>
                  <a:close/>
                </a:path>
              </a:pathLst>
            </a:custGeom>
            <a:ln w="25399">
              <a:solidFill>
                <a:srgbClr val="8CAC1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508920" y="3356994"/>
              <a:ext cx="1224280" cy="644525"/>
            </a:xfrm>
            <a:custGeom>
              <a:avLst/>
              <a:gdLst/>
              <a:ahLst/>
              <a:cxnLst/>
              <a:rect l="l" t="t" r="r" b="b"/>
              <a:pathLst>
                <a:path w="1224279" h="644525">
                  <a:moveTo>
                    <a:pt x="1116746" y="0"/>
                  </a:moveTo>
                  <a:lnTo>
                    <a:pt x="107388" y="0"/>
                  </a:lnTo>
                  <a:lnTo>
                    <a:pt x="65588" y="8439"/>
                  </a:lnTo>
                  <a:lnTo>
                    <a:pt x="31453" y="31453"/>
                  </a:lnTo>
                  <a:lnTo>
                    <a:pt x="8439" y="65588"/>
                  </a:lnTo>
                  <a:lnTo>
                    <a:pt x="0" y="107388"/>
                  </a:lnTo>
                  <a:lnTo>
                    <a:pt x="0" y="536931"/>
                  </a:lnTo>
                  <a:lnTo>
                    <a:pt x="8439" y="578732"/>
                  </a:lnTo>
                  <a:lnTo>
                    <a:pt x="31453" y="612867"/>
                  </a:lnTo>
                  <a:lnTo>
                    <a:pt x="65588" y="635881"/>
                  </a:lnTo>
                  <a:lnTo>
                    <a:pt x="107388" y="644320"/>
                  </a:lnTo>
                  <a:lnTo>
                    <a:pt x="1116746" y="644320"/>
                  </a:lnTo>
                  <a:lnTo>
                    <a:pt x="1158547" y="635881"/>
                  </a:lnTo>
                  <a:lnTo>
                    <a:pt x="1192681" y="612867"/>
                  </a:lnTo>
                  <a:lnTo>
                    <a:pt x="1215696" y="578732"/>
                  </a:lnTo>
                  <a:lnTo>
                    <a:pt x="1224135" y="536931"/>
                  </a:lnTo>
                  <a:lnTo>
                    <a:pt x="1224135" y="107388"/>
                  </a:lnTo>
                  <a:lnTo>
                    <a:pt x="1215696" y="65588"/>
                  </a:lnTo>
                  <a:lnTo>
                    <a:pt x="1192681" y="31453"/>
                  </a:lnTo>
                  <a:lnTo>
                    <a:pt x="1158547" y="8439"/>
                  </a:lnTo>
                  <a:lnTo>
                    <a:pt x="1116746" y="0"/>
                  </a:lnTo>
                  <a:close/>
                </a:path>
              </a:pathLst>
            </a:custGeom>
            <a:solidFill>
              <a:srgbClr val="FFC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508920" y="3356994"/>
              <a:ext cx="1224280" cy="644525"/>
            </a:xfrm>
            <a:custGeom>
              <a:avLst/>
              <a:gdLst/>
              <a:ahLst/>
              <a:cxnLst/>
              <a:rect l="l" t="t" r="r" b="b"/>
              <a:pathLst>
                <a:path w="1224279" h="644525">
                  <a:moveTo>
                    <a:pt x="0" y="107388"/>
                  </a:moveTo>
                  <a:lnTo>
                    <a:pt x="8439" y="65588"/>
                  </a:lnTo>
                  <a:lnTo>
                    <a:pt x="31453" y="31453"/>
                  </a:lnTo>
                  <a:lnTo>
                    <a:pt x="65588" y="8439"/>
                  </a:lnTo>
                  <a:lnTo>
                    <a:pt x="107388" y="0"/>
                  </a:lnTo>
                  <a:lnTo>
                    <a:pt x="1116746" y="0"/>
                  </a:lnTo>
                  <a:lnTo>
                    <a:pt x="1158547" y="8439"/>
                  </a:lnTo>
                  <a:lnTo>
                    <a:pt x="1192682" y="31453"/>
                  </a:lnTo>
                  <a:lnTo>
                    <a:pt x="1215696" y="65588"/>
                  </a:lnTo>
                  <a:lnTo>
                    <a:pt x="1224135" y="107388"/>
                  </a:lnTo>
                  <a:lnTo>
                    <a:pt x="1224135" y="536931"/>
                  </a:lnTo>
                  <a:lnTo>
                    <a:pt x="1215696" y="578732"/>
                  </a:lnTo>
                  <a:lnTo>
                    <a:pt x="1192682" y="612867"/>
                  </a:lnTo>
                  <a:lnTo>
                    <a:pt x="1158547" y="635881"/>
                  </a:lnTo>
                  <a:lnTo>
                    <a:pt x="1116746" y="644320"/>
                  </a:lnTo>
                  <a:lnTo>
                    <a:pt x="107388" y="644320"/>
                  </a:lnTo>
                  <a:lnTo>
                    <a:pt x="65588" y="635881"/>
                  </a:lnTo>
                  <a:lnTo>
                    <a:pt x="31453" y="612867"/>
                  </a:lnTo>
                  <a:lnTo>
                    <a:pt x="8439" y="578732"/>
                  </a:lnTo>
                  <a:lnTo>
                    <a:pt x="0" y="536931"/>
                  </a:lnTo>
                  <a:lnTo>
                    <a:pt x="0" y="107388"/>
                  </a:lnTo>
                  <a:close/>
                </a:path>
              </a:pathLst>
            </a:custGeom>
            <a:ln w="25399">
              <a:solidFill>
                <a:srgbClr val="8CAC1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2784597" y="3483574"/>
            <a:ext cx="719455" cy="38608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 indent="152400">
              <a:lnSpc>
                <a:spcPts val="1400"/>
              </a:lnSpc>
              <a:spcBef>
                <a:spcPts val="180"/>
              </a:spcBef>
            </a:pPr>
            <a:r>
              <a:rPr sz="1200" dirty="0">
                <a:solidFill>
                  <a:srgbClr val="4D4D4D"/>
                </a:solidFill>
                <a:latin typeface="Microsoft Sans Serif"/>
                <a:cs typeface="Microsoft Sans Serif"/>
              </a:rPr>
              <a:t>Zona </a:t>
            </a:r>
            <a:r>
              <a:rPr sz="1200" spc="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D4D4D"/>
                </a:solidFill>
                <a:latin typeface="Microsoft Sans Serif"/>
                <a:cs typeface="Microsoft Sans Serif"/>
              </a:rPr>
              <a:t>Karantina </a:t>
            </a:r>
            <a:endParaRPr sz="1200">
              <a:latin typeface="Microsoft Sans Serif"/>
              <a:cs typeface="Microsoft Sans Serif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5232523" y="3344292"/>
            <a:ext cx="2402205" cy="817880"/>
            <a:chOff x="5232523" y="3344292"/>
            <a:chExt cx="2402205" cy="817880"/>
          </a:xfrm>
        </p:grpSpPr>
        <p:sp>
          <p:nvSpPr>
            <p:cNvPr id="16" name="object 16"/>
            <p:cNvSpPr/>
            <p:nvPr/>
          </p:nvSpPr>
          <p:spPr>
            <a:xfrm>
              <a:off x="5245223" y="3356992"/>
              <a:ext cx="2376805" cy="792480"/>
            </a:xfrm>
            <a:custGeom>
              <a:avLst/>
              <a:gdLst/>
              <a:ahLst/>
              <a:cxnLst/>
              <a:rect l="l" t="t" r="r" b="b"/>
              <a:pathLst>
                <a:path w="2376804" h="792479">
                  <a:moveTo>
                    <a:pt x="2244246" y="0"/>
                  </a:moveTo>
                  <a:lnTo>
                    <a:pt x="132017" y="0"/>
                  </a:lnTo>
                  <a:lnTo>
                    <a:pt x="0" y="132017"/>
                  </a:lnTo>
                  <a:lnTo>
                    <a:pt x="0" y="792087"/>
                  </a:lnTo>
                  <a:lnTo>
                    <a:pt x="2376263" y="792087"/>
                  </a:lnTo>
                  <a:lnTo>
                    <a:pt x="2376263" y="132017"/>
                  </a:lnTo>
                  <a:lnTo>
                    <a:pt x="2244246" y="0"/>
                  </a:lnTo>
                  <a:close/>
                </a:path>
              </a:pathLst>
            </a:custGeom>
            <a:solidFill>
              <a:srgbClr val="A1D5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245223" y="3356992"/>
              <a:ext cx="2376805" cy="792480"/>
            </a:xfrm>
            <a:custGeom>
              <a:avLst/>
              <a:gdLst/>
              <a:ahLst/>
              <a:cxnLst/>
              <a:rect l="l" t="t" r="r" b="b"/>
              <a:pathLst>
                <a:path w="2376804" h="792479">
                  <a:moveTo>
                    <a:pt x="132017" y="0"/>
                  </a:moveTo>
                  <a:lnTo>
                    <a:pt x="2244246" y="0"/>
                  </a:lnTo>
                  <a:lnTo>
                    <a:pt x="2376263" y="132017"/>
                  </a:lnTo>
                  <a:lnTo>
                    <a:pt x="2376263" y="792087"/>
                  </a:lnTo>
                  <a:lnTo>
                    <a:pt x="0" y="792087"/>
                  </a:lnTo>
                  <a:lnTo>
                    <a:pt x="0" y="132017"/>
                  </a:lnTo>
                  <a:lnTo>
                    <a:pt x="132017" y="0"/>
                  </a:lnTo>
                  <a:close/>
                </a:path>
              </a:pathLst>
            </a:custGeom>
            <a:ln w="25399">
              <a:solidFill>
                <a:srgbClr val="8CAC1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5828867" y="3590461"/>
            <a:ext cx="12960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Terminal 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597653" y="2525918"/>
            <a:ext cx="49523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Arial"/>
                <a:cs typeface="Arial"/>
              </a:rPr>
              <a:t>Wilayah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Bandar Udara</a:t>
            </a:r>
            <a:r>
              <a:rPr sz="2400" b="1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(Perimeter)</a:t>
            </a:r>
            <a:endParaRPr sz="24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508920" y="2924944"/>
            <a:ext cx="5113020" cy="360045"/>
          </a:xfrm>
          <a:prstGeom prst="rect">
            <a:avLst/>
          </a:prstGeom>
          <a:ln w="25399">
            <a:solidFill>
              <a:srgbClr val="FFCA00"/>
            </a:solidFill>
          </a:ln>
        </p:spPr>
        <p:txBody>
          <a:bodyPr vert="horz" wrap="square" lIns="0" tIns="117475" rIns="0" bIns="0" rtlCol="0">
            <a:spAutoFit/>
          </a:bodyPr>
          <a:lstStyle/>
          <a:p>
            <a:pPr marL="20320" algn="ctr">
              <a:lnSpc>
                <a:spcPct val="100000"/>
              </a:lnSpc>
              <a:spcBef>
                <a:spcPts val="925"/>
              </a:spcBef>
            </a:pPr>
            <a:r>
              <a:rPr sz="1200" b="1" spc="-5" dirty="0">
                <a:solidFill>
                  <a:srgbClr val="4D4D4D"/>
                </a:solidFill>
                <a:latin typeface="Arial"/>
                <a:cs typeface="Arial"/>
              </a:rPr>
              <a:t>Runway</a:t>
            </a:r>
            <a:endParaRPr sz="12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251129" y="4972175"/>
            <a:ext cx="17481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4D4D4D"/>
                </a:solidFill>
                <a:latin typeface="Arial MT"/>
                <a:cs typeface="Arial MT"/>
              </a:rPr>
              <a:t>(Bu</a:t>
            </a:r>
            <a:r>
              <a:rPr sz="2400" spc="-45" dirty="0">
                <a:solidFill>
                  <a:srgbClr val="4D4D4D"/>
                </a:solidFill>
                <a:latin typeface="Arial MT"/>
                <a:cs typeface="Arial MT"/>
              </a:rPr>
              <a:t>f</a:t>
            </a:r>
            <a:r>
              <a:rPr sz="2400" spc="-5" dirty="0">
                <a:solidFill>
                  <a:srgbClr val="4D4D4D"/>
                </a:solidFill>
                <a:latin typeface="Arial MT"/>
                <a:cs typeface="Arial MT"/>
              </a:rPr>
              <a:t>f</a:t>
            </a:r>
            <a:r>
              <a:rPr sz="2400" dirty="0">
                <a:solidFill>
                  <a:srgbClr val="4D4D4D"/>
                </a:solidFill>
                <a:latin typeface="Arial MT"/>
                <a:cs typeface="Arial MT"/>
              </a:rPr>
              <a:t>er</a:t>
            </a:r>
            <a:r>
              <a:rPr sz="2400" spc="-135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4D4D4D"/>
                </a:solidFill>
                <a:latin typeface="Arial MT"/>
                <a:cs typeface="Arial MT"/>
              </a:rPr>
              <a:t>Area)</a:t>
            </a:r>
            <a:endParaRPr sz="2400">
              <a:latin typeface="Arial MT"/>
              <a:cs typeface="Arial MT"/>
            </a:endParaRPr>
          </a:p>
        </p:txBody>
      </p:sp>
      <p:pic>
        <p:nvPicPr>
          <p:cNvPr id="22" name="object 2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724944" y="4353955"/>
            <a:ext cx="195322" cy="227172"/>
          </a:xfrm>
          <a:prstGeom prst="rect">
            <a:avLst/>
          </a:prstGeom>
        </p:spPr>
      </p:pic>
      <p:sp>
        <p:nvSpPr>
          <p:cNvPr id="23" name="object 23"/>
          <p:cNvSpPr txBox="1"/>
          <p:nvPr/>
        </p:nvSpPr>
        <p:spPr>
          <a:xfrm>
            <a:off x="2356407" y="4594405"/>
            <a:ext cx="470534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4D4D4D"/>
                </a:solidFill>
                <a:latin typeface="Arial MT"/>
                <a:cs typeface="Arial MT"/>
              </a:rPr>
              <a:t>400m</a:t>
            </a:r>
            <a:endParaRPr sz="1400">
              <a:latin typeface="Arial MT"/>
              <a:cs typeface="Arial MT"/>
            </a:endParaRPr>
          </a:p>
        </p:txBody>
      </p:sp>
      <p:pic>
        <p:nvPicPr>
          <p:cNvPr id="24" name="object 2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127982" y="4786001"/>
            <a:ext cx="174239" cy="17286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32059" y="345758"/>
            <a:ext cx="4843780" cy="99568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>
              <a:lnSpc>
                <a:spcPts val="3800"/>
              </a:lnSpc>
              <a:spcBef>
                <a:spcPts val="240"/>
              </a:spcBef>
            </a:pPr>
            <a:r>
              <a:rPr b="0" spc="-5" dirty="0">
                <a:latin typeface="Arial MT"/>
                <a:cs typeface="Arial MT"/>
              </a:rPr>
              <a:t>PEMBERIAN IJIN </a:t>
            </a:r>
            <a:r>
              <a:rPr b="0" dirty="0">
                <a:latin typeface="Arial MT"/>
                <a:cs typeface="Arial MT"/>
              </a:rPr>
              <a:t> KARAN</a:t>
            </a:r>
            <a:r>
              <a:rPr b="0" spc="-5" dirty="0">
                <a:latin typeface="Arial MT"/>
                <a:cs typeface="Arial MT"/>
              </a:rPr>
              <a:t>TI</a:t>
            </a:r>
            <a:r>
              <a:rPr b="0" dirty="0">
                <a:latin typeface="Arial MT"/>
                <a:cs typeface="Arial MT"/>
              </a:rPr>
              <a:t>NA</a:t>
            </a:r>
            <a:r>
              <a:rPr b="0" spc="-180" dirty="0">
                <a:latin typeface="Arial MT"/>
                <a:cs typeface="Arial MT"/>
              </a:rPr>
              <a:t> </a:t>
            </a:r>
            <a:r>
              <a:rPr b="0" dirty="0">
                <a:latin typeface="Arial MT"/>
                <a:cs typeface="Arial MT"/>
              </a:rPr>
              <a:t>KESEH</a:t>
            </a:r>
            <a:r>
              <a:rPr b="0" spc="-240" dirty="0">
                <a:latin typeface="Arial MT"/>
                <a:cs typeface="Arial MT"/>
              </a:rPr>
              <a:t>AT</a:t>
            </a:r>
            <a:r>
              <a:rPr b="0" dirty="0">
                <a:latin typeface="Arial MT"/>
                <a:cs typeface="Arial MT"/>
              </a:rPr>
              <a:t>AN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55380" y="1805837"/>
            <a:ext cx="8551545" cy="4164857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535940" marR="66040" indent="-332740" algn="just">
              <a:lnSpc>
                <a:spcPct val="99400"/>
              </a:lnSpc>
              <a:spcBef>
                <a:spcPts val="114"/>
              </a:spcBef>
              <a:buFont typeface="Arial MT"/>
              <a:buChar char="•"/>
              <a:tabLst>
                <a:tab pos="546735" algn="l"/>
                <a:tab pos="547370" algn="l"/>
              </a:tabLst>
            </a:pPr>
            <a:r>
              <a:rPr sz="1600" spc="-5" dirty="0">
                <a:latin typeface="Palatino Linotype" panose="02040502050505030304" pitchFamily="18" charset="0"/>
                <a:cs typeface="Tahoma"/>
              </a:rPr>
              <a:t>Ijin</a:t>
            </a:r>
            <a:r>
              <a:rPr sz="1600" dirty="0">
                <a:latin typeface="Palatino Linotype" panose="02040502050505030304" pitchFamily="18" charset="0"/>
                <a:cs typeface="Tahoma"/>
              </a:rPr>
              <a:t> </a:t>
            </a:r>
            <a:r>
              <a:rPr sz="1600" spc="-10" dirty="0">
                <a:latin typeface="Palatino Linotype" panose="02040502050505030304" pitchFamily="18" charset="0"/>
                <a:cs typeface="Tahoma"/>
              </a:rPr>
              <a:t>Karantina</a:t>
            </a:r>
            <a:r>
              <a:rPr sz="1600" dirty="0">
                <a:latin typeface="Palatino Linotype" panose="02040502050505030304" pitchFamily="18" charset="0"/>
                <a:cs typeface="Tahoma"/>
              </a:rPr>
              <a:t> </a:t>
            </a:r>
            <a:r>
              <a:rPr sz="1600" spc="-10" dirty="0">
                <a:latin typeface="Palatino Linotype" panose="02040502050505030304" pitchFamily="18" charset="0"/>
                <a:cs typeface="Tahoma"/>
              </a:rPr>
              <a:t>Kesehatan</a:t>
            </a:r>
            <a:r>
              <a:rPr sz="1600" dirty="0">
                <a:latin typeface="Palatino Linotype" panose="02040502050505030304" pitchFamily="18" charset="0"/>
                <a:cs typeface="Tahoma"/>
              </a:rPr>
              <a:t> </a:t>
            </a:r>
            <a:r>
              <a:rPr sz="1600" spc="-5" dirty="0">
                <a:latin typeface="Palatino Linotype" panose="02040502050505030304" pitchFamily="18" charset="0"/>
                <a:cs typeface="Tahoma"/>
              </a:rPr>
              <a:t>adalah</a:t>
            </a:r>
            <a:r>
              <a:rPr sz="1600" dirty="0">
                <a:latin typeface="Palatino Linotype" panose="02040502050505030304" pitchFamily="18" charset="0"/>
                <a:cs typeface="Tahoma"/>
              </a:rPr>
              <a:t> </a:t>
            </a:r>
            <a:r>
              <a:rPr sz="1600" spc="-5" dirty="0">
                <a:latin typeface="Palatino Linotype" panose="02040502050505030304" pitchFamily="18" charset="0"/>
                <a:cs typeface="Tahoma"/>
              </a:rPr>
              <a:t>ijin</a:t>
            </a:r>
            <a:r>
              <a:rPr sz="1600" dirty="0">
                <a:latin typeface="Palatino Linotype" panose="02040502050505030304" pitchFamily="18" charset="0"/>
                <a:cs typeface="Tahoma"/>
              </a:rPr>
              <a:t> untuk</a:t>
            </a:r>
            <a:r>
              <a:rPr sz="1600" spc="-5" dirty="0">
                <a:latin typeface="Palatino Linotype" panose="02040502050505030304" pitchFamily="18" charset="0"/>
                <a:cs typeface="Tahoma"/>
              </a:rPr>
              <a:t> </a:t>
            </a:r>
            <a:r>
              <a:rPr sz="1600" dirty="0">
                <a:latin typeface="Palatino Linotype" panose="02040502050505030304" pitchFamily="18" charset="0"/>
                <a:cs typeface="Tahoma"/>
              </a:rPr>
              <a:t>suatu alat </a:t>
            </a:r>
            <a:r>
              <a:rPr sz="1600" spc="-5" dirty="0">
                <a:latin typeface="Palatino Linotype" panose="02040502050505030304" pitchFamily="18" charset="0"/>
                <a:cs typeface="Tahoma"/>
              </a:rPr>
              <a:t>angkut</a:t>
            </a:r>
            <a:r>
              <a:rPr sz="1600" dirty="0">
                <a:latin typeface="Palatino Linotype" panose="02040502050505030304" pitchFamily="18" charset="0"/>
                <a:cs typeface="Tahoma"/>
              </a:rPr>
              <a:t> </a:t>
            </a:r>
            <a:r>
              <a:rPr sz="1600" spc="-5" dirty="0">
                <a:latin typeface="Palatino Linotype" panose="02040502050505030304" pitchFamily="18" charset="0"/>
                <a:cs typeface="Tahoma"/>
              </a:rPr>
              <a:t>dan </a:t>
            </a:r>
            <a:r>
              <a:rPr sz="1600" spc="-675" dirty="0">
                <a:latin typeface="Palatino Linotype" panose="02040502050505030304" pitchFamily="18" charset="0"/>
                <a:cs typeface="Tahoma"/>
              </a:rPr>
              <a:t> </a:t>
            </a:r>
            <a:r>
              <a:rPr sz="1600" spc="-10" dirty="0">
                <a:latin typeface="Palatino Linotype" panose="02040502050505030304" pitchFamily="18" charset="0"/>
                <a:cs typeface="Tahoma"/>
              </a:rPr>
              <a:t>muatannya</a:t>
            </a:r>
            <a:r>
              <a:rPr sz="1600" dirty="0">
                <a:latin typeface="Palatino Linotype" panose="02040502050505030304" pitchFamily="18" charset="0"/>
                <a:cs typeface="Tahoma"/>
              </a:rPr>
              <a:t> untuk</a:t>
            </a:r>
            <a:r>
              <a:rPr sz="1600" spc="-5" dirty="0">
                <a:latin typeface="Palatino Linotype" panose="02040502050505030304" pitchFamily="18" charset="0"/>
                <a:cs typeface="Tahoma"/>
              </a:rPr>
              <a:t> dapat</a:t>
            </a:r>
            <a:r>
              <a:rPr sz="1600" spc="5" dirty="0">
                <a:latin typeface="Palatino Linotype" panose="02040502050505030304" pitchFamily="18" charset="0"/>
                <a:cs typeface="Tahoma"/>
              </a:rPr>
              <a:t> </a:t>
            </a:r>
            <a:r>
              <a:rPr sz="1600" spc="-5" dirty="0">
                <a:latin typeface="Palatino Linotype" panose="02040502050505030304" pitchFamily="18" charset="0"/>
                <a:cs typeface="Tahoma"/>
              </a:rPr>
              <a:t>melanjutkan</a:t>
            </a:r>
            <a:r>
              <a:rPr sz="1600" dirty="0">
                <a:latin typeface="Palatino Linotype" panose="02040502050505030304" pitchFamily="18" charset="0"/>
                <a:cs typeface="Tahoma"/>
              </a:rPr>
              <a:t> </a:t>
            </a:r>
            <a:r>
              <a:rPr sz="1600" spc="-5" dirty="0">
                <a:latin typeface="Palatino Linotype" panose="02040502050505030304" pitchFamily="18" charset="0"/>
                <a:cs typeface="Tahoma"/>
              </a:rPr>
              <a:t>proses</a:t>
            </a:r>
            <a:r>
              <a:rPr sz="1600" dirty="0">
                <a:latin typeface="Palatino Linotype" panose="02040502050505030304" pitchFamily="18" charset="0"/>
                <a:cs typeface="Tahoma"/>
              </a:rPr>
              <a:t> </a:t>
            </a:r>
            <a:r>
              <a:rPr sz="1600" spc="-5" dirty="0">
                <a:latin typeface="Palatino Linotype" panose="02040502050505030304" pitchFamily="18" charset="0"/>
                <a:cs typeface="Tahoma"/>
              </a:rPr>
              <a:t>memasuki</a:t>
            </a:r>
            <a:r>
              <a:rPr sz="1600" dirty="0">
                <a:latin typeface="Palatino Linotype" panose="02040502050505030304" pitchFamily="18" charset="0"/>
                <a:cs typeface="Tahoma"/>
              </a:rPr>
              <a:t> </a:t>
            </a:r>
            <a:r>
              <a:rPr sz="1600" spc="-10" dirty="0">
                <a:latin typeface="Palatino Linotype" panose="02040502050505030304" pitchFamily="18" charset="0"/>
                <a:cs typeface="Tahoma"/>
              </a:rPr>
              <a:t>wilayah </a:t>
            </a:r>
            <a:r>
              <a:rPr sz="1600" spc="-5" dirty="0">
                <a:latin typeface="Palatino Linotype" panose="02040502050505030304" pitchFamily="18" charset="0"/>
                <a:cs typeface="Tahoma"/>
              </a:rPr>
              <a:t> </a:t>
            </a:r>
            <a:r>
              <a:rPr sz="1600" dirty="0">
                <a:latin typeface="Palatino Linotype" panose="02040502050505030304" pitchFamily="18" charset="0"/>
                <a:cs typeface="Tahoma"/>
              </a:rPr>
              <a:t>suatu</a:t>
            </a:r>
            <a:r>
              <a:rPr sz="1600" spc="-5" dirty="0">
                <a:latin typeface="Palatino Linotype" panose="02040502050505030304" pitchFamily="18" charset="0"/>
                <a:cs typeface="Tahoma"/>
              </a:rPr>
              <a:t> </a:t>
            </a:r>
            <a:r>
              <a:rPr sz="1600" spc="-10" dirty="0">
                <a:latin typeface="Palatino Linotype" panose="02040502050505030304" pitchFamily="18" charset="0"/>
                <a:cs typeface="Tahoma"/>
              </a:rPr>
              <a:t>negara</a:t>
            </a:r>
            <a:r>
              <a:rPr sz="1600" dirty="0">
                <a:latin typeface="Palatino Linotype" panose="02040502050505030304" pitchFamily="18" charset="0"/>
                <a:cs typeface="Tahoma"/>
              </a:rPr>
              <a:t> </a:t>
            </a:r>
            <a:r>
              <a:rPr sz="1600" spc="-5" dirty="0">
                <a:latin typeface="Palatino Linotype" panose="02040502050505030304" pitchFamily="18" charset="0"/>
                <a:cs typeface="Tahoma"/>
              </a:rPr>
              <a:t>karena</a:t>
            </a:r>
            <a:r>
              <a:rPr sz="1600" dirty="0">
                <a:latin typeface="Palatino Linotype" panose="02040502050505030304" pitchFamily="18" charset="0"/>
                <a:cs typeface="Tahoma"/>
              </a:rPr>
              <a:t> telah</a:t>
            </a:r>
            <a:r>
              <a:rPr sz="1600" spc="-5" dirty="0">
                <a:latin typeface="Palatino Linotype" panose="02040502050505030304" pitchFamily="18" charset="0"/>
                <a:cs typeface="Tahoma"/>
              </a:rPr>
              <a:t> </a:t>
            </a:r>
            <a:r>
              <a:rPr sz="1600" spc="-10" dirty="0">
                <a:latin typeface="Palatino Linotype" panose="02040502050505030304" pitchFamily="18" charset="0"/>
                <a:cs typeface="Tahoma"/>
              </a:rPr>
              <a:t>dinyatakan</a:t>
            </a:r>
            <a:r>
              <a:rPr sz="1600" dirty="0">
                <a:latin typeface="Palatino Linotype" panose="02040502050505030304" pitchFamily="18" charset="0"/>
                <a:cs typeface="Tahoma"/>
              </a:rPr>
              <a:t> </a:t>
            </a:r>
            <a:r>
              <a:rPr sz="1600" spc="-5" dirty="0">
                <a:latin typeface="Palatino Linotype" panose="02040502050505030304" pitchFamily="18" charset="0"/>
                <a:cs typeface="Tahoma"/>
              </a:rPr>
              <a:t>bebas</a:t>
            </a:r>
            <a:r>
              <a:rPr sz="1600" dirty="0">
                <a:latin typeface="Palatino Linotype" panose="02040502050505030304" pitchFamily="18" charset="0"/>
                <a:cs typeface="Tahoma"/>
              </a:rPr>
              <a:t> </a:t>
            </a:r>
            <a:r>
              <a:rPr sz="1600" spc="-5" dirty="0">
                <a:latin typeface="Palatino Linotype" panose="02040502050505030304" pitchFamily="18" charset="0"/>
                <a:cs typeface="Tahoma"/>
              </a:rPr>
              <a:t>dari</a:t>
            </a:r>
            <a:r>
              <a:rPr sz="1600" dirty="0">
                <a:latin typeface="Palatino Linotype" panose="02040502050505030304" pitchFamily="18" charset="0"/>
                <a:cs typeface="Tahoma"/>
              </a:rPr>
              <a:t> </a:t>
            </a:r>
            <a:r>
              <a:rPr sz="1600" spc="-10" dirty="0">
                <a:latin typeface="Palatino Linotype" panose="02040502050505030304" pitchFamily="18" charset="0"/>
                <a:cs typeface="Tahoma"/>
              </a:rPr>
              <a:t>penyakit</a:t>
            </a:r>
            <a:r>
              <a:rPr sz="1600" spc="-5" dirty="0">
                <a:latin typeface="Palatino Linotype" panose="02040502050505030304" pitchFamily="18" charset="0"/>
                <a:cs typeface="Tahoma"/>
              </a:rPr>
              <a:t> dan </a:t>
            </a:r>
            <a:r>
              <a:rPr sz="1600" dirty="0">
                <a:latin typeface="Palatino Linotype" panose="02040502050505030304" pitchFamily="18" charset="0"/>
                <a:cs typeface="Tahoma"/>
              </a:rPr>
              <a:t> </a:t>
            </a:r>
            <a:r>
              <a:rPr sz="1600" spc="-10" dirty="0">
                <a:latin typeface="Palatino Linotype" panose="02040502050505030304" pitchFamily="18" charset="0"/>
                <a:cs typeface="Tahoma"/>
              </a:rPr>
              <a:t>faktor</a:t>
            </a:r>
            <a:r>
              <a:rPr sz="1600" spc="10" dirty="0">
                <a:latin typeface="Palatino Linotype" panose="02040502050505030304" pitchFamily="18" charset="0"/>
                <a:cs typeface="Tahoma"/>
              </a:rPr>
              <a:t> </a:t>
            </a:r>
            <a:r>
              <a:rPr sz="1600" spc="-10" dirty="0">
                <a:latin typeface="Palatino Linotype" panose="02040502050505030304" pitchFamily="18" charset="0"/>
                <a:cs typeface="Tahoma"/>
              </a:rPr>
              <a:t>risiko.</a:t>
            </a:r>
            <a:r>
              <a:rPr sz="1600" spc="5" dirty="0">
                <a:latin typeface="Palatino Linotype" panose="02040502050505030304" pitchFamily="18" charset="0"/>
                <a:cs typeface="Tahoma"/>
              </a:rPr>
              <a:t> </a:t>
            </a:r>
            <a:r>
              <a:rPr sz="1600" dirty="0">
                <a:latin typeface="Palatino Linotype" panose="02040502050505030304" pitchFamily="18" charset="0"/>
                <a:cs typeface="Tahoma"/>
              </a:rPr>
              <a:t>Baik</a:t>
            </a:r>
            <a:r>
              <a:rPr sz="1600" spc="10" dirty="0">
                <a:latin typeface="Palatino Linotype" panose="02040502050505030304" pitchFamily="18" charset="0"/>
                <a:cs typeface="Tahoma"/>
              </a:rPr>
              <a:t> </a:t>
            </a:r>
            <a:r>
              <a:rPr sz="1600" dirty="0">
                <a:latin typeface="Palatino Linotype" panose="02040502050505030304" pitchFamily="18" charset="0"/>
                <a:cs typeface="Tahoma"/>
              </a:rPr>
              <a:t>setelah</a:t>
            </a:r>
            <a:r>
              <a:rPr sz="1600" spc="10" dirty="0">
                <a:latin typeface="Palatino Linotype" panose="02040502050505030304" pitchFamily="18" charset="0"/>
                <a:cs typeface="Tahoma"/>
              </a:rPr>
              <a:t> </a:t>
            </a:r>
            <a:r>
              <a:rPr sz="1600" spc="-5" dirty="0">
                <a:latin typeface="Palatino Linotype" panose="02040502050505030304" pitchFamily="18" charset="0"/>
                <a:cs typeface="Tahoma"/>
              </a:rPr>
              <a:t>melalui</a:t>
            </a:r>
            <a:r>
              <a:rPr sz="1600" spc="15" dirty="0">
                <a:latin typeface="Palatino Linotype" panose="02040502050505030304" pitchFamily="18" charset="0"/>
                <a:cs typeface="Tahoma"/>
              </a:rPr>
              <a:t> </a:t>
            </a:r>
            <a:r>
              <a:rPr sz="1600" spc="-5" dirty="0">
                <a:latin typeface="Palatino Linotype" panose="02040502050505030304" pitchFamily="18" charset="0"/>
                <a:cs typeface="Tahoma"/>
              </a:rPr>
              <a:t>proses</a:t>
            </a:r>
            <a:r>
              <a:rPr sz="1600" spc="10" dirty="0">
                <a:latin typeface="Palatino Linotype" panose="02040502050505030304" pitchFamily="18" charset="0"/>
                <a:cs typeface="Tahoma"/>
              </a:rPr>
              <a:t> </a:t>
            </a:r>
            <a:r>
              <a:rPr sz="1600" spc="-5" dirty="0">
                <a:latin typeface="Palatino Linotype" panose="02040502050505030304" pitchFamily="18" charset="0"/>
                <a:cs typeface="Tahoma"/>
              </a:rPr>
              <a:t>tindakan</a:t>
            </a:r>
            <a:r>
              <a:rPr sz="1600" spc="10" dirty="0">
                <a:latin typeface="Palatino Linotype" panose="02040502050505030304" pitchFamily="18" charset="0"/>
                <a:cs typeface="Tahoma"/>
              </a:rPr>
              <a:t> </a:t>
            </a:r>
            <a:r>
              <a:rPr sz="1600" spc="-10" dirty="0">
                <a:latin typeface="Palatino Linotype" panose="02040502050505030304" pitchFamily="18" charset="0"/>
                <a:cs typeface="Tahoma"/>
              </a:rPr>
              <a:t>kekarantinaan </a:t>
            </a:r>
            <a:r>
              <a:rPr sz="1600" spc="-670" dirty="0">
                <a:latin typeface="Palatino Linotype" panose="02040502050505030304" pitchFamily="18" charset="0"/>
                <a:cs typeface="Tahoma"/>
              </a:rPr>
              <a:t> </a:t>
            </a:r>
            <a:r>
              <a:rPr sz="1600" spc="-5" dirty="0">
                <a:latin typeface="Palatino Linotype" panose="02040502050505030304" pitchFamily="18" charset="0"/>
                <a:cs typeface="Tahoma"/>
              </a:rPr>
              <a:t>bila</a:t>
            </a:r>
            <a:r>
              <a:rPr sz="1600" spc="5" dirty="0">
                <a:latin typeface="Palatino Linotype" panose="02040502050505030304" pitchFamily="18" charset="0"/>
                <a:cs typeface="Tahoma"/>
              </a:rPr>
              <a:t> </a:t>
            </a:r>
            <a:r>
              <a:rPr sz="1600" spc="-10" dirty="0">
                <a:latin typeface="Palatino Linotype" panose="02040502050505030304" pitchFamily="18" charset="0"/>
                <a:cs typeface="Tahoma"/>
              </a:rPr>
              <a:t>sebelumnya</a:t>
            </a:r>
            <a:r>
              <a:rPr sz="1600" spc="10" dirty="0">
                <a:latin typeface="Palatino Linotype" panose="02040502050505030304" pitchFamily="18" charset="0"/>
                <a:cs typeface="Tahoma"/>
              </a:rPr>
              <a:t> </a:t>
            </a:r>
            <a:r>
              <a:rPr sz="1600" spc="-10" dirty="0">
                <a:latin typeface="Palatino Linotype" panose="02040502050505030304" pitchFamily="18" charset="0"/>
                <a:cs typeface="Tahoma"/>
              </a:rPr>
              <a:t>dinyatakan</a:t>
            </a:r>
            <a:r>
              <a:rPr sz="1600" spc="5" dirty="0">
                <a:latin typeface="Palatino Linotype" panose="02040502050505030304" pitchFamily="18" charset="0"/>
                <a:cs typeface="Tahoma"/>
              </a:rPr>
              <a:t> </a:t>
            </a:r>
            <a:r>
              <a:rPr sz="1600" spc="-5" dirty="0">
                <a:latin typeface="Palatino Linotype" panose="02040502050505030304" pitchFamily="18" charset="0"/>
                <a:cs typeface="Tahoma"/>
              </a:rPr>
              <a:t>terjangkit</a:t>
            </a:r>
            <a:r>
              <a:rPr sz="1600" spc="10" dirty="0">
                <a:latin typeface="Palatino Linotype" panose="02040502050505030304" pitchFamily="18" charset="0"/>
                <a:cs typeface="Tahoma"/>
              </a:rPr>
              <a:t> </a:t>
            </a:r>
            <a:r>
              <a:rPr sz="1600" dirty="0">
                <a:latin typeface="Palatino Linotype" panose="02040502050505030304" pitchFamily="18" charset="0"/>
                <a:cs typeface="Tahoma"/>
              </a:rPr>
              <a:t>atau</a:t>
            </a:r>
            <a:r>
              <a:rPr sz="1600" spc="5" dirty="0">
                <a:latin typeface="Palatino Linotype" panose="02040502050505030304" pitchFamily="18" charset="0"/>
                <a:cs typeface="Tahoma"/>
              </a:rPr>
              <a:t> </a:t>
            </a:r>
            <a:r>
              <a:rPr sz="1600" spc="-5" dirty="0">
                <a:latin typeface="Palatino Linotype" panose="02040502050505030304" pitchFamily="18" charset="0"/>
                <a:cs typeface="Tahoma"/>
              </a:rPr>
              <a:t>tanpa</a:t>
            </a:r>
            <a:r>
              <a:rPr sz="1600" spc="10" dirty="0">
                <a:latin typeface="Palatino Linotype" panose="02040502050505030304" pitchFamily="18" charset="0"/>
                <a:cs typeface="Tahoma"/>
              </a:rPr>
              <a:t> </a:t>
            </a:r>
            <a:r>
              <a:rPr sz="1600" spc="-5" dirty="0" err="1">
                <a:latin typeface="Palatino Linotype" panose="02040502050505030304" pitchFamily="18" charset="0"/>
                <a:cs typeface="Tahoma"/>
              </a:rPr>
              <a:t>melalui</a:t>
            </a:r>
            <a:r>
              <a:rPr sz="1600" spc="5" dirty="0">
                <a:latin typeface="Palatino Linotype" panose="02040502050505030304" pitchFamily="18" charset="0"/>
                <a:cs typeface="Tahoma"/>
              </a:rPr>
              <a:t> </a:t>
            </a:r>
            <a:r>
              <a:rPr sz="1600" spc="-5" dirty="0">
                <a:latin typeface="Palatino Linotype" panose="02040502050505030304" pitchFamily="18" charset="0"/>
                <a:cs typeface="Tahoma"/>
              </a:rPr>
              <a:t>proses</a:t>
            </a:r>
            <a:r>
              <a:rPr lang="en-US" sz="1600" dirty="0">
                <a:latin typeface="Palatino Linotype" panose="02040502050505030304" pitchFamily="18" charset="0"/>
                <a:cs typeface="Tahoma"/>
              </a:rPr>
              <a:t> </a:t>
            </a:r>
            <a:r>
              <a:rPr sz="1600" spc="-5" dirty="0" err="1">
                <a:latin typeface="Palatino Linotype" panose="02040502050505030304" pitchFamily="18" charset="0"/>
                <a:cs typeface="Tahoma"/>
              </a:rPr>
              <a:t>tindakan</a:t>
            </a:r>
            <a:r>
              <a:rPr sz="1600" dirty="0">
                <a:latin typeface="Palatino Linotype" panose="02040502050505030304" pitchFamily="18" charset="0"/>
                <a:cs typeface="Tahoma"/>
              </a:rPr>
              <a:t> </a:t>
            </a:r>
            <a:r>
              <a:rPr sz="1600" spc="-10" dirty="0">
                <a:latin typeface="Palatino Linotype" panose="02040502050505030304" pitchFamily="18" charset="0"/>
                <a:cs typeface="Tahoma"/>
              </a:rPr>
              <a:t>kekarantinaan</a:t>
            </a:r>
            <a:r>
              <a:rPr sz="1600" spc="5" dirty="0">
                <a:latin typeface="Palatino Linotype" panose="02040502050505030304" pitchFamily="18" charset="0"/>
                <a:cs typeface="Tahoma"/>
              </a:rPr>
              <a:t> </a:t>
            </a:r>
            <a:r>
              <a:rPr sz="1600" dirty="0">
                <a:latin typeface="Palatino Linotype" panose="02040502050505030304" pitchFamily="18" charset="0"/>
                <a:cs typeface="Tahoma"/>
              </a:rPr>
              <a:t>telah</a:t>
            </a:r>
            <a:r>
              <a:rPr sz="1600" spc="5" dirty="0">
                <a:latin typeface="Palatino Linotype" panose="02040502050505030304" pitchFamily="18" charset="0"/>
                <a:cs typeface="Tahoma"/>
              </a:rPr>
              <a:t> </a:t>
            </a:r>
            <a:r>
              <a:rPr sz="1600" spc="-5" dirty="0">
                <a:latin typeface="Palatino Linotype" panose="02040502050505030304" pitchFamily="18" charset="0"/>
                <a:cs typeface="Tahoma"/>
              </a:rPr>
              <a:t>memenuhi</a:t>
            </a:r>
            <a:r>
              <a:rPr sz="1600" spc="5" dirty="0">
                <a:latin typeface="Palatino Linotype" panose="02040502050505030304" pitchFamily="18" charset="0"/>
                <a:cs typeface="Tahoma"/>
              </a:rPr>
              <a:t> </a:t>
            </a:r>
            <a:r>
              <a:rPr sz="1600" spc="-15" dirty="0">
                <a:latin typeface="Palatino Linotype" panose="02040502050505030304" pitchFamily="18" charset="0"/>
                <a:cs typeface="Tahoma"/>
              </a:rPr>
              <a:t>syarat</a:t>
            </a:r>
            <a:endParaRPr sz="1600" dirty="0">
              <a:latin typeface="Palatino Linotype" panose="02040502050505030304" pitchFamily="18" charset="0"/>
              <a:cs typeface="Tahoma"/>
            </a:endParaRPr>
          </a:p>
          <a:p>
            <a:pPr marL="354965" indent="-342900" algn="just">
              <a:lnSpc>
                <a:spcPct val="100000"/>
              </a:lnSpc>
              <a:spcBef>
                <a:spcPts val="60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1600" dirty="0">
                <a:latin typeface="Palatino Linotype" panose="02040502050505030304" pitchFamily="18" charset="0"/>
                <a:cs typeface="Tahoma"/>
              </a:rPr>
              <a:t>Ijin</a:t>
            </a:r>
            <a:r>
              <a:rPr sz="1600" spc="5" dirty="0">
                <a:latin typeface="Palatino Linotype" panose="02040502050505030304" pitchFamily="18" charset="0"/>
                <a:cs typeface="Tahoma"/>
              </a:rPr>
              <a:t> </a:t>
            </a:r>
            <a:r>
              <a:rPr sz="1600" spc="-5" dirty="0">
                <a:latin typeface="Palatino Linotype" panose="02040502050505030304" pitchFamily="18" charset="0"/>
                <a:cs typeface="Tahoma"/>
              </a:rPr>
              <a:t>karantina</a:t>
            </a:r>
            <a:r>
              <a:rPr sz="1600" spc="5" dirty="0">
                <a:latin typeface="Palatino Linotype" panose="02040502050505030304" pitchFamily="18" charset="0"/>
                <a:cs typeface="Tahoma"/>
              </a:rPr>
              <a:t> </a:t>
            </a:r>
            <a:r>
              <a:rPr sz="1600" spc="-5" dirty="0">
                <a:latin typeface="Palatino Linotype" panose="02040502050505030304" pitchFamily="18" charset="0"/>
                <a:cs typeface="Tahoma"/>
              </a:rPr>
              <a:t>(Certificate</a:t>
            </a:r>
            <a:r>
              <a:rPr sz="1600" spc="5" dirty="0">
                <a:latin typeface="Palatino Linotype" panose="02040502050505030304" pitchFamily="18" charset="0"/>
                <a:cs typeface="Tahoma"/>
              </a:rPr>
              <a:t> </a:t>
            </a:r>
            <a:r>
              <a:rPr sz="1600" dirty="0">
                <a:latin typeface="Palatino Linotype" panose="02040502050505030304" pitchFamily="18" charset="0"/>
                <a:cs typeface="Tahoma"/>
              </a:rPr>
              <a:t>of</a:t>
            </a:r>
            <a:r>
              <a:rPr sz="1600" spc="5" dirty="0">
                <a:latin typeface="Palatino Linotype" panose="02040502050505030304" pitchFamily="18" charset="0"/>
                <a:cs typeface="Tahoma"/>
              </a:rPr>
              <a:t> </a:t>
            </a:r>
            <a:r>
              <a:rPr sz="1600" spc="-5" dirty="0">
                <a:latin typeface="Palatino Linotype" panose="02040502050505030304" pitchFamily="18" charset="0"/>
                <a:cs typeface="Tahoma"/>
              </a:rPr>
              <a:t>Pratique)</a:t>
            </a:r>
            <a:r>
              <a:rPr sz="1600" spc="5" dirty="0">
                <a:latin typeface="Palatino Linotype" panose="02040502050505030304" pitchFamily="18" charset="0"/>
                <a:cs typeface="Tahoma"/>
              </a:rPr>
              <a:t> </a:t>
            </a:r>
            <a:r>
              <a:rPr sz="1600" spc="-5" dirty="0">
                <a:latin typeface="Palatino Linotype" panose="02040502050505030304" pitchFamily="18" charset="0"/>
                <a:cs typeface="Tahoma"/>
              </a:rPr>
              <a:t>diberikan</a:t>
            </a:r>
            <a:r>
              <a:rPr sz="1600" spc="5" dirty="0">
                <a:latin typeface="Palatino Linotype" panose="02040502050505030304" pitchFamily="18" charset="0"/>
                <a:cs typeface="Tahoma"/>
              </a:rPr>
              <a:t> </a:t>
            </a:r>
            <a:r>
              <a:rPr sz="1600" spc="-5" dirty="0">
                <a:latin typeface="Palatino Linotype" panose="02040502050505030304" pitchFamily="18" charset="0"/>
                <a:cs typeface="Tahoma"/>
              </a:rPr>
              <a:t>dengan</a:t>
            </a:r>
            <a:r>
              <a:rPr sz="1600" spc="5" dirty="0">
                <a:latin typeface="Palatino Linotype" panose="02040502050505030304" pitchFamily="18" charset="0"/>
                <a:cs typeface="Tahoma"/>
              </a:rPr>
              <a:t> </a:t>
            </a:r>
            <a:r>
              <a:rPr sz="1600" spc="-5" dirty="0">
                <a:latin typeface="Palatino Linotype" panose="02040502050505030304" pitchFamily="18" charset="0"/>
                <a:cs typeface="Tahoma"/>
              </a:rPr>
              <a:t>ketentuan</a:t>
            </a:r>
            <a:r>
              <a:rPr sz="1600" spc="5" dirty="0">
                <a:latin typeface="Palatino Linotype" panose="02040502050505030304" pitchFamily="18" charset="0"/>
                <a:cs typeface="Tahoma"/>
              </a:rPr>
              <a:t> </a:t>
            </a:r>
            <a:r>
              <a:rPr sz="1600" dirty="0">
                <a:latin typeface="Palatino Linotype" panose="02040502050505030304" pitchFamily="18" charset="0"/>
                <a:cs typeface="Tahoma"/>
              </a:rPr>
              <a:t>:</a:t>
            </a:r>
          </a:p>
          <a:p>
            <a:pPr marL="570865" marR="241300" lvl="1" indent="-114300" algn="just">
              <a:lnSpc>
                <a:spcPts val="1900"/>
              </a:lnSpc>
              <a:spcBef>
                <a:spcPts val="660"/>
              </a:spcBef>
              <a:buFont typeface="Wingdings"/>
              <a:buChar char=""/>
              <a:tabLst>
                <a:tab pos="678180" algn="l"/>
              </a:tabLst>
            </a:pPr>
            <a:r>
              <a:rPr sz="1600" spc="-5" dirty="0">
                <a:latin typeface="Palatino Linotype" panose="02040502050505030304" pitchFamily="18" charset="0"/>
                <a:cs typeface="Tahoma"/>
              </a:rPr>
              <a:t>Alat</a:t>
            </a:r>
            <a:r>
              <a:rPr sz="1600" spc="5" dirty="0">
                <a:latin typeface="Palatino Linotype" panose="02040502050505030304" pitchFamily="18" charset="0"/>
                <a:cs typeface="Tahoma"/>
              </a:rPr>
              <a:t> </a:t>
            </a:r>
            <a:r>
              <a:rPr sz="1600" spc="-5" dirty="0">
                <a:latin typeface="Palatino Linotype" panose="02040502050505030304" pitchFamily="18" charset="0"/>
                <a:cs typeface="Tahoma"/>
              </a:rPr>
              <a:t>angkut</a:t>
            </a:r>
            <a:r>
              <a:rPr sz="1600" spc="10" dirty="0">
                <a:latin typeface="Palatino Linotype" panose="02040502050505030304" pitchFamily="18" charset="0"/>
                <a:cs typeface="Tahoma"/>
              </a:rPr>
              <a:t> </a:t>
            </a:r>
            <a:r>
              <a:rPr sz="1600" spc="-5" dirty="0">
                <a:latin typeface="Palatino Linotype" panose="02040502050505030304" pitchFamily="18" charset="0"/>
                <a:cs typeface="Tahoma"/>
              </a:rPr>
              <a:t>tidak</a:t>
            </a:r>
            <a:r>
              <a:rPr sz="1600" spc="10" dirty="0">
                <a:latin typeface="Palatino Linotype" panose="02040502050505030304" pitchFamily="18" charset="0"/>
                <a:cs typeface="Tahoma"/>
              </a:rPr>
              <a:t> </a:t>
            </a:r>
            <a:r>
              <a:rPr sz="1600" spc="-5" dirty="0">
                <a:latin typeface="Palatino Linotype" panose="02040502050505030304" pitchFamily="18" charset="0"/>
                <a:cs typeface="Tahoma"/>
              </a:rPr>
              <a:t>terjangkit</a:t>
            </a:r>
            <a:r>
              <a:rPr sz="1600" spc="10" dirty="0">
                <a:latin typeface="Palatino Linotype" panose="02040502050505030304" pitchFamily="18" charset="0"/>
                <a:cs typeface="Tahoma"/>
              </a:rPr>
              <a:t> </a:t>
            </a:r>
            <a:r>
              <a:rPr sz="1600" spc="-5" dirty="0">
                <a:latin typeface="Palatino Linotype" panose="02040502050505030304" pitchFamily="18" charset="0"/>
                <a:cs typeface="Tahoma"/>
              </a:rPr>
              <a:t>penyakit</a:t>
            </a:r>
            <a:r>
              <a:rPr sz="1600" spc="10" dirty="0">
                <a:latin typeface="Palatino Linotype" panose="02040502050505030304" pitchFamily="18" charset="0"/>
                <a:cs typeface="Tahoma"/>
              </a:rPr>
              <a:t> </a:t>
            </a:r>
            <a:r>
              <a:rPr sz="1600" spc="-5" dirty="0">
                <a:latin typeface="Palatino Linotype" panose="02040502050505030304" pitchFamily="18" charset="0"/>
                <a:cs typeface="Tahoma"/>
              </a:rPr>
              <a:t>berpotensi</a:t>
            </a:r>
            <a:r>
              <a:rPr sz="1600" spc="5" dirty="0">
                <a:latin typeface="Palatino Linotype" panose="02040502050505030304" pitchFamily="18" charset="0"/>
                <a:cs typeface="Tahoma"/>
              </a:rPr>
              <a:t> </a:t>
            </a:r>
            <a:r>
              <a:rPr sz="1600" spc="-5" dirty="0">
                <a:latin typeface="Palatino Linotype" panose="02040502050505030304" pitchFamily="18" charset="0"/>
                <a:cs typeface="Tahoma"/>
              </a:rPr>
              <a:t>wabah</a:t>
            </a:r>
            <a:r>
              <a:rPr sz="1600" spc="10" dirty="0">
                <a:latin typeface="Palatino Linotype" panose="02040502050505030304" pitchFamily="18" charset="0"/>
                <a:cs typeface="Tahoma"/>
              </a:rPr>
              <a:t> </a:t>
            </a:r>
            <a:r>
              <a:rPr sz="1600" spc="-5" dirty="0">
                <a:latin typeface="Palatino Linotype" panose="02040502050505030304" pitchFamily="18" charset="0"/>
                <a:cs typeface="Tahoma"/>
              </a:rPr>
              <a:t>dan</a:t>
            </a:r>
            <a:r>
              <a:rPr sz="1600" spc="10" dirty="0">
                <a:latin typeface="Palatino Linotype" panose="02040502050505030304" pitchFamily="18" charset="0"/>
                <a:cs typeface="Tahoma"/>
              </a:rPr>
              <a:t> </a:t>
            </a:r>
            <a:r>
              <a:rPr sz="1600" spc="-5" dirty="0">
                <a:latin typeface="Palatino Linotype" panose="02040502050505030304" pitchFamily="18" charset="0"/>
                <a:cs typeface="Tahoma"/>
              </a:rPr>
              <a:t>tidak</a:t>
            </a:r>
            <a:r>
              <a:rPr sz="1600" spc="10" dirty="0">
                <a:latin typeface="Palatino Linotype" panose="02040502050505030304" pitchFamily="18" charset="0"/>
                <a:cs typeface="Tahoma"/>
              </a:rPr>
              <a:t> </a:t>
            </a:r>
            <a:r>
              <a:rPr sz="1600" spc="-5" dirty="0">
                <a:latin typeface="Palatino Linotype" panose="02040502050505030304" pitchFamily="18" charset="0"/>
                <a:cs typeface="Tahoma"/>
              </a:rPr>
              <a:t>memiliki </a:t>
            </a:r>
            <a:r>
              <a:rPr sz="1600" spc="-455" dirty="0">
                <a:latin typeface="Palatino Linotype" panose="02040502050505030304" pitchFamily="18" charset="0"/>
                <a:cs typeface="Tahoma"/>
              </a:rPr>
              <a:t> </a:t>
            </a:r>
            <a:r>
              <a:rPr sz="1600" spc="-5" dirty="0">
                <a:latin typeface="Palatino Linotype" panose="02040502050505030304" pitchFamily="18" charset="0"/>
                <a:cs typeface="Tahoma"/>
              </a:rPr>
              <a:t>faktor</a:t>
            </a:r>
            <a:r>
              <a:rPr sz="1600" dirty="0">
                <a:latin typeface="Palatino Linotype" panose="02040502050505030304" pitchFamily="18" charset="0"/>
                <a:cs typeface="Tahoma"/>
              </a:rPr>
              <a:t> </a:t>
            </a:r>
            <a:r>
              <a:rPr sz="1600" spc="-5" dirty="0">
                <a:latin typeface="Palatino Linotype" panose="02040502050505030304" pitchFamily="18" charset="0"/>
                <a:cs typeface="Tahoma"/>
              </a:rPr>
              <a:t>risiko</a:t>
            </a:r>
            <a:r>
              <a:rPr sz="1600" spc="5" dirty="0">
                <a:latin typeface="Palatino Linotype" panose="02040502050505030304" pitchFamily="18" charset="0"/>
                <a:cs typeface="Tahoma"/>
              </a:rPr>
              <a:t> </a:t>
            </a:r>
            <a:r>
              <a:rPr sz="1600" spc="-5" dirty="0">
                <a:latin typeface="Palatino Linotype" panose="02040502050505030304" pitchFamily="18" charset="0"/>
                <a:cs typeface="Tahoma"/>
              </a:rPr>
              <a:t>kedaruratan</a:t>
            </a:r>
            <a:r>
              <a:rPr sz="1600" spc="5" dirty="0">
                <a:latin typeface="Palatino Linotype" panose="02040502050505030304" pitchFamily="18" charset="0"/>
                <a:cs typeface="Tahoma"/>
              </a:rPr>
              <a:t> </a:t>
            </a:r>
            <a:r>
              <a:rPr sz="1600" spc="-5" dirty="0">
                <a:latin typeface="Palatino Linotype" panose="02040502050505030304" pitchFamily="18" charset="0"/>
                <a:cs typeface="Tahoma"/>
              </a:rPr>
              <a:t>kesehatan</a:t>
            </a:r>
            <a:r>
              <a:rPr sz="1600" spc="5" dirty="0">
                <a:latin typeface="Palatino Linotype" panose="02040502050505030304" pitchFamily="18" charset="0"/>
                <a:cs typeface="Tahoma"/>
              </a:rPr>
              <a:t> </a:t>
            </a:r>
            <a:r>
              <a:rPr sz="1600" spc="-5" dirty="0">
                <a:latin typeface="Palatino Linotype" panose="02040502050505030304" pitchFamily="18" charset="0"/>
                <a:cs typeface="Tahoma"/>
              </a:rPr>
              <a:t>masyarakat</a:t>
            </a:r>
            <a:r>
              <a:rPr sz="1600" dirty="0">
                <a:latin typeface="Palatino Linotype" panose="02040502050505030304" pitchFamily="18" charset="0"/>
                <a:cs typeface="Tahoma"/>
              </a:rPr>
              <a:t> </a:t>
            </a:r>
            <a:r>
              <a:rPr sz="1600" spc="-5" dirty="0">
                <a:latin typeface="Palatino Linotype" panose="02040502050505030304" pitchFamily="18" charset="0"/>
                <a:cs typeface="Tahoma"/>
              </a:rPr>
              <a:t>yang</a:t>
            </a:r>
            <a:r>
              <a:rPr sz="1600" spc="5" dirty="0">
                <a:latin typeface="Palatino Linotype" panose="02040502050505030304" pitchFamily="18" charset="0"/>
                <a:cs typeface="Tahoma"/>
              </a:rPr>
              <a:t> </a:t>
            </a:r>
            <a:r>
              <a:rPr sz="1600" spc="-5" dirty="0">
                <a:latin typeface="Palatino Linotype" panose="02040502050505030304" pitchFamily="18" charset="0"/>
                <a:cs typeface="Tahoma"/>
              </a:rPr>
              <a:t>dibuktikan</a:t>
            </a:r>
            <a:r>
              <a:rPr sz="1600" spc="5" dirty="0">
                <a:latin typeface="Palatino Linotype" panose="02040502050505030304" pitchFamily="18" charset="0"/>
                <a:cs typeface="Tahoma"/>
              </a:rPr>
              <a:t> </a:t>
            </a:r>
            <a:r>
              <a:rPr sz="1600" spc="-5" dirty="0">
                <a:latin typeface="Palatino Linotype" panose="02040502050505030304" pitchFamily="18" charset="0"/>
                <a:cs typeface="Tahoma"/>
              </a:rPr>
              <a:t>dengan </a:t>
            </a:r>
            <a:r>
              <a:rPr sz="1600" dirty="0">
                <a:latin typeface="Palatino Linotype" panose="02040502050505030304" pitchFamily="18" charset="0"/>
                <a:cs typeface="Tahoma"/>
              </a:rPr>
              <a:t> </a:t>
            </a:r>
            <a:r>
              <a:rPr sz="1600" spc="-5" dirty="0">
                <a:latin typeface="Palatino Linotype" panose="02040502050505030304" pitchFamily="18" charset="0"/>
                <a:cs typeface="Tahoma"/>
              </a:rPr>
              <a:t>(Untuk pesawat</a:t>
            </a:r>
            <a:r>
              <a:rPr sz="1600" dirty="0">
                <a:latin typeface="Palatino Linotype" panose="02040502050505030304" pitchFamily="18" charset="0"/>
                <a:cs typeface="Tahoma"/>
              </a:rPr>
              <a:t> </a:t>
            </a:r>
            <a:r>
              <a:rPr sz="1600" spc="-5" dirty="0">
                <a:latin typeface="Palatino Linotype" panose="02040502050505030304" pitchFamily="18" charset="0"/>
                <a:cs typeface="Tahoma"/>
              </a:rPr>
              <a:t>udara)</a:t>
            </a:r>
            <a:r>
              <a:rPr sz="1600" dirty="0">
                <a:latin typeface="Palatino Linotype" panose="02040502050505030304" pitchFamily="18" charset="0"/>
                <a:cs typeface="Tahoma"/>
              </a:rPr>
              <a:t> :</a:t>
            </a:r>
          </a:p>
          <a:p>
            <a:pPr marL="1713864" marR="394335" lvl="2" indent="-342900" algn="just">
              <a:lnSpc>
                <a:spcPct val="101000"/>
              </a:lnSpc>
              <a:spcBef>
                <a:spcPts val="450"/>
              </a:spcBef>
              <a:buFont typeface="Wingdings" panose="05000000000000000000" pitchFamily="2" charset="2"/>
              <a:buChar char="§"/>
              <a:tabLst>
                <a:tab pos="1713864" algn="l"/>
                <a:tab pos="1714500" algn="l"/>
              </a:tabLst>
            </a:pPr>
            <a:r>
              <a:rPr sz="1600" dirty="0">
                <a:latin typeface="Palatino Linotype" panose="02040502050505030304" pitchFamily="18" charset="0"/>
                <a:cs typeface="Tahoma"/>
              </a:rPr>
              <a:t>Pilot</a:t>
            </a:r>
            <a:r>
              <a:rPr sz="1600" spc="-5" dirty="0">
                <a:latin typeface="Palatino Linotype" panose="02040502050505030304" pitchFamily="18" charset="0"/>
                <a:cs typeface="Tahoma"/>
              </a:rPr>
              <a:t> telah</a:t>
            </a:r>
            <a:r>
              <a:rPr sz="1600" dirty="0">
                <a:latin typeface="Palatino Linotype" panose="02040502050505030304" pitchFamily="18" charset="0"/>
                <a:cs typeface="Tahoma"/>
              </a:rPr>
              <a:t> </a:t>
            </a:r>
            <a:r>
              <a:rPr sz="1600" spc="-5" dirty="0">
                <a:latin typeface="Palatino Linotype" panose="02040502050505030304" pitchFamily="18" charset="0"/>
                <a:cs typeface="Tahoma"/>
              </a:rPr>
              <a:t>mengisi</a:t>
            </a:r>
            <a:r>
              <a:rPr sz="1600" dirty="0">
                <a:latin typeface="Palatino Linotype" panose="02040502050505030304" pitchFamily="18" charset="0"/>
                <a:cs typeface="Tahoma"/>
              </a:rPr>
              <a:t> </a:t>
            </a:r>
            <a:r>
              <a:rPr sz="1600" spc="-5" dirty="0">
                <a:latin typeface="Palatino Linotype" panose="02040502050505030304" pitchFamily="18" charset="0"/>
                <a:cs typeface="Tahoma"/>
              </a:rPr>
              <a:t>dan</a:t>
            </a:r>
            <a:r>
              <a:rPr sz="1600" dirty="0">
                <a:latin typeface="Palatino Linotype" panose="02040502050505030304" pitchFamily="18" charset="0"/>
                <a:cs typeface="Tahoma"/>
              </a:rPr>
              <a:t> </a:t>
            </a:r>
            <a:r>
              <a:rPr sz="1600" spc="-5" dirty="0">
                <a:latin typeface="Palatino Linotype" panose="02040502050505030304" pitchFamily="18" charset="0"/>
                <a:cs typeface="Tahoma"/>
              </a:rPr>
              <a:t>menandatangani</a:t>
            </a:r>
            <a:r>
              <a:rPr sz="1600" dirty="0">
                <a:latin typeface="Palatino Linotype" panose="02040502050505030304" pitchFamily="18" charset="0"/>
                <a:cs typeface="Tahoma"/>
              </a:rPr>
              <a:t> </a:t>
            </a:r>
            <a:r>
              <a:rPr sz="1600" spc="-30" dirty="0">
                <a:latin typeface="Palatino Linotype" panose="02040502050505030304" pitchFamily="18" charset="0"/>
                <a:cs typeface="Tahoma"/>
              </a:rPr>
              <a:t>Health</a:t>
            </a:r>
            <a:r>
              <a:rPr sz="1600" spc="-20" dirty="0">
                <a:latin typeface="Palatino Linotype" panose="02040502050505030304" pitchFamily="18" charset="0"/>
                <a:cs typeface="Tahoma"/>
              </a:rPr>
              <a:t> </a:t>
            </a:r>
            <a:r>
              <a:rPr sz="1600" spc="-30" dirty="0">
                <a:latin typeface="Palatino Linotype" panose="02040502050505030304" pitchFamily="18" charset="0"/>
                <a:cs typeface="Tahoma"/>
              </a:rPr>
              <a:t>Part</a:t>
            </a:r>
            <a:r>
              <a:rPr sz="1600" spc="-15" dirty="0">
                <a:latin typeface="Palatino Linotype" panose="02040502050505030304" pitchFamily="18" charset="0"/>
                <a:cs typeface="Tahoma"/>
              </a:rPr>
              <a:t> </a:t>
            </a:r>
            <a:r>
              <a:rPr sz="1600" spc="-25" dirty="0">
                <a:latin typeface="Palatino Linotype" panose="02040502050505030304" pitchFamily="18" charset="0"/>
                <a:cs typeface="Tahoma"/>
              </a:rPr>
              <a:t>of</a:t>
            </a:r>
            <a:r>
              <a:rPr sz="1600" spc="-15" dirty="0">
                <a:latin typeface="Palatino Linotype" panose="02040502050505030304" pitchFamily="18" charset="0"/>
                <a:cs typeface="Tahoma"/>
              </a:rPr>
              <a:t> </a:t>
            </a:r>
            <a:r>
              <a:rPr sz="1600" spc="-25" dirty="0">
                <a:latin typeface="Palatino Linotype" panose="02040502050505030304" pitchFamily="18" charset="0"/>
                <a:cs typeface="Tahoma"/>
              </a:rPr>
              <a:t>Aircraft </a:t>
            </a:r>
            <a:r>
              <a:rPr sz="1600" spc="-470" dirty="0">
                <a:latin typeface="Palatino Linotype" panose="02040502050505030304" pitchFamily="18" charset="0"/>
                <a:cs typeface="Tahoma"/>
              </a:rPr>
              <a:t> </a:t>
            </a:r>
            <a:r>
              <a:rPr sz="1600" spc="-35" dirty="0">
                <a:latin typeface="Palatino Linotype" panose="02040502050505030304" pitchFamily="18" charset="0"/>
                <a:cs typeface="Tahoma"/>
              </a:rPr>
              <a:t>General</a:t>
            </a:r>
            <a:r>
              <a:rPr sz="1600" spc="-20" dirty="0">
                <a:latin typeface="Palatino Linotype" panose="02040502050505030304" pitchFamily="18" charset="0"/>
                <a:cs typeface="Tahoma"/>
              </a:rPr>
              <a:t> </a:t>
            </a:r>
            <a:r>
              <a:rPr sz="1600" spc="-25" dirty="0">
                <a:latin typeface="Palatino Linotype" panose="02040502050505030304" pitchFamily="18" charset="0"/>
                <a:cs typeface="Tahoma"/>
              </a:rPr>
              <a:t>of</a:t>
            </a:r>
            <a:r>
              <a:rPr sz="1600" spc="-15" dirty="0">
                <a:latin typeface="Palatino Linotype" panose="02040502050505030304" pitchFamily="18" charset="0"/>
                <a:cs typeface="Tahoma"/>
              </a:rPr>
              <a:t> </a:t>
            </a:r>
            <a:r>
              <a:rPr sz="1600" spc="-30" dirty="0">
                <a:latin typeface="Palatino Linotype" panose="02040502050505030304" pitchFamily="18" charset="0"/>
                <a:cs typeface="Tahoma"/>
              </a:rPr>
              <a:t>Declaration</a:t>
            </a:r>
            <a:endParaRPr sz="1600" dirty="0">
              <a:latin typeface="Palatino Linotype" panose="02040502050505030304" pitchFamily="18" charset="0"/>
              <a:cs typeface="Tahoma"/>
            </a:endParaRPr>
          </a:p>
          <a:p>
            <a:pPr marL="1713864" lvl="2" indent="-343535" algn="just">
              <a:lnSpc>
                <a:spcPct val="100000"/>
              </a:lnSpc>
              <a:spcBef>
                <a:spcPts val="520"/>
              </a:spcBef>
              <a:buFont typeface="Wingdings" panose="05000000000000000000" pitchFamily="2" charset="2"/>
              <a:buChar char="§"/>
              <a:tabLst>
                <a:tab pos="1713864" algn="l"/>
                <a:tab pos="1714500" algn="l"/>
              </a:tabLst>
            </a:pPr>
            <a:r>
              <a:rPr sz="1600" spc="-5" dirty="0">
                <a:latin typeface="Palatino Linotype" panose="02040502050505030304" pitchFamily="18" charset="0"/>
                <a:cs typeface="Tahoma"/>
              </a:rPr>
              <a:t>Memiliki </a:t>
            </a:r>
            <a:r>
              <a:rPr sz="1600" spc="-35" dirty="0">
                <a:latin typeface="Palatino Linotype" panose="02040502050505030304" pitchFamily="18" charset="0"/>
                <a:cs typeface="Tahoma"/>
              </a:rPr>
              <a:t>Knockdown</a:t>
            </a:r>
            <a:r>
              <a:rPr sz="1600" spc="-20" dirty="0">
                <a:latin typeface="Palatino Linotype" panose="02040502050505030304" pitchFamily="18" charset="0"/>
                <a:cs typeface="Tahoma"/>
              </a:rPr>
              <a:t> </a:t>
            </a:r>
            <a:r>
              <a:rPr sz="1600" spc="-30" dirty="0">
                <a:latin typeface="Palatino Linotype" panose="02040502050505030304" pitchFamily="18" charset="0"/>
                <a:cs typeface="Tahoma"/>
              </a:rPr>
              <a:t>Desinsection</a:t>
            </a:r>
            <a:r>
              <a:rPr sz="1600" spc="-15" dirty="0">
                <a:latin typeface="Palatino Linotype" panose="02040502050505030304" pitchFamily="18" charset="0"/>
                <a:cs typeface="Tahoma"/>
              </a:rPr>
              <a:t> </a:t>
            </a:r>
            <a:r>
              <a:rPr sz="1600" spc="-35" dirty="0">
                <a:latin typeface="Palatino Linotype" panose="02040502050505030304" pitchFamily="18" charset="0"/>
                <a:cs typeface="Tahoma"/>
              </a:rPr>
              <a:t>yang</a:t>
            </a:r>
            <a:r>
              <a:rPr sz="1600" spc="-20" dirty="0">
                <a:latin typeface="Palatino Linotype" panose="02040502050505030304" pitchFamily="18" charset="0"/>
                <a:cs typeface="Tahoma"/>
              </a:rPr>
              <a:t> </a:t>
            </a:r>
            <a:r>
              <a:rPr sz="1600" spc="-35" dirty="0">
                <a:latin typeface="Palatino Linotype" panose="02040502050505030304" pitchFamily="18" charset="0"/>
                <a:cs typeface="Tahoma"/>
              </a:rPr>
              <a:t>masih</a:t>
            </a:r>
            <a:r>
              <a:rPr sz="1600" spc="-20" dirty="0">
                <a:latin typeface="Palatino Linotype" panose="02040502050505030304" pitchFamily="18" charset="0"/>
                <a:cs typeface="Tahoma"/>
              </a:rPr>
              <a:t> </a:t>
            </a:r>
            <a:r>
              <a:rPr sz="1600" spc="-30" dirty="0">
                <a:latin typeface="Palatino Linotype" panose="02040502050505030304" pitchFamily="18" charset="0"/>
                <a:cs typeface="Tahoma"/>
              </a:rPr>
              <a:t>berlaku</a:t>
            </a:r>
            <a:endParaRPr sz="1600" dirty="0">
              <a:latin typeface="Palatino Linotype" panose="02040502050505030304" pitchFamily="18" charset="0"/>
              <a:cs typeface="Tahoma"/>
            </a:endParaRPr>
          </a:p>
          <a:p>
            <a:pPr marL="1713864" lvl="2" indent="-343535" algn="just">
              <a:lnSpc>
                <a:spcPct val="100000"/>
              </a:lnSpc>
              <a:spcBef>
                <a:spcPts val="570"/>
              </a:spcBef>
              <a:buFont typeface="Wingdings" panose="05000000000000000000" pitchFamily="2" charset="2"/>
              <a:buChar char="§"/>
              <a:tabLst>
                <a:tab pos="1713864" algn="l"/>
                <a:tab pos="1714500" algn="l"/>
              </a:tabLst>
            </a:pPr>
            <a:r>
              <a:rPr sz="1600" spc="-5" dirty="0">
                <a:latin typeface="Palatino Linotype" panose="02040502050505030304" pitchFamily="18" charset="0"/>
                <a:cs typeface="Tahoma"/>
              </a:rPr>
              <a:t>Memiliki</a:t>
            </a:r>
            <a:r>
              <a:rPr sz="1600" dirty="0">
                <a:latin typeface="Palatino Linotype" panose="02040502050505030304" pitchFamily="18" charset="0"/>
                <a:cs typeface="Tahoma"/>
              </a:rPr>
              <a:t> </a:t>
            </a:r>
            <a:r>
              <a:rPr sz="1600" spc="-5" dirty="0">
                <a:latin typeface="Palatino Linotype" panose="02040502050505030304" pitchFamily="18" charset="0"/>
                <a:cs typeface="Tahoma"/>
              </a:rPr>
              <a:t>Buku</a:t>
            </a:r>
            <a:r>
              <a:rPr sz="1600" dirty="0">
                <a:latin typeface="Palatino Linotype" panose="02040502050505030304" pitchFamily="18" charset="0"/>
                <a:cs typeface="Tahoma"/>
              </a:rPr>
              <a:t> </a:t>
            </a:r>
            <a:r>
              <a:rPr sz="1600" spc="-5" dirty="0">
                <a:latin typeface="Palatino Linotype" panose="02040502050505030304" pitchFamily="18" charset="0"/>
                <a:cs typeface="Tahoma"/>
              </a:rPr>
              <a:t>Kesehatan</a:t>
            </a:r>
            <a:r>
              <a:rPr sz="1600" spc="5" dirty="0">
                <a:latin typeface="Palatino Linotype" panose="02040502050505030304" pitchFamily="18" charset="0"/>
                <a:cs typeface="Tahoma"/>
              </a:rPr>
              <a:t> </a:t>
            </a:r>
            <a:r>
              <a:rPr sz="1600" spc="-5" dirty="0">
                <a:latin typeface="Palatino Linotype" panose="02040502050505030304" pitchFamily="18" charset="0"/>
                <a:cs typeface="Tahoma"/>
              </a:rPr>
              <a:t>Kapal</a:t>
            </a:r>
            <a:r>
              <a:rPr sz="1600" dirty="0">
                <a:latin typeface="Palatino Linotype" panose="02040502050505030304" pitchFamily="18" charset="0"/>
                <a:cs typeface="Tahoma"/>
              </a:rPr>
              <a:t> </a:t>
            </a:r>
            <a:r>
              <a:rPr sz="1600" spc="-5" dirty="0">
                <a:latin typeface="Palatino Linotype" panose="02040502050505030304" pitchFamily="18" charset="0"/>
                <a:cs typeface="Tahoma"/>
              </a:rPr>
              <a:t>yang</a:t>
            </a:r>
            <a:r>
              <a:rPr sz="1600" dirty="0">
                <a:latin typeface="Palatino Linotype" panose="02040502050505030304" pitchFamily="18" charset="0"/>
                <a:cs typeface="Tahoma"/>
              </a:rPr>
              <a:t> </a:t>
            </a:r>
            <a:r>
              <a:rPr sz="1600" spc="-5" dirty="0">
                <a:latin typeface="Palatino Linotype" panose="02040502050505030304" pitchFamily="18" charset="0"/>
                <a:cs typeface="Tahoma"/>
              </a:rPr>
              <a:t>masih</a:t>
            </a:r>
            <a:r>
              <a:rPr sz="1600" spc="5" dirty="0">
                <a:latin typeface="Palatino Linotype" panose="02040502050505030304" pitchFamily="18" charset="0"/>
                <a:cs typeface="Tahoma"/>
              </a:rPr>
              <a:t> </a:t>
            </a:r>
            <a:r>
              <a:rPr sz="1600" spc="-5" dirty="0">
                <a:latin typeface="Palatino Linotype" panose="02040502050505030304" pitchFamily="18" charset="0"/>
                <a:cs typeface="Tahoma"/>
              </a:rPr>
              <a:t>berlaku</a:t>
            </a:r>
            <a:endParaRPr sz="1600" dirty="0">
              <a:latin typeface="Palatino Linotype" panose="02040502050505030304" pitchFamily="18" charset="0"/>
              <a:cs typeface="Tahoma"/>
            </a:endParaRPr>
          </a:p>
          <a:p>
            <a:pPr marL="1713864" marR="5080" lvl="2" indent="-342900" algn="just">
              <a:lnSpc>
                <a:spcPts val="1900"/>
              </a:lnSpc>
              <a:spcBef>
                <a:spcPts val="660"/>
              </a:spcBef>
              <a:buFont typeface="Wingdings" panose="05000000000000000000" pitchFamily="2" charset="2"/>
              <a:buChar char="§"/>
              <a:tabLst>
                <a:tab pos="1713864" algn="l"/>
                <a:tab pos="1714500" algn="l"/>
              </a:tabLst>
            </a:pPr>
            <a:r>
              <a:rPr sz="1600" spc="-5" dirty="0">
                <a:latin typeface="Palatino Linotype" panose="02040502050505030304" pitchFamily="18" charset="0"/>
                <a:cs typeface="Tahoma"/>
              </a:rPr>
              <a:t>Memiliki</a:t>
            </a:r>
            <a:r>
              <a:rPr sz="1600" spc="5" dirty="0">
                <a:latin typeface="Palatino Linotype" panose="02040502050505030304" pitchFamily="18" charset="0"/>
                <a:cs typeface="Tahoma"/>
              </a:rPr>
              <a:t> </a:t>
            </a:r>
            <a:r>
              <a:rPr sz="1600" dirty="0">
                <a:latin typeface="Palatino Linotype" panose="02040502050505030304" pitchFamily="18" charset="0"/>
                <a:cs typeface="Tahoma"/>
              </a:rPr>
              <a:t>Port</a:t>
            </a:r>
            <a:r>
              <a:rPr sz="1600" spc="5" dirty="0">
                <a:latin typeface="Palatino Linotype" panose="02040502050505030304" pitchFamily="18" charset="0"/>
                <a:cs typeface="Tahoma"/>
              </a:rPr>
              <a:t> </a:t>
            </a:r>
            <a:r>
              <a:rPr sz="1600" spc="-5" dirty="0">
                <a:latin typeface="Palatino Linotype" panose="02040502050505030304" pitchFamily="18" charset="0"/>
                <a:cs typeface="Tahoma"/>
              </a:rPr>
              <a:t>Health</a:t>
            </a:r>
            <a:r>
              <a:rPr sz="1600" spc="10" dirty="0">
                <a:latin typeface="Palatino Linotype" panose="02040502050505030304" pitchFamily="18" charset="0"/>
                <a:cs typeface="Tahoma"/>
              </a:rPr>
              <a:t> </a:t>
            </a:r>
            <a:r>
              <a:rPr sz="1600" spc="-5" dirty="0">
                <a:latin typeface="Palatino Linotype" panose="02040502050505030304" pitchFamily="18" charset="0"/>
                <a:cs typeface="Tahoma"/>
              </a:rPr>
              <a:t>Quarantine</a:t>
            </a:r>
            <a:r>
              <a:rPr sz="1600" spc="5" dirty="0">
                <a:latin typeface="Palatino Linotype" panose="02040502050505030304" pitchFamily="18" charset="0"/>
                <a:cs typeface="Tahoma"/>
              </a:rPr>
              <a:t> </a:t>
            </a:r>
            <a:r>
              <a:rPr sz="1600" spc="-5" dirty="0">
                <a:latin typeface="Palatino Linotype" panose="02040502050505030304" pitchFamily="18" charset="0"/>
                <a:cs typeface="Tahoma"/>
              </a:rPr>
              <a:t>Clearance</a:t>
            </a:r>
            <a:r>
              <a:rPr sz="1600" spc="5" dirty="0">
                <a:latin typeface="Palatino Linotype" panose="02040502050505030304" pitchFamily="18" charset="0"/>
                <a:cs typeface="Tahoma"/>
              </a:rPr>
              <a:t> </a:t>
            </a:r>
            <a:r>
              <a:rPr sz="1600" spc="-5" dirty="0">
                <a:latin typeface="Palatino Linotype" panose="02040502050505030304" pitchFamily="18" charset="0"/>
                <a:cs typeface="Tahoma"/>
              </a:rPr>
              <a:t>dari</a:t>
            </a:r>
            <a:r>
              <a:rPr sz="1600" spc="10" dirty="0">
                <a:latin typeface="Palatino Linotype" panose="02040502050505030304" pitchFamily="18" charset="0"/>
                <a:cs typeface="Tahoma"/>
              </a:rPr>
              <a:t> </a:t>
            </a:r>
            <a:r>
              <a:rPr sz="1600" spc="-5" dirty="0">
                <a:latin typeface="Palatino Linotype" panose="02040502050505030304" pitchFamily="18" charset="0"/>
                <a:cs typeface="Tahoma"/>
              </a:rPr>
              <a:t>pelabuhan</a:t>
            </a:r>
            <a:r>
              <a:rPr sz="1600" spc="5" dirty="0">
                <a:latin typeface="Palatino Linotype" panose="02040502050505030304" pitchFamily="18" charset="0"/>
                <a:cs typeface="Tahoma"/>
              </a:rPr>
              <a:t> </a:t>
            </a:r>
            <a:r>
              <a:rPr sz="1600" spc="-5" dirty="0">
                <a:latin typeface="Palatino Linotype" panose="02040502050505030304" pitchFamily="18" charset="0"/>
                <a:cs typeface="Tahoma"/>
              </a:rPr>
              <a:t>terakhir </a:t>
            </a:r>
            <a:r>
              <a:rPr sz="1600" spc="-455" dirty="0">
                <a:latin typeface="Palatino Linotype" panose="02040502050505030304" pitchFamily="18" charset="0"/>
                <a:cs typeface="Tahoma"/>
              </a:rPr>
              <a:t> </a:t>
            </a:r>
            <a:r>
              <a:rPr sz="1600" spc="-5" dirty="0">
                <a:latin typeface="Palatino Linotype" panose="02040502050505030304" pitchFamily="18" charset="0"/>
                <a:cs typeface="Tahoma"/>
              </a:rPr>
              <a:t>yang disinggahi</a:t>
            </a:r>
            <a:endParaRPr sz="1600" dirty="0">
              <a:latin typeface="Palatino Linotype" panose="02040502050505030304" pitchFamily="18" charset="0"/>
              <a:cs typeface="Tahom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459" y="328183"/>
            <a:ext cx="652780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TUGAS</a:t>
            </a:r>
            <a:r>
              <a:rPr spc="-15" dirty="0"/>
              <a:t> </a:t>
            </a:r>
            <a:r>
              <a:rPr dirty="0"/>
              <a:t>DAN</a:t>
            </a:r>
            <a:r>
              <a:rPr spc="-15" dirty="0"/>
              <a:t> </a:t>
            </a:r>
            <a:r>
              <a:rPr spc="-5" dirty="0"/>
              <a:t>TANGGUNG</a:t>
            </a:r>
            <a:r>
              <a:rPr spc="-15" dirty="0"/>
              <a:t> </a:t>
            </a:r>
            <a:r>
              <a:rPr spc="-5" dirty="0"/>
              <a:t>JAWAB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481945" y="914399"/>
            <a:ext cx="9448165" cy="5871845"/>
            <a:chOff x="481945" y="914399"/>
            <a:chExt cx="9448165" cy="587184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18708" y="914399"/>
              <a:ext cx="5710843" cy="54032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18708" y="1330036"/>
              <a:ext cx="5087388" cy="54448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78641" y="1040462"/>
              <a:ext cx="5558932" cy="27584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278641" y="1459562"/>
              <a:ext cx="4936902" cy="275844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494645" y="1916832"/>
              <a:ext cx="3034665" cy="4857115"/>
            </a:xfrm>
            <a:custGeom>
              <a:avLst/>
              <a:gdLst/>
              <a:ahLst/>
              <a:cxnLst/>
              <a:rect l="l" t="t" r="r" b="b"/>
              <a:pathLst>
                <a:path w="3034665" h="4857115">
                  <a:moveTo>
                    <a:pt x="2730918" y="0"/>
                  </a:moveTo>
                  <a:lnTo>
                    <a:pt x="303436" y="0"/>
                  </a:lnTo>
                  <a:lnTo>
                    <a:pt x="254217" y="3971"/>
                  </a:lnTo>
                  <a:lnTo>
                    <a:pt x="207526" y="15469"/>
                  </a:lnTo>
                  <a:lnTo>
                    <a:pt x="163989" y="33869"/>
                  </a:lnTo>
                  <a:lnTo>
                    <a:pt x="124230" y="58545"/>
                  </a:lnTo>
                  <a:lnTo>
                    <a:pt x="88874" y="88874"/>
                  </a:lnTo>
                  <a:lnTo>
                    <a:pt x="58545" y="124230"/>
                  </a:lnTo>
                  <a:lnTo>
                    <a:pt x="33868" y="163989"/>
                  </a:lnTo>
                  <a:lnTo>
                    <a:pt x="15469" y="207526"/>
                  </a:lnTo>
                  <a:lnTo>
                    <a:pt x="3971" y="254217"/>
                  </a:lnTo>
                  <a:lnTo>
                    <a:pt x="0" y="303436"/>
                  </a:lnTo>
                  <a:lnTo>
                    <a:pt x="0" y="4553071"/>
                  </a:lnTo>
                  <a:lnTo>
                    <a:pt x="3971" y="4602290"/>
                  </a:lnTo>
                  <a:lnTo>
                    <a:pt x="15469" y="4648980"/>
                  </a:lnTo>
                  <a:lnTo>
                    <a:pt x="33868" y="4692517"/>
                  </a:lnTo>
                  <a:lnTo>
                    <a:pt x="58545" y="4732276"/>
                  </a:lnTo>
                  <a:lnTo>
                    <a:pt x="88874" y="4767632"/>
                  </a:lnTo>
                  <a:lnTo>
                    <a:pt x="124230" y="4797961"/>
                  </a:lnTo>
                  <a:lnTo>
                    <a:pt x="163989" y="4822638"/>
                  </a:lnTo>
                  <a:lnTo>
                    <a:pt x="207526" y="4841037"/>
                  </a:lnTo>
                  <a:lnTo>
                    <a:pt x="254217" y="4852535"/>
                  </a:lnTo>
                  <a:lnTo>
                    <a:pt x="303436" y="4856507"/>
                  </a:lnTo>
                  <a:lnTo>
                    <a:pt x="2730918" y="4856507"/>
                  </a:lnTo>
                  <a:lnTo>
                    <a:pt x="2780138" y="4852535"/>
                  </a:lnTo>
                  <a:lnTo>
                    <a:pt x="2826828" y="4841037"/>
                  </a:lnTo>
                  <a:lnTo>
                    <a:pt x="2870365" y="4822638"/>
                  </a:lnTo>
                  <a:lnTo>
                    <a:pt x="2910125" y="4797961"/>
                  </a:lnTo>
                  <a:lnTo>
                    <a:pt x="2945481" y="4767632"/>
                  </a:lnTo>
                  <a:lnTo>
                    <a:pt x="2975810" y="4732276"/>
                  </a:lnTo>
                  <a:lnTo>
                    <a:pt x="3000487" y="4692517"/>
                  </a:lnTo>
                  <a:lnTo>
                    <a:pt x="3018886" y="4648980"/>
                  </a:lnTo>
                  <a:lnTo>
                    <a:pt x="3030384" y="4602290"/>
                  </a:lnTo>
                  <a:lnTo>
                    <a:pt x="3034356" y="4553071"/>
                  </a:lnTo>
                  <a:lnTo>
                    <a:pt x="3034356" y="303436"/>
                  </a:lnTo>
                  <a:lnTo>
                    <a:pt x="3030384" y="254217"/>
                  </a:lnTo>
                  <a:lnTo>
                    <a:pt x="3018886" y="207526"/>
                  </a:lnTo>
                  <a:lnTo>
                    <a:pt x="3000487" y="163989"/>
                  </a:lnTo>
                  <a:lnTo>
                    <a:pt x="2975810" y="124230"/>
                  </a:lnTo>
                  <a:lnTo>
                    <a:pt x="2945481" y="88874"/>
                  </a:lnTo>
                  <a:lnTo>
                    <a:pt x="2910125" y="58545"/>
                  </a:lnTo>
                  <a:lnTo>
                    <a:pt x="2870365" y="33869"/>
                  </a:lnTo>
                  <a:lnTo>
                    <a:pt x="2826828" y="15469"/>
                  </a:lnTo>
                  <a:lnTo>
                    <a:pt x="2780138" y="3971"/>
                  </a:lnTo>
                  <a:lnTo>
                    <a:pt x="2730918" y="0"/>
                  </a:lnTo>
                  <a:close/>
                </a:path>
              </a:pathLst>
            </a:custGeom>
            <a:solidFill>
              <a:srgbClr val="B5D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94645" y="1916832"/>
              <a:ext cx="3034665" cy="4857115"/>
            </a:xfrm>
            <a:custGeom>
              <a:avLst/>
              <a:gdLst/>
              <a:ahLst/>
              <a:cxnLst/>
              <a:rect l="l" t="t" r="r" b="b"/>
              <a:pathLst>
                <a:path w="3034665" h="4857115">
                  <a:moveTo>
                    <a:pt x="0" y="303436"/>
                  </a:moveTo>
                  <a:lnTo>
                    <a:pt x="3971" y="254217"/>
                  </a:lnTo>
                  <a:lnTo>
                    <a:pt x="15469" y="207526"/>
                  </a:lnTo>
                  <a:lnTo>
                    <a:pt x="33868" y="163989"/>
                  </a:lnTo>
                  <a:lnTo>
                    <a:pt x="58545" y="124230"/>
                  </a:lnTo>
                  <a:lnTo>
                    <a:pt x="88874" y="88874"/>
                  </a:lnTo>
                  <a:lnTo>
                    <a:pt x="124230" y="58545"/>
                  </a:lnTo>
                  <a:lnTo>
                    <a:pt x="163989" y="33868"/>
                  </a:lnTo>
                  <a:lnTo>
                    <a:pt x="207526" y="15469"/>
                  </a:lnTo>
                  <a:lnTo>
                    <a:pt x="254217" y="3971"/>
                  </a:lnTo>
                  <a:lnTo>
                    <a:pt x="303435" y="0"/>
                  </a:lnTo>
                  <a:lnTo>
                    <a:pt x="2730919" y="0"/>
                  </a:lnTo>
                  <a:lnTo>
                    <a:pt x="2780138" y="3971"/>
                  </a:lnTo>
                  <a:lnTo>
                    <a:pt x="2826828" y="15469"/>
                  </a:lnTo>
                  <a:lnTo>
                    <a:pt x="2870365" y="33868"/>
                  </a:lnTo>
                  <a:lnTo>
                    <a:pt x="2910124" y="58545"/>
                  </a:lnTo>
                  <a:lnTo>
                    <a:pt x="2945480" y="88874"/>
                  </a:lnTo>
                  <a:lnTo>
                    <a:pt x="2975809" y="124230"/>
                  </a:lnTo>
                  <a:lnTo>
                    <a:pt x="3000486" y="163989"/>
                  </a:lnTo>
                  <a:lnTo>
                    <a:pt x="3018885" y="207526"/>
                  </a:lnTo>
                  <a:lnTo>
                    <a:pt x="3030383" y="254217"/>
                  </a:lnTo>
                  <a:lnTo>
                    <a:pt x="3034355" y="303436"/>
                  </a:lnTo>
                  <a:lnTo>
                    <a:pt x="3034355" y="4553070"/>
                  </a:lnTo>
                  <a:lnTo>
                    <a:pt x="3030383" y="4602289"/>
                  </a:lnTo>
                  <a:lnTo>
                    <a:pt x="3018885" y="4648979"/>
                  </a:lnTo>
                  <a:lnTo>
                    <a:pt x="3000486" y="4692516"/>
                  </a:lnTo>
                  <a:lnTo>
                    <a:pt x="2975809" y="4732275"/>
                  </a:lnTo>
                  <a:lnTo>
                    <a:pt x="2945480" y="4767632"/>
                  </a:lnTo>
                  <a:lnTo>
                    <a:pt x="2910124" y="4797960"/>
                  </a:lnTo>
                  <a:lnTo>
                    <a:pt x="2870365" y="4822637"/>
                  </a:lnTo>
                  <a:lnTo>
                    <a:pt x="2826828" y="4841037"/>
                  </a:lnTo>
                  <a:lnTo>
                    <a:pt x="2780138" y="4852534"/>
                  </a:lnTo>
                  <a:lnTo>
                    <a:pt x="2730919" y="4856506"/>
                  </a:lnTo>
                  <a:lnTo>
                    <a:pt x="303435" y="4856506"/>
                  </a:lnTo>
                  <a:lnTo>
                    <a:pt x="254217" y="4852534"/>
                  </a:lnTo>
                  <a:lnTo>
                    <a:pt x="207526" y="4841037"/>
                  </a:lnTo>
                  <a:lnTo>
                    <a:pt x="163989" y="4822637"/>
                  </a:lnTo>
                  <a:lnTo>
                    <a:pt x="124230" y="4797960"/>
                  </a:lnTo>
                  <a:lnTo>
                    <a:pt x="88874" y="4767632"/>
                  </a:lnTo>
                  <a:lnTo>
                    <a:pt x="58545" y="4732275"/>
                  </a:lnTo>
                  <a:lnTo>
                    <a:pt x="33868" y="4692516"/>
                  </a:lnTo>
                  <a:lnTo>
                    <a:pt x="15469" y="4648979"/>
                  </a:lnTo>
                  <a:lnTo>
                    <a:pt x="3971" y="4602289"/>
                  </a:lnTo>
                  <a:lnTo>
                    <a:pt x="0" y="4553070"/>
                  </a:lnTo>
                  <a:lnTo>
                    <a:pt x="0" y="303436"/>
                  </a:lnTo>
                  <a:close/>
                </a:path>
              </a:pathLst>
            </a:custGeom>
            <a:ln w="253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567289" y="3191928"/>
            <a:ext cx="2896870" cy="3256279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2700" marR="77470">
              <a:lnSpc>
                <a:spcPct val="88000"/>
              </a:lnSpc>
              <a:spcBef>
                <a:spcPts val="270"/>
              </a:spcBef>
            </a:pPr>
            <a:r>
              <a:rPr sz="12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Bekerjasama</a:t>
            </a:r>
            <a:r>
              <a:rPr sz="120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aktif</a:t>
            </a:r>
            <a:r>
              <a:rPr sz="120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dengan</a:t>
            </a:r>
            <a:r>
              <a:rPr sz="120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WHO</a:t>
            </a:r>
            <a:r>
              <a:rPr sz="120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dan </a:t>
            </a:r>
            <a:r>
              <a:rPr sz="120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negara</a:t>
            </a:r>
            <a:r>
              <a:rPr sz="120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lain</a:t>
            </a:r>
            <a:r>
              <a:rPr sz="120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untuk</a:t>
            </a:r>
            <a:r>
              <a:rPr sz="120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menjamin</a:t>
            </a:r>
            <a:r>
              <a:rPr sz="120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bahwa </a:t>
            </a:r>
            <a:r>
              <a:rPr sz="120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Peraturan</a:t>
            </a:r>
            <a:r>
              <a:rPr sz="1200" spc="1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Kesehatan</a:t>
            </a:r>
            <a:r>
              <a:rPr sz="1200" spc="1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Internasional</a:t>
            </a:r>
            <a:r>
              <a:rPr sz="1200" spc="1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(IHR) </a:t>
            </a:r>
            <a:r>
              <a:rPr sz="120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telah</a:t>
            </a:r>
            <a:r>
              <a:rPr sz="120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dilaksanakan</a:t>
            </a:r>
            <a:r>
              <a:rPr sz="120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secara</a:t>
            </a:r>
            <a:r>
              <a:rPr sz="1200" spc="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efektif.  </a:t>
            </a:r>
            <a:endParaRPr sz="1200">
              <a:latin typeface="Microsoft Sans Serif"/>
              <a:cs typeface="Microsoft Sans Serif"/>
            </a:endParaRPr>
          </a:p>
          <a:p>
            <a:pPr marL="12700" marR="63500">
              <a:lnSpc>
                <a:spcPts val="1300"/>
              </a:lnSpc>
              <a:spcBef>
                <a:spcPts val="520"/>
              </a:spcBef>
            </a:pPr>
            <a:r>
              <a:rPr sz="12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Mendeteksi</a:t>
            </a:r>
            <a:r>
              <a:rPr sz="1200" spc="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peristiwa</a:t>
            </a:r>
            <a:r>
              <a:rPr sz="1200" spc="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yang</a:t>
            </a:r>
            <a:r>
              <a:rPr sz="1200" spc="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melibatkan </a:t>
            </a:r>
            <a:r>
              <a:rPr sz="120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tingkat</a:t>
            </a:r>
            <a:r>
              <a:rPr sz="1200" spc="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penyebaran</a:t>
            </a:r>
            <a:r>
              <a:rPr sz="1200" spc="1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penyakit</a:t>
            </a:r>
            <a:r>
              <a:rPr sz="1200" spc="1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atau</a:t>
            </a:r>
            <a:r>
              <a:rPr sz="1200" spc="1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tingkat </a:t>
            </a:r>
            <a:r>
              <a:rPr sz="120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kematian</a:t>
            </a:r>
            <a:r>
              <a:rPr sz="1200" spc="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yang</a:t>
            </a:r>
            <a:r>
              <a:rPr sz="1200" spc="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tinggi</a:t>
            </a:r>
            <a:r>
              <a:rPr sz="1200" spc="1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pada</a:t>
            </a:r>
            <a:r>
              <a:rPr sz="1200" spc="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waktu</a:t>
            </a:r>
            <a:r>
              <a:rPr sz="1200" spc="1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tertentu </a:t>
            </a:r>
            <a:r>
              <a:rPr sz="1200" dirty="0">
                <a:solidFill>
                  <a:srgbClr val="4D4D4D"/>
                </a:solidFill>
                <a:latin typeface="Microsoft Sans Serif"/>
                <a:cs typeface="Microsoft Sans Serif"/>
              </a:rPr>
              <a:t> di</a:t>
            </a:r>
            <a:r>
              <a:rPr sz="1200" spc="-1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D4D4D"/>
                </a:solidFill>
                <a:latin typeface="Microsoft Sans Serif"/>
                <a:cs typeface="Microsoft Sans Serif"/>
              </a:rPr>
              <a:t>seluruh wilayah</a:t>
            </a:r>
            <a:r>
              <a:rPr sz="1200" spc="-1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negara.</a:t>
            </a:r>
            <a:r>
              <a:rPr sz="120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endParaRPr sz="1200">
              <a:latin typeface="Microsoft Sans Serif"/>
              <a:cs typeface="Microsoft Sans Serif"/>
            </a:endParaRPr>
          </a:p>
          <a:p>
            <a:pPr marL="12700" marR="231140">
              <a:lnSpc>
                <a:spcPts val="1300"/>
              </a:lnSpc>
              <a:spcBef>
                <a:spcPts val="500"/>
              </a:spcBef>
            </a:pPr>
            <a:r>
              <a:rPr sz="12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Menetapkan</a:t>
            </a:r>
            <a:r>
              <a:rPr sz="1200" spc="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dan</a:t>
            </a:r>
            <a:r>
              <a:rPr sz="1200" spc="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mencabut</a:t>
            </a:r>
            <a:r>
              <a:rPr sz="1200" spc="1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penetapan </a:t>
            </a:r>
            <a:r>
              <a:rPr sz="120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suatu</a:t>
            </a:r>
            <a:r>
              <a:rPr sz="120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bandar</a:t>
            </a:r>
            <a:r>
              <a:rPr sz="1200" spc="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udara</a:t>
            </a:r>
            <a:r>
              <a:rPr sz="120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terjangkit</a:t>
            </a:r>
            <a:r>
              <a:rPr sz="1200" spc="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suatu </a:t>
            </a:r>
            <a:r>
              <a:rPr sz="120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penyakit wabah.</a:t>
            </a:r>
            <a:r>
              <a:rPr sz="120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endParaRPr sz="1200">
              <a:latin typeface="Microsoft Sans Serif"/>
              <a:cs typeface="Microsoft Sans Serif"/>
            </a:endParaRPr>
          </a:p>
          <a:p>
            <a:pPr marL="12700" marR="159385">
              <a:lnSpc>
                <a:spcPts val="1300"/>
              </a:lnSpc>
              <a:spcBef>
                <a:spcPts val="500"/>
              </a:spcBef>
            </a:pPr>
            <a:r>
              <a:rPr sz="12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Segera</a:t>
            </a:r>
            <a:r>
              <a:rPr sz="1200" spc="1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melaksanakan</a:t>
            </a:r>
            <a:r>
              <a:rPr sz="1200" spc="1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langkah-langkah </a:t>
            </a:r>
            <a:r>
              <a:rPr sz="120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pengendalian</a:t>
            </a:r>
            <a:r>
              <a:rPr sz="1200" spc="5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D4D4D"/>
                </a:solidFill>
                <a:latin typeface="Microsoft Sans Serif"/>
                <a:cs typeface="Microsoft Sans Serif"/>
              </a:rPr>
              <a:t>awal   </a:t>
            </a:r>
            <a:r>
              <a:rPr sz="1200" spc="31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D4D4D"/>
                </a:solidFill>
                <a:latin typeface="Microsoft Sans Serif"/>
                <a:cs typeface="Microsoft Sans Serif"/>
              </a:rPr>
              <a:t>(guna</a:t>
            </a:r>
            <a:r>
              <a:rPr sz="1200" spc="-1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mencegah </a:t>
            </a:r>
            <a:r>
              <a:rPr sz="120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penyebaran penyakit).</a:t>
            </a:r>
            <a:r>
              <a:rPr sz="120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endParaRPr sz="1200">
              <a:latin typeface="Microsoft Sans Serif"/>
              <a:cs typeface="Microsoft Sans Serif"/>
            </a:endParaRPr>
          </a:p>
          <a:p>
            <a:pPr marL="12700" marR="5080">
              <a:lnSpc>
                <a:spcPts val="1300"/>
              </a:lnSpc>
              <a:spcBef>
                <a:spcPts val="500"/>
              </a:spcBef>
            </a:pPr>
            <a:r>
              <a:rPr sz="12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Melaporkan</a:t>
            </a:r>
            <a:r>
              <a:rPr sz="1200" spc="6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semua</a:t>
            </a:r>
            <a:r>
              <a:rPr sz="1200" spc="7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informasi</a:t>
            </a:r>
            <a:r>
              <a:rPr sz="1200" spc="6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yang </a:t>
            </a:r>
            <a:r>
              <a:rPr sz="120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tersedia</a:t>
            </a:r>
            <a:r>
              <a:rPr sz="1200" spc="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dan</a:t>
            </a:r>
            <a:r>
              <a:rPr sz="1200" spc="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penting</a:t>
            </a:r>
            <a:r>
              <a:rPr sz="1200" spc="1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secara</a:t>
            </a:r>
            <a:r>
              <a:rPr sz="1200" spc="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cepat</a:t>
            </a:r>
            <a:r>
              <a:rPr sz="1200" spc="1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kepada </a:t>
            </a:r>
            <a:r>
              <a:rPr sz="120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tingkat</a:t>
            </a:r>
            <a:r>
              <a:rPr sz="1200" spc="3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yang</a:t>
            </a:r>
            <a:r>
              <a:rPr sz="1200" spc="3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D4D4D"/>
                </a:solidFill>
                <a:latin typeface="Microsoft Sans Serif"/>
                <a:cs typeface="Microsoft Sans Serif"/>
              </a:rPr>
              <a:t>tepat</a:t>
            </a:r>
            <a:r>
              <a:rPr sz="1200" spc="3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untuk</a:t>
            </a:r>
            <a:r>
              <a:rPr sz="1200" spc="3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menangani </a:t>
            </a:r>
            <a:r>
              <a:rPr sz="120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respon kesehatan.</a:t>
            </a:r>
            <a:r>
              <a:rPr sz="120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endParaRPr sz="1200">
              <a:latin typeface="Microsoft Sans Serif"/>
              <a:cs typeface="Microsoft Sans Serif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463193" y="1904132"/>
            <a:ext cx="5204460" cy="4882515"/>
            <a:chOff x="1463193" y="1904132"/>
            <a:chExt cx="5204460" cy="4882515"/>
          </a:xfrm>
        </p:grpSpPr>
        <p:sp>
          <p:nvSpPr>
            <p:cNvPr id="12" name="object 12"/>
            <p:cNvSpPr/>
            <p:nvPr/>
          </p:nvSpPr>
          <p:spPr>
            <a:xfrm>
              <a:off x="3620031" y="1916832"/>
              <a:ext cx="3034665" cy="4857115"/>
            </a:xfrm>
            <a:custGeom>
              <a:avLst/>
              <a:gdLst/>
              <a:ahLst/>
              <a:cxnLst/>
              <a:rect l="l" t="t" r="r" b="b"/>
              <a:pathLst>
                <a:path w="3034665" h="4857115">
                  <a:moveTo>
                    <a:pt x="2730920" y="0"/>
                  </a:moveTo>
                  <a:lnTo>
                    <a:pt x="303437" y="0"/>
                  </a:lnTo>
                  <a:lnTo>
                    <a:pt x="254218" y="3971"/>
                  </a:lnTo>
                  <a:lnTo>
                    <a:pt x="207527" y="15469"/>
                  </a:lnTo>
                  <a:lnTo>
                    <a:pt x="163990" y="33869"/>
                  </a:lnTo>
                  <a:lnTo>
                    <a:pt x="124231" y="58545"/>
                  </a:lnTo>
                  <a:lnTo>
                    <a:pt x="88874" y="88874"/>
                  </a:lnTo>
                  <a:lnTo>
                    <a:pt x="58545" y="124230"/>
                  </a:lnTo>
                  <a:lnTo>
                    <a:pt x="33869" y="163989"/>
                  </a:lnTo>
                  <a:lnTo>
                    <a:pt x="15469" y="207526"/>
                  </a:lnTo>
                  <a:lnTo>
                    <a:pt x="3971" y="254217"/>
                  </a:lnTo>
                  <a:lnTo>
                    <a:pt x="0" y="303436"/>
                  </a:lnTo>
                  <a:lnTo>
                    <a:pt x="0" y="4553071"/>
                  </a:lnTo>
                  <a:lnTo>
                    <a:pt x="3971" y="4602290"/>
                  </a:lnTo>
                  <a:lnTo>
                    <a:pt x="15469" y="4648980"/>
                  </a:lnTo>
                  <a:lnTo>
                    <a:pt x="33869" y="4692517"/>
                  </a:lnTo>
                  <a:lnTo>
                    <a:pt x="58545" y="4732276"/>
                  </a:lnTo>
                  <a:lnTo>
                    <a:pt x="88874" y="4767632"/>
                  </a:lnTo>
                  <a:lnTo>
                    <a:pt x="124231" y="4797961"/>
                  </a:lnTo>
                  <a:lnTo>
                    <a:pt x="163990" y="4822638"/>
                  </a:lnTo>
                  <a:lnTo>
                    <a:pt x="207527" y="4841037"/>
                  </a:lnTo>
                  <a:lnTo>
                    <a:pt x="254218" y="4852535"/>
                  </a:lnTo>
                  <a:lnTo>
                    <a:pt x="303437" y="4856507"/>
                  </a:lnTo>
                  <a:lnTo>
                    <a:pt x="2730920" y="4856507"/>
                  </a:lnTo>
                  <a:lnTo>
                    <a:pt x="2780139" y="4852535"/>
                  </a:lnTo>
                  <a:lnTo>
                    <a:pt x="2826829" y="4841037"/>
                  </a:lnTo>
                  <a:lnTo>
                    <a:pt x="2870366" y="4822638"/>
                  </a:lnTo>
                  <a:lnTo>
                    <a:pt x="2910125" y="4797961"/>
                  </a:lnTo>
                  <a:lnTo>
                    <a:pt x="2945481" y="4767632"/>
                  </a:lnTo>
                  <a:lnTo>
                    <a:pt x="2975810" y="4732276"/>
                  </a:lnTo>
                  <a:lnTo>
                    <a:pt x="3000487" y="4692517"/>
                  </a:lnTo>
                  <a:lnTo>
                    <a:pt x="3018886" y="4648980"/>
                  </a:lnTo>
                  <a:lnTo>
                    <a:pt x="3030384" y="4602290"/>
                  </a:lnTo>
                  <a:lnTo>
                    <a:pt x="3034356" y="4553071"/>
                  </a:lnTo>
                  <a:lnTo>
                    <a:pt x="3034356" y="303436"/>
                  </a:lnTo>
                  <a:lnTo>
                    <a:pt x="3030384" y="254217"/>
                  </a:lnTo>
                  <a:lnTo>
                    <a:pt x="3018886" y="207526"/>
                  </a:lnTo>
                  <a:lnTo>
                    <a:pt x="3000487" y="163989"/>
                  </a:lnTo>
                  <a:lnTo>
                    <a:pt x="2975810" y="124230"/>
                  </a:lnTo>
                  <a:lnTo>
                    <a:pt x="2945481" y="88874"/>
                  </a:lnTo>
                  <a:lnTo>
                    <a:pt x="2910125" y="58545"/>
                  </a:lnTo>
                  <a:lnTo>
                    <a:pt x="2870366" y="33869"/>
                  </a:lnTo>
                  <a:lnTo>
                    <a:pt x="2826829" y="15469"/>
                  </a:lnTo>
                  <a:lnTo>
                    <a:pt x="2780139" y="3971"/>
                  </a:lnTo>
                  <a:lnTo>
                    <a:pt x="2730920" y="0"/>
                  </a:lnTo>
                  <a:close/>
                </a:path>
              </a:pathLst>
            </a:custGeom>
            <a:solidFill>
              <a:srgbClr val="B5D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620031" y="1916832"/>
              <a:ext cx="3034665" cy="4857115"/>
            </a:xfrm>
            <a:custGeom>
              <a:avLst/>
              <a:gdLst/>
              <a:ahLst/>
              <a:cxnLst/>
              <a:rect l="l" t="t" r="r" b="b"/>
              <a:pathLst>
                <a:path w="3034665" h="4857115">
                  <a:moveTo>
                    <a:pt x="0" y="303436"/>
                  </a:moveTo>
                  <a:lnTo>
                    <a:pt x="3971" y="254217"/>
                  </a:lnTo>
                  <a:lnTo>
                    <a:pt x="15469" y="207526"/>
                  </a:lnTo>
                  <a:lnTo>
                    <a:pt x="33868" y="163989"/>
                  </a:lnTo>
                  <a:lnTo>
                    <a:pt x="58545" y="124230"/>
                  </a:lnTo>
                  <a:lnTo>
                    <a:pt x="88874" y="88874"/>
                  </a:lnTo>
                  <a:lnTo>
                    <a:pt x="124230" y="58545"/>
                  </a:lnTo>
                  <a:lnTo>
                    <a:pt x="163989" y="33868"/>
                  </a:lnTo>
                  <a:lnTo>
                    <a:pt x="207526" y="15469"/>
                  </a:lnTo>
                  <a:lnTo>
                    <a:pt x="254217" y="3971"/>
                  </a:lnTo>
                  <a:lnTo>
                    <a:pt x="303436" y="0"/>
                  </a:lnTo>
                  <a:lnTo>
                    <a:pt x="2730919" y="0"/>
                  </a:lnTo>
                  <a:lnTo>
                    <a:pt x="2780138" y="3971"/>
                  </a:lnTo>
                  <a:lnTo>
                    <a:pt x="2826828" y="15469"/>
                  </a:lnTo>
                  <a:lnTo>
                    <a:pt x="2870365" y="33868"/>
                  </a:lnTo>
                  <a:lnTo>
                    <a:pt x="2910124" y="58545"/>
                  </a:lnTo>
                  <a:lnTo>
                    <a:pt x="2945481" y="88874"/>
                  </a:lnTo>
                  <a:lnTo>
                    <a:pt x="2975809" y="124230"/>
                  </a:lnTo>
                  <a:lnTo>
                    <a:pt x="3000486" y="163989"/>
                  </a:lnTo>
                  <a:lnTo>
                    <a:pt x="3018886" y="207526"/>
                  </a:lnTo>
                  <a:lnTo>
                    <a:pt x="3030383" y="254217"/>
                  </a:lnTo>
                  <a:lnTo>
                    <a:pt x="3034355" y="303436"/>
                  </a:lnTo>
                  <a:lnTo>
                    <a:pt x="3034355" y="4553070"/>
                  </a:lnTo>
                  <a:lnTo>
                    <a:pt x="3030383" y="4602289"/>
                  </a:lnTo>
                  <a:lnTo>
                    <a:pt x="3018886" y="4648979"/>
                  </a:lnTo>
                  <a:lnTo>
                    <a:pt x="3000486" y="4692516"/>
                  </a:lnTo>
                  <a:lnTo>
                    <a:pt x="2975809" y="4732275"/>
                  </a:lnTo>
                  <a:lnTo>
                    <a:pt x="2945481" y="4767632"/>
                  </a:lnTo>
                  <a:lnTo>
                    <a:pt x="2910124" y="4797960"/>
                  </a:lnTo>
                  <a:lnTo>
                    <a:pt x="2870365" y="4822637"/>
                  </a:lnTo>
                  <a:lnTo>
                    <a:pt x="2826828" y="4841037"/>
                  </a:lnTo>
                  <a:lnTo>
                    <a:pt x="2780138" y="4852534"/>
                  </a:lnTo>
                  <a:lnTo>
                    <a:pt x="2730919" y="4856506"/>
                  </a:lnTo>
                  <a:lnTo>
                    <a:pt x="303436" y="4856506"/>
                  </a:lnTo>
                  <a:lnTo>
                    <a:pt x="254217" y="4852534"/>
                  </a:lnTo>
                  <a:lnTo>
                    <a:pt x="207526" y="4841037"/>
                  </a:lnTo>
                  <a:lnTo>
                    <a:pt x="163989" y="4822637"/>
                  </a:lnTo>
                  <a:lnTo>
                    <a:pt x="124230" y="4797960"/>
                  </a:lnTo>
                  <a:lnTo>
                    <a:pt x="88874" y="4767632"/>
                  </a:lnTo>
                  <a:lnTo>
                    <a:pt x="58545" y="4732275"/>
                  </a:lnTo>
                  <a:lnTo>
                    <a:pt x="33868" y="4692516"/>
                  </a:lnTo>
                  <a:lnTo>
                    <a:pt x="15469" y="4648979"/>
                  </a:lnTo>
                  <a:lnTo>
                    <a:pt x="3971" y="4602289"/>
                  </a:lnTo>
                  <a:lnTo>
                    <a:pt x="0" y="4553070"/>
                  </a:lnTo>
                  <a:lnTo>
                    <a:pt x="0" y="303436"/>
                  </a:lnTo>
                  <a:close/>
                </a:path>
              </a:pathLst>
            </a:custGeom>
            <a:ln w="253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475893" y="1988758"/>
              <a:ext cx="1071880" cy="968375"/>
            </a:xfrm>
            <a:custGeom>
              <a:avLst/>
              <a:gdLst/>
              <a:ahLst/>
              <a:cxnLst/>
              <a:rect l="l" t="t" r="r" b="b"/>
              <a:pathLst>
                <a:path w="1071880" h="968375">
                  <a:moveTo>
                    <a:pt x="535929" y="0"/>
                  </a:moveTo>
                  <a:lnTo>
                    <a:pt x="484316" y="2216"/>
                  </a:lnTo>
                  <a:lnTo>
                    <a:pt x="434090" y="8729"/>
                  </a:lnTo>
                  <a:lnTo>
                    <a:pt x="385478" y="19336"/>
                  </a:lnTo>
                  <a:lnTo>
                    <a:pt x="338702" y="33834"/>
                  </a:lnTo>
                  <a:lnTo>
                    <a:pt x="293988" y="52021"/>
                  </a:lnTo>
                  <a:lnTo>
                    <a:pt x="251561" y="73693"/>
                  </a:lnTo>
                  <a:lnTo>
                    <a:pt x="211645" y="98647"/>
                  </a:lnTo>
                  <a:lnTo>
                    <a:pt x="174464" y="126682"/>
                  </a:lnTo>
                  <a:lnTo>
                    <a:pt x="140244" y="157593"/>
                  </a:lnTo>
                  <a:lnTo>
                    <a:pt x="109208" y="191178"/>
                  </a:lnTo>
                  <a:lnTo>
                    <a:pt x="81582" y="227235"/>
                  </a:lnTo>
                  <a:lnTo>
                    <a:pt x="57590" y="265559"/>
                  </a:lnTo>
                  <a:lnTo>
                    <a:pt x="37456" y="305949"/>
                  </a:lnTo>
                  <a:lnTo>
                    <a:pt x="21406" y="348202"/>
                  </a:lnTo>
                  <a:lnTo>
                    <a:pt x="9663" y="392114"/>
                  </a:lnTo>
                  <a:lnTo>
                    <a:pt x="2453" y="437483"/>
                  </a:lnTo>
                  <a:lnTo>
                    <a:pt x="0" y="484106"/>
                  </a:lnTo>
                  <a:lnTo>
                    <a:pt x="2453" y="530728"/>
                  </a:lnTo>
                  <a:lnTo>
                    <a:pt x="9663" y="576097"/>
                  </a:lnTo>
                  <a:lnTo>
                    <a:pt x="21406" y="620009"/>
                  </a:lnTo>
                  <a:lnTo>
                    <a:pt x="37456" y="662261"/>
                  </a:lnTo>
                  <a:lnTo>
                    <a:pt x="57590" y="702651"/>
                  </a:lnTo>
                  <a:lnTo>
                    <a:pt x="81582" y="740976"/>
                  </a:lnTo>
                  <a:lnTo>
                    <a:pt x="109208" y="777032"/>
                  </a:lnTo>
                  <a:lnTo>
                    <a:pt x="140244" y="810617"/>
                  </a:lnTo>
                  <a:lnTo>
                    <a:pt x="174464" y="841528"/>
                  </a:lnTo>
                  <a:lnTo>
                    <a:pt x="211645" y="869563"/>
                  </a:lnTo>
                  <a:lnTo>
                    <a:pt x="251561" y="894517"/>
                  </a:lnTo>
                  <a:lnTo>
                    <a:pt x="293988" y="916190"/>
                  </a:lnTo>
                  <a:lnTo>
                    <a:pt x="338702" y="934376"/>
                  </a:lnTo>
                  <a:lnTo>
                    <a:pt x="385478" y="948874"/>
                  </a:lnTo>
                  <a:lnTo>
                    <a:pt x="434090" y="959482"/>
                  </a:lnTo>
                  <a:lnTo>
                    <a:pt x="484316" y="965995"/>
                  </a:lnTo>
                  <a:lnTo>
                    <a:pt x="535929" y="968211"/>
                  </a:lnTo>
                  <a:lnTo>
                    <a:pt x="587543" y="965995"/>
                  </a:lnTo>
                  <a:lnTo>
                    <a:pt x="637769" y="959482"/>
                  </a:lnTo>
                  <a:lnTo>
                    <a:pt x="686381" y="948874"/>
                  </a:lnTo>
                  <a:lnTo>
                    <a:pt x="733157" y="934376"/>
                  </a:lnTo>
                  <a:lnTo>
                    <a:pt x="777871" y="916190"/>
                  </a:lnTo>
                  <a:lnTo>
                    <a:pt x="820298" y="894517"/>
                  </a:lnTo>
                  <a:lnTo>
                    <a:pt x="860214" y="869563"/>
                  </a:lnTo>
                  <a:lnTo>
                    <a:pt x="897395" y="841528"/>
                  </a:lnTo>
                  <a:lnTo>
                    <a:pt x="931615" y="810617"/>
                  </a:lnTo>
                  <a:lnTo>
                    <a:pt x="962651" y="777032"/>
                  </a:lnTo>
                  <a:lnTo>
                    <a:pt x="990277" y="740976"/>
                  </a:lnTo>
                  <a:lnTo>
                    <a:pt x="1014269" y="702651"/>
                  </a:lnTo>
                  <a:lnTo>
                    <a:pt x="1034403" y="662261"/>
                  </a:lnTo>
                  <a:lnTo>
                    <a:pt x="1050453" y="620009"/>
                  </a:lnTo>
                  <a:lnTo>
                    <a:pt x="1062196" y="576097"/>
                  </a:lnTo>
                  <a:lnTo>
                    <a:pt x="1069406" y="530728"/>
                  </a:lnTo>
                  <a:lnTo>
                    <a:pt x="1071859" y="484106"/>
                  </a:lnTo>
                  <a:lnTo>
                    <a:pt x="1069406" y="437483"/>
                  </a:lnTo>
                  <a:lnTo>
                    <a:pt x="1062196" y="392114"/>
                  </a:lnTo>
                  <a:lnTo>
                    <a:pt x="1050453" y="348202"/>
                  </a:lnTo>
                  <a:lnTo>
                    <a:pt x="1034403" y="305949"/>
                  </a:lnTo>
                  <a:lnTo>
                    <a:pt x="1014269" y="265559"/>
                  </a:lnTo>
                  <a:lnTo>
                    <a:pt x="990277" y="227235"/>
                  </a:lnTo>
                  <a:lnTo>
                    <a:pt x="962651" y="191178"/>
                  </a:lnTo>
                  <a:lnTo>
                    <a:pt x="931615" y="157593"/>
                  </a:lnTo>
                  <a:lnTo>
                    <a:pt x="897395" y="126682"/>
                  </a:lnTo>
                  <a:lnTo>
                    <a:pt x="860214" y="98647"/>
                  </a:lnTo>
                  <a:lnTo>
                    <a:pt x="820298" y="73693"/>
                  </a:lnTo>
                  <a:lnTo>
                    <a:pt x="777871" y="52021"/>
                  </a:lnTo>
                  <a:lnTo>
                    <a:pt x="733157" y="33834"/>
                  </a:lnTo>
                  <a:lnTo>
                    <a:pt x="686381" y="19336"/>
                  </a:lnTo>
                  <a:lnTo>
                    <a:pt x="637769" y="8729"/>
                  </a:lnTo>
                  <a:lnTo>
                    <a:pt x="587543" y="2216"/>
                  </a:lnTo>
                  <a:lnTo>
                    <a:pt x="535929" y="0"/>
                  </a:lnTo>
                  <a:close/>
                </a:path>
              </a:pathLst>
            </a:custGeom>
            <a:solidFill>
              <a:srgbClr val="E0EF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475893" y="1988759"/>
              <a:ext cx="1071880" cy="968375"/>
            </a:xfrm>
            <a:custGeom>
              <a:avLst/>
              <a:gdLst/>
              <a:ahLst/>
              <a:cxnLst/>
              <a:rect l="l" t="t" r="r" b="b"/>
              <a:pathLst>
                <a:path w="1071880" h="968375">
                  <a:moveTo>
                    <a:pt x="0" y="484106"/>
                  </a:moveTo>
                  <a:lnTo>
                    <a:pt x="2453" y="437483"/>
                  </a:lnTo>
                  <a:lnTo>
                    <a:pt x="9663" y="392114"/>
                  </a:lnTo>
                  <a:lnTo>
                    <a:pt x="21406" y="348202"/>
                  </a:lnTo>
                  <a:lnTo>
                    <a:pt x="37456" y="305950"/>
                  </a:lnTo>
                  <a:lnTo>
                    <a:pt x="57590" y="265560"/>
                  </a:lnTo>
                  <a:lnTo>
                    <a:pt x="81582" y="227235"/>
                  </a:lnTo>
                  <a:lnTo>
                    <a:pt x="109208" y="191179"/>
                  </a:lnTo>
                  <a:lnTo>
                    <a:pt x="140244" y="157593"/>
                  </a:lnTo>
                  <a:lnTo>
                    <a:pt x="174464" y="126682"/>
                  </a:lnTo>
                  <a:lnTo>
                    <a:pt x="211645" y="98648"/>
                  </a:lnTo>
                  <a:lnTo>
                    <a:pt x="251561" y="73693"/>
                  </a:lnTo>
                  <a:lnTo>
                    <a:pt x="293988" y="52021"/>
                  </a:lnTo>
                  <a:lnTo>
                    <a:pt x="338702" y="33834"/>
                  </a:lnTo>
                  <a:lnTo>
                    <a:pt x="385477" y="19336"/>
                  </a:lnTo>
                  <a:lnTo>
                    <a:pt x="434090" y="8729"/>
                  </a:lnTo>
                  <a:lnTo>
                    <a:pt x="484316" y="2216"/>
                  </a:lnTo>
                  <a:lnTo>
                    <a:pt x="535929" y="0"/>
                  </a:lnTo>
                  <a:lnTo>
                    <a:pt x="587543" y="2216"/>
                  </a:lnTo>
                  <a:lnTo>
                    <a:pt x="637768" y="8729"/>
                  </a:lnTo>
                  <a:lnTo>
                    <a:pt x="686381" y="19336"/>
                  </a:lnTo>
                  <a:lnTo>
                    <a:pt x="733157" y="33834"/>
                  </a:lnTo>
                  <a:lnTo>
                    <a:pt x="777871" y="52021"/>
                  </a:lnTo>
                  <a:lnTo>
                    <a:pt x="820298" y="73693"/>
                  </a:lnTo>
                  <a:lnTo>
                    <a:pt x="860214" y="98648"/>
                  </a:lnTo>
                  <a:lnTo>
                    <a:pt x="897395" y="126682"/>
                  </a:lnTo>
                  <a:lnTo>
                    <a:pt x="931615" y="157593"/>
                  </a:lnTo>
                  <a:lnTo>
                    <a:pt x="962651" y="191179"/>
                  </a:lnTo>
                  <a:lnTo>
                    <a:pt x="990277" y="227235"/>
                  </a:lnTo>
                  <a:lnTo>
                    <a:pt x="1014269" y="265560"/>
                  </a:lnTo>
                  <a:lnTo>
                    <a:pt x="1034403" y="305950"/>
                  </a:lnTo>
                  <a:lnTo>
                    <a:pt x="1050453" y="348202"/>
                  </a:lnTo>
                  <a:lnTo>
                    <a:pt x="1062196" y="392114"/>
                  </a:lnTo>
                  <a:lnTo>
                    <a:pt x="1069406" y="437483"/>
                  </a:lnTo>
                  <a:lnTo>
                    <a:pt x="1071859" y="484106"/>
                  </a:lnTo>
                  <a:lnTo>
                    <a:pt x="1069406" y="530728"/>
                  </a:lnTo>
                  <a:lnTo>
                    <a:pt x="1062196" y="576097"/>
                  </a:lnTo>
                  <a:lnTo>
                    <a:pt x="1050453" y="620009"/>
                  </a:lnTo>
                  <a:lnTo>
                    <a:pt x="1034403" y="662261"/>
                  </a:lnTo>
                  <a:lnTo>
                    <a:pt x="1014269" y="702651"/>
                  </a:lnTo>
                  <a:lnTo>
                    <a:pt x="990277" y="740976"/>
                  </a:lnTo>
                  <a:lnTo>
                    <a:pt x="962651" y="777032"/>
                  </a:lnTo>
                  <a:lnTo>
                    <a:pt x="931615" y="810617"/>
                  </a:lnTo>
                  <a:lnTo>
                    <a:pt x="897395" y="841529"/>
                  </a:lnTo>
                  <a:lnTo>
                    <a:pt x="860214" y="869563"/>
                  </a:lnTo>
                  <a:lnTo>
                    <a:pt x="820298" y="894518"/>
                  </a:lnTo>
                  <a:lnTo>
                    <a:pt x="777871" y="916190"/>
                  </a:lnTo>
                  <a:lnTo>
                    <a:pt x="733157" y="934377"/>
                  </a:lnTo>
                  <a:lnTo>
                    <a:pt x="686381" y="948875"/>
                  </a:lnTo>
                  <a:lnTo>
                    <a:pt x="637768" y="959482"/>
                  </a:lnTo>
                  <a:lnTo>
                    <a:pt x="587543" y="965995"/>
                  </a:lnTo>
                  <a:lnTo>
                    <a:pt x="535929" y="968211"/>
                  </a:lnTo>
                  <a:lnTo>
                    <a:pt x="484316" y="965995"/>
                  </a:lnTo>
                  <a:lnTo>
                    <a:pt x="434090" y="959482"/>
                  </a:lnTo>
                  <a:lnTo>
                    <a:pt x="385477" y="948875"/>
                  </a:lnTo>
                  <a:lnTo>
                    <a:pt x="338702" y="934377"/>
                  </a:lnTo>
                  <a:lnTo>
                    <a:pt x="293988" y="916190"/>
                  </a:lnTo>
                  <a:lnTo>
                    <a:pt x="251561" y="894518"/>
                  </a:lnTo>
                  <a:lnTo>
                    <a:pt x="211645" y="869563"/>
                  </a:lnTo>
                  <a:lnTo>
                    <a:pt x="174464" y="841529"/>
                  </a:lnTo>
                  <a:lnTo>
                    <a:pt x="140244" y="810617"/>
                  </a:lnTo>
                  <a:lnTo>
                    <a:pt x="109208" y="777032"/>
                  </a:lnTo>
                  <a:lnTo>
                    <a:pt x="81582" y="740976"/>
                  </a:lnTo>
                  <a:lnTo>
                    <a:pt x="57590" y="702651"/>
                  </a:lnTo>
                  <a:lnTo>
                    <a:pt x="37456" y="662261"/>
                  </a:lnTo>
                  <a:lnTo>
                    <a:pt x="21406" y="620009"/>
                  </a:lnTo>
                  <a:lnTo>
                    <a:pt x="9663" y="576097"/>
                  </a:lnTo>
                  <a:lnTo>
                    <a:pt x="2453" y="530728"/>
                  </a:lnTo>
                  <a:lnTo>
                    <a:pt x="0" y="484106"/>
                  </a:lnTo>
                  <a:close/>
                </a:path>
              </a:pathLst>
            </a:custGeom>
            <a:ln w="253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3692675" y="2812452"/>
            <a:ext cx="2915920" cy="4018279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2700" marR="97790">
              <a:lnSpc>
                <a:spcPct val="88000"/>
              </a:lnSpc>
              <a:spcBef>
                <a:spcPts val="270"/>
              </a:spcBef>
            </a:pPr>
            <a:r>
              <a:rPr sz="12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Menanggapi</a:t>
            </a:r>
            <a:r>
              <a:rPr sz="120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dengan</a:t>
            </a:r>
            <a:r>
              <a:rPr sz="1200" spc="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segera</a:t>
            </a:r>
            <a:r>
              <a:rPr sz="1200" spc="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dan</a:t>
            </a:r>
            <a:r>
              <a:rPr sz="1200" spc="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efektif </a:t>
            </a:r>
            <a:r>
              <a:rPr sz="120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resiko</a:t>
            </a:r>
            <a:r>
              <a:rPr sz="120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kesehatan</a:t>
            </a:r>
            <a:r>
              <a:rPr sz="120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masyarakat</a:t>
            </a:r>
            <a:r>
              <a:rPr sz="120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dan </a:t>
            </a:r>
            <a:r>
              <a:rPr sz="120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kedaruratan</a:t>
            </a:r>
            <a:r>
              <a:rPr sz="1200" spc="1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kesehatan</a:t>
            </a:r>
            <a:r>
              <a:rPr sz="1200" spc="1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masyarakat</a:t>
            </a:r>
            <a:r>
              <a:rPr sz="1200" spc="1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yang </a:t>
            </a:r>
            <a:r>
              <a:rPr sz="120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menjadi</a:t>
            </a:r>
            <a:r>
              <a:rPr sz="120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perhatian</a:t>
            </a:r>
            <a:r>
              <a:rPr sz="120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internasional.</a:t>
            </a:r>
            <a:r>
              <a:rPr sz="120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endParaRPr sz="1200">
              <a:latin typeface="Microsoft Sans Serif"/>
              <a:cs typeface="Microsoft Sans Serif"/>
            </a:endParaRPr>
          </a:p>
          <a:p>
            <a:pPr marL="12700" marR="241935">
              <a:lnSpc>
                <a:spcPts val="1300"/>
              </a:lnSpc>
              <a:spcBef>
                <a:spcPts val="520"/>
              </a:spcBef>
            </a:pPr>
            <a:r>
              <a:rPr sz="12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Menjamin</a:t>
            </a:r>
            <a:r>
              <a:rPr sz="120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bahwa</a:t>
            </a:r>
            <a:r>
              <a:rPr sz="120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hapus</a:t>
            </a:r>
            <a:r>
              <a:rPr sz="120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serangga, </a:t>
            </a:r>
            <a:r>
              <a:rPr sz="120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disinfeksi</a:t>
            </a:r>
            <a:r>
              <a:rPr sz="120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dan</a:t>
            </a:r>
            <a:r>
              <a:rPr sz="1200" spc="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dekontaminasi</a:t>
            </a:r>
            <a:r>
              <a:rPr sz="1200" spc="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dalam </a:t>
            </a:r>
            <a:r>
              <a:rPr sz="120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pesawat</a:t>
            </a:r>
            <a:r>
              <a:rPr sz="1200" spc="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telah</a:t>
            </a:r>
            <a:r>
              <a:rPr sz="1200" spc="1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dilaksanakan</a:t>
            </a:r>
            <a:r>
              <a:rPr sz="1200" spc="1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mengikuti </a:t>
            </a:r>
            <a:r>
              <a:rPr sz="120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rekomendasi</a:t>
            </a:r>
            <a:r>
              <a:rPr sz="120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WHO</a:t>
            </a:r>
            <a:r>
              <a:rPr sz="1200" spc="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dan</a:t>
            </a:r>
            <a:r>
              <a:rPr sz="120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sesuai</a:t>
            </a:r>
            <a:r>
              <a:rPr sz="1200" spc="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dengan </a:t>
            </a:r>
            <a:r>
              <a:rPr sz="1200" dirty="0">
                <a:solidFill>
                  <a:srgbClr val="4D4D4D"/>
                </a:solidFill>
                <a:latin typeface="Microsoft Sans Serif"/>
                <a:cs typeface="Microsoft Sans Serif"/>
              </a:rPr>
              <a:t> IHR. </a:t>
            </a:r>
            <a:endParaRPr sz="1200">
              <a:latin typeface="Microsoft Sans Serif"/>
              <a:cs typeface="Microsoft Sans Serif"/>
            </a:endParaRPr>
          </a:p>
          <a:p>
            <a:pPr marL="12700" marR="60325">
              <a:lnSpc>
                <a:spcPts val="1300"/>
              </a:lnSpc>
              <a:spcBef>
                <a:spcPts val="500"/>
              </a:spcBef>
            </a:pPr>
            <a:r>
              <a:rPr sz="12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Menyediakan</a:t>
            </a:r>
            <a:r>
              <a:rPr sz="1200" spc="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fasilitas</a:t>
            </a:r>
            <a:r>
              <a:rPr sz="1200" spc="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yang</a:t>
            </a:r>
            <a:r>
              <a:rPr sz="1200" spc="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cukup</a:t>
            </a:r>
            <a:r>
              <a:rPr sz="1200" spc="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untuk </a:t>
            </a:r>
            <a:r>
              <a:rPr sz="120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vaksinasi</a:t>
            </a:r>
            <a:r>
              <a:rPr sz="1200" spc="1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dan</a:t>
            </a:r>
            <a:r>
              <a:rPr sz="1200" spc="1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tindakan</a:t>
            </a:r>
            <a:r>
              <a:rPr sz="1200" spc="1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karantina</a:t>
            </a:r>
            <a:r>
              <a:rPr sz="1200" spc="1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(apabila </a:t>
            </a:r>
            <a:r>
              <a:rPr sz="120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diperlukan)</a:t>
            </a:r>
            <a:r>
              <a:rPr sz="120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dan</a:t>
            </a:r>
            <a:r>
              <a:rPr sz="1200" spc="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menerbitkan</a:t>
            </a:r>
            <a:r>
              <a:rPr sz="1200" spc="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sertifikat </a:t>
            </a:r>
            <a:r>
              <a:rPr sz="120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yang diperlukan.</a:t>
            </a:r>
            <a:r>
              <a:rPr sz="120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endParaRPr sz="1200">
              <a:latin typeface="Microsoft Sans Serif"/>
              <a:cs typeface="Microsoft Sans Serif"/>
            </a:endParaRPr>
          </a:p>
          <a:p>
            <a:pPr marL="12700" marR="5080">
              <a:lnSpc>
                <a:spcPts val="1300"/>
              </a:lnSpc>
              <a:spcBef>
                <a:spcPts val="500"/>
              </a:spcBef>
            </a:pPr>
            <a:r>
              <a:rPr sz="12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Dalam</a:t>
            </a:r>
            <a:r>
              <a:rPr sz="1200" spc="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bekerjasama</a:t>
            </a:r>
            <a:r>
              <a:rPr sz="1200" spc="1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dengan</a:t>
            </a:r>
            <a:r>
              <a:rPr sz="1200" spc="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bandar</a:t>
            </a:r>
            <a:r>
              <a:rPr sz="1200" spc="1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udara </a:t>
            </a:r>
            <a:r>
              <a:rPr sz="120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dan</a:t>
            </a:r>
            <a:r>
              <a:rPr sz="120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Penyelenggara</a:t>
            </a:r>
            <a:r>
              <a:rPr sz="1200" spc="30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Angkutan</a:t>
            </a:r>
            <a:r>
              <a:rPr sz="1200" spc="31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Udara, </a:t>
            </a:r>
            <a:r>
              <a:rPr sz="1200" dirty="0">
                <a:solidFill>
                  <a:srgbClr val="4D4D4D"/>
                </a:solidFill>
                <a:latin typeface="Microsoft Sans Serif"/>
                <a:cs typeface="Microsoft Sans Serif"/>
              </a:rPr>
              <a:t> wajib </a:t>
            </a:r>
            <a:r>
              <a:rPr sz="12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menjamin</a:t>
            </a:r>
            <a:r>
              <a:rPr sz="120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kehigienisan</a:t>
            </a:r>
            <a:r>
              <a:rPr sz="120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pada </a:t>
            </a:r>
            <a:r>
              <a:rPr sz="120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persiapan,</a:t>
            </a:r>
            <a:r>
              <a:rPr sz="120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penyimpanan,</a:t>
            </a:r>
            <a:r>
              <a:rPr sz="1200" spc="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pelayanan </a:t>
            </a:r>
            <a:r>
              <a:rPr sz="120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makanan,</a:t>
            </a:r>
            <a:r>
              <a:rPr sz="120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dan</a:t>
            </a:r>
            <a:r>
              <a:rPr sz="1200" spc="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persediaan</a:t>
            </a:r>
            <a:r>
              <a:rPr sz="1200" dirty="0">
                <a:solidFill>
                  <a:srgbClr val="4D4D4D"/>
                </a:solidFill>
                <a:latin typeface="Microsoft Sans Serif"/>
                <a:cs typeface="Microsoft Sans Serif"/>
              </a:rPr>
              <a:t> air</a:t>
            </a:r>
            <a:r>
              <a:rPr sz="1200" spc="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dan</a:t>
            </a:r>
            <a:r>
              <a:rPr sz="120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hal</a:t>
            </a:r>
            <a:r>
              <a:rPr sz="1200" spc="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lain </a:t>
            </a:r>
            <a:r>
              <a:rPr sz="120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yang</a:t>
            </a:r>
            <a:r>
              <a:rPr sz="120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dimaksudkan</a:t>
            </a:r>
            <a:r>
              <a:rPr sz="1200" spc="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untuk</a:t>
            </a:r>
            <a:r>
              <a:rPr sz="1200" spc="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dikonsumsi</a:t>
            </a:r>
            <a:r>
              <a:rPr sz="120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di </a:t>
            </a:r>
            <a:r>
              <a:rPr sz="120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bandara</a:t>
            </a:r>
            <a:r>
              <a:rPr sz="120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atau</a:t>
            </a:r>
            <a:r>
              <a:rPr sz="1200" spc="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pada</a:t>
            </a:r>
            <a:r>
              <a:rPr sz="120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saat</a:t>
            </a:r>
            <a:r>
              <a:rPr sz="1200" spc="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di</a:t>
            </a:r>
            <a:r>
              <a:rPr sz="1200" spc="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atas</a:t>
            </a:r>
            <a:r>
              <a:rPr sz="120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pesawat, </a:t>
            </a:r>
            <a:r>
              <a:rPr sz="120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sesuai</a:t>
            </a:r>
            <a:r>
              <a:rPr sz="120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dengan</a:t>
            </a:r>
            <a:r>
              <a:rPr sz="1200" spc="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standar</a:t>
            </a:r>
            <a:r>
              <a:rPr sz="1200" spc="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yang</a:t>
            </a:r>
            <a:r>
              <a:rPr sz="120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ditetapkan </a:t>
            </a:r>
            <a:r>
              <a:rPr sz="120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oleh</a:t>
            </a:r>
            <a:r>
              <a:rPr sz="120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WHO</a:t>
            </a:r>
            <a:r>
              <a:rPr sz="120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dan</a:t>
            </a:r>
            <a:r>
              <a:rPr sz="120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Organisasi</a:t>
            </a:r>
            <a:r>
              <a:rPr sz="120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Pangan </a:t>
            </a:r>
            <a:r>
              <a:rPr sz="120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Internasional (FAO). </a:t>
            </a:r>
            <a:endParaRPr sz="1200">
              <a:latin typeface="Microsoft Sans Serif"/>
              <a:cs typeface="Microsoft Sans Serif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4631792" y="1904132"/>
            <a:ext cx="5161280" cy="4882515"/>
            <a:chOff x="4631792" y="1904132"/>
            <a:chExt cx="5161280" cy="4882515"/>
          </a:xfrm>
        </p:grpSpPr>
        <p:sp>
          <p:nvSpPr>
            <p:cNvPr id="18" name="object 18"/>
            <p:cNvSpPr/>
            <p:nvPr/>
          </p:nvSpPr>
          <p:spPr>
            <a:xfrm>
              <a:off x="4644492" y="1988758"/>
              <a:ext cx="985519" cy="968375"/>
            </a:xfrm>
            <a:custGeom>
              <a:avLst/>
              <a:gdLst/>
              <a:ahLst/>
              <a:cxnLst/>
              <a:rect l="l" t="t" r="r" b="b"/>
              <a:pathLst>
                <a:path w="985520" h="968375">
                  <a:moveTo>
                    <a:pt x="492718" y="0"/>
                  </a:moveTo>
                  <a:lnTo>
                    <a:pt x="445266" y="2216"/>
                  </a:lnTo>
                  <a:lnTo>
                    <a:pt x="399090" y="8729"/>
                  </a:lnTo>
                  <a:lnTo>
                    <a:pt x="354397" y="19336"/>
                  </a:lnTo>
                  <a:lnTo>
                    <a:pt x="311393" y="33834"/>
                  </a:lnTo>
                  <a:lnTo>
                    <a:pt x="270284" y="52021"/>
                  </a:lnTo>
                  <a:lnTo>
                    <a:pt x="231278" y="73693"/>
                  </a:lnTo>
                  <a:lnTo>
                    <a:pt x="194580" y="98647"/>
                  </a:lnTo>
                  <a:lnTo>
                    <a:pt x="160397" y="126682"/>
                  </a:lnTo>
                  <a:lnTo>
                    <a:pt x="128936" y="157593"/>
                  </a:lnTo>
                  <a:lnTo>
                    <a:pt x="100403" y="191178"/>
                  </a:lnTo>
                  <a:lnTo>
                    <a:pt x="75004" y="227235"/>
                  </a:lnTo>
                  <a:lnTo>
                    <a:pt x="52946" y="265559"/>
                  </a:lnTo>
                  <a:lnTo>
                    <a:pt x="34436" y="305949"/>
                  </a:lnTo>
                  <a:lnTo>
                    <a:pt x="19680" y="348202"/>
                  </a:lnTo>
                  <a:lnTo>
                    <a:pt x="8884" y="392114"/>
                  </a:lnTo>
                  <a:lnTo>
                    <a:pt x="2255" y="437483"/>
                  </a:lnTo>
                  <a:lnTo>
                    <a:pt x="0" y="484106"/>
                  </a:lnTo>
                  <a:lnTo>
                    <a:pt x="2255" y="530728"/>
                  </a:lnTo>
                  <a:lnTo>
                    <a:pt x="8884" y="576097"/>
                  </a:lnTo>
                  <a:lnTo>
                    <a:pt x="19680" y="620009"/>
                  </a:lnTo>
                  <a:lnTo>
                    <a:pt x="34436" y="662261"/>
                  </a:lnTo>
                  <a:lnTo>
                    <a:pt x="52946" y="702651"/>
                  </a:lnTo>
                  <a:lnTo>
                    <a:pt x="75004" y="740976"/>
                  </a:lnTo>
                  <a:lnTo>
                    <a:pt x="100403" y="777032"/>
                  </a:lnTo>
                  <a:lnTo>
                    <a:pt x="128936" y="810617"/>
                  </a:lnTo>
                  <a:lnTo>
                    <a:pt x="160397" y="841528"/>
                  </a:lnTo>
                  <a:lnTo>
                    <a:pt x="194580" y="869563"/>
                  </a:lnTo>
                  <a:lnTo>
                    <a:pt x="231278" y="894517"/>
                  </a:lnTo>
                  <a:lnTo>
                    <a:pt x="270284" y="916190"/>
                  </a:lnTo>
                  <a:lnTo>
                    <a:pt x="311393" y="934376"/>
                  </a:lnTo>
                  <a:lnTo>
                    <a:pt x="354397" y="948874"/>
                  </a:lnTo>
                  <a:lnTo>
                    <a:pt x="399090" y="959482"/>
                  </a:lnTo>
                  <a:lnTo>
                    <a:pt x="445266" y="965995"/>
                  </a:lnTo>
                  <a:lnTo>
                    <a:pt x="492718" y="968211"/>
                  </a:lnTo>
                  <a:lnTo>
                    <a:pt x="540170" y="965995"/>
                  </a:lnTo>
                  <a:lnTo>
                    <a:pt x="586345" y="959482"/>
                  </a:lnTo>
                  <a:lnTo>
                    <a:pt x="631039" y="948874"/>
                  </a:lnTo>
                  <a:lnTo>
                    <a:pt x="674043" y="934376"/>
                  </a:lnTo>
                  <a:lnTo>
                    <a:pt x="715151" y="916190"/>
                  </a:lnTo>
                  <a:lnTo>
                    <a:pt x="754158" y="894517"/>
                  </a:lnTo>
                  <a:lnTo>
                    <a:pt x="790855" y="869563"/>
                  </a:lnTo>
                  <a:lnTo>
                    <a:pt x="825038" y="841528"/>
                  </a:lnTo>
                  <a:lnTo>
                    <a:pt x="856499" y="810617"/>
                  </a:lnTo>
                  <a:lnTo>
                    <a:pt x="885032" y="777032"/>
                  </a:lnTo>
                  <a:lnTo>
                    <a:pt x="910431" y="740976"/>
                  </a:lnTo>
                  <a:lnTo>
                    <a:pt x="932489" y="702651"/>
                  </a:lnTo>
                  <a:lnTo>
                    <a:pt x="950999" y="662261"/>
                  </a:lnTo>
                  <a:lnTo>
                    <a:pt x="965755" y="620009"/>
                  </a:lnTo>
                  <a:lnTo>
                    <a:pt x="976551" y="576097"/>
                  </a:lnTo>
                  <a:lnTo>
                    <a:pt x="983180" y="530728"/>
                  </a:lnTo>
                  <a:lnTo>
                    <a:pt x="985436" y="484106"/>
                  </a:lnTo>
                  <a:lnTo>
                    <a:pt x="983180" y="437483"/>
                  </a:lnTo>
                  <a:lnTo>
                    <a:pt x="976551" y="392114"/>
                  </a:lnTo>
                  <a:lnTo>
                    <a:pt x="965755" y="348202"/>
                  </a:lnTo>
                  <a:lnTo>
                    <a:pt x="950999" y="305949"/>
                  </a:lnTo>
                  <a:lnTo>
                    <a:pt x="932489" y="265559"/>
                  </a:lnTo>
                  <a:lnTo>
                    <a:pt x="910431" y="227235"/>
                  </a:lnTo>
                  <a:lnTo>
                    <a:pt x="885032" y="191178"/>
                  </a:lnTo>
                  <a:lnTo>
                    <a:pt x="856499" y="157593"/>
                  </a:lnTo>
                  <a:lnTo>
                    <a:pt x="825038" y="126682"/>
                  </a:lnTo>
                  <a:lnTo>
                    <a:pt x="790855" y="98647"/>
                  </a:lnTo>
                  <a:lnTo>
                    <a:pt x="754158" y="73693"/>
                  </a:lnTo>
                  <a:lnTo>
                    <a:pt x="715151" y="52021"/>
                  </a:lnTo>
                  <a:lnTo>
                    <a:pt x="674043" y="33834"/>
                  </a:lnTo>
                  <a:lnTo>
                    <a:pt x="631039" y="19336"/>
                  </a:lnTo>
                  <a:lnTo>
                    <a:pt x="586345" y="8729"/>
                  </a:lnTo>
                  <a:lnTo>
                    <a:pt x="540170" y="2216"/>
                  </a:lnTo>
                  <a:lnTo>
                    <a:pt x="492718" y="0"/>
                  </a:lnTo>
                  <a:close/>
                </a:path>
              </a:pathLst>
            </a:custGeom>
            <a:solidFill>
              <a:srgbClr val="E0EF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644492" y="1988759"/>
              <a:ext cx="985519" cy="968375"/>
            </a:xfrm>
            <a:custGeom>
              <a:avLst/>
              <a:gdLst/>
              <a:ahLst/>
              <a:cxnLst/>
              <a:rect l="l" t="t" r="r" b="b"/>
              <a:pathLst>
                <a:path w="985520" h="968375">
                  <a:moveTo>
                    <a:pt x="0" y="484106"/>
                  </a:moveTo>
                  <a:lnTo>
                    <a:pt x="2255" y="437483"/>
                  </a:lnTo>
                  <a:lnTo>
                    <a:pt x="8884" y="392114"/>
                  </a:lnTo>
                  <a:lnTo>
                    <a:pt x="19680" y="348202"/>
                  </a:lnTo>
                  <a:lnTo>
                    <a:pt x="34436" y="305950"/>
                  </a:lnTo>
                  <a:lnTo>
                    <a:pt x="52946" y="265560"/>
                  </a:lnTo>
                  <a:lnTo>
                    <a:pt x="75004" y="227235"/>
                  </a:lnTo>
                  <a:lnTo>
                    <a:pt x="100403" y="191179"/>
                  </a:lnTo>
                  <a:lnTo>
                    <a:pt x="128936" y="157593"/>
                  </a:lnTo>
                  <a:lnTo>
                    <a:pt x="160397" y="126682"/>
                  </a:lnTo>
                  <a:lnTo>
                    <a:pt x="194580" y="98648"/>
                  </a:lnTo>
                  <a:lnTo>
                    <a:pt x="231277" y="73693"/>
                  </a:lnTo>
                  <a:lnTo>
                    <a:pt x="270284" y="52021"/>
                  </a:lnTo>
                  <a:lnTo>
                    <a:pt x="311392" y="33834"/>
                  </a:lnTo>
                  <a:lnTo>
                    <a:pt x="354396" y="19336"/>
                  </a:lnTo>
                  <a:lnTo>
                    <a:pt x="399090" y="8729"/>
                  </a:lnTo>
                  <a:lnTo>
                    <a:pt x="445265" y="2216"/>
                  </a:lnTo>
                  <a:lnTo>
                    <a:pt x="492717" y="0"/>
                  </a:lnTo>
                  <a:lnTo>
                    <a:pt x="540169" y="2216"/>
                  </a:lnTo>
                  <a:lnTo>
                    <a:pt x="586345" y="8729"/>
                  </a:lnTo>
                  <a:lnTo>
                    <a:pt x="631039" y="19336"/>
                  </a:lnTo>
                  <a:lnTo>
                    <a:pt x="674043" y="33834"/>
                  </a:lnTo>
                  <a:lnTo>
                    <a:pt x="715151" y="52021"/>
                  </a:lnTo>
                  <a:lnTo>
                    <a:pt x="754157" y="73693"/>
                  </a:lnTo>
                  <a:lnTo>
                    <a:pt x="790855" y="98648"/>
                  </a:lnTo>
                  <a:lnTo>
                    <a:pt x="825038" y="126682"/>
                  </a:lnTo>
                  <a:lnTo>
                    <a:pt x="856499" y="157593"/>
                  </a:lnTo>
                  <a:lnTo>
                    <a:pt x="885032" y="191179"/>
                  </a:lnTo>
                  <a:lnTo>
                    <a:pt x="910431" y="227235"/>
                  </a:lnTo>
                  <a:lnTo>
                    <a:pt x="932489" y="265560"/>
                  </a:lnTo>
                  <a:lnTo>
                    <a:pt x="950999" y="305950"/>
                  </a:lnTo>
                  <a:lnTo>
                    <a:pt x="965755" y="348202"/>
                  </a:lnTo>
                  <a:lnTo>
                    <a:pt x="976551" y="392114"/>
                  </a:lnTo>
                  <a:lnTo>
                    <a:pt x="983180" y="437483"/>
                  </a:lnTo>
                  <a:lnTo>
                    <a:pt x="985435" y="484106"/>
                  </a:lnTo>
                  <a:lnTo>
                    <a:pt x="983180" y="530728"/>
                  </a:lnTo>
                  <a:lnTo>
                    <a:pt x="976551" y="576097"/>
                  </a:lnTo>
                  <a:lnTo>
                    <a:pt x="965755" y="620009"/>
                  </a:lnTo>
                  <a:lnTo>
                    <a:pt x="950999" y="662261"/>
                  </a:lnTo>
                  <a:lnTo>
                    <a:pt x="932489" y="702651"/>
                  </a:lnTo>
                  <a:lnTo>
                    <a:pt x="910431" y="740976"/>
                  </a:lnTo>
                  <a:lnTo>
                    <a:pt x="885032" y="777032"/>
                  </a:lnTo>
                  <a:lnTo>
                    <a:pt x="856499" y="810617"/>
                  </a:lnTo>
                  <a:lnTo>
                    <a:pt x="825038" y="841529"/>
                  </a:lnTo>
                  <a:lnTo>
                    <a:pt x="790855" y="869563"/>
                  </a:lnTo>
                  <a:lnTo>
                    <a:pt x="754157" y="894518"/>
                  </a:lnTo>
                  <a:lnTo>
                    <a:pt x="715151" y="916190"/>
                  </a:lnTo>
                  <a:lnTo>
                    <a:pt x="674043" y="934377"/>
                  </a:lnTo>
                  <a:lnTo>
                    <a:pt x="631039" y="948875"/>
                  </a:lnTo>
                  <a:lnTo>
                    <a:pt x="586345" y="959482"/>
                  </a:lnTo>
                  <a:lnTo>
                    <a:pt x="540169" y="965995"/>
                  </a:lnTo>
                  <a:lnTo>
                    <a:pt x="492717" y="968211"/>
                  </a:lnTo>
                  <a:lnTo>
                    <a:pt x="445265" y="965995"/>
                  </a:lnTo>
                  <a:lnTo>
                    <a:pt x="399090" y="959482"/>
                  </a:lnTo>
                  <a:lnTo>
                    <a:pt x="354396" y="948875"/>
                  </a:lnTo>
                  <a:lnTo>
                    <a:pt x="311392" y="934377"/>
                  </a:lnTo>
                  <a:lnTo>
                    <a:pt x="270284" y="916190"/>
                  </a:lnTo>
                  <a:lnTo>
                    <a:pt x="231277" y="894518"/>
                  </a:lnTo>
                  <a:lnTo>
                    <a:pt x="194580" y="869563"/>
                  </a:lnTo>
                  <a:lnTo>
                    <a:pt x="160397" y="841529"/>
                  </a:lnTo>
                  <a:lnTo>
                    <a:pt x="128936" y="810617"/>
                  </a:lnTo>
                  <a:lnTo>
                    <a:pt x="100403" y="777032"/>
                  </a:lnTo>
                  <a:lnTo>
                    <a:pt x="75004" y="740976"/>
                  </a:lnTo>
                  <a:lnTo>
                    <a:pt x="52946" y="702651"/>
                  </a:lnTo>
                  <a:lnTo>
                    <a:pt x="34436" y="662261"/>
                  </a:lnTo>
                  <a:lnTo>
                    <a:pt x="19680" y="620009"/>
                  </a:lnTo>
                  <a:lnTo>
                    <a:pt x="8884" y="576097"/>
                  </a:lnTo>
                  <a:lnTo>
                    <a:pt x="2255" y="530728"/>
                  </a:lnTo>
                  <a:lnTo>
                    <a:pt x="0" y="484106"/>
                  </a:lnTo>
                  <a:close/>
                </a:path>
              </a:pathLst>
            </a:custGeom>
            <a:ln w="253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745419" y="1916832"/>
              <a:ext cx="3034665" cy="4857115"/>
            </a:xfrm>
            <a:custGeom>
              <a:avLst/>
              <a:gdLst/>
              <a:ahLst/>
              <a:cxnLst/>
              <a:rect l="l" t="t" r="r" b="b"/>
              <a:pathLst>
                <a:path w="3034665" h="4857115">
                  <a:moveTo>
                    <a:pt x="2730919" y="0"/>
                  </a:moveTo>
                  <a:lnTo>
                    <a:pt x="303434" y="0"/>
                  </a:lnTo>
                  <a:lnTo>
                    <a:pt x="254215" y="3971"/>
                  </a:lnTo>
                  <a:lnTo>
                    <a:pt x="207525" y="15469"/>
                  </a:lnTo>
                  <a:lnTo>
                    <a:pt x="163988" y="33869"/>
                  </a:lnTo>
                  <a:lnTo>
                    <a:pt x="124229" y="58545"/>
                  </a:lnTo>
                  <a:lnTo>
                    <a:pt x="88873" y="88874"/>
                  </a:lnTo>
                  <a:lnTo>
                    <a:pt x="58545" y="124230"/>
                  </a:lnTo>
                  <a:lnTo>
                    <a:pt x="33868" y="163989"/>
                  </a:lnTo>
                  <a:lnTo>
                    <a:pt x="15469" y="207526"/>
                  </a:lnTo>
                  <a:lnTo>
                    <a:pt x="3971" y="254217"/>
                  </a:lnTo>
                  <a:lnTo>
                    <a:pt x="0" y="303436"/>
                  </a:lnTo>
                  <a:lnTo>
                    <a:pt x="0" y="4553071"/>
                  </a:lnTo>
                  <a:lnTo>
                    <a:pt x="3971" y="4602290"/>
                  </a:lnTo>
                  <a:lnTo>
                    <a:pt x="15469" y="4648980"/>
                  </a:lnTo>
                  <a:lnTo>
                    <a:pt x="33868" y="4692517"/>
                  </a:lnTo>
                  <a:lnTo>
                    <a:pt x="58545" y="4732276"/>
                  </a:lnTo>
                  <a:lnTo>
                    <a:pt x="88873" y="4767632"/>
                  </a:lnTo>
                  <a:lnTo>
                    <a:pt x="124229" y="4797961"/>
                  </a:lnTo>
                  <a:lnTo>
                    <a:pt x="163988" y="4822638"/>
                  </a:lnTo>
                  <a:lnTo>
                    <a:pt x="207525" y="4841037"/>
                  </a:lnTo>
                  <a:lnTo>
                    <a:pt x="254215" y="4852535"/>
                  </a:lnTo>
                  <a:lnTo>
                    <a:pt x="303434" y="4856507"/>
                  </a:lnTo>
                  <a:lnTo>
                    <a:pt x="2730919" y="4856507"/>
                  </a:lnTo>
                  <a:lnTo>
                    <a:pt x="2780137" y="4852535"/>
                  </a:lnTo>
                  <a:lnTo>
                    <a:pt x="2826828" y="4841037"/>
                  </a:lnTo>
                  <a:lnTo>
                    <a:pt x="2870365" y="4822638"/>
                  </a:lnTo>
                  <a:lnTo>
                    <a:pt x="2910124" y="4797961"/>
                  </a:lnTo>
                  <a:lnTo>
                    <a:pt x="2945480" y="4767632"/>
                  </a:lnTo>
                  <a:lnTo>
                    <a:pt x="2975809" y="4732276"/>
                  </a:lnTo>
                  <a:lnTo>
                    <a:pt x="3000486" y="4692517"/>
                  </a:lnTo>
                  <a:lnTo>
                    <a:pt x="3018885" y="4648980"/>
                  </a:lnTo>
                  <a:lnTo>
                    <a:pt x="3030383" y="4602290"/>
                  </a:lnTo>
                  <a:lnTo>
                    <a:pt x="3034355" y="4553071"/>
                  </a:lnTo>
                  <a:lnTo>
                    <a:pt x="3034355" y="303436"/>
                  </a:lnTo>
                  <a:lnTo>
                    <a:pt x="3030383" y="254217"/>
                  </a:lnTo>
                  <a:lnTo>
                    <a:pt x="3018885" y="207526"/>
                  </a:lnTo>
                  <a:lnTo>
                    <a:pt x="3000486" y="163989"/>
                  </a:lnTo>
                  <a:lnTo>
                    <a:pt x="2975809" y="124230"/>
                  </a:lnTo>
                  <a:lnTo>
                    <a:pt x="2945480" y="88874"/>
                  </a:lnTo>
                  <a:lnTo>
                    <a:pt x="2910124" y="58545"/>
                  </a:lnTo>
                  <a:lnTo>
                    <a:pt x="2870365" y="33869"/>
                  </a:lnTo>
                  <a:lnTo>
                    <a:pt x="2826828" y="15469"/>
                  </a:lnTo>
                  <a:lnTo>
                    <a:pt x="2780137" y="3971"/>
                  </a:lnTo>
                  <a:lnTo>
                    <a:pt x="2730919" y="0"/>
                  </a:lnTo>
                  <a:close/>
                </a:path>
              </a:pathLst>
            </a:custGeom>
            <a:solidFill>
              <a:srgbClr val="B5D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745418" y="1916832"/>
              <a:ext cx="3034665" cy="4857115"/>
            </a:xfrm>
            <a:custGeom>
              <a:avLst/>
              <a:gdLst/>
              <a:ahLst/>
              <a:cxnLst/>
              <a:rect l="l" t="t" r="r" b="b"/>
              <a:pathLst>
                <a:path w="3034665" h="4857115">
                  <a:moveTo>
                    <a:pt x="0" y="303436"/>
                  </a:moveTo>
                  <a:lnTo>
                    <a:pt x="3971" y="254217"/>
                  </a:lnTo>
                  <a:lnTo>
                    <a:pt x="15469" y="207526"/>
                  </a:lnTo>
                  <a:lnTo>
                    <a:pt x="33868" y="163989"/>
                  </a:lnTo>
                  <a:lnTo>
                    <a:pt x="58545" y="124230"/>
                  </a:lnTo>
                  <a:lnTo>
                    <a:pt x="88874" y="88874"/>
                  </a:lnTo>
                  <a:lnTo>
                    <a:pt x="124230" y="58545"/>
                  </a:lnTo>
                  <a:lnTo>
                    <a:pt x="163989" y="33868"/>
                  </a:lnTo>
                  <a:lnTo>
                    <a:pt x="207526" y="15469"/>
                  </a:lnTo>
                  <a:lnTo>
                    <a:pt x="254216" y="3971"/>
                  </a:lnTo>
                  <a:lnTo>
                    <a:pt x="303435" y="0"/>
                  </a:lnTo>
                  <a:lnTo>
                    <a:pt x="2730919" y="0"/>
                  </a:lnTo>
                  <a:lnTo>
                    <a:pt x="2780137" y="3971"/>
                  </a:lnTo>
                  <a:lnTo>
                    <a:pt x="2826828" y="15469"/>
                  </a:lnTo>
                  <a:lnTo>
                    <a:pt x="2870365" y="33868"/>
                  </a:lnTo>
                  <a:lnTo>
                    <a:pt x="2910124" y="58545"/>
                  </a:lnTo>
                  <a:lnTo>
                    <a:pt x="2945480" y="88874"/>
                  </a:lnTo>
                  <a:lnTo>
                    <a:pt x="2975809" y="124230"/>
                  </a:lnTo>
                  <a:lnTo>
                    <a:pt x="3000486" y="163989"/>
                  </a:lnTo>
                  <a:lnTo>
                    <a:pt x="3018885" y="207526"/>
                  </a:lnTo>
                  <a:lnTo>
                    <a:pt x="3030383" y="254217"/>
                  </a:lnTo>
                  <a:lnTo>
                    <a:pt x="3034355" y="303436"/>
                  </a:lnTo>
                  <a:lnTo>
                    <a:pt x="3034355" y="4553070"/>
                  </a:lnTo>
                  <a:lnTo>
                    <a:pt x="3030383" y="4602289"/>
                  </a:lnTo>
                  <a:lnTo>
                    <a:pt x="3018885" y="4648979"/>
                  </a:lnTo>
                  <a:lnTo>
                    <a:pt x="3000486" y="4692516"/>
                  </a:lnTo>
                  <a:lnTo>
                    <a:pt x="2975809" y="4732275"/>
                  </a:lnTo>
                  <a:lnTo>
                    <a:pt x="2945480" y="4767632"/>
                  </a:lnTo>
                  <a:lnTo>
                    <a:pt x="2910124" y="4797960"/>
                  </a:lnTo>
                  <a:lnTo>
                    <a:pt x="2870365" y="4822637"/>
                  </a:lnTo>
                  <a:lnTo>
                    <a:pt x="2826828" y="4841037"/>
                  </a:lnTo>
                  <a:lnTo>
                    <a:pt x="2780137" y="4852534"/>
                  </a:lnTo>
                  <a:lnTo>
                    <a:pt x="2730919" y="4856506"/>
                  </a:lnTo>
                  <a:lnTo>
                    <a:pt x="303435" y="4856506"/>
                  </a:lnTo>
                  <a:lnTo>
                    <a:pt x="254216" y="4852534"/>
                  </a:lnTo>
                  <a:lnTo>
                    <a:pt x="207526" y="4841037"/>
                  </a:lnTo>
                  <a:lnTo>
                    <a:pt x="163989" y="4822637"/>
                  </a:lnTo>
                  <a:lnTo>
                    <a:pt x="124230" y="4797960"/>
                  </a:lnTo>
                  <a:lnTo>
                    <a:pt x="88874" y="4767632"/>
                  </a:lnTo>
                  <a:lnTo>
                    <a:pt x="58545" y="4732275"/>
                  </a:lnTo>
                  <a:lnTo>
                    <a:pt x="33868" y="4692516"/>
                  </a:lnTo>
                  <a:lnTo>
                    <a:pt x="15469" y="4648979"/>
                  </a:lnTo>
                  <a:lnTo>
                    <a:pt x="3971" y="4602289"/>
                  </a:lnTo>
                  <a:lnTo>
                    <a:pt x="0" y="4553070"/>
                  </a:lnTo>
                  <a:lnTo>
                    <a:pt x="0" y="303436"/>
                  </a:lnTo>
                  <a:close/>
                </a:path>
              </a:pathLst>
            </a:custGeom>
            <a:ln w="253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6810950" y="3101123"/>
            <a:ext cx="2922270" cy="3444240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 marR="5080">
              <a:lnSpc>
                <a:spcPct val="88400"/>
              </a:lnSpc>
              <a:spcBef>
                <a:spcPts val="250"/>
              </a:spcBef>
            </a:pPr>
            <a:r>
              <a:rPr sz="11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Segera</a:t>
            </a:r>
            <a:r>
              <a:rPr sz="1100" spc="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1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memberitahukan</a:t>
            </a:r>
            <a:r>
              <a:rPr sz="1100" spc="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1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kepada</a:t>
            </a:r>
            <a:r>
              <a:rPr sz="1100" spc="1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1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WHO</a:t>
            </a:r>
            <a:r>
              <a:rPr sz="1100" spc="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1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semua </a:t>
            </a:r>
            <a:r>
              <a:rPr sz="110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1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informasi</a:t>
            </a:r>
            <a:r>
              <a:rPr sz="1100" spc="6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1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penting</a:t>
            </a:r>
            <a:r>
              <a:rPr sz="1100" spc="6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1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yang</a:t>
            </a:r>
            <a:r>
              <a:rPr sz="1100" spc="6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1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berkaitan</a:t>
            </a:r>
            <a:r>
              <a:rPr sz="1100" spc="5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1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dengan </a:t>
            </a:r>
            <a:r>
              <a:rPr sz="110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1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resiko</a:t>
            </a:r>
            <a:r>
              <a:rPr sz="1100" spc="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1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kesehatan</a:t>
            </a:r>
            <a:r>
              <a:rPr sz="1100" spc="1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1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yang</a:t>
            </a:r>
            <a:r>
              <a:rPr sz="1100" spc="1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1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bersifat</a:t>
            </a:r>
            <a:r>
              <a:rPr sz="1100" spc="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1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internasional </a:t>
            </a:r>
            <a:r>
              <a:rPr sz="110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1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sesuai</a:t>
            </a:r>
            <a:r>
              <a:rPr sz="110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1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dengan</a:t>
            </a:r>
            <a:r>
              <a:rPr sz="110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1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persyaratan</a:t>
            </a:r>
            <a:r>
              <a:rPr sz="1100" dirty="0">
                <a:solidFill>
                  <a:srgbClr val="4D4D4D"/>
                </a:solidFill>
                <a:latin typeface="Microsoft Sans Serif"/>
                <a:cs typeface="Microsoft Sans Serif"/>
              </a:rPr>
              <a:t> IHR. </a:t>
            </a:r>
            <a:endParaRPr sz="1100">
              <a:latin typeface="Microsoft Sans Serif"/>
              <a:cs typeface="Microsoft Sans Serif"/>
            </a:endParaRPr>
          </a:p>
          <a:p>
            <a:pPr marL="12700" marR="107314">
              <a:lnSpc>
                <a:spcPct val="89000"/>
              </a:lnSpc>
              <a:spcBef>
                <a:spcPts val="525"/>
              </a:spcBef>
            </a:pPr>
            <a:r>
              <a:rPr sz="11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Memastikan</a:t>
            </a:r>
            <a:r>
              <a:rPr sz="110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1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akses</a:t>
            </a:r>
            <a:r>
              <a:rPr sz="110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1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untuk</a:t>
            </a:r>
            <a:r>
              <a:rPr sz="110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1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pelayanan </a:t>
            </a:r>
            <a:r>
              <a:rPr sz="110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1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kesehatan</a:t>
            </a:r>
            <a:r>
              <a:rPr sz="110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1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yang</a:t>
            </a:r>
            <a:r>
              <a:rPr sz="1100" spc="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1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layak,</a:t>
            </a:r>
            <a:r>
              <a:rPr sz="1100" spc="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1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termasuk</a:t>
            </a:r>
            <a:r>
              <a:rPr sz="1100" spc="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1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fasilitas </a:t>
            </a:r>
            <a:r>
              <a:rPr sz="110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1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diagnosa</a:t>
            </a:r>
            <a:r>
              <a:rPr sz="1100" spc="1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1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sehingga</a:t>
            </a:r>
            <a:r>
              <a:rPr sz="1100" spc="1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1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memungkinkan</a:t>
            </a:r>
            <a:r>
              <a:rPr sz="1100" spc="1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1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penilaian </a:t>
            </a:r>
            <a:r>
              <a:rPr sz="110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1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atau</a:t>
            </a:r>
            <a:r>
              <a:rPr sz="1100" spc="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1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diagnosa</a:t>
            </a:r>
            <a:r>
              <a:rPr sz="1100" spc="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1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secara</a:t>
            </a:r>
            <a:r>
              <a:rPr sz="1100" spc="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1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cepat</a:t>
            </a:r>
            <a:r>
              <a:rPr sz="1100" spc="1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1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bagi</a:t>
            </a:r>
            <a:r>
              <a:rPr sz="1100" spc="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1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wisatawan </a:t>
            </a:r>
            <a:r>
              <a:rPr sz="110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1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dan </a:t>
            </a:r>
            <a:r>
              <a:rPr sz="1100" dirty="0">
                <a:solidFill>
                  <a:srgbClr val="4D4D4D"/>
                </a:solidFill>
                <a:latin typeface="Microsoft Sans Serif"/>
                <a:cs typeface="Microsoft Sans Serif"/>
              </a:rPr>
              <a:t>pekerja</a:t>
            </a:r>
            <a:r>
              <a:rPr sz="11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4D4D4D"/>
                </a:solidFill>
                <a:latin typeface="Microsoft Sans Serif"/>
                <a:cs typeface="Microsoft Sans Serif"/>
              </a:rPr>
              <a:t>bandara</a:t>
            </a:r>
            <a:r>
              <a:rPr sz="1100" spc="29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4D4D4D"/>
                </a:solidFill>
                <a:latin typeface="Microsoft Sans Serif"/>
                <a:cs typeface="Microsoft Sans Serif"/>
              </a:rPr>
              <a:t>yang</a:t>
            </a:r>
            <a:r>
              <a:rPr sz="1100" spc="29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1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sakit.</a:t>
            </a:r>
            <a:r>
              <a:rPr sz="110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endParaRPr sz="1100">
              <a:latin typeface="Microsoft Sans Serif"/>
              <a:cs typeface="Microsoft Sans Serif"/>
            </a:endParaRPr>
          </a:p>
          <a:p>
            <a:pPr marL="12700" marR="12700">
              <a:lnSpc>
                <a:spcPct val="89000"/>
              </a:lnSpc>
              <a:spcBef>
                <a:spcPts val="525"/>
              </a:spcBef>
            </a:pPr>
            <a:r>
              <a:rPr sz="11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Membuat</a:t>
            </a:r>
            <a:r>
              <a:rPr sz="110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1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dan</a:t>
            </a:r>
            <a:r>
              <a:rPr sz="110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1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melaksanakan</a:t>
            </a:r>
            <a:r>
              <a:rPr sz="110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1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rencana </a:t>
            </a:r>
            <a:r>
              <a:rPr sz="110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1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penanganan </a:t>
            </a:r>
            <a:r>
              <a:rPr sz="1100" dirty="0">
                <a:solidFill>
                  <a:srgbClr val="4D4D4D"/>
                </a:solidFill>
                <a:latin typeface="Microsoft Sans Serif"/>
                <a:cs typeface="Microsoft Sans Serif"/>
              </a:rPr>
              <a:t>kedaruratan </a:t>
            </a:r>
            <a:r>
              <a:rPr sz="11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kesehatan </a:t>
            </a:r>
            <a:r>
              <a:rPr sz="110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1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masyarakat</a:t>
            </a:r>
            <a:r>
              <a:rPr sz="1100" spc="1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1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untuk</a:t>
            </a:r>
            <a:r>
              <a:rPr sz="1100" spc="1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1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memastikan</a:t>
            </a:r>
            <a:r>
              <a:rPr sz="1100" spc="1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1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adanya</a:t>
            </a:r>
            <a:r>
              <a:rPr sz="1100" spc="1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1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respon </a:t>
            </a:r>
            <a:r>
              <a:rPr sz="110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1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awal</a:t>
            </a:r>
            <a:r>
              <a:rPr sz="110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1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terhadap</a:t>
            </a:r>
            <a:r>
              <a:rPr sz="110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1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kedaruratan</a:t>
            </a:r>
            <a:r>
              <a:rPr sz="1100" spc="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1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kesehatan </a:t>
            </a:r>
            <a:r>
              <a:rPr sz="110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1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masyarakat</a:t>
            </a:r>
            <a:r>
              <a:rPr sz="1100" spc="1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1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sebagai</a:t>
            </a:r>
            <a:r>
              <a:rPr sz="1100" spc="1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1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perhatian</a:t>
            </a:r>
            <a:r>
              <a:rPr sz="1100" spc="1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1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internasional.</a:t>
            </a:r>
            <a:r>
              <a:rPr sz="110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endParaRPr sz="1100">
              <a:latin typeface="Microsoft Sans Serif"/>
              <a:cs typeface="Microsoft Sans Serif"/>
            </a:endParaRPr>
          </a:p>
          <a:p>
            <a:pPr marL="12700" marR="134620">
              <a:lnSpc>
                <a:spcPct val="88400"/>
              </a:lnSpc>
              <a:spcBef>
                <a:spcPts val="535"/>
              </a:spcBef>
            </a:pPr>
            <a:r>
              <a:rPr sz="11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Memastikan</a:t>
            </a:r>
            <a:r>
              <a:rPr sz="1100" spc="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1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penyediaan</a:t>
            </a:r>
            <a:r>
              <a:rPr sz="1100" spc="1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1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ruang</a:t>
            </a:r>
            <a:r>
              <a:rPr sz="1100" spc="1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1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yang</a:t>
            </a:r>
            <a:r>
              <a:rPr sz="1100" spc="1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1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sesuai, </a:t>
            </a:r>
            <a:r>
              <a:rPr sz="110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1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terpisah dari</a:t>
            </a:r>
            <a:r>
              <a:rPr sz="1100" dirty="0">
                <a:solidFill>
                  <a:srgbClr val="4D4D4D"/>
                </a:solidFill>
                <a:latin typeface="Microsoft Sans Serif"/>
                <a:cs typeface="Microsoft Sans Serif"/>
              </a:rPr>
              <a:t> penumpang </a:t>
            </a:r>
            <a:r>
              <a:rPr sz="11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lain,</a:t>
            </a:r>
            <a:r>
              <a:rPr sz="110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1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untuk </a:t>
            </a:r>
            <a:r>
              <a:rPr sz="110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1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mewawancara</a:t>
            </a:r>
            <a:r>
              <a:rPr sz="1100" spc="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1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orang</a:t>
            </a:r>
            <a:r>
              <a:rPr sz="1100" spc="1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1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yang</a:t>
            </a:r>
            <a:r>
              <a:rPr sz="1100" spc="1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1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dicurigai</a:t>
            </a:r>
            <a:r>
              <a:rPr sz="1100" spc="1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1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terkena </a:t>
            </a:r>
            <a:r>
              <a:rPr sz="110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1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penyakit.</a:t>
            </a:r>
            <a:r>
              <a:rPr sz="110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endParaRPr sz="1100">
              <a:latin typeface="Microsoft Sans Serif"/>
              <a:cs typeface="Microsoft Sans Serif"/>
            </a:endParaRPr>
          </a:p>
          <a:p>
            <a:pPr marL="12700" marR="88900">
              <a:lnSpc>
                <a:spcPts val="1200"/>
              </a:lnSpc>
              <a:spcBef>
                <a:spcPts val="520"/>
              </a:spcBef>
            </a:pPr>
            <a:r>
              <a:rPr sz="11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Menilai</a:t>
            </a:r>
            <a:r>
              <a:rPr sz="110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1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kondisi</a:t>
            </a:r>
            <a:r>
              <a:rPr sz="110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1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kesehatan,</a:t>
            </a:r>
            <a:r>
              <a:rPr sz="110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1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dan</a:t>
            </a:r>
            <a:r>
              <a:rPr sz="1100" dirty="0">
                <a:solidFill>
                  <a:srgbClr val="4D4D4D"/>
                </a:solidFill>
                <a:latin typeface="Microsoft Sans Serif"/>
                <a:cs typeface="Microsoft Sans Serif"/>
              </a:rPr>
              <a:t> jika</a:t>
            </a:r>
            <a:r>
              <a:rPr sz="1100" spc="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4D4D4D"/>
                </a:solidFill>
                <a:latin typeface="Microsoft Sans Serif"/>
                <a:cs typeface="Microsoft Sans Serif"/>
              </a:rPr>
              <a:t>perlu, </a:t>
            </a:r>
            <a:r>
              <a:rPr sz="1100" spc="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1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melakukan</a:t>
            </a:r>
            <a:r>
              <a:rPr sz="110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1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tindakan</a:t>
            </a:r>
            <a:r>
              <a:rPr sz="1100" spc="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1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karantina</a:t>
            </a:r>
            <a:r>
              <a:rPr sz="1100" spc="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1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terhadap </a:t>
            </a:r>
            <a:r>
              <a:rPr sz="1100" dirty="0">
                <a:solidFill>
                  <a:srgbClr val="4D4D4D"/>
                </a:solidFill>
                <a:latin typeface="Microsoft Sans Serif"/>
                <a:cs typeface="Microsoft Sans Serif"/>
              </a:rPr>
              <a:t> penumpang</a:t>
            </a:r>
            <a:r>
              <a:rPr sz="1100" spc="1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1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yang</a:t>
            </a:r>
            <a:r>
              <a:rPr sz="110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1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dicurigai</a:t>
            </a:r>
            <a:r>
              <a:rPr sz="1100" spc="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1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terkena</a:t>
            </a:r>
            <a:r>
              <a:rPr sz="110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1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penyakit.</a:t>
            </a:r>
            <a:r>
              <a:rPr sz="110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endParaRPr sz="1100">
              <a:latin typeface="Microsoft Sans Serif"/>
              <a:cs typeface="Microsoft Sans Serif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851556" y="1976059"/>
            <a:ext cx="8571865" cy="993775"/>
            <a:chOff x="851556" y="1976059"/>
            <a:chExt cx="8571865" cy="993775"/>
          </a:xfrm>
        </p:grpSpPr>
        <p:sp>
          <p:nvSpPr>
            <p:cNvPr id="24" name="object 24"/>
            <p:cNvSpPr/>
            <p:nvPr/>
          </p:nvSpPr>
          <p:spPr>
            <a:xfrm>
              <a:off x="7741077" y="1988758"/>
              <a:ext cx="1043305" cy="968375"/>
            </a:xfrm>
            <a:custGeom>
              <a:avLst/>
              <a:gdLst/>
              <a:ahLst/>
              <a:cxnLst/>
              <a:rect l="l" t="t" r="r" b="b"/>
              <a:pathLst>
                <a:path w="1043304" h="968375">
                  <a:moveTo>
                    <a:pt x="521519" y="0"/>
                  </a:moveTo>
                  <a:lnTo>
                    <a:pt x="471293" y="2216"/>
                  </a:lnTo>
                  <a:lnTo>
                    <a:pt x="422418" y="8729"/>
                  </a:lnTo>
                  <a:lnTo>
                    <a:pt x="375112" y="19336"/>
                  </a:lnTo>
                  <a:lnTo>
                    <a:pt x="329594" y="33834"/>
                  </a:lnTo>
                  <a:lnTo>
                    <a:pt x="286083" y="52021"/>
                  </a:lnTo>
                  <a:lnTo>
                    <a:pt x="244796" y="73693"/>
                  </a:lnTo>
                  <a:lnTo>
                    <a:pt x="205954" y="98647"/>
                  </a:lnTo>
                  <a:lnTo>
                    <a:pt x="169773" y="126682"/>
                  </a:lnTo>
                  <a:lnTo>
                    <a:pt x="136473" y="157593"/>
                  </a:lnTo>
                  <a:lnTo>
                    <a:pt x="106272" y="191178"/>
                  </a:lnTo>
                  <a:lnTo>
                    <a:pt x="79388" y="227235"/>
                  </a:lnTo>
                  <a:lnTo>
                    <a:pt x="56041" y="265559"/>
                  </a:lnTo>
                  <a:lnTo>
                    <a:pt x="36449" y="305949"/>
                  </a:lnTo>
                  <a:lnTo>
                    <a:pt x="20830" y="348202"/>
                  </a:lnTo>
                  <a:lnTo>
                    <a:pt x="9403" y="392114"/>
                  </a:lnTo>
                  <a:lnTo>
                    <a:pt x="2387" y="437483"/>
                  </a:lnTo>
                  <a:lnTo>
                    <a:pt x="0" y="484106"/>
                  </a:lnTo>
                  <a:lnTo>
                    <a:pt x="2387" y="530728"/>
                  </a:lnTo>
                  <a:lnTo>
                    <a:pt x="9403" y="576097"/>
                  </a:lnTo>
                  <a:lnTo>
                    <a:pt x="20830" y="620009"/>
                  </a:lnTo>
                  <a:lnTo>
                    <a:pt x="36449" y="662261"/>
                  </a:lnTo>
                  <a:lnTo>
                    <a:pt x="56041" y="702651"/>
                  </a:lnTo>
                  <a:lnTo>
                    <a:pt x="79388" y="740976"/>
                  </a:lnTo>
                  <a:lnTo>
                    <a:pt x="106272" y="777032"/>
                  </a:lnTo>
                  <a:lnTo>
                    <a:pt x="136473" y="810617"/>
                  </a:lnTo>
                  <a:lnTo>
                    <a:pt x="169773" y="841528"/>
                  </a:lnTo>
                  <a:lnTo>
                    <a:pt x="205954" y="869563"/>
                  </a:lnTo>
                  <a:lnTo>
                    <a:pt x="244796" y="894517"/>
                  </a:lnTo>
                  <a:lnTo>
                    <a:pt x="286083" y="916190"/>
                  </a:lnTo>
                  <a:lnTo>
                    <a:pt x="329594" y="934376"/>
                  </a:lnTo>
                  <a:lnTo>
                    <a:pt x="375112" y="948874"/>
                  </a:lnTo>
                  <a:lnTo>
                    <a:pt x="422418" y="959482"/>
                  </a:lnTo>
                  <a:lnTo>
                    <a:pt x="471293" y="965995"/>
                  </a:lnTo>
                  <a:lnTo>
                    <a:pt x="521519" y="968211"/>
                  </a:lnTo>
                  <a:lnTo>
                    <a:pt x="571745" y="965995"/>
                  </a:lnTo>
                  <a:lnTo>
                    <a:pt x="620620" y="959482"/>
                  </a:lnTo>
                  <a:lnTo>
                    <a:pt x="667926" y="948874"/>
                  </a:lnTo>
                  <a:lnTo>
                    <a:pt x="713444" y="934376"/>
                  </a:lnTo>
                  <a:lnTo>
                    <a:pt x="756955" y="916190"/>
                  </a:lnTo>
                  <a:lnTo>
                    <a:pt x="798242" y="894517"/>
                  </a:lnTo>
                  <a:lnTo>
                    <a:pt x="837085" y="869563"/>
                  </a:lnTo>
                  <a:lnTo>
                    <a:pt x="873266" y="841528"/>
                  </a:lnTo>
                  <a:lnTo>
                    <a:pt x="906566" y="810617"/>
                  </a:lnTo>
                  <a:lnTo>
                    <a:pt x="936767" y="777032"/>
                  </a:lnTo>
                  <a:lnTo>
                    <a:pt x="963650" y="740976"/>
                  </a:lnTo>
                  <a:lnTo>
                    <a:pt x="986997" y="702651"/>
                  </a:lnTo>
                  <a:lnTo>
                    <a:pt x="1006590" y="662261"/>
                  </a:lnTo>
                  <a:lnTo>
                    <a:pt x="1022208" y="620009"/>
                  </a:lnTo>
                  <a:lnTo>
                    <a:pt x="1033635" y="576097"/>
                  </a:lnTo>
                  <a:lnTo>
                    <a:pt x="1040652" y="530728"/>
                  </a:lnTo>
                  <a:lnTo>
                    <a:pt x="1043039" y="484106"/>
                  </a:lnTo>
                  <a:lnTo>
                    <a:pt x="1040652" y="437483"/>
                  </a:lnTo>
                  <a:lnTo>
                    <a:pt x="1033635" y="392114"/>
                  </a:lnTo>
                  <a:lnTo>
                    <a:pt x="1022208" y="348202"/>
                  </a:lnTo>
                  <a:lnTo>
                    <a:pt x="1006590" y="305949"/>
                  </a:lnTo>
                  <a:lnTo>
                    <a:pt x="986997" y="265559"/>
                  </a:lnTo>
                  <a:lnTo>
                    <a:pt x="963650" y="227235"/>
                  </a:lnTo>
                  <a:lnTo>
                    <a:pt x="936767" y="191178"/>
                  </a:lnTo>
                  <a:lnTo>
                    <a:pt x="906566" y="157593"/>
                  </a:lnTo>
                  <a:lnTo>
                    <a:pt x="873266" y="126682"/>
                  </a:lnTo>
                  <a:lnTo>
                    <a:pt x="837085" y="98647"/>
                  </a:lnTo>
                  <a:lnTo>
                    <a:pt x="798242" y="73693"/>
                  </a:lnTo>
                  <a:lnTo>
                    <a:pt x="756955" y="52021"/>
                  </a:lnTo>
                  <a:lnTo>
                    <a:pt x="713444" y="33834"/>
                  </a:lnTo>
                  <a:lnTo>
                    <a:pt x="667926" y="19336"/>
                  </a:lnTo>
                  <a:lnTo>
                    <a:pt x="620620" y="8729"/>
                  </a:lnTo>
                  <a:lnTo>
                    <a:pt x="571745" y="2216"/>
                  </a:lnTo>
                  <a:lnTo>
                    <a:pt x="521519" y="0"/>
                  </a:lnTo>
                  <a:close/>
                </a:path>
              </a:pathLst>
            </a:custGeom>
            <a:solidFill>
              <a:srgbClr val="E0EF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741077" y="1988759"/>
              <a:ext cx="1043305" cy="968375"/>
            </a:xfrm>
            <a:custGeom>
              <a:avLst/>
              <a:gdLst/>
              <a:ahLst/>
              <a:cxnLst/>
              <a:rect l="l" t="t" r="r" b="b"/>
              <a:pathLst>
                <a:path w="1043304" h="968375">
                  <a:moveTo>
                    <a:pt x="0" y="484106"/>
                  </a:moveTo>
                  <a:lnTo>
                    <a:pt x="2387" y="437483"/>
                  </a:lnTo>
                  <a:lnTo>
                    <a:pt x="9403" y="392114"/>
                  </a:lnTo>
                  <a:lnTo>
                    <a:pt x="20830" y="348202"/>
                  </a:lnTo>
                  <a:lnTo>
                    <a:pt x="36449" y="305950"/>
                  </a:lnTo>
                  <a:lnTo>
                    <a:pt x="56041" y="265560"/>
                  </a:lnTo>
                  <a:lnTo>
                    <a:pt x="79388" y="227235"/>
                  </a:lnTo>
                  <a:lnTo>
                    <a:pt x="106272" y="191179"/>
                  </a:lnTo>
                  <a:lnTo>
                    <a:pt x="136473" y="157593"/>
                  </a:lnTo>
                  <a:lnTo>
                    <a:pt x="169773" y="126682"/>
                  </a:lnTo>
                  <a:lnTo>
                    <a:pt x="205954" y="98648"/>
                  </a:lnTo>
                  <a:lnTo>
                    <a:pt x="244797" y="73693"/>
                  </a:lnTo>
                  <a:lnTo>
                    <a:pt x="286084" y="52021"/>
                  </a:lnTo>
                  <a:lnTo>
                    <a:pt x="329595" y="33834"/>
                  </a:lnTo>
                  <a:lnTo>
                    <a:pt x="375113" y="19336"/>
                  </a:lnTo>
                  <a:lnTo>
                    <a:pt x="422419" y="8729"/>
                  </a:lnTo>
                  <a:lnTo>
                    <a:pt x="471294" y="2216"/>
                  </a:lnTo>
                  <a:lnTo>
                    <a:pt x="521519" y="0"/>
                  </a:lnTo>
                  <a:lnTo>
                    <a:pt x="571745" y="2216"/>
                  </a:lnTo>
                  <a:lnTo>
                    <a:pt x="620620" y="8729"/>
                  </a:lnTo>
                  <a:lnTo>
                    <a:pt x="667926" y="19336"/>
                  </a:lnTo>
                  <a:lnTo>
                    <a:pt x="713444" y="33834"/>
                  </a:lnTo>
                  <a:lnTo>
                    <a:pt x="756956" y="52021"/>
                  </a:lnTo>
                  <a:lnTo>
                    <a:pt x="798242" y="73693"/>
                  </a:lnTo>
                  <a:lnTo>
                    <a:pt x="837085" y="98648"/>
                  </a:lnTo>
                  <a:lnTo>
                    <a:pt x="873266" y="126682"/>
                  </a:lnTo>
                  <a:lnTo>
                    <a:pt x="906566" y="157593"/>
                  </a:lnTo>
                  <a:lnTo>
                    <a:pt x="936767" y="191179"/>
                  </a:lnTo>
                  <a:lnTo>
                    <a:pt x="963651" y="227235"/>
                  </a:lnTo>
                  <a:lnTo>
                    <a:pt x="986998" y="265560"/>
                  </a:lnTo>
                  <a:lnTo>
                    <a:pt x="1006590" y="305950"/>
                  </a:lnTo>
                  <a:lnTo>
                    <a:pt x="1022209" y="348202"/>
                  </a:lnTo>
                  <a:lnTo>
                    <a:pt x="1033636" y="392114"/>
                  </a:lnTo>
                  <a:lnTo>
                    <a:pt x="1040652" y="437483"/>
                  </a:lnTo>
                  <a:lnTo>
                    <a:pt x="1043040" y="484106"/>
                  </a:lnTo>
                  <a:lnTo>
                    <a:pt x="1040652" y="530728"/>
                  </a:lnTo>
                  <a:lnTo>
                    <a:pt x="1033636" y="576097"/>
                  </a:lnTo>
                  <a:lnTo>
                    <a:pt x="1022209" y="620009"/>
                  </a:lnTo>
                  <a:lnTo>
                    <a:pt x="1006590" y="662261"/>
                  </a:lnTo>
                  <a:lnTo>
                    <a:pt x="986998" y="702651"/>
                  </a:lnTo>
                  <a:lnTo>
                    <a:pt x="963651" y="740976"/>
                  </a:lnTo>
                  <a:lnTo>
                    <a:pt x="936767" y="777032"/>
                  </a:lnTo>
                  <a:lnTo>
                    <a:pt x="906566" y="810617"/>
                  </a:lnTo>
                  <a:lnTo>
                    <a:pt x="873266" y="841529"/>
                  </a:lnTo>
                  <a:lnTo>
                    <a:pt x="837085" y="869563"/>
                  </a:lnTo>
                  <a:lnTo>
                    <a:pt x="798242" y="894518"/>
                  </a:lnTo>
                  <a:lnTo>
                    <a:pt x="756956" y="916190"/>
                  </a:lnTo>
                  <a:lnTo>
                    <a:pt x="713444" y="934377"/>
                  </a:lnTo>
                  <a:lnTo>
                    <a:pt x="667926" y="948875"/>
                  </a:lnTo>
                  <a:lnTo>
                    <a:pt x="620620" y="959482"/>
                  </a:lnTo>
                  <a:lnTo>
                    <a:pt x="571745" y="965995"/>
                  </a:lnTo>
                  <a:lnTo>
                    <a:pt x="521519" y="968211"/>
                  </a:lnTo>
                  <a:lnTo>
                    <a:pt x="471294" y="965995"/>
                  </a:lnTo>
                  <a:lnTo>
                    <a:pt x="422419" y="959482"/>
                  </a:lnTo>
                  <a:lnTo>
                    <a:pt x="375113" y="948875"/>
                  </a:lnTo>
                  <a:lnTo>
                    <a:pt x="329595" y="934377"/>
                  </a:lnTo>
                  <a:lnTo>
                    <a:pt x="286084" y="916190"/>
                  </a:lnTo>
                  <a:lnTo>
                    <a:pt x="244797" y="894518"/>
                  </a:lnTo>
                  <a:lnTo>
                    <a:pt x="205954" y="869563"/>
                  </a:lnTo>
                  <a:lnTo>
                    <a:pt x="169773" y="841529"/>
                  </a:lnTo>
                  <a:lnTo>
                    <a:pt x="136473" y="810617"/>
                  </a:lnTo>
                  <a:lnTo>
                    <a:pt x="106272" y="777032"/>
                  </a:lnTo>
                  <a:lnTo>
                    <a:pt x="79388" y="740976"/>
                  </a:lnTo>
                  <a:lnTo>
                    <a:pt x="56041" y="702651"/>
                  </a:lnTo>
                  <a:lnTo>
                    <a:pt x="36449" y="662261"/>
                  </a:lnTo>
                  <a:lnTo>
                    <a:pt x="20830" y="620009"/>
                  </a:lnTo>
                  <a:lnTo>
                    <a:pt x="9403" y="576097"/>
                  </a:lnTo>
                  <a:lnTo>
                    <a:pt x="2387" y="530728"/>
                  </a:lnTo>
                  <a:lnTo>
                    <a:pt x="0" y="484106"/>
                  </a:lnTo>
                  <a:close/>
                </a:path>
              </a:pathLst>
            </a:custGeom>
            <a:ln w="253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864256" y="2033864"/>
              <a:ext cx="8546465" cy="909955"/>
            </a:xfrm>
            <a:custGeom>
              <a:avLst/>
              <a:gdLst/>
              <a:ahLst/>
              <a:cxnLst/>
              <a:rect l="l" t="t" r="r" b="b"/>
              <a:pathLst>
                <a:path w="8546465" h="909955">
                  <a:moveTo>
                    <a:pt x="8091075" y="0"/>
                  </a:moveTo>
                  <a:lnTo>
                    <a:pt x="8091075" y="227416"/>
                  </a:lnTo>
                  <a:lnTo>
                    <a:pt x="454830" y="227416"/>
                  </a:lnTo>
                  <a:lnTo>
                    <a:pt x="454830" y="0"/>
                  </a:lnTo>
                  <a:lnTo>
                    <a:pt x="0" y="454831"/>
                  </a:lnTo>
                  <a:lnTo>
                    <a:pt x="454830" y="909661"/>
                  </a:lnTo>
                  <a:lnTo>
                    <a:pt x="454830" y="682246"/>
                  </a:lnTo>
                  <a:lnTo>
                    <a:pt x="8091075" y="682246"/>
                  </a:lnTo>
                  <a:lnTo>
                    <a:pt x="8091075" y="909661"/>
                  </a:lnTo>
                  <a:lnTo>
                    <a:pt x="8545905" y="454831"/>
                  </a:lnTo>
                  <a:lnTo>
                    <a:pt x="8091075" y="0"/>
                  </a:lnTo>
                  <a:close/>
                </a:path>
              </a:pathLst>
            </a:custGeom>
            <a:solidFill>
              <a:srgbClr val="D9EC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864256" y="2033864"/>
              <a:ext cx="8546465" cy="909955"/>
            </a:xfrm>
            <a:custGeom>
              <a:avLst/>
              <a:gdLst/>
              <a:ahLst/>
              <a:cxnLst/>
              <a:rect l="l" t="t" r="r" b="b"/>
              <a:pathLst>
                <a:path w="8546465" h="909955">
                  <a:moveTo>
                    <a:pt x="0" y="454830"/>
                  </a:moveTo>
                  <a:lnTo>
                    <a:pt x="454830" y="0"/>
                  </a:lnTo>
                  <a:lnTo>
                    <a:pt x="454830" y="227415"/>
                  </a:lnTo>
                  <a:lnTo>
                    <a:pt x="8091074" y="227415"/>
                  </a:lnTo>
                  <a:lnTo>
                    <a:pt x="8091074" y="0"/>
                  </a:lnTo>
                  <a:lnTo>
                    <a:pt x="8545905" y="454830"/>
                  </a:lnTo>
                  <a:lnTo>
                    <a:pt x="8091074" y="909661"/>
                  </a:lnTo>
                  <a:lnTo>
                    <a:pt x="8091074" y="682246"/>
                  </a:lnTo>
                  <a:lnTo>
                    <a:pt x="454830" y="682246"/>
                  </a:lnTo>
                  <a:lnTo>
                    <a:pt x="454830" y="909661"/>
                  </a:lnTo>
                  <a:lnTo>
                    <a:pt x="0" y="454830"/>
                  </a:lnTo>
                  <a:close/>
                </a:path>
              </a:pathLst>
            </a:custGeom>
            <a:ln w="253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2102467" y="2237884"/>
            <a:ext cx="6529070" cy="4419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639"/>
              </a:lnSpc>
              <a:spcBef>
                <a:spcPts val="100"/>
              </a:spcBef>
            </a:pPr>
            <a:r>
              <a:rPr sz="1400" spc="-5" dirty="0">
                <a:solidFill>
                  <a:srgbClr val="4D4D4D"/>
                </a:solidFill>
                <a:latin typeface="Arial MT"/>
                <a:cs typeface="Arial MT"/>
              </a:rPr>
              <a:t>Berpartisipasi </a:t>
            </a:r>
            <a:r>
              <a:rPr sz="1400" dirty="0">
                <a:solidFill>
                  <a:srgbClr val="4D4D4D"/>
                </a:solidFill>
                <a:latin typeface="Arial MT"/>
                <a:cs typeface="Arial MT"/>
              </a:rPr>
              <a:t>dalam</a:t>
            </a:r>
            <a:r>
              <a:rPr sz="1400" spc="-5" dirty="0">
                <a:solidFill>
                  <a:srgbClr val="4D4D4D"/>
                </a:solidFill>
                <a:latin typeface="Arial MT"/>
                <a:cs typeface="Arial MT"/>
              </a:rPr>
              <a:t> pertemuan</a:t>
            </a:r>
            <a:r>
              <a:rPr sz="1400" dirty="0">
                <a:solidFill>
                  <a:srgbClr val="4D4D4D"/>
                </a:solidFill>
                <a:latin typeface="Arial MT"/>
                <a:cs typeface="Arial MT"/>
              </a:rPr>
              <a:t> Komite</a:t>
            </a:r>
            <a:r>
              <a:rPr sz="1400" spc="-5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400" spc="-30" dirty="0">
                <a:solidFill>
                  <a:srgbClr val="4D4D4D"/>
                </a:solidFill>
                <a:latin typeface="Arial MT"/>
                <a:cs typeface="Arial MT"/>
              </a:rPr>
              <a:t>FAL</a:t>
            </a:r>
            <a:r>
              <a:rPr sz="1400" spc="-5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D4D4D"/>
                </a:solidFill>
                <a:latin typeface="Arial MT"/>
                <a:cs typeface="Arial MT"/>
              </a:rPr>
              <a:t>Nasional.</a:t>
            </a:r>
            <a:endParaRPr sz="1400">
              <a:latin typeface="Arial MT"/>
              <a:cs typeface="Arial MT"/>
            </a:endParaRPr>
          </a:p>
          <a:p>
            <a:pPr algn="ctr">
              <a:lnSpc>
                <a:spcPts val="1639"/>
              </a:lnSpc>
            </a:pPr>
            <a:r>
              <a:rPr sz="1400" dirty="0">
                <a:solidFill>
                  <a:srgbClr val="4D4D4D"/>
                </a:solidFill>
                <a:latin typeface="Arial MT"/>
                <a:cs typeface="Arial MT"/>
              </a:rPr>
              <a:t>Melaksanakan</a:t>
            </a:r>
            <a:r>
              <a:rPr sz="1400" spc="-1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D4D4D"/>
                </a:solidFill>
                <a:latin typeface="Arial MT"/>
                <a:cs typeface="Arial MT"/>
              </a:rPr>
              <a:t>Program</a:t>
            </a:r>
            <a:r>
              <a:rPr sz="1400" spc="-1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4D4D4D"/>
                </a:solidFill>
                <a:latin typeface="Arial MT"/>
                <a:cs typeface="Arial MT"/>
              </a:rPr>
              <a:t>Fasilitasi</a:t>
            </a:r>
            <a:r>
              <a:rPr sz="1400" spc="-1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400" spc="-20" dirty="0">
                <a:solidFill>
                  <a:srgbClr val="4D4D4D"/>
                </a:solidFill>
                <a:latin typeface="Arial MT"/>
                <a:cs typeface="Arial MT"/>
              </a:rPr>
              <a:t>(FAL)</a:t>
            </a:r>
            <a:r>
              <a:rPr sz="1400" spc="-1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D4D4D"/>
                </a:solidFill>
                <a:latin typeface="Arial MT"/>
                <a:cs typeface="Arial MT"/>
              </a:rPr>
              <a:t>Udara</a:t>
            </a:r>
            <a:r>
              <a:rPr sz="1400" spc="-1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D4D4D"/>
                </a:solidFill>
                <a:latin typeface="Arial MT"/>
                <a:cs typeface="Arial MT"/>
              </a:rPr>
              <a:t>Nasional</a:t>
            </a:r>
            <a:r>
              <a:rPr sz="1400" spc="-5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D4D4D"/>
                </a:solidFill>
                <a:latin typeface="Arial MT"/>
                <a:cs typeface="Arial MT"/>
              </a:rPr>
              <a:t>sesuai</a:t>
            </a:r>
            <a:r>
              <a:rPr sz="1400" spc="-1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D4D4D"/>
                </a:solidFill>
                <a:latin typeface="Arial MT"/>
                <a:cs typeface="Arial MT"/>
              </a:rPr>
              <a:t>dengan</a:t>
            </a:r>
            <a:r>
              <a:rPr sz="1400" spc="-1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D4D4D"/>
                </a:solidFill>
                <a:latin typeface="Arial MT"/>
                <a:cs typeface="Arial MT"/>
              </a:rPr>
              <a:t>bidangnya.</a:t>
            </a:r>
            <a:endParaRPr sz="1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07102" y="318124"/>
            <a:ext cx="8274115" cy="518091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>
              <a:lnSpc>
                <a:spcPts val="3800"/>
              </a:lnSpc>
              <a:spcBef>
                <a:spcPts val="240"/>
              </a:spcBef>
            </a:pPr>
            <a:r>
              <a:rPr spc="-5" dirty="0">
                <a:latin typeface="Palatino Linotype" panose="02040502050505030304" pitchFamily="18" charset="0"/>
              </a:rPr>
              <a:t>KOORDINASI</a:t>
            </a:r>
            <a:r>
              <a:rPr spc="-70" dirty="0">
                <a:latin typeface="Palatino Linotype" panose="02040502050505030304" pitchFamily="18" charset="0"/>
              </a:rPr>
              <a:t> </a:t>
            </a:r>
            <a:r>
              <a:rPr dirty="0">
                <a:latin typeface="Palatino Linotype" panose="02040502050505030304" pitchFamily="18" charset="0"/>
              </a:rPr>
              <a:t>DAN </a:t>
            </a:r>
            <a:r>
              <a:rPr spc="-875" dirty="0">
                <a:latin typeface="Palatino Linotype" panose="02040502050505030304" pitchFamily="18" charset="0"/>
              </a:rPr>
              <a:t> </a:t>
            </a:r>
            <a:r>
              <a:rPr spc="-5" dirty="0">
                <a:latin typeface="Palatino Linotype" panose="02040502050505030304" pitchFamily="18" charset="0"/>
              </a:rPr>
              <a:t>KOMUNIKASI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835150" y="1185250"/>
            <a:ext cx="7086600" cy="960119"/>
            <a:chOff x="4218708" y="914399"/>
            <a:chExt cx="5711190" cy="960119"/>
          </a:xfrm>
          <a:solidFill>
            <a:schemeClr val="accent6"/>
          </a:solidFill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18708" y="914399"/>
              <a:ext cx="5710843" cy="540327"/>
            </a:xfrm>
            <a:prstGeom prst="rect">
              <a:avLst/>
            </a:prstGeom>
            <a:grpFill/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18708" y="1330036"/>
              <a:ext cx="5087388" cy="544483"/>
            </a:xfrm>
            <a:prstGeom prst="rect">
              <a:avLst/>
            </a:prstGeom>
            <a:grpFill/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78640" y="1040462"/>
              <a:ext cx="5558932" cy="275843"/>
            </a:xfrm>
            <a:prstGeom prst="rect">
              <a:avLst/>
            </a:prstGeom>
            <a:grpFill/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278640" y="1459562"/>
              <a:ext cx="4936902" cy="275844"/>
            </a:xfrm>
            <a:prstGeom prst="rect">
              <a:avLst/>
            </a:prstGeom>
            <a:grpFill/>
          </p:spPr>
        </p:pic>
      </p:grpSp>
      <p:sp>
        <p:nvSpPr>
          <p:cNvPr id="8" name="object 8"/>
          <p:cNvSpPr txBox="1"/>
          <p:nvPr/>
        </p:nvSpPr>
        <p:spPr>
          <a:xfrm>
            <a:off x="768069" y="2209733"/>
            <a:ext cx="4053840" cy="530273"/>
          </a:xfrm>
          <a:prstGeom prst="rect">
            <a:avLst/>
          </a:prstGeom>
          <a:solidFill>
            <a:srgbClr val="B5DC30"/>
          </a:solidFill>
        </p:spPr>
        <p:txBody>
          <a:bodyPr vert="horz" wrap="square" lIns="0" tIns="98425" rIns="0" bIns="0" rtlCol="0">
            <a:spAutoFit/>
          </a:bodyPr>
          <a:lstStyle/>
          <a:p>
            <a:pPr marL="100965" algn="ctr">
              <a:lnSpc>
                <a:spcPct val="100000"/>
              </a:lnSpc>
              <a:spcBef>
                <a:spcPts val="775"/>
              </a:spcBef>
            </a:pPr>
            <a:r>
              <a:rPr sz="2800" spc="-5" dirty="0">
                <a:latin typeface="Palatino Linotype" panose="02040502050505030304" pitchFamily="18" charset="0"/>
                <a:cs typeface="Microsoft Sans Serif"/>
              </a:rPr>
              <a:t>Tingkat</a:t>
            </a:r>
            <a:r>
              <a:rPr sz="2800" spc="-25" dirty="0">
                <a:latin typeface="Palatino Linotype" panose="02040502050505030304" pitchFamily="18" charset="0"/>
                <a:cs typeface="Microsoft Sans Serif"/>
              </a:rPr>
              <a:t> </a:t>
            </a:r>
            <a:r>
              <a:rPr sz="2800" spc="-5" dirty="0">
                <a:latin typeface="Palatino Linotype" panose="02040502050505030304" pitchFamily="18" charset="0"/>
                <a:cs typeface="Microsoft Sans Serif"/>
              </a:rPr>
              <a:t>Nasional </a:t>
            </a:r>
            <a:endParaRPr sz="2800">
              <a:latin typeface="Palatino Linotype" panose="02040502050505030304" pitchFamily="18" charset="0"/>
              <a:cs typeface="Microsoft Sans Seri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68069" y="2868733"/>
            <a:ext cx="4053840" cy="3501087"/>
          </a:xfrm>
          <a:prstGeom prst="rect">
            <a:avLst/>
          </a:prstGeom>
          <a:solidFill>
            <a:srgbClr val="E7F3D6">
              <a:alpha val="90199"/>
            </a:srgbClr>
          </a:solidFill>
        </p:spPr>
        <p:txBody>
          <a:bodyPr vert="horz" wrap="square" lIns="0" tIns="109855" rIns="0" bIns="0" rtlCol="0">
            <a:spAutoFit/>
          </a:bodyPr>
          <a:lstStyle/>
          <a:p>
            <a:pPr marL="358140" marR="160020" indent="-228600">
              <a:lnSpc>
                <a:spcPct val="90000"/>
              </a:lnSpc>
              <a:spcBef>
                <a:spcPts val="865"/>
              </a:spcBef>
              <a:buChar char="•"/>
              <a:tabLst>
                <a:tab pos="358140" algn="l"/>
                <a:tab pos="358775" algn="l"/>
              </a:tabLst>
            </a:pPr>
            <a:r>
              <a:rPr sz="2200" spc="-5" dirty="0">
                <a:latin typeface="Palatino Linotype" panose="02040502050505030304" pitchFamily="18" charset="0"/>
                <a:cs typeface="Microsoft Sans Serif"/>
              </a:rPr>
              <a:t>Komite Nasional</a:t>
            </a:r>
            <a:r>
              <a:rPr sz="2200" dirty="0">
                <a:latin typeface="Palatino Linotype" panose="02040502050505030304" pitchFamily="18" charset="0"/>
                <a:cs typeface="Microsoft Sans Serif"/>
              </a:rPr>
              <a:t> </a:t>
            </a:r>
            <a:r>
              <a:rPr sz="2200" spc="-5" dirty="0">
                <a:latin typeface="Palatino Linotype" panose="02040502050505030304" pitchFamily="18" charset="0"/>
                <a:cs typeface="Microsoft Sans Serif"/>
              </a:rPr>
              <a:t>Fasilitas </a:t>
            </a:r>
            <a:r>
              <a:rPr sz="2200" dirty="0">
                <a:latin typeface="Palatino Linotype" panose="02040502050505030304" pitchFamily="18" charset="0"/>
                <a:cs typeface="Microsoft Sans Serif"/>
              </a:rPr>
              <a:t> </a:t>
            </a:r>
            <a:r>
              <a:rPr sz="2200" spc="-5" dirty="0">
                <a:latin typeface="Palatino Linotype" panose="02040502050505030304" pitchFamily="18" charset="0"/>
                <a:cs typeface="Microsoft Sans Serif"/>
              </a:rPr>
              <a:t>(FAL)</a:t>
            </a:r>
            <a:r>
              <a:rPr sz="2200" spc="145" dirty="0">
                <a:latin typeface="Palatino Linotype" panose="02040502050505030304" pitchFamily="18" charset="0"/>
                <a:cs typeface="Microsoft Sans Serif"/>
              </a:rPr>
              <a:t> </a:t>
            </a:r>
            <a:r>
              <a:rPr sz="2200" spc="-5" dirty="0">
                <a:latin typeface="Palatino Linotype" panose="02040502050505030304" pitchFamily="18" charset="0"/>
                <a:cs typeface="Microsoft Sans Serif"/>
              </a:rPr>
              <a:t>Udara</a:t>
            </a:r>
            <a:r>
              <a:rPr sz="2200" spc="145" dirty="0">
                <a:latin typeface="Palatino Linotype" panose="02040502050505030304" pitchFamily="18" charset="0"/>
                <a:cs typeface="Microsoft Sans Serif"/>
              </a:rPr>
              <a:t> </a:t>
            </a:r>
            <a:r>
              <a:rPr sz="2200" dirty="0">
                <a:latin typeface="Palatino Linotype" panose="02040502050505030304" pitchFamily="18" charset="0"/>
                <a:cs typeface="Microsoft Sans Serif"/>
              </a:rPr>
              <a:t>yang </a:t>
            </a:r>
            <a:r>
              <a:rPr sz="2200" spc="5" dirty="0">
                <a:latin typeface="Palatino Linotype" panose="02040502050505030304" pitchFamily="18" charset="0"/>
                <a:cs typeface="Microsoft Sans Serif"/>
              </a:rPr>
              <a:t> </a:t>
            </a:r>
            <a:r>
              <a:rPr sz="2200" spc="-5" dirty="0">
                <a:latin typeface="Palatino Linotype" panose="02040502050505030304" pitchFamily="18" charset="0"/>
                <a:cs typeface="Microsoft Sans Serif"/>
              </a:rPr>
              <a:t>ditetapkan oleh Menteri </a:t>
            </a:r>
            <a:r>
              <a:rPr sz="2200" dirty="0">
                <a:latin typeface="Palatino Linotype" panose="02040502050505030304" pitchFamily="18" charset="0"/>
                <a:cs typeface="Microsoft Sans Serif"/>
              </a:rPr>
              <a:t> </a:t>
            </a:r>
            <a:r>
              <a:rPr sz="2200" spc="-5" dirty="0">
                <a:latin typeface="Palatino Linotype" panose="02040502050505030304" pitchFamily="18" charset="0"/>
                <a:cs typeface="Microsoft Sans Serif"/>
              </a:rPr>
              <a:t>Perhubungan dengan masa </a:t>
            </a:r>
            <a:r>
              <a:rPr sz="2200" dirty="0">
                <a:latin typeface="Palatino Linotype" panose="02040502050505030304" pitchFamily="18" charset="0"/>
                <a:cs typeface="Microsoft Sans Serif"/>
              </a:rPr>
              <a:t> </a:t>
            </a:r>
            <a:r>
              <a:rPr sz="2200" spc="-5" dirty="0">
                <a:latin typeface="Palatino Linotype" panose="02040502050505030304" pitchFamily="18" charset="0"/>
                <a:cs typeface="Microsoft Sans Serif"/>
              </a:rPr>
              <a:t>tugas</a:t>
            </a:r>
            <a:r>
              <a:rPr sz="2200" spc="-10" dirty="0">
                <a:latin typeface="Palatino Linotype" panose="02040502050505030304" pitchFamily="18" charset="0"/>
                <a:cs typeface="Microsoft Sans Serif"/>
              </a:rPr>
              <a:t> </a:t>
            </a:r>
            <a:r>
              <a:rPr sz="2200" spc="-5" dirty="0">
                <a:latin typeface="Palatino Linotype" panose="02040502050505030304" pitchFamily="18" charset="0"/>
                <a:cs typeface="Microsoft Sans Serif"/>
              </a:rPr>
              <a:t>selama </a:t>
            </a:r>
            <a:r>
              <a:rPr sz="2200" dirty="0">
                <a:latin typeface="Palatino Linotype" panose="02040502050505030304" pitchFamily="18" charset="0"/>
                <a:cs typeface="Microsoft Sans Serif"/>
              </a:rPr>
              <a:t>3</a:t>
            </a:r>
            <a:r>
              <a:rPr sz="2200" spc="-15" dirty="0">
                <a:latin typeface="Palatino Linotype" panose="02040502050505030304" pitchFamily="18" charset="0"/>
                <a:cs typeface="Microsoft Sans Serif"/>
              </a:rPr>
              <a:t> </a:t>
            </a:r>
            <a:r>
              <a:rPr sz="2200" spc="-5" dirty="0">
                <a:latin typeface="Palatino Linotype" panose="02040502050505030304" pitchFamily="18" charset="0"/>
                <a:cs typeface="Microsoft Sans Serif"/>
              </a:rPr>
              <a:t>(tiga)</a:t>
            </a:r>
            <a:r>
              <a:rPr sz="2200" spc="-10" dirty="0">
                <a:latin typeface="Palatino Linotype" panose="02040502050505030304" pitchFamily="18" charset="0"/>
                <a:cs typeface="Microsoft Sans Serif"/>
              </a:rPr>
              <a:t> </a:t>
            </a:r>
            <a:r>
              <a:rPr sz="2200" spc="-5" dirty="0">
                <a:latin typeface="Palatino Linotype" panose="02040502050505030304" pitchFamily="18" charset="0"/>
                <a:cs typeface="Microsoft Sans Serif"/>
              </a:rPr>
              <a:t>tahun.</a:t>
            </a:r>
            <a:r>
              <a:rPr sz="2200" dirty="0">
                <a:latin typeface="Palatino Linotype" panose="02040502050505030304" pitchFamily="18" charset="0"/>
                <a:cs typeface="Microsoft Sans Serif"/>
              </a:rPr>
              <a:t> </a:t>
            </a:r>
            <a:endParaRPr sz="2200">
              <a:latin typeface="Palatino Linotype" panose="02040502050505030304" pitchFamily="18" charset="0"/>
              <a:cs typeface="Microsoft Sans Serif"/>
            </a:endParaRPr>
          </a:p>
          <a:p>
            <a:pPr marL="358140" marR="154940" indent="-228600">
              <a:lnSpc>
                <a:spcPct val="90200"/>
              </a:lnSpc>
              <a:spcBef>
                <a:spcPts val="320"/>
              </a:spcBef>
              <a:buChar char="•"/>
              <a:tabLst>
                <a:tab pos="358140" algn="l"/>
                <a:tab pos="358775" algn="l"/>
              </a:tabLst>
            </a:pPr>
            <a:r>
              <a:rPr sz="2200" spc="-5" dirty="0">
                <a:latin typeface="Palatino Linotype" panose="02040502050505030304" pitchFamily="18" charset="0"/>
                <a:cs typeface="Microsoft Sans Serif"/>
              </a:rPr>
              <a:t>Instansi Kekarantinaan </a:t>
            </a:r>
            <a:r>
              <a:rPr sz="2200" dirty="0">
                <a:latin typeface="Palatino Linotype" panose="02040502050505030304" pitchFamily="18" charset="0"/>
                <a:cs typeface="Microsoft Sans Serif"/>
              </a:rPr>
              <a:t> </a:t>
            </a:r>
            <a:r>
              <a:rPr sz="2200" spc="-5" dirty="0">
                <a:latin typeface="Palatino Linotype" panose="02040502050505030304" pitchFamily="18" charset="0"/>
                <a:cs typeface="Microsoft Sans Serif"/>
              </a:rPr>
              <a:t>kesehatan </a:t>
            </a:r>
            <a:r>
              <a:rPr sz="2200" dirty="0">
                <a:latin typeface="Palatino Linotype" panose="02040502050505030304" pitchFamily="18" charset="0"/>
                <a:cs typeface="Wingdings"/>
              </a:rPr>
              <a:t></a:t>
            </a:r>
            <a:r>
              <a:rPr sz="2200" spc="30" dirty="0">
                <a:latin typeface="Palatino Linotype" panose="02040502050505030304" pitchFamily="18" charset="0"/>
                <a:cs typeface="Times New Roman"/>
              </a:rPr>
              <a:t> </a:t>
            </a:r>
            <a:r>
              <a:rPr sz="2200" spc="-5" dirty="0">
                <a:latin typeface="Palatino Linotype" panose="02040502050505030304" pitchFamily="18" charset="0"/>
                <a:cs typeface="Microsoft Sans Serif"/>
              </a:rPr>
              <a:t>Anggota </a:t>
            </a:r>
            <a:r>
              <a:rPr sz="2200" dirty="0">
                <a:latin typeface="Palatino Linotype" panose="02040502050505030304" pitchFamily="18" charset="0"/>
                <a:cs typeface="Microsoft Sans Serif"/>
              </a:rPr>
              <a:t> </a:t>
            </a:r>
            <a:r>
              <a:rPr sz="2200" spc="-5" dirty="0">
                <a:latin typeface="Palatino Linotype" panose="02040502050505030304" pitchFamily="18" charset="0"/>
                <a:cs typeface="Microsoft Sans Serif"/>
              </a:rPr>
              <a:t>Komite Nasional FAL Udara </a:t>
            </a:r>
            <a:r>
              <a:rPr sz="2200" dirty="0">
                <a:latin typeface="Palatino Linotype" panose="02040502050505030304" pitchFamily="18" charset="0"/>
                <a:cs typeface="Microsoft Sans Serif"/>
              </a:rPr>
              <a:t> </a:t>
            </a:r>
            <a:r>
              <a:rPr sz="2200" spc="-5" dirty="0">
                <a:latin typeface="Palatino Linotype" panose="02040502050505030304" pitchFamily="18" charset="0"/>
                <a:cs typeface="Microsoft Sans Serif"/>
              </a:rPr>
              <a:t>sekaligus anggota</a:t>
            </a:r>
            <a:r>
              <a:rPr sz="2200" dirty="0">
                <a:latin typeface="Palatino Linotype" panose="02040502050505030304" pitchFamily="18" charset="0"/>
                <a:cs typeface="Microsoft Sans Serif"/>
              </a:rPr>
              <a:t> </a:t>
            </a:r>
            <a:r>
              <a:rPr sz="2200" spc="-5" dirty="0">
                <a:latin typeface="Palatino Linotype" panose="02040502050505030304" pitchFamily="18" charset="0"/>
                <a:cs typeface="Microsoft Sans Serif"/>
              </a:rPr>
              <a:t>Komite </a:t>
            </a:r>
            <a:r>
              <a:rPr sz="2200" dirty="0">
                <a:latin typeface="Palatino Linotype" panose="02040502050505030304" pitchFamily="18" charset="0"/>
                <a:cs typeface="Microsoft Sans Serif"/>
              </a:rPr>
              <a:t> </a:t>
            </a:r>
            <a:r>
              <a:rPr sz="2200" spc="-5" dirty="0">
                <a:latin typeface="Palatino Linotype" panose="02040502050505030304" pitchFamily="18" charset="0"/>
                <a:cs typeface="Microsoft Sans Serif"/>
              </a:rPr>
              <a:t>Nasional Keamanan </a:t>
            </a:r>
            <a:r>
              <a:rPr sz="2200" dirty="0">
                <a:latin typeface="Palatino Linotype" panose="02040502050505030304" pitchFamily="18" charset="0"/>
                <a:cs typeface="Microsoft Sans Serif"/>
              </a:rPr>
              <a:t> </a:t>
            </a:r>
            <a:r>
              <a:rPr sz="2200" spc="-5" dirty="0">
                <a:latin typeface="Palatino Linotype" panose="02040502050505030304" pitchFamily="18" charset="0"/>
                <a:cs typeface="Microsoft Sans Serif"/>
              </a:rPr>
              <a:t>Penerbangan </a:t>
            </a:r>
            <a:endParaRPr sz="2200">
              <a:latin typeface="Palatino Linotype" panose="02040502050505030304" pitchFamily="18" charset="0"/>
              <a:cs typeface="Microsoft Sans Serif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360357" y="2209733"/>
            <a:ext cx="4053840" cy="530273"/>
          </a:xfrm>
          <a:prstGeom prst="rect">
            <a:avLst/>
          </a:prstGeom>
          <a:solidFill>
            <a:srgbClr val="B5DC30"/>
          </a:solidFill>
        </p:spPr>
        <p:txBody>
          <a:bodyPr vert="horz" wrap="square" lIns="0" tIns="98425" rIns="0" bIns="0" rtlCol="0">
            <a:spAutoFit/>
          </a:bodyPr>
          <a:lstStyle/>
          <a:p>
            <a:pPr marL="293370">
              <a:lnSpc>
                <a:spcPct val="100000"/>
              </a:lnSpc>
              <a:spcBef>
                <a:spcPts val="775"/>
              </a:spcBef>
            </a:pPr>
            <a:r>
              <a:rPr sz="2800" spc="-5" dirty="0">
                <a:latin typeface="Palatino Linotype" panose="02040502050505030304" pitchFamily="18" charset="0"/>
                <a:cs typeface="Microsoft Sans Serif"/>
              </a:rPr>
              <a:t>Tingkat</a:t>
            </a:r>
            <a:r>
              <a:rPr sz="2800" spc="-25" dirty="0">
                <a:latin typeface="Palatino Linotype" panose="02040502050505030304" pitchFamily="18" charset="0"/>
                <a:cs typeface="Microsoft Sans Serif"/>
              </a:rPr>
              <a:t> </a:t>
            </a:r>
            <a:r>
              <a:rPr sz="2800" dirty="0">
                <a:latin typeface="Palatino Linotype" panose="02040502050505030304" pitchFamily="18" charset="0"/>
                <a:cs typeface="Microsoft Sans Serif"/>
              </a:rPr>
              <a:t>Bandar</a:t>
            </a:r>
            <a:r>
              <a:rPr sz="2800" spc="-25" dirty="0">
                <a:latin typeface="Palatino Linotype" panose="02040502050505030304" pitchFamily="18" charset="0"/>
                <a:cs typeface="Microsoft Sans Serif"/>
              </a:rPr>
              <a:t> </a:t>
            </a:r>
            <a:r>
              <a:rPr sz="2800" spc="-5" dirty="0">
                <a:latin typeface="Palatino Linotype" panose="02040502050505030304" pitchFamily="18" charset="0"/>
                <a:cs typeface="Microsoft Sans Serif"/>
              </a:rPr>
              <a:t>Udara</a:t>
            </a:r>
            <a:r>
              <a:rPr sz="2800" dirty="0">
                <a:latin typeface="Palatino Linotype" panose="02040502050505030304" pitchFamily="18" charset="0"/>
                <a:cs typeface="Microsoft Sans Serif"/>
              </a:rPr>
              <a:t> </a:t>
            </a:r>
            <a:endParaRPr sz="2800">
              <a:latin typeface="Palatino Linotype" panose="02040502050505030304" pitchFamily="18" charset="0"/>
              <a:cs typeface="Microsoft Sans Serif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360357" y="2868733"/>
            <a:ext cx="4053840" cy="2895280"/>
          </a:xfrm>
          <a:prstGeom prst="rect">
            <a:avLst/>
          </a:prstGeom>
          <a:solidFill>
            <a:srgbClr val="E7F3D6">
              <a:alpha val="90199"/>
            </a:srgbClr>
          </a:solidFill>
        </p:spPr>
        <p:txBody>
          <a:bodyPr vert="horz" wrap="square" lIns="0" tIns="111760" rIns="0" bIns="0" rtlCol="0">
            <a:spAutoFit/>
          </a:bodyPr>
          <a:lstStyle/>
          <a:p>
            <a:pPr marL="358140" marR="330200" indent="-228600">
              <a:lnSpc>
                <a:spcPct val="89400"/>
              </a:lnSpc>
              <a:spcBef>
                <a:spcPts val="880"/>
              </a:spcBef>
              <a:buChar char="•"/>
              <a:tabLst>
                <a:tab pos="358140" algn="l"/>
                <a:tab pos="358775" algn="l"/>
              </a:tabLst>
            </a:pPr>
            <a:r>
              <a:rPr sz="2200" spc="-5" dirty="0">
                <a:latin typeface="Palatino Linotype" panose="02040502050505030304" pitchFamily="18" charset="0"/>
                <a:cs typeface="Microsoft Sans Serif"/>
              </a:rPr>
              <a:t>Komite Fasilitasi</a:t>
            </a:r>
            <a:r>
              <a:rPr sz="2200" dirty="0">
                <a:latin typeface="Palatino Linotype" panose="02040502050505030304" pitchFamily="18" charset="0"/>
                <a:cs typeface="Microsoft Sans Serif"/>
              </a:rPr>
              <a:t> </a:t>
            </a:r>
            <a:r>
              <a:rPr sz="2200" spc="-5" dirty="0">
                <a:latin typeface="Palatino Linotype" panose="02040502050505030304" pitchFamily="18" charset="0"/>
                <a:cs typeface="Microsoft Sans Serif"/>
              </a:rPr>
              <a:t>(FAL) </a:t>
            </a:r>
            <a:r>
              <a:rPr sz="2200" dirty="0">
                <a:latin typeface="Palatino Linotype" panose="02040502050505030304" pitchFamily="18" charset="0"/>
                <a:cs typeface="Microsoft Sans Serif"/>
              </a:rPr>
              <a:t> </a:t>
            </a:r>
            <a:r>
              <a:rPr sz="2200" spc="-5" dirty="0">
                <a:latin typeface="Palatino Linotype" panose="02040502050505030304" pitchFamily="18" charset="0"/>
                <a:cs typeface="Microsoft Sans Serif"/>
              </a:rPr>
              <a:t>Bandar Udara </a:t>
            </a:r>
            <a:r>
              <a:rPr sz="2200" dirty="0">
                <a:latin typeface="Palatino Linotype" panose="02040502050505030304" pitchFamily="18" charset="0"/>
                <a:cs typeface="Microsoft Sans Serif"/>
              </a:rPr>
              <a:t>yang </a:t>
            </a:r>
            <a:r>
              <a:rPr sz="2200" spc="5" dirty="0">
                <a:latin typeface="Palatino Linotype" panose="02040502050505030304" pitchFamily="18" charset="0"/>
                <a:cs typeface="Microsoft Sans Serif"/>
              </a:rPr>
              <a:t> </a:t>
            </a:r>
            <a:r>
              <a:rPr sz="2200" spc="-5" dirty="0">
                <a:latin typeface="Palatino Linotype" panose="02040502050505030304" pitchFamily="18" charset="0"/>
                <a:cs typeface="Microsoft Sans Serif"/>
              </a:rPr>
              <a:t>ditetapkan oleh Direktur </a:t>
            </a:r>
            <a:r>
              <a:rPr sz="2200" dirty="0">
                <a:latin typeface="Palatino Linotype" panose="02040502050505030304" pitchFamily="18" charset="0"/>
                <a:cs typeface="Microsoft Sans Serif"/>
              </a:rPr>
              <a:t> </a:t>
            </a:r>
            <a:r>
              <a:rPr sz="2200" spc="-5" dirty="0">
                <a:latin typeface="Palatino Linotype" panose="02040502050505030304" pitchFamily="18" charset="0"/>
                <a:cs typeface="Microsoft Sans Serif"/>
              </a:rPr>
              <a:t>Jenderal </a:t>
            </a:r>
            <a:r>
              <a:rPr sz="2200" dirty="0">
                <a:latin typeface="Palatino Linotype" panose="02040502050505030304" pitchFamily="18" charset="0"/>
                <a:cs typeface="Microsoft Sans Serif"/>
              </a:rPr>
              <a:t>Perhubungan </a:t>
            </a:r>
            <a:r>
              <a:rPr sz="2200" spc="5" dirty="0">
                <a:latin typeface="Palatino Linotype" panose="02040502050505030304" pitchFamily="18" charset="0"/>
                <a:cs typeface="Microsoft Sans Serif"/>
              </a:rPr>
              <a:t> </a:t>
            </a:r>
            <a:r>
              <a:rPr sz="2200" dirty="0">
                <a:latin typeface="Palatino Linotype" panose="02040502050505030304" pitchFamily="18" charset="0"/>
                <a:cs typeface="Microsoft Sans Serif"/>
              </a:rPr>
              <a:t>Udara </a:t>
            </a:r>
            <a:r>
              <a:rPr sz="2200" spc="-5" dirty="0">
                <a:latin typeface="Palatino Linotype" panose="02040502050505030304" pitchFamily="18" charset="0"/>
                <a:cs typeface="Microsoft Sans Serif"/>
              </a:rPr>
              <a:t>dengan masa tugas </a:t>
            </a:r>
            <a:r>
              <a:rPr sz="2200" dirty="0">
                <a:latin typeface="Palatino Linotype" panose="02040502050505030304" pitchFamily="18" charset="0"/>
                <a:cs typeface="Microsoft Sans Serif"/>
              </a:rPr>
              <a:t> </a:t>
            </a:r>
            <a:r>
              <a:rPr sz="2200" spc="-5" dirty="0">
                <a:latin typeface="Palatino Linotype" panose="02040502050505030304" pitchFamily="18" charset="0"/>
                <a:cs typeface="Microsoft Sans Serif"/>
              </a:rPr>
              <a:t>selama </a:t>
            </a:r>
            <a:r>
              <a:rPr sz="2200" dirty="0">
                <a:latin typeface="Palatino Linotype" panose="02040502050505030304" pitchFamily="18" charset="0"/>
                <a:cs typeface="Microsoft Sans Serif"/>
              </a:rPr>
              <a:t>3</a:t>
            </a:r>
            <a:r>
              <a:rPr sz="2200" spc="-10" dirty="0">
                <a:latin typeface="Palatino Linotype" panose="02040502050505030304" pitchFamily="18" charset="0"/>
                <a:cs typeface="Microsoft Sans Serif"/>
              </a:rPr>
              <a:t> </a:t>
            </a:r>
            <a:r>
              <a:rPr sz="2200" spc="-5" dirty="0">
                <a:latin typeface="Palatino Linotype" panose="02040502050505030304" pitchFamily="18" charset="0"/>
                <a:cs typeface="Microsoft Sans Serif"/>
              </a:rPr>
              <a:t>(tiga)</a:t>
            </a:r>
            <a:r>
              <a:rPr sz="2200" spc="-10" dirty="0">
                <a:latin typeface="Palatino Linotype" panose="02040502050505030304" pitchFamily="18" charset="0"/>
                <a:cs typeface="Microsoft Sans Serif"/>
              </a:rPr>
              <a:t> </a:t>
            </a:r>
            <a:r>
              <a:rPr sz="2200" spc="-5" dirty="0">
                <a:latin typeface="Palatino Linotype" panose="02040502050505030304" pitchFamily="18" charset="0"/>
                <a:cs typeface="Microsoft Sans Serif"/>
              </a:rPr>
              <a:t>tahun</a:t>
            </a:r>
            <a:r>
              <a:rPr sz="2200" dirty="0">
                <a:latin typeface="Palatino Linotype" panose="02040502050505030304" pitchFamily="18" charset="0"/>
                <a:cs typeface="Microsoft Sans Serif"/>
              </a:rPr>
              <a:t> </a:t>
            </a:r>
            <a:endParaRPr sz="2200">
              <a:latin typeface="Palatino Linotype" panose="02040502050505030304" pitchFamily="18" charset="0"/>
              <a:cs typeface="Microsoft Sans Serif"/>
            </a:endParaRPr>
          </a:p>
          <a:p>
            <a:pPr marL="586740" marR="416559" lvl="1" indent="-228600">
              <a:lnSpc>
                <a:spcPts val="2400"/>
              </a:lnSpc>
              <a:spcBef>
                <a:spcPts val="440"/>
              </a:spcBef>
              <a:buChar char="•"/>
              <a:tabLst>
                <a:tab pos="586740" algn="l"/>
                <a:tab pos="587375" algn="l"/>
              </a:tabLst>
            </a:pPr>
            <a:r>
              <a:rPr sz="2200" dirty="0">
                <a:latin typeface="Palatino Linotype" panose="02040502050505030304" pitchFamily="18" charset="0"/>
                <a:cs typeface="Microsoft Sans Serif"/>
              </a:rPr>
              <a:t>KKP </a:t>
            </a:r>
            <a:r>
              <a:rPr sz="2200" dirty="0">
                <a:latin typeface="Palatino Linotype" panose="02040502050505030304" pitchFamily="18" charset="0"/>
                <a:cs typeface="Wingdings"/>
              </a:rPr>
              <a:t></a:t>
            </a:r>
            <a:r>
              <a:rPr sz="2200" dirty="0">
                <a:latin typeface="Palatino Linotype" panose="02040502050505030304" pitchFamily="18" charset="0"/>
                <a:cs typeface="Times New Roman"/>
              </a:rPr>
              <a:t> </a:t>
            </a:r>
            <a:r>
              <a:rPr sz="2200" spc="-5" dirty="0">
                <a:latin typeface="Palatino Linotype" panose="02040502050505030304" pitchFamily="18" charset="0"/>
                <a:cs typeface="Microsoft Sans Serif"/>
              </a:rPr>
              <a:t>Anggota Komite </a:t>
            </a:r>
            <a:r>
              <a:rPr sz="2200" dirty="0">
                <a:latin typeface="Palatino Linotype" panose="02040502050505030304" pitchFamily="18" charset="0"/>
                <a:cs typeface="Microsoft Sans Serif"/>
              </a:rPr>
              <a:t> </a:t>
            </a:r>
            <a:r>
              <a:rPr sz="2200" spc="-5" dirty="0">
                <a:latin typeface="Palatino Linotype" panose="02040502050505030304" pitchFamily="18" charset="0"/>
                <a:cs typeface="Microsoft Sans Serif"/>
              </a:rPr>
              <a:t>Fasilitasi (FAL) Bandar </a:t>
            </a:r>
            <a:r>
              <a:rPr sz="2200" dirty="0">
                <a:latin typeface="Palatino Linotype" panose="02040502050505030304" pitchFamily="18" charset="0"/>
                <a:cs typeface="Microsoft Sans Serif"/>
              </a:rPr>
              <a:t> </a:t>
            </a:r>
            <a:r>
              <a:rPr sz="2200" spc="-5" dirty="0">
                <a:latin typeface="Palatino Linotype" panose="02040502050505030304" pitchFamily="18" charset="0"/>
                <a:cs typeface="Microsoft Sans Serif"/>
              </a:rPr>
              <a:t>Udara</a:t>
            </a:r>
            <a:r>
              <a:rPr sz="2200" dirty="0">
                <a:latin typeface="Palatino Linotype" panose="02040502050505030304" pitchFamily="18" charset="0"/>
                <a:cs typeface="Microsoft Sans Serif"/>
              </a:rPr>
              <a:t> </a:t>
            </a:r>
            <a:endParaRPr sz="2200">
              <a:latin typeface="Palatino Linotype" panose="02040502050505030304" pitchFamily="18" charset="0"/>
              <a:cs typeface="Microsoft Sans Serif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71435" y="245126"/>
            <a:ext cx="76466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4D4D4D"/>
                </a:solidFill>
              </a:rPr>
              <a:t>PROSEDUR</a:t>
            </a:r>
            <a:r>
              <a:rPr sz="2400" dirty="0">
                <a:solidFill>
                  <a:srgbClr val="4D4D4D"/>
                </a:solidFill>
              </a:rPr>
              <a:t> </a:t>
            </a:r>
            <a:r>
              <a:rPr sz="2400" spc="-5" dirty="0">
                <a:solidFill>
                  <a:srgbClr val="4D4D4D"/>
                </a:solidFill>
              </a:rPr>
              <a:t>TERKAIT</a:t>
            </a:r>
            <a:r>
              <a:rPr sz="2400" dirty="0">
                <a:solidFill>
                  <a:srgbClr val="4D4D4D"/>
                </a:solidFill>
              </a:rPr>
              <a:t> </a:t>
            </a:r>
            <a:r>
              <a:rPr sz="2400" spc="-5" dirty="0">
                <a:solidFill>
                  <a:srgbClr val="4D4D4D"/>
                </a:solidFill>
              </a:rPr>
              <a:t>PENYELENGGARA</a:t>
            </a:r>
            <a:r>
              <a:rPr sz="2400" dirty="0">
                <a:solidFill>
                  <a:srgbClr val="4D4D4D"/>
                </a:solidFill>
              </a:rPr>
              <a:t> BANDARA</a:t>
            </a:r>
            <a:endParaRPr sz="2400"/>
          </a:p>
        </p:txBody>
      </p:sp>
      <p:grpSp>
        <p:nvGrpSpPr>
          <p:cNvPr id="3" name="object 3"/>
          <p:cNvGrpSpPr/>
          <p:nvPr/>
        </p:nvGrpSpPr>
        <p:grpSpPr>
          <a:xfrm>
            <a:off x="369916" y="1637607"/>
            <a:ext cx="4638675" cy="640080"/>
            <a:chOff x="369916" y="1637607"/>
            <a:chExt cx="4638675" cy="64008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9916" y="1637607"/>
              <a:ext cx="4638502" cy="64007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55221" y="1704109"/>
              <a:ext cx="3545377" cy="52370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0687" y="1664841"/>
              <a:ext cx="4536502" cy="540023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420687" y="1664841"/>
              <a:ext cx="4537075" cy="540385"/>
            </a:xfrm>
            <a:custGeom>
              <a:avLst/>
              <a:gdLst/>
              <a:ahLst/>
              <a:cxnLst/>
              <a:rect l="l" t="t" r="r" b="b"/>
              <a:pathLst>
                <a:path w="4537075" h="540385">
                  <a:moveTo>
                    <a:pt x="0" y="0"/>
                  </a:moveTo>
                  <a:lnTo>
                    <a:pt x="4266491" y="0"/>
                  </a:lnTo>
                  <a:lnTo>
                    <a:pt x="4536502" y="270011"/>
                  </a:lnTo>
                  <a:lnTo>
                    <a:pt x="4266491" y="540022"/>
                  </a:lnTo>
                  <a:lnTo>
                    <a:pt x="0" y="540022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6BA72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23701" y="1695796"/>
              <a:ext cx="656705" cy="544483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492697" y="1664146"/>
              <a:ext cx="617855" cy="504825"/>
            </a:xfrm>
            <a:custGeom>
              <a:avLst/>
              <a:gdLst/>
              <a:ahLst/>
              <a:cxnLst/>
              <a:rect l="l" t="t" r="r" b="b"/>
              <a:pathLst>
                <a:path w="617855" h="504825">
                  <a:moveTo>
                    <a:pt x="533398" y="0"/>
                  </a:moveTo>
                  <a:lnTo>
                    <a:pt x="84138" y="0"/>
                  </a:lnTo>
                  <a:lnTo>
                    <a:pt x="51388" y="6611"/>
                  </a:lnTo>
                  <a:lnTo>
                    <a:pt x="24643" y="24643"/>
                  </a:lnTo>
                  <a:lnTo>
                    <a:pt x="6612" y="51387"/>
                  </a:lnTo>
                  <a:lnTo>
                    <a:pt x="0" y="84138"/>
                  </a:lnTo>
                  <a:lnTo>
                    <a:pt x="0" y="420686"/>
                  </a:lnTo>
                  <a:lnTo>
                    <a:pt x="6612" y="453437"/>
                  </a:lnTo>
                  <a:lnTo>
                    <a:pt x="24643" y="480181"/>
                  </a:lnTo>
                  <a:lnTo>
                    <a:pt x="51388" y="498213"/>
                  </a:lnTo>
                  <a:lnTo>
                    <a:pt x="84138" y="504825"/>
                  </a:lnTo>
                  <a:lnTo>
                    <a:pt x="533398" y="504825"/>
                  </a:lnTo>
                  <a:lnTo>
                    <a:pt x="566148" y="498213"/>
                  </a:lnTo>
                  <a:lnTo>
                    <a:pt x="592893" y="480181"/>
                  </a:lnTo>
                  <a:lnTo>
                    <a:pt x="610924" y="453437"/>
                  </a:lnTo>
                  <a:lnTo>
                    <a:pt x="617536" y="420686"/>
                  </a:lnTo>
                  <a:lnTo>
                    <a:pt x="617536" y="84138"/>
                  </a:lnTo>
                  <a:lnTo>
                    <a:pt x="610924" y="51387"/>
                  </a:lnTo>
                  <a:lnTo>
                    <a:pt x="592893" y="24643"/>
                  </a:lnTo>
                  <a:lnTo>
                    <a:pt x="566148" y="6611"/>
                  </a:lnTo>
                  <a:lnTo>
                    <a:pt x="533398" y="0"/>
                  </a:lnTo>
                  <a:close/>
                </a:path>
              </a:pathLst>
            </a:custGeom>
            <a:solidFill>
              <a:srgbClr val="B5D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92697" y="1664147"/>
              <a:ext cx="617855" cy="504825"/>
            </a:xfrm>
            <a:custGeom>
              <a:avLst/>
              <a:gdLst/>
              <a:ahLst/>
              <a:cxnLst/>
              <a:rect l="l" t="t" r="r" b="b"/>
              <a:pathLst>
                <a:path w="617855" h="504825">
                  <a:moveTo>
                    <a:pt x="0" y="84139"/>
                  </a:moveTo>
                  <a:lnTo>
                    <a:pt x="6612" y="51388"/>
                  </a:lnTo>
                  <a:lnTo>
                    <a:pt x="24643" y="24643"/>
                  </a:lnTo>
                  <a:lnTo>
                    <a:pt x="51388" y="6612"/>
                  </a:lnTo>
                  <a:lnTo>
                    <a:pt x="84138" y="0"/>
                  </a:lnTo>
                  <a:lnTo>
                    <a:pt x="533397" y="0"/>
                  </a:lnTo>
                  <a:lnTo>
                    <a:pt x="566148" y="6612"/>
                  </a:lnTo>
                  <a:lnTo>
                    <a:pt x="592893" y="24643"/>
                  </a:lnTo>
                  <a:lnTo>
                    <a:pt x="610924" y="51388"/>
                  </a:lnTo>
                  <a:lnTo>
                    <a:pt x="617536" y="84139"/>
                  </a:lnTo>
                  <a:lnTo>
                    <a:pt x="617536" y="420687"/>
                  </a:lnTo>
                  <a:lnTo>
                    <a:pt x="610924" y="453437"/>
                  </a:lnTo>
                  <a:lnTo>
                    <a:pt x="592893" y="480182"/>
                  </a:lnTo>
                  <a:lnTo>
                    <a:pt x="566148" y="498213"/>
                  </a:lnTo>
                  <a:lnTo>
                    <a:pt x="533397" y="504825"/>
                  </a:lnTo>
                  <a:lnTo>
                    <a:pt x="84138" y="504825"/>
                  </a:lnTo>
                  <a:lnTo>
                    <a:pt x="51388" y="498213"/>
                  </a:lnTo>
                  <a:lnTo>
                    <a:pt x="24643" y="480182"/>
                  </a:lnTo>
                  <a:lnTo>
                    <a:pt x="6612" y="453437"/>
                  </a:lnTo>
                  <a:lnTo>
                    <a:pt x="0" y="420687"/>
                  </a:lnTo>
                  <a:lnTo>
                    <a:pt x="0" y="84139"/>
                  </a:lnTo>
                  <a:close/>
                </a:path>
              </a:pathLst>
            </a:custGeom>
            <a:ln w="28574">
              <a:solidFill>
                <a:srgbClr val="6060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25253" y="1745236"/>
              <a:ext cx="353695" cy="341630"/>
            </a:xfrm>
            <a:custGeom>
              <a:avLst/>
              <a:gdLst/>
              <a:ahLst/>
              <a:cxnLst/>
              <a:rect l="l" t="t" r="r" b="b"/>
              <a:pathLst>
                <a:path w="353694" h="341630">
                  <a:moveTo>
                    <a:pt x="351336" y="0"/>
                  </a:moveTo>
                  <a:lnTo>
                    <a:pt x="305692" y="6935"/>
                  </a:lnTo>
                  <a:lnTo>
                    <a:pt x="250454" y="38125"/>
                  </a:lnTo>
                  <a:lnTo>
                    <a:pt x="184657" y="117237"/>
                  </a:lnTo>
                  <a:lnTo>
                    <a:pt x="153361" y="159979"/>
                  </a:lnTo>
                  <a:lnTo>
                    <a:pt x="118569" y="210868"/>
                  </a:lnTo>
                  <a:lnTo>
                    <a:pt x="99289" y="238004"/>
                  </a:lnTo>
                  <a:lnTo>
                    <a:pt x="88461" y="250351"/>
                  </a:lnTo>
                  <a:lnTo>
                    <a:pt x="86712" y="251145"/>
                  </a:lnTo>
                  <a:lnTo>
                    <a:pt x="84381" y="250351"/>
                  </a:lnTo>
                  <a:lnTo>
                    <a:pt x="80503" y="246047"/>
                  </a:lnTo>
                  <a:lnTo>
                    <a:pt x="61941" y="205582"/>
                  </a:lnTo>
                  <a:lnTo>
                    <a:pt x="56941" y="198981"/>
                  </a:lnTo>
                  <a:lnTo>
                    <a:pt x="53780" y="197185"/>
                  </a:lnTo>
                  <a:lnTo>
                    <a:pt x="40105" y="198918"/>
                  </a:lnTo>
                  <a:lnTo>
                    <a:pt x="20848" y="206062"/>
                  </a:lnTo>
                  <a:lnTo>
                    <a:pt x="8070" y="213917"/>
                  </a:lnTo>
                  <a:lnTo>
                    <a:pt x="1815" y="220644"/>
                  </a:lnTo>
                  <a:lnTo>
                    <a:pt x="0" y="229293"/>
                  </a:lnTo>
                  <a:lnTo>
                    <a:pt x="1748" y="244355"/>
                  </a:lnTo>
                  <a:lnTo>
                    <a:pt x="15154" y="290982"/>
                  </a:lnTo>
                  <a:lnTo>
                    <a:pt x="35711" y="334037"/>
                  </a:lnTo>
                  <a:lnTo>
                    <a:pt x="70370" y="341433"/>
                  </a:lnTo>
                  <a:lnTo>
                    <a:pt x="79584" y="339824"/>
                  </a:lnTo>
                  <a:lnTo>
                    <a:pt x="112852" y="311998"/>
                  </a:lnTo>
                  <a:lnTo>
                    <a:pt x="147779" y="257474"/>
                  </a:lnTo>
                  <a:lnTo>
                    <a:pt x="189836" y="198918"/>
                  </a:lnTo>
                  <a:lnTo>
                    <a:pt x="237250" y="138795"/>
                  </a:lnTo>
                  <a:lnTo>
                    <a:pt x="297106" y="69209"/>
                  </a:lnTo>
                  <a:lnTo>
                    <a:pt x="353218" y="9170"/>
                  </a:lnTo>
                  <a:lnTo>
                    <a:pt x="351336" y="0"/>
                  </a:lnTo>
                  <a:close/>
                </a:path>
              </a:pathLst>
            </a:custGeom>
            <a:solidFill>
              <a:srgbClr val="6060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912044" y="2410401"/>
            <a:ext cx="851535" cy="1205230"/>
            <a:chOff x="912044" y="2410401"/>
            <a:chExt cx="851535" cy="1205230"/>
          </a:xfrm>
        </p:grpSpPr>
        <p:sp>
          <p:nvSpPr>
            <p:cNvPr id="13" name="object 13"/>
            <p:cNvSpPr/>
            <p:nvPr/>
          </p:nvSpPr>
          <p:spPr>
            <a:xfrm>
              <a:off x="924744" y="2423101"/>
              <a:ext cx="826135" cy="1179830"/>
            </a:xfrm>
            <a:custGeom>
              <a:avLst/>
              <a:gdLst/>
              <a:ahLst/>
              <a:cxnLst/>
              <a:rect l="l" t="t" r="r" b="b"/>
              <a:pathLst>
                <a:path w="826135" h="1179829">
                  <a:moveTo>
                    <a:pt x="825825" y="0"/>
                  </a:moveTo>
                  <a:lnTo>
                    <a:pt x="412913" y="412912"/>
                  </a:lnTo>
                  <a:lnTo>
                    <a:pt x="0" y="0"/>
                  </a:lnTo>
                  <a:lnTo>
                    <a:pt x="0" y="766837"/>
                  </a:lnTo>
                  <a:lnTo>
                    <a:pt x="412913" y="1179751"/>
                  </a:lnTo>
                  <a:lnTo>
                    <a:pt x="825825" y="766837"/>
                  </a:lnTo>
                  <a:lnTo>
                    <a:pt x="825825" y="0"/>
                  </a:lnTo>
                  <a:close/>
                </a:path>
              </a:pathLst>
            </a:custGeom>
            <a:solidFill>
              <a:srgbClr val="B5D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924744" y="2423101"/>
              <a:ext cx="826135" cy="1179830"/>
            </a:xfrm>
            <a:custGeom>
              <a:avLst/>
              <a:gdLst/>
              <a:ahLst/>
              <a:cxnLst/>
              <a:rect l="l" t="t" r="r" b="b"/>
              <a:pathLst>
                <a:path w="826135" h="1179829">
                  <a:moveTo>
                    <a:pt x="825825" y="0"/>
                  </a:moveTo>
                  <a:lnTo>
                    <a:pt x="825825" y="766837"/>
                  </a:lnTo>
                  <a:lnTo>
                    <a:pt x="412912" y="1179750"/>
                  </a:lnTo>
                  <a:lnTo>
                    <a:pt x="0" y="766837"/>
                  </a:lnTo>
                  <a:lnTo>
                    <a:pt x="0" y="0"/>
                  </a:lnTo>
                  <a:lnTo>
                    <a:pt x="412912" y="412912"/>
                  </a:lnTo>
                  <a:lnTo>
                    <a:pt x="825825" y="0"/>
                  </a:lnTo>
                  <a:close/>
                </a:path>
              </a:pathLst>
            </a:custGeom>
            <a:ln w="25399">
              <a:solidFill>
                <a:srgbClr val="B5D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1002013" y="2901217"/>
            <a:ext cx="7181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Microsoft Sans Serif"/>
                <a:cs typeface="Microsoft Sans Serif"/>
              </a:rPr>
              <a:t>Dokumen</a:t>
            </a:r>
            <a:r>
              <a:rPr sz="1200" dirty="0">
                <a:latin typeface="Microsoft Sans Serif"/>
                <a:cs typeface="Microsoft Sans Serif"/>
              </a:rPr>
              <a:t> </a:t>
            </a:r>
            <a:endParaRPr sz="1200">
              <a:latin typeface="Microsoft Sans Serif"/>
              <a:cs typeface="Microsoft Sans Serif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1737870" y="2410403"/>
            <a:ext cx="7820659" cy="792480"/>
            <a:chOff x="1737870" y="2410403"/>
            <a:chExt cx="7820659" cy="792480"/>
          </a:xfrm>
        </p:grpSpPr>
        <p:sp>
          <p:nvSpPr>
            <p:cNvPr id="17" name="object 17"/>
            <p:cNvSpPr/>
            <p:nvPr/>
          </p:nvSpPr>
          <p:spPr>
            <a:xfrm>
              <a:off x="1750570" y="2423102"/>
              <a:ext cx="7795259" cy="767080"/>
            </a:xfrm>
            <a:custGeom>
              <a:avLst/>
              <a:gdLst/>
              <a:ahLst/>
              <a:cxnLst/>
              <a:rect l="l" t="t" r="r" b="b"/>
              <a:pathLst>
                <a:path w="7795259" h="767080">
                  <a:moveTo>
                    <a:pt x="7667057" y="0"/>
                  </a:moveTo>
                  <a:lnTo>
                    <a:pt x="0" y="0"/>
                  </a:lnTo>
                  <a:lnTo>
                    <a:pt x="0" y="766837"/>
                  </a:lnTo>
                  <a:lnTo>
                    <a:pt x="7667057" y="766837"/>
                  </a:lnTo>
                  <a:lnTo>
                    <a:pt x="7716806" y="756793"/>
                  </a:lnTo>
                  <a:lnTo>
                    <a:pt x="7757432" y="729403"/>
                  </a:lnTo>
                  <a:lnTo>
                    <a:pt x="7784822" y="688777"/>
                  </a:lnTo>
                  <a:lnTo>
                    <a:pt x="7794866" y="639028"/>
                  </a:lnTo>
                  <a:lnTo>
                    <a:pt x="7794866" y="127808"/>
                  </a:lnTo>
                  <a:lnTo>
                    <a:pt x="7784822" y="78060"/>
                  </a:lnTo>
                  <a:lnTo>
                    <a:pt x="7757432" y="37434"/>
                  </a:lnTo>
                  <a:lnTo>
                    <a:pt x="7716806" y="10043"/>
                  </a:lnTo>
                  <a:lnTo>
                    <a:pt x="7667057" y="0"/>
                  </a:lnTo>
                  <a:close/>
                </a:path>
              </a:pathLst>
            </a:custGeom>
            <a:solidFill>
              <a:srgbClr val="FFFFFF">
                <a:alpha val="901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750570" y="2423103"/>
              <a:ext cx="7795259" cy="767080"/>
            </a:xfrm>
            <a:custGeom>
              <a:avLst/>
              <a:gdLst/>
              <a:ahLst/>
              <a:cxnLst/>
              <a:rect l="l" t="t" r="r" b="b"/>
              <a:pathLst>
                <a:path w="7795259" h="767080">
                  <a:moveTo>
                    <a:pt x="7794866" y="127808"/>
                  </a:moveTo>
                  <a:lnTo>
                    <a:pt x="7794866" y="639028"/>
                  </a:lnTo>
                  <a:lnTo>
                    <a:pt x="7784822" y="688777"/>
                  </a:lnTo>
                  <a:lnTo>
                    <a:pt x="7757431" y="729403"/>
                  </a:lnTo>
                  <a:lnTo>
                    <a:pt x="7716805" y="756793"/>
                  </a:lnTo>
                  <a:lnTo>
                    <a:pt x="7667056" y="766837"/>
                  </a:lnTo>
                  <a:lnTo>
                    <a:pt x="0" y="766837"/>
                  </a:lnTo>
                  <a:lnTo>
                    <a:pt x="0" y="0"/>
                  </a:lnTo>
                  <a:lnTo>
                    <a:pt x="7667056" y="0"/>
                  </a:lnTo>
                  <a:lnTo>
                    <a:pt x="7716805" y="10043"/>
                  </a:lnTo>
                  <a:lnTo>
                    <a:pt x="7757431" y="37434"/>
                  </a:lnTo>
                  <a:lnTo>
                    <a:pt x="7784822" y="78059"/>
                  </a:lnTo>
                  <a:lnTo>
                    <a:pt x="7794866" y="127808"/>
                  </a:lnTo>
                  <a:close/>
                </a:path>
              </a:pathLst>
            </a:custGeom>
            <a:ln w="25399">
              <a:solidFill>
                <a:srgbClr val="B5D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571435" y="758816"/>
            <a:ext cx="8871585" cy="211582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4192904">
              <a:lnSpc>
                <a:spcPts val="2800"/>
              </a:lnSpc>
              <a:spcBef>
                <a:spcPts val="260"/>
              </a:spcBef>
            </a:pPr>
            <a:r>
              <a:rPr sz="2400" b="1" spc="-5" dirty="0">
                <a:solidFill>
                  <a:srgbClr val="262626"/>
                </a:solidFill>
                <a:latin typeface="Arial"/>
                <a:cs typeface="Arial"/>
              </a:rPr>
              <a:t>Kedatangan dan Keberangkatan </a:t>
            </a:r>
            <a:r>
              <a:rPr sz="2400" b="1" spc="-655" dirty="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262626"/>
                </a:solidFill>
                <a:latin typeface="Arial"/>
                <a:cs typeface="Arial"/>
              </a:rPr>
              <a:t>Pesawat</a:t>
            </a:r>
            <a:r>
              <a:rPr sz="2400" b="1" spc="-10" dirty="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262626"/>
                </a:solidFill>
                <a:latin typeface="Arial"/>
                <a:cs typeface="Arial"/>
              </a:rPr>
              <a:t>Udara</a:t>
            </a:r>
            <a:endParaRPr sz="2400">
              <a:latin typeface="Arial"/>
              <a:cs typeface="Arial"/>
            </a:endParaRPr>
          </a:p>
          <a:p>
            <a:pPr marL="753110">
              <a:lnSpc>
                <a:spcPct val="100000"/>
              </a:lnSpc>
              <a:spcBef>
                <a:spcPts val="1960"/>
              </a:spcBef>
            </a:pPr>
            <a:r>
              <a:rPr sz="2400" b="1" dirty="0">
                <a:solidFill>
                  <a:srgbClr val="262626"/>
                </a:solidFill>
                <a:latin typeface="Arial"/>
                <a:cs typeface="Arial"/>
              </a:rPr>
              <a:t>Dalam</a:t>
            </a:r>
            <a:r>
              <a:rPr sz="2400" b="1" spc="-40" dirty="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262626"/>
                </a:solidFill>
                <a:latin typeface="Arial"/>
                <a:cs typeface="Arial"/>
              </a:rPr>
              <a:t>Keadaan</a:t>
            </a:r>
            <a:r>
              <a:rPr sz="2400" b="1" spc="-35" dirty="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262626"/>
                </a:solidFill>
                <a:latin typeface="Arial"/>
                <a:cs typeface="Arial"/>
              </a:rPr>
              <a:t>Normal</a:t>
            </a:r>
            <a:endParaRPr sz="2400">
              <a:latin typeface="Arial"/>
              <a:cs typeface="Arial"/>
            </a:endParaRPr>
          </a:p>
          <a:p>
            <a:pPr marL="1308100" marR="5080" indent="-50800">
              <a:lnSpc>
                <a:spcPts val="1100"/>
              </a:lnSpc>
              <a:spcBef>
                <a:spcPts val="2255"/>
              </a:spcBef>
              <a:buSzPct val="90909"/>
              <a:buChar char="•"/>
              <a:tabLst>
                <a:tab pos="1315085" algn="l"/>
              </a:tabLst>
            </a:pPr>
            <a:r>
              <a:rPr sz="1100" dirty="0">
                <a:solidFill>
                  <a:srgbClr val="4D4D4D"/>
                </a:solidFill>
                <a:latin typeface="Microsoft Sans Serif"/>
                <a:cs typeface="Microsoft Sans Serif"/>
              </a:rPr>
              <a:t>Salinan</a:t>
            </a:r>
            <a:r>
              <a:rPr sz="1100" spc="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1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dokumen</a:t>
            </a:r>
            <a:r>
              <a:rPr sz="1100" spc="1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4D4D4D"/>
                </a:solidFill>
                <a:latin typeface="Microsoft Sans Serif"/>
                <a:cs typeface="Microsoft Sans Serif"/>
              </a:rPr>
              <a:t>yang</a:t>
            </a:r>
            <a:r>
              <a:rPr sz="1100" spc="1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1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harus</a:t>
            </a:r>
            <a:r>
              <a:rPr sz="1100" spc="1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1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diserahkan</a:t>
            </a:r>
            <a:r>
              <a:rPr sz="1100" spc="1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1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kepada</a:t>
            </a:r>
            <a:r>
              <a:rPr sz="1100" spc="1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4D4D4D"/>
                </a:solidFill>
                <a:latin typeface="Microsoft Sans Serif"/>
                <a:cs typeface="Microsoft Sans Serif"/>
              </a:rPr>
              <a:t>KKP</a:t>
            </a:r>
            <a:r>
              <a:rPr sz="1100" spc="1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1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oleh</a:t>
            </a:r>
            <a:r>
              <a:rPr sz="1100" spc="1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1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penyelenggara</a:t>
            </a:r>
            <a:r>
              <a:rPr sz="1100" spc="1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1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bandara</a:t>
            </a:r>
            <a:r>
              <a:rPr sz="1100" spc="1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4D4D4D"/>
                </a:solidFill>
                <a:latin typeface="Microsoft Sans Serif"/>
                <a:cs typeface="Microsoft Sans Serif"/>
              </a:rPr>
              <a:t>4</a:t>
            </a:r>
            <a:r>
              <a:rPr sz="1100" spc="1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1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(empat)</a:t>
            </a:r>
            <a:r>
              <a:rPr sz="1100" spc="1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4D4D4D"/>
                </a:solidFill>
                <a:latin typeface="Microsoft Sans Serif"/>
                <a:cs typeface="Microsoft Sans Serif"/>
              </a:rPr>
              <a:t>jam</a:t>
            </a:r>
            <a:r>
              <a:rPr sz="1100" spc="1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1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setelah</a:t>
            </a:r>
            <a:r>
              <a:rPr sz="1100" spc="1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1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diterima</a:t>
            </a:r>
            <a:r>
              <a:rPr sz="1100" spc="1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1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antara </a:t>
            </a:r>
            <a:r>
              <a:rPr sz="1100" dirty="0">
                <a:solidFill>
                  <a:srgbClr val="4D4D4D"/>
                </a:solidFill>
                <a:latin typeface="Microsoft Sans Serif"/>
                <a:cs typeface="Microsoft Sans Serif"/>
              </a:rPr>
              <a:t> lain: </a:t>
            </a:r>
            <a:endParaRPr sz="1100">
              <a:latin typeface="Microsoft Sans Serif"/>
              <a:cs typeface="Microsoft Sans Serif"/>
            </a:endParaRPr>
          </a:p>
          <a:p>
            <a:pPr marL="1365250" indent="-57785">
              <a:lnSpc>
                <a:spcPct val="100000"/>
              </a:lnSpc>
              <a:spcBef>
                <a:spcPts val="80"/>
              </a:spcBef>
              <a:buSzPct val="90909"/>
              <a:buChar char="•"/>
              <a:tabLst>
                <a:tab pos="1365885" algn="l"/>
              </a:tabLst>
            </a:pPr>
            <a:r>
              <a:rPr sz="11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Deklarasi</a:t>
            </a:r>
            <a:r>
              <a:rPr sz="1100" spc="1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1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Umum</a:t>
            </a:r>
            <a:r>
              <a:rPr sz="1100" spc="2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1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Pesawat</a:t>
            </a:r>
            <a:r>
              <a:rPr sz="1100" spc="1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1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Udara</a:t>
            </a:r>
            <a:r>
              <a:rPr sz="1100" spc="2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1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(Aircraft</a:t>
            </a:r>
            <a:r>
              <a:rPr sz="1100" spc="1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1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General</a:t>
            </a:r>
            <a:r>
              <a:rPr sz="1100" spc="2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1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Declaration)</a:t>
            </a:r>
            <a:r>
              <a:rPr sz="110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endParaRPr sz="1100">
              <a:latin typeface="Microsoft Sans Serif"/>
              <a:cs typeface="Microsoft Sans Serif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866902" y="2848684"/>
            <a:ext cx="3250565" cy="38100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69850" indent="-57150">
              <a:lnSpc>
                <a:spcPct val="100000"/>
              </a:lnSpc>
              <a:spcBef>
                <a:spcPts val="180"/>
              </a:spcBef>
              <a:buSzPct val="90909"/>
              <a:buChar char="•"/>
              <a:tabLst>
                <a:tab pos="69850" algn="l"/>
              </a:tabLst>
            </a:pPr>
            <a:r>
              <a:rPr sz="11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Rencana</a:t>
            </a:r>
            <a:r>
              <a:rPr sz="1100" spc="1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1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Kedatangan</a:t>
            </a:r>
            <a:r>
              <a:rPr sz="1100" spc="1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1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Sarana</a:t>
            </a:r>
            <a:r>
              <a:rPr sz="1100" spc="1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1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Pengangkut</a:t>
            </a:r>
            <a:r>
              <a:rPr sz="1100" spc="1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1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(RKSP)</a:t>
            </a:r>
            <a:r>
              <a:rPr sz="110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endParaRPr sz="1100">
              <a:latin typeface="Microsoft Sans Serif"/>
              <a:cs typeface="Microsoft Sans Serif"/>
            </a:endParaRPr>
          </a:p>
          <a:p>
            <a:pPr marL="69850" indent="-57150">
              <a:lnSpc>
                <a:spcPct val="100000"/>
              </a:lnSpc>
              <a:spcBef>
                <a:spcPts val="80"/>
              </a:spcBef>
              <a:buSzPct val="90909"/>
              <a:buChar char="•"/>
              <a:tabLst>
                <a:tab pos="69850" algn="l"/>
              </a:tabLst>
            </a:pPr>
            <a:r>
              <a:rPr sz="11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Manifest</a:t>
            </a:r>
            <a:r>
              <a:rPr sz="1100" spc="-1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1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Penumpang</a:t>
            </a:r>
            <a:r>
              <a:rPr sz="110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endParaRPr sz="1100">
              <a:latin typeface="Microsoft Sans Serif"/>
              <a:cs typeface="Microsoft Sans Serif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912044" y="3442515"/>
            <a:ext cx="851535" cy="1205230"/>
            <a:chOff x="912044" y="3442515"/>
            <a:chExt cx="851535" cy="1205230"/>
          </a:xfrm>
        </p:grpSpPr>
        <p:sp>
          <p:nvSpPr>
            <p:cNvPr id="22" name="object 22"/>
            <p:cNvSpPr/>
            <p:nvPr/>
          </p:nvSpPr>
          <p:spPr>
            <a:xfrm>
              <a:off x="924744" y="3455215"/>
              <a:ext cx="826135" cy="1179830"/>
            </a:xfrm>
            <a:custGeom>
              <a:avLst/>
              <a:gdLst/>
              <a:ahLst/>
              <a:cxnLst/>
              <a:rect l="l" t="t" r="r" b="b"/>
              <a:pathLst>
                <a:path w="826135" h="1179829">
                  <a:moveTo>
                    <a:pt x="825825" y="0"/>
                  </a:moveTo>
                  <a:lnTo>
                    <a:pt x="412913" y="412912"/>
                  </a:lnTo>
                  <a:lnTo>
                    <a:pt x="0" y="0"/>
                  </a:lnTo>
                  <a:lnTo>
                    <a:pt x="0" y="766837"/>
                  </a:lnTo>
                  <a:lnTo>
                    <a:pt x="412913" y="1179749"/>
                  </a:lnTo>
                  <a:lnTo>
                    <a:pt x="825825" y="766837"/>
                  </a:lnTo>
                  <a:lnTo>
                    <a:pt x="825825" y="0"/>
                  </a:lnTo>
                  <a:close/>
                </a:path>
              </a:pathLst>
            </a:custGeom>
            <a:solidFill>
              <a:srgbClr val="B5D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924744" y="3455215"/>
              <a:ext cx="826135" cy="1179830"/>
            </a:xfrm>
            <a:custGeom>
              <a:avLst/>
              <a:gdLst/>
              <a:ahLst/>
              <a:cxnLst/>
              <a:rect l="l" t="t" r="r" b="b"/>
              <a:pathLst>
                <a:path w="826135" h="1179829">
                  <a:moveTo>
                    <a:pt x="825825" y="0"/>
                  </a:moveTo>
                  <a:lnTo>
                    <a:pt x="825825" y="766837"/>
                  </a:lnTo>
                  <a:lnTo>
                    <a:pt x="412912" y="1179750"/>
                  </a:lnTo>
                  <a:lnTo>
                    <a:pt x="0" y="766837"/>
                  </a:lnTo>
                  <a:lnTo>
                    <a:pt x="0" y="0"/>
                  </a:lnTo>
                  <a:lnTo>
                    <a:pt x="412912" y="412912"/>
                  </a:lnTo>
                  <a:lnTo>
                    <a:pt x="825825" y="0"/>
                  </a:lnTo>
                  <a:close/>
                </a:path>
              </a:pathLst>
            </a:custGeom>
            <a:ln w="25399">
              <a:solidFill>
                <a:srgbClr val="B5D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1107792" y="3851033"/>
            <a:ext cx="506730" cy="36068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 indent="-635">
              <a:lnSpc>
                <a:spcPts val="1200"/>
              </a:lnSpc>
              <a:spcBef>
                <a:spcPts val="340"/>
              </a:spcBef>
            </a:pPr>
            <a:r>
              <a:rPr sz="1200" spc="-5" dirty="0">
                <a:latin typeface="Microsoft Sans Serif"/>
                <a:cs typeface="Microsoft Sans Serif"/>
              </a:rPr>
              <a:t>Badan </a:t>
            </a:r>
            <a:r>
              <a:rPr sz="1200" spc="-30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Usaha </a:t>
            </a:r>
            <a:endParaRPr sz="1200">
              <a:latin typeface="Microsoft Sans Serif"/>
              <a:cs typeface="Microsoft Sans Serif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1737870" y="3442515"/>
            <a:ext cx="7820659" cy="792480"/>
            <a:chOff x="1737870" y="3442515"/>
            <a:chExt cx="7820659" cy="792480"/>
          </a:xfrm>
        </p:grpSpPr>
        <p:sp>
          <p:nvSpPr>
            <p:cNvPr id="26" name="object 26"/>
            <p:cNvSpPr/>
            <p:nvPr/>
          </p:nvSpPr>
          <p:spPr>
            <a:xfrm>
              <a:off x="1750570" y="3455215"/>
              <a:ext cx="7795259" cy="767080"/>
            </a:xfrm>
            <a:custGeom>
              <a:avLst/>
              <a:gdLst/>
              <a:ahLst/>
              <a:cxnLst/>
              <a:rect l="l" t="t" r="r" b="b"/>
              <a:pathLst>
                <a:path w="7795259" h="767079">
                  <a:moveTo>
                    <a:pt x="7667057" y="0"/>
                  </a:moveTo>
                  <a:lnTo>
                    <a:pt x="0" y="0"/>
                  </a:lnTo>
                  <a:lnTo>
                    <a:pt x="0" y="766838"/>
                  </a:lnTo>
                  <a:lnTo>
                    <a:pt x="7667057" y="766838"/>
                  </a:lnTo>
                  <a:lnTo>
                    <a:pt x="7716806" y="756794"/>
                  </a:lnTo>
                  <a:lnTo>
                    <a:pt x="7757432" y="729404"/>
                  </a:lnTo>
                  <a:lnTo>
                    <a:pt x="7784822" y="688778"/>
                  </a:lnTo>
                  <a:lnTo>
                    <a:pt x="7794866" y="639028"/>
                  </a:lnTo>
                  <a:lnTo>
                    <a:pt x="7794866" y="127808"/>
                  </a:lnTo>
                  <a:lnTo>
                    <a:pt x="7784822" y="78060"/>
                  </a:lnTo>
                  <a:lnTo>
                    <a:pt x="7757432" y="37434"/>
                  </a:lnTo>
                  <a:lnTo>
                    <a:pt x="7716806" y="10043"/>
                  </a:lnTo>
                  <a:lnTo>
                    <a:pt x="7667057" y="0"/>
                  </a:lnTo>
                  <a:close/>
                </a:path>
              </a:pathLst>
            </a:custGeom>
            <a:solidFill>
              <a:srgbClr val="FFFFFF">
                <a:alpha val="901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750570" y="3455215"/>
              <a:ext cx="7795259" cy="767080"/>
            </a:xfrm>
            <a:custGeom>
              <a:avLst/>
              <a:gdLst/>
              <a:ahLst/>
              <a:cxnLst/>
              <a:rect l="l" t="t" r="r" b="b"/>
              <a:pathLst>
                <a:path w="7795259" h="767079">
                  <a:moveTo>
                    <a:pt x="7794866" y="127808"/>
                  </a:moveTo>
                  <a:lnTo>
                    <a:pt x="7794866" y="639028"/>
                  </a:lnTo>
                  <a:lnTo>
                    <a:pt x="7784822" y="688777"/>
                  </a:lnTo>
                  <a:lnTo>
                    <a:pt x="7757431" y="729403"/>
                  </a:lnTo>
                  <a:lnTo>
                    <a:pt x="7716805" y="756793"/>
                  </a:lnTo>
                  <a:lnTo>
                    <a:pt x="7667056" y="766837"/>
                  </a:lnTo>
                  <a:lnTo>
                    <a:pt x="0" y="766837"/>
                  </a:lnTo>
                  <a:lnTo>
                    <a:pt x="0" y="0"/>
                  </a:lnTo>
                  <a:lnTo>
                    <a:pt x="7667056" y="0"/>
                  </a:lnTo>
                  <a:lnTo>
                    <a:pt x="7716805" y="10043"/>
                  </a:lnTo>
                  <a:lnTo>
                    <a:pt x="7757431" y="37434"/>
                  </a:lnTo>
                  <a:lnTo>
                    <a:pt x="7784822" y="78059"/>
                  </a:lnTo>
                  <a:lnTo>
                    <a:pt x="7794866" y="127808"/>
                  </a:lnTo>
                  <a:close/>
                </a:path>
              </a:pathLst>
            </a:custGeom>
            <a:ln w="25399">
              <a:solidFill>
                <a:srgbClr val="B5D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1816102" y="3395658"/>
            <a:ext cx="7682865" cy="866140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63500" marR="5080" indent="-50800">
              <a:lnSpc>
                <a:spcPts val="1100"/>
              </a:lnSpc>
              <a:spcBef>
                <a:spcPts val="320"/>
              </a:spcBef>
              <a:buSzPct val="90909"/>
              <a:buChar char="•"/>
              <a:tabLst>
                <a:tab pos="69850" algn="l"/>
              </a:tabLst>
            </a:pPr>
            <a:r>
              <a:rPr sz="11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Badan</a:t>
            </a:r>
            <a:r>
              <a:rPr sz="1100" spc="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4D4D4D"/>
                </a:solidFill>
                <a:latin typeface="Microsoft Sans Serif"/>
                <a:cs typeface="Microsoft Sans Serif"/>
              </a:rPr>
              <a:t>Usaha</a:t>
            </a:r>
            <a:r>
              <a:rPr sz="1100" spc="1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4D4D4D"/>
                </a:solidFill>
                <a:latin typeface="Microsoft Sans Serif"/>
                <a:cs typeface="Microsoft Sans Serif"/>
              </a:rPr>
              <a:t>yang</a:t>
            </a:r>
            <a:r>
              <a:rPr sz="1100" spc="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1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ditunjuk</a:t>
            </a:r>
            <a:r>
              <a:rPr sz="1100" spc="1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1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oleh</a:t>
            </a:r>
            <a:r>
              <a:rPr sz="1100" spc="1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1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Karantina</a:t>
            </a:r>
            <a:r>
              <a:rPr sz="1100" spc="1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1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Kesehatan</a:t>
            </a:r>
            <a:r>
              <a:rPr sz="1100" spc="1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1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dapat</a:t>
            </a:r>
            <a:r>
              <a:rPr sz="1100" spc="1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1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melakukan</a:t>
            </a:r>
            <a:r>
              <a:rPr sz="1100" spc="1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4D4D4D"/>
                </a:solidFill>
                <a:latin typeface="Microsoft Sans Serif"/>
                <a:cs typeface="Microsoft Sans Serif"/>
              </a:rPr>
              <a:t>pemeriksaan</a:t>
            </a:r>
            <a:r>
              <a:rPr sz="1100" spc="3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4D4D4D"/>
                </a:solidFill>
                <a:latin typeface="Microsoft Sans Serif"/>
                <a:cs typeface="Microsoft Sans Serif"/>
              </a:rPr>
              <a:t>secara</a:t>
            </a:r>
            <a:r>
              <a:rPr sz="1100" spc="2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4D4D4D"/>
                </a:solidFill>
                <a:latin typeface="Microsoft Sans Serif"/>
                <a:cs typeface="Microsoft Sans Serif"/>
              </a:rPr>
              <a:t>acak</a:t>
            </a:r>
            <a:r>
              <a:rPr sz="1100" spc="31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1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setelah</a:t>
            </a:r>
            <a:r>
              <a:rPr sz="1100" spc="1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1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memperoleh </a:t>
            </a:r>
            <a:r>
              <a:rPr sz="1100" dirty="0">
                <a:solidFill>
                  <a:srgbClr val="4D4D4D"/>
                </a:solidFill>
                <a:latin typeface="Microsoft Sans Serif"/>
                <a:cs typeface="Microsoft Sans Serif"/>
              </a:rPr>
              <a:t> izin </a:t>
            </a:r>
            <a:r>
              <a:rPr sz="11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dari</a:t>
            </a:r>
            <a:r>
              <a:rPr sz="1100" spc="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1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kapten</a:t>
            </a:r>
            <a:r>
              <a:rPr sz="1100" spc="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1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penerbang</a:t>
            </a:r>
            <a:r>
              <a:rPr sz="1100" spc="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1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pesawat.</a:t>
            </a:r>
            <a:r>
              <a:rPr sz="1100" spc="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4D4D4D"/>
                </a:solidFill>
                <a:latin typeface="Microsoft Sans Serif"/>
                <a:cs typeface="Microsoft Sans Serif"/>
              </a:rPr>
              <a:t>Kelengkapan</a:t>
            </a:r>
            <a:r>
              <a:rPr sz="1100" spc="1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1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dokumen</a:t>
            </a:r>
            <a:r>
              <a:rPr sz="1100" spc="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1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kesehatan</a:t>
            </a:r>
            <a:r>
              <a:rPr sz="1100" dirty="0">
                <a:solidFill>
                  <a:srgbClr val="4D4D4D"/>
                </a:solidFill>
                <a:latin typeface="Microsoft Sans Serif"/>
                <a:cs typeface="Microsoft Sans Serif"/>
              </a:rPr>
              <a:t> yang </a:t>
            </a:r>
            <a:r>
              <a:rPr sz="11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diperiksa</a:t>
            </a:r>
            <a:r>
              <a:rPr sz="1100" spc="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1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sebagai</a:t>
            </a:r>
            <a:r>
              <a:rPr sz="1100" spc="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1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berikut: </a:t>
            </a:r>
            <a:endParaRPr sz="1100">
              <a:latin typeface="Microsoft Sans Serif"/>
              <a:cs typeface="Microsoft Sans Serif"/>
            </a:endParaRPr>
          </a:p>
          <a:p>
            <a:pPr marL="120650" indent="-57150">
              <a:lnSpc>
                <a:spcPct val="100000"/>
              </a:lnSpc>
              <a:spcBef>
                <a:spcPts val="80"/>
              </a:spcBef>
              <a:buSzPct val="90909"/>
              <a:buChar char="•"/>
              <a:tabLst>
                <a:tab pos="120650" algn="l"/>
              </a:tabLst>
            </a:pPr>
            <a:r>
              <a:rPr sz="11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Certificate of Pratique</a:t>
            </a:r>
            <a:r>
              <a:rPr sz="110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endParaRPr sz="1100">
              <a:latin typeface="Microsoft Sans Serif"/>
              <a:cs typeface="Microsoft Sans Serif"/>
            </a:endParaRPr>
          </a:p>
          <a:p>
            <a:pPr marL="120650" indent="-57150">
              <a:lnSpc>
                <a:spcPct val="100000"/>
              </a:lnSpc>
              <a:spcBef>
                <a:spcPts val="80"/>
              </a:spcBef>
              <a:buSzPct val="90909"/>
              <a:buChar char="•"/>
              <a:tabLst>
                <a:tab pos="120650" algn="l"/>
              </a:tabLst>
            </a:pPr>
            <a:r>
              <a:rPr sz="11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Sertifikat</a:t>
            </a:r>
            <a:r>
              <a:rPr sz="1100" spc="1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1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Sanitasi</a:t>
            </a:r>
            <a:r>
              <a:rPr sz="1100" spc="1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1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Pesawat</a:t>
            </a:r>
            <a:r>
              <a:rPr sz="1100" spc="1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1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(sertifikat</a:t>
            </a:r>
            <a:r>
              <a:rPr sz="1100" spc="1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1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hapus</a:t>
            </a:r>
            <a:r>
              <a:rPr sz="1100" spc="1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1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serangga</a:t>
            </a:r>
            <a:r>
              <a:rPr sz="1100" spc="1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1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dan</a:t>
            </a:r>
            <a:r>
              <a:rPr sz="1100" spc="1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1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hapus</a:t>
            </a:r>
            <a:r>
              <a:rPr sz="1100" spc="1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4D4D4D"/>
                </a:solidFill>
                <a:latin typeface="Microsoft Sans Serif"/>
                <a:cs typeface="Microsoft Sans Serif"/>
              </a:rPr>
              <a:t>hama </a:t>
            </a:r>
            <a:endParaRPr sz="1100">
              <a:latin typeface="Microsoft Sans Serif"/>
              <a:cs typeface="Microsoft Sans Serif"/>
            </a:endParaRPr>
          </a:p>
          <a:p>
            <a:pPr marL="120650" indent="-57150">
              <a:lnSpc>
                <a:spcPct val="100000"/>
              </a:lnSpc>
              <a:spcBef>
                <a:spcPts val="80"/>
              </a:spcBef>
              <a:buSzPct val="90909"/>
              <a:buChar char="•"/>
              <a:tabLst>
                <a:tab pos="120650" algn="l"/>
              </a:tabLst>
            </a:pPr>
            <a:r>
              <a:rPr sz="11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Sertifikat</a:t>
            </a:r>
            <a:r>
              <a:rPr sz="1100" spc="1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1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perlengkapan</a:t>
            </a:r>
            <a:r>
              <a:rPr sz="1100" spc="1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1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pertolongan</a:t>
            </a:r>
            <a:r>
              <a:rPr sz="1100" spc="2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1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pertama</a:t>
            </a:r>
            <a:r>
              <a:rPr sz="1100" spc="2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1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dan</a:t>
            </a:r>
            <a:r>
              <a:rPr sz="1100" spc="2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1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medis</a:t>
            </a:r>
            <a:r>
              <a:rPr sz="1100" spc="2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1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darurat</a:t>
            </a:r>
            <a:r>
              <a:rPr sz="1100" spc="2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1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pesawat</a:t>
            </a:r>
            <a:r>
              <a:rPr sz="110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endParaRPr sz="1100">
              <a:latin typeface="Microsoft Sans Serif"/>
              <a:cs typeface="Microsoft Sans Serif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912044" y="4474629"/>
            <a:ext cx="851535" cy="1205230"/>
            <a:chOff x="912044" y="4474629"/>
            <a:chExt cx="851535" cy="1205230"/>
          </a:xfrm>
        </p:grpSpPr>
        <p:sp>
          <p:nvSpPr>
            <p:cNvPr id="30" name="object 30"/>
            <p:cNvSpPr/>
            <p:nvPr/>
          </p:nvSpPr>
          <p:spPr>
            <a:xfrm>
              <a:off x="924744" y="4487329"/>
              <a:ext cx="826135" cy="1179830"/>
            </a:xfrm>
            <a:custGeom>
              <a:avLst/>
              <a:gdLst/>
              <a:ahLst/>
              <a:cxnLst/>
              <a:rect l="l" t="t" r="r" b="b"/>
              <a:pathLst>
                <a:path w="826135" h="1179829">
                  <a:moveTo>
                    <a:pt x="825825" y="0"/>
                  </a:moveTo>
                  <a:lnTo>
                    <a:pt x="412913" y="412912"/>
                  </a:lnTo>
                  <a:lnTo>
                    <a:pt x="0" y="0"/>
                  </a:lnTo>
                  <a:lnTo>
                    <a:pt x="0" y="766837"/>
                  </a:lnTo>
                  <a:lnTo>
                    <a:pt x="412913" y="1179749"/>
                  </a:lnTo>
                  <a:lnTo>
                    <a:pt x="825825" y="766837"/>
                  </a:lnTo>
                  <a:lnTo>
                    <a:pt x="825825" y="0"/>
                  </a:lnTo>
                  <a:close/>
                </a:path>
              </a:pathLst>
            </a:custGeom>
            <a:solidFill>
              <a:srgbClr val="B5D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924744" y="4487329"/>
              <a:ext cx="826135" cy="1179830"/>
            </a:xfrm>
            <a:custGeom>
              <a:avLst/>
              <a:gdLst/>
              <a:ahLst/>
              <a:cxnLst/>
              <a:rect l="l" t="t" r="r" b="b"/>
              <a:pathLst>
                <a:path w="826135" h="1179829">
                  <a:moveTo>
                    <a:pt x="825825" y="0"/>
                  </a:moveTo>
                  <a:lnTo>
                    <a:pt x="825825" y="766837"/>
                  </a:lnTo>
                  <a:lnTo>
                    <a:pt x="412912" y="1179750"/>
                  </a:lnTo>
                  <a:lnTo>
                    <a:pt x="0" y="766837"/>
                  </a:lnTo>
                  <a:lnTo>
                    <a:pt x="0" y="0"/>
                  </a:lnTo>
                  <a:lnTo>
                    <a:pt x="412912" y="412912"/>
                  </a:lnTo>
                  <a:lnTo>
                    <a:pt x="825825" y="0"/>
                  </a:lnTo>
                  <a:close/>
                </a:path>
              </a:pathLst>
            </a:custGeom>
            <a:ln w="25399">
              <a:solidFill>
                <a:srgbClr val="B5D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1086622" y="4965443"/>
            <a:ext cx="5492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Microsoft Sans Serif"/>
                <a:cs typeface="Microsoft Sans Serif"/>
              </a:rPr>
              <a:t>Kapten</a:t>
            </a:r>
            <a:r>
              <a:rPr sz="1200" dirty="0">
                <a:latin typeface="Microsoft Sans Serif"/>
                <a:cs typeface="Microsoft Sans Serif"/>
              </a:rPr>
              <a:t> </a:t>
            </a:r>
            <a:endParaRPr sz="1200">
              <a:latin typeface="Microsoft Sans Serif"/>
              <a:cs typeface="Microsoft Sans Serif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1737870" y="4496467"/>
            <a:ext cx="7820659" cy="792480"/>
            <a:chOff x="1737870" y="4496467"/>
            <a:chExt cx="7820659" cy="792480"/>
          </a:xfrm>
        </p:grpSpPr>
        <p:sp>
          <p:nvSpPr>
            <p:cNvPr id="34" name="object 34"/>
            <p:cNvSpPr/>
            <p:nvPr/>
          </p:nvSpPr>
          <p:spPr>
            <a:xfrm>
              <a:off x="1750570" y="4509167"/>
              <a:ext cx="7795259" cy="767080"/>
            </a:xfrm>
            <a:custGeom>
              <a:avLst/>
              <a:gdLst/>
              <a:ahLst/>
              <a:cxnLst/>
              <a:rect l="l" t="t" r="r" b="b"/>
              <a:pathLst>
                <a:path w="7795259" h="767079">
                  <a:moveTo>
                    <a:pt x="7667057" y="0"/>
                  </a:moveTo>
                  <a:lnTo>
                    <a:pt x="0" y="0"/>
                  </a:lnTo>
                  <a:lnTo>
                    <a:pt x="0" y="766838"/>
                  </a:lnTo>
                  <a:lnTo>
                    <a:pt x="7667057" y="766838"/>
                  </a:lnTo>
                  <a:lnTo>
                    <a:pt x="7716806" y="756794"/>
                  </a:lnTo>
                  <a:lnTo>
                    <a:pt x="7757432" y="729404"/>
                  </a:lnTo>
                  <a:lnTo>
                    <a:pt x="7784822" y="688778"/>
                  </a:lnTo>
                  <a:lnTo>
                    <a:pt x="7794866" y="639028"/>
                  </a:lnTo>
                  <a:lnTo>
                    <a:pt x="7794866" y="127808"/>
                  </a:lnTo>
                  <a:lnTo>
                    <a:pt x="7784822" y="78060"/>
                  </a:lnTo>
                  <a:lnTo>
                    <a:pt x="7757432" y="37434"/>
                  </a:lnTo>
                  <a:lnTo>
                    <a:pt x="7716806" y="10043"/>
                  </a:lnTo>
                  <a:lnTo>
                    <a:pt x="7667057" y="0"/>
                  </a:lnTo>
                  <a:close/>
                </a:path>
              </a:pathLst>
            </a:custGeom>
            <a:solidFill>
              <a:srgbClr val="FFFFFF">
                <a:alpha val="901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750570" y="4509167"/>
              <a:ext cx="7795259" cy="767080"/>
            </a:xfrm>
            <a:custGeom>
              <a:avLst/>
              <a:gdLst/>
              <a:ahLst/>
              <a:cxnLst/>
              <a:rect l="l" t="t" r="r" b="b"/>
              <a:pathLst>
                <a:path w="7795259" h="767079">
                  <a:moveTo>
                    <a:pt x="7794866" y="127809"/>
                  </a:moveTo>
                  <a:lnTo>
                    <a:pt x="7794866" y="639028"/>
                  </a:lnTo>
                  <a:lnTo>
                    <a:pt x="7784822" y="688777"/>
                  </a:lnTo>
                  <a:lnTo>
                    <a:pt x="7757431" y="729403"/>
                  </a:lnTo>
                  <a:lnTo>
                    <a:pt x="7716805" y="756793"/>
                  </a:lnTo>
                  <a:lnTo>
                    <a:pt x="7667056" y="766837"/>
                  </a:lnTo>
                  <a:lnTo>
                    <a:pt x="0" y="766837"/>
                  </a:lnTo>
                  <a:lnTo>
                    <a:pt x="0" y="0"/>
                  </a:lnTo>
                  <a:lnTo>
                    <a:pt x="7667056" y="0"/>
                  </a:lnTo>
                  <a:lnTo>
                    <a:pt x="7716805" y="10043"/>
                  </a:lnTo>
                  <a:lnTo>
                    <a:pt x="7757431" y="37434"/>
                  </a:lnTo>
                  <a:lnTo>
                    <a:pt x="7784822" y="78060"/>
                  </a:lnTo>
                  <a:lnTo>
                    <a:pt x="7794866" y="127809"/>
                  </a:lnTo>
                  <a:close/>
                </a:path>
              </a:pathLst>
            </a:custGeom>
            <a:ln w="25399">
              <a:solidFill>
                <a:srgbClr val="B5D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1816102" y="4638206"/>
            <a:ext cx="7701915" cy="485140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63500" marR="5080" indent="-50800">
              <a:lnSpc>
                <a:spcPct val="87100"/>
              </a:lnSpc>
              <a:spcBef>
                <a:spcPts val="270"/>
              </a:spcBef>
              <a:buSzPct val="90909"/>
              <a:buChar char="•"/>
              <a:tabLst>
                <a:tab pos="69850" algn="l"/>
              </a:tabLst>
            </a:pPr>
            <a:r>
              <a:rPr sz="11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Kapten</a:t>
            </a:r>
            <a:r>
              <a:rPr sz="1100" spc="2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1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Penerbang</a:t>
            </a:r>
            <a:r>
              <a:rPr sz="1100" spc="2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4D4D4D"/>
                </a:solidFill>
                <a:latin typeface="Microsoft Sans Serif"/>
                <a:cs typeface="Microsoft Sans Serif"/>
              </a:rPr>
              <a:t>wajib</a:t>
            </a:r>
            <a:r>
              <a:rPr sz="1100" spc="2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1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menyampaikan</a:t>
            </a:r>
            <a:r>
              <a:rPr sz="1100" spc="2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1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Deklarasi</a:t>
            </a:r>
            <a:r>
              <a:rPr sz="1100" spc="2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1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Kesehatan</a:t>
            </a:r>
            <a:r>
              <a:rPr sz="1100" spc="2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1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Penerbangan</a:t>
            </a:r>
            <a:r>
              <a:rPr sz="1100" spc="2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1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yang</a:t>
            </a:r>
            <a:r>
              <a:rPr sz="1100" spc="2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1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merupakan</a:t>
            </a:r>
            <a:r>
              <a:rPr sz="1100" spc="2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1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bagian</a:t>
            </a:r>
            <a:r>
              <a:rPr sz="1100" spc="2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1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dari</a:t>
            </a:r>
            <a:r>
              <a:rPr sz="1100" spc="2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1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Deklarasi</a:t>
            </a:r>
            <a:r>
              <a:rPr sz="1100" spc="2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1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Umum </a:t>
            </a:r>
            <a:r>
              <a:rPr sz="110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1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(</a:t>
            </a:r>
            <a:r>
              <a:rPr sz="1100" spc="-5" dirty="0">
                <a:solidFill>
                  <a:srgbClr val="606060"/>
                </a:solidFill>
                <a:latin typeface="Microsoft Sans Serif"/>
                <a:cs typeface="Microsoft Sans Serif"/>
              </a:rPr>
              <a:t>General</a:t>
            </a:r>
            <a:r>
              <a:rPr sz="1100" spc="40" dirty="0">
                <a:solidFill>
                  <a:srgbClr val="606060"/>
                </a:solidFill>
                <a:latin typeface="Microsoft Sans Serif"/>
                <a:cs typeface="Microsoft Sans Serif"/>
              </a:rPr>
              <a:t> </a:t>
            </a:r>
            <a:r>
              <a:rPr sz="1100" spc="-5" dirty="0">
                <a:solidFill>
                  <a:srgbClr val="606060"/>
                </a:solidFill>
                <a:latin typeface="Microsoft Sans Serif"/>
                <a:cs typeface="Microsoft Sans Serif"/>
              </a:rPr>
              <a:t>Declaration</a:t>
            </a:r>
            <a:r>
              <a:rPr sz="11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)</a:t>
            </a:r>
            <a:r>
              <a:rPr sz="1100" spc="4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1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kepada</a:t>
            </a:r>
            <a:r>
              <a:rPr sz="1100" spc="4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1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petugas</a:t>
            </a:r>
            <a:r>
              <a:rPr sz="1100" spc="4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1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lalu</a:t>
            </a:r>
            <a:r>
              <a:rPr sz="1100" spc="4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1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lintas</a:t>
            </a:r>
            <a:r>
              <a:rPr sz="1100" spc="4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1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udara</a:t>
            </a:r>
            <a:r>
              <a:rPr sz="1100" spc="4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1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pada</a:t>
            </a:r>
            <a:r>
              <a:rPr sz="1100" spc="4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1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bandar</a:t>
            </a:r>
            <a:r>
              <a:rPr sz="1100" spc="4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1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udara</a:t>
            </a:r>
            <a:r>
              <a:rPr sz="1100" spc="4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1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tujuan</a:t>
            </a:r>
            <a:r>
              <a:rPr sz="1100" spc="4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1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sebelum</a:t>
            </a:r>
            <a:r>
              <a:rPr sz="1100" spc="4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1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pendaratan</a:t>
            </a:r>
            <a:r>
              <a:rPr sz="1100" spc="4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1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pesawat</a:t>
            </a:r>
            <a:r>
              <a:rPr sz="1100" spc="4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1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udara </a:t>
            </a:r>
            <a:r>
              <a:rPr sz="110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1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untuk</a:t>
            </a:r>
            <a:r>
              <a:rPr sz="1100" spc="1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1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disampaikan</a:t>
            </a:r>
            <a:r>
              <a:rPr sz="1100" spc="1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1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kepada</a:t>
            </a:r>
            <a:r>
              <a:rPr sz="1100" spc="1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1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penyelenggara</a:t>
            </a:r>
            <a:r>
              <a:rPr sz="1100" spc="1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1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bandar</a:t>
            </a:r>
            <a:r>
              <a:rPr sz="1100" spc="1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1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udara</a:t>
            </a:r>
            <a:r>
              <a:rPr sz="1100" spc="1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1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untuk</a:t>
            </a:r>
            <a:r>
              <a:rPr sz="1100" spc="1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1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diteruskan</a:t>
            </a:r>
            <a:r>
              <a:rPr sz="1100" spc="1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1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kepada</a:t>
            </a:r>
            <a:r>
              <a:rPr sz="1100" spc="1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1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petugas</a:t>
            </a:r>
            <a:r>
              <a:rPr sz="1100" spc="1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4D4D4D"/>
                </a:solidFill>
                <a:latin typeface="Microsoft Sans Serif"/>
                <a:cs typeface="Microsoft Sans Serif"/>
              </a:rPr>
              <a:t>karantina</a:t>
            </a:r>
            <a:r>
              <a:rPr sz="1100" spc="2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1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kesehatan/KKP </a:t>
            </a:r>
            <a:endParaRPr sz="1100">
              <a:latin typeface="Microsoft Sans Serif"/>
              <a:cs typeface="Microsoft Sans Serif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912044" y="5506741"/>
            <a:ext cx="851535" cy="1205230"/>
            <a:chOff x="912044" y="5506741"/>
            <a:chExt cx="851535" cy="1205230"/>
          </a:xfrm>
        </p:grpSpPr>
        <p:sp>
          <p:nvSpPr>
            <p:cNvPr id="38" name="object 38"/>
            <p:cNvSpPr/>
            <p:nvPr/>
          </p:nvSpPr>
          <p:spPr>
            <a:xfrm>
              <a:off x="924744" y="5519441"/>
              <a:ext cx="826135" cy="1179830"/>
            </a:xfrm>
            <a:custGeom>
              <a:avLst/>
              <a:gdLst/>
              <a:ahLst/>
              <a:cxnLst/>
              <a:rect l="l" t="t" r="r" b="b"/>
              <a:pathLst>
                <a:path w="826135" h="1179829">
                  <a:moveTo>
                    <a:pt x="825825" y="0"/>
                  </a:moveTo>
                  <a:lnTo>
                    <a:pt x="412913" y="412912"/>
                  </a:lnTo>
                  <a:lnTo>
                    <a:pt x="0" y="0"/>
                  </a:lnTo>
                  <a:lnTo>
                    <a:pt x="0" y="766837"/>
                  </a:lnTo>
                  <a:lnTo>
                    <a:pt x="412913" y="1179750"/>
                  </a:lnTo>
                  <a:lnTo>
                    <a:pt x="825825" y="766837"/>
                  </a:lnTo>
                  <a:lnTo>
                    <a:pt x="825825" y="0"/>
                  </a:lnTo>
                  <a:close/>
                </a:path>
              </a:pathLst>
            </a:custGeom>
            <a:solidFill>
              <a:srgbClr val="B5D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924744" y="5519441"/>
              <a:ext cx="826135" cy="1179830"/>
            </a:xfrm>
            <a:custGeom>
              <a:avLst/>
              <a:gdLst/>
              <a:ahLst/>
              <a:cxnLst/>
              <a:rect l="l" t="t" r="r" b="b"/>
              <a:pathLst>
                <a:path w="826135" h="1179829">
                  <a:moveTo>
                    <a:pt x="825825" y="0"/>
                  </a:moveTo>
                  <a:lnTo>
                    <a:pt x="825825" y="766837"/>
                  </a:lnTo>
                  <a:lnTo>
                    <a:pt x="412912" y="1179750"/>
                  </a:lnTo>
                  <a:lnTo>
                    <a:pt x="0" y="766837"/>
                  </a:lnTo>
                  <a:lnTo>
                    <a:pt x="0" y="0"/>
                  </a:lnTo>
                  <a:lnTo>
                    <a:pt x="412912" y="412912"/>
                  </a:lnTo>
                  <a:lnTo>
                    <a:pt x="825825" y="0"/>
                  </a:lnTo>
                  <a:close/>
                </a:path>
              </a:pathLst>
            </a:custGeom>
            <a:ln w="25399">
              <a:solidFill>
                <a:srgbClr val="B5D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1035871" y="5915260"/>
            <a:ext cx="650875" cy="36068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05410" marR="5080" indent="-93345">
              <a:lnSpc>
                <a:spcPts val="1200"/>
              </a:lnSpc>
              <a:spcBef>
                <a:spcPts val="340"/>
              </a:spcBef>
            </a:pPr>
            <a:r>
              <a:rPr sz="1200" spc="-5" dirty="0">
                <a:latin typeface="Microsoft Sans Serif"/>
                <a:cs typeface="Microsoft Sans Serif"/>
              </a:rPr>
              <a:t>Pesawat </a:t>
            </a:r>
            <a:r>
              <a:rPr sz="1200" spc="-305" dirty="0">
                <a:latin typeface="Microsoft Sans Serif"/>
                <a:cs typeface="Microsoft Sans Serif"/>
              </a:rPr>
              <a:t> </a:t>
            </a:r>
            <a:r>
              <a:rPr sz="1200" spc="-5" dirty="0">
                <a:latin typeface="Microsoft Sans Serif"/>
                <a:cs typeface="Microsoft Sans Serif"/>
              </a:rPr>
              <a:t>Sehat</a:t>
            </a:r>
            <a:r>
              <a:rPr sz="1200" dirty="0">
                <a:latin typeface="Microsoft Sans Serif"/>
                <a:cs typeface="Microsoft Sans Serif"/>
              </a:rPr>
              <a:t> </a:t>
            </a:r>
            <a:endParaRPr sz="1200">
              <a:latin typeface="Microsoft Sans Serif"/>
              <a:cs typeface="Microsoft Sans Serif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1737870" y="5506741"/>
            <a:ext cx="7820659" cy="792480"/>
            <a:chOff x="1737870" y="5506741"/>
            <a:chExt cx="7820659" cy="792480"/>
          </a:xfrm>
        </p:grpSpPr>
        <p:sp>
          <p:nvSpPr>
            <p:cNvPr id="42" name="object 42"/>
            <p:cNvSpPr/>
            <p:nvPr/>
          </p:nvSpPr>
          <p:spPr>
            <a:xfrm>
              <a:off x="1750570" y="5519441"/>
              <a:ext cx="7795259" cy="767080"/>
            </a:xfrm>
            <a:custGeom>
              <a:avLst/>
              <a:gdLst/>
              <a:ahLst/>
              <a:cxnLst/>
              <a:rect l="l" t="t" r="r" b="b"/>
              <a:pathLst>
                <a:path w="7795259" h="767079">
                  <a:moveTo>
                    <a:pt x="7667057" y="0"/>
                  </a:moveTo>
                  <a:lnTo>
                    <a:pt x="0" y="0"/>
                  </a:lnTo>
                  <a:lnTo>
                    <a:pt x="0" y="766838"/>
                  </a:lnTo>
                  <a:lnTo>
                    <a:pt x="7667057" y="766838"/>
                  </a:lnTo>
                  <a:lnTo>
                    <a:pt x="7716806" y="756794"/>
                  </a:lnTo>
                  <a:lnTo>
                    <a:pt x="7757432" y="729403"/>
                  </a:lnTo>
                  <a:lnTo>
                    <a:pt x="7784822" y="688778"/>
                  </a:lnTo>
                  <a:lnTo>
                    <a:pt x="7794866" y="639029"/>
                  </a:lnTo>
                  <a:lnTo>
                    <a:pt x="7794866" y="127808"/>
                  </a:lnTo>
                  <a:lnTo>
                    <a:pt x="7784822" y="78060"/>
                  </a:lnTo>
                  <a:lnTo>
                    <a:pt x="7757432" y="37434"/>
                  </a:lnTo>
                  <a:lnTo>
                    <a:pt x="7716806" y="10043"/>
                  </a:lnTo>
                  <a:lnTo>
                    <a:pt x="7667057" y="0"/>
                  </a:lnTo>
                  <a:close/>
                </a:path>
              </a:pathLst>
            </a:custGeom>
            <a:solidFill>
              <a:srgbClr val="FFFFFF">
                <a:alpha val="901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750570" y="5519441"/>
              <a:ext cx="7795259" cy="767080"/>
            </a:xfrm>
            <a:custGeom>
              <a:avLst/>
              <a:gdLst/>
              <a:ahLst/>
              <a:cxnLst/>
              <a:rect l="l" t="t" r="r" b="b"/>
              <a:pathLst>
                <a:path w="7795259" h="767079">
                  <a:moveTo>
                    <a:pt x="7794866" y="127808"/>
                  </a:moveTo>
                  <a:lnTo>
                    <a:pt x="7794866" y="639028"/>
                  </a:lnTo>
                  <a:lnTo>
                    <a:pt x="7784822" y="688777"/>
                  </a:lnTo>
                  <a:lnTo>
                    <a:pt x="7757431" y="729403"/>
                  </a:lnTo>
                  <a:lnTo>
                    <a:pt x="7716805" y="756793"/>
                  </a:lnTo>
                  <a:lnTo>
                    <a:pt x="7667056" y="766837"/>
                  </a:lnTo>
                  <a:lnTo>
                    <a:pt x="0" y="766837"/>
                  </a:lnTo>
                  <a:lnTo>
                    <a:pt x="0" y="0"/>
                  </a:lnTo>
                  <a:lnTo>
                    <a:pt x="7667056" y="0"/>
                  </a:lnTo>
                  <a:lnTo>
                    <a:pt x="7716805" y="10043"/>
                  </a:lnTo>
                  <a:lnTo>
                    <a:pt x="7757431" y="37434"/>
                  </a:lnTo>
                  <a:lnTo>
                    <a:pt x="7784822" y="78059"/>
                  </a:lnTo>
                  <a:lnTo>
                    <a:pt x="7794866" y="127808"/>
                  </a:lnTo>
                  <a:close/>
                </a:path>
              </a:pathLst>
            </a:custGeom>
            <a:ln w="25399">
              <a:solidFill>
                <a:srgbClr val="B5D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1816102" y="5723917"/>
            <a:ext cx="7477759" cy="332740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63500" marR="5080" indent="-50800">
              <a:lnSpc>
                <a:spcPts val="1100"/>
              </a:lnSpc>
              <a:spcBef>
                <a:spcPts val="320"/>
              </a:spcBef>
              <a:buSzPct val="90909"/>
              <a:buChar char="•"/>
              <a:tabLst>
                <a:tab pos="69850" algn="l"/>
              </a:tabLst>
            </a:pPr>
            <a:r>
              <a:rPr sz="1100" dirty="0">
                <a:solidFill>
                  <a:srgbClr val="4D4D4D"/>
                </a:solidFill>
                <a:latin typeface="Microsoft Sans Serif"/>
                <a:cs typeface="Microsoft Sans Serif"/>
              </a:rPr>
              <a:t>Terhadap</a:t>
            </a:r>
            <a:r>
              <a:rPr sz="1100" spc="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1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pesawat</a:t>
            </a:r>
            <a:r>
              <a:rPr sz="1100" spc="1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1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udara</a:t>
            </a:r>
            <a:r>
              <a:rPr sz="1100" spc="1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4D4D4D"/>
                </a:solidFill>
                <a:latin typeface="Microsoft Sans Serif"/>
                <a:cs typeface="Microsoft Sans Serif"/>
              </a:rPr>
              <a:t>yang</a:t>
            </a:r>
            <a:r>
              <a:rPr sz="1100" spc="1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1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menyatakan</a:t>
            </a:r>
            <a:r>
              <a:rPr sz="1100" spc="1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1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sehat</a:t>
            </a:r>
            <a:r>
              <a:rPr sz="1100" spc="1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1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dalam</a:t>
            </a:r>
            <a:r>
              <a:rPr sz="1100" spc="1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4D4D4D"/>
                </a:solidFill>
                <a:latin typeface="Microsoft Sans Serif"/>
                <a:cs typeface="Microsoft Sans Serif"/>
              </a:rPr>
              <a:t>informasi</a:t>
            </a:r>
            <a:r>
              <a:rPr sz="1100" spc="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4D4D4D"/>
                </a:solidFill>
                <a:latin typeface="Microsoft Sans Serif"/>
                <a:cs typeface="Microsoft Sans Serif"/>
              </a:rPr>
              <a:t>awal</a:t>
            </a:r>
            <a:r>
              <a:rPr sz="1100" spc="4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4D4D4D"/>
                </a:solidFill>
                <a:latin typeface="Microsoft Sans Serif"/>
                <a:cs typeface="Microsoft Sans Serif"/>
              </a:rPr>
              <a:t>mengenai</a:t>
            </a:r>
            <a:r>
              <a:rPr sz="1100" spc="1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1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deklarasi</a:t>
            </a:r>
            <a:r>
              <a:rPr sz="1100" spc="1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1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kesehatan</a:t>
            </a:r>
            <a:r>
              <a:rPr sz="1100" spc="1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1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penerbangan, </a:t>
            </a:r>
            <a:r>
              <a:rPr sz="110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1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petugas</a:t>
            </a:r>
            <a:r>
              <a:rPr sz="110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1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karantina</a:t>
            </a:r>
            <a:r>
              <a:rPr sz="110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1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kesehatan</a:t>
            </a:r>
            <a:r>
              <a:rPr sz="1100" spc="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1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memberikan</a:t>
            </a:r>
            <a:r>
              <a:rPr sz="110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1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persetujuan</a:t>
            </a:r>
            <a:r>
              <a:rPr sz="1100" spc="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1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karantina</a:t>
            </a:r>
            <a:r>
              <a:rPr sz="110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1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kesehatan</a:t>
            </a:r>
            <a:r>
              <a:rPr sz="110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endParaRPr sz="11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7419" y="245126"/>
            <a:ext cx="703643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4D4D4D"/>
                </a:solidFill>
              </a:rPr>
              <a:t>PROSEDUR</a:t>
            </a:r>
            <a:r>
              <a:rPr sz="2400" spc="10" dirty="0">
                <a:solidFill>
                  <a:srgbClr val="4D4D4D"/>
                </a:solidFill>
              </a:rPr>
              <a:t> </a:t>
            </a:r>
            <a:r>
              <a:rPr sz="2400" spc="-5" dirty="0">
                <a:solidFill>
                  <a:srgbClr val="4D4D4D"/>
                </a:solidFill>
              </a:rPr>
              <a:t>TERKAIT</a:t>
            </a:r>
            <a:r>
              <a:rPr sz="2400" spc="5" dirty="0">
                <a:solidFill>
                  <a:srgbClr val="4D4D4D"/>
                </a:solidFill>
              </a:rPr>
              <a:t> </a:t>
            </a:r>
            <a:r>
              <a:rPr sz="2400" spc="-5" dirty="0">
                <a:solidFill>
                  <a:srgbClr val="4D4D4D"/>
                </a:solidFill>
              </a:rPr>
              <a:t>KARANTINA</a:t>
            </a:r>
            <a:r>
              <a:rPr sz="2400" spc="10" dirty="0">
                <a:solidFill>
                  <a:srgbClr val="4D4D4D"/>
                </a:solidFill>
              </a:rPr>
              <a:t> </a:t>
            </a:r>
            <a:r>
              <a:rPr sz="2400" spc="-5" dirty="0">
                <a:solidFill>
                  <a:srgbClr val="4D4D4D"/>
                </a:solidFill>
              </a:rPr>
              <a:t>KESEHATAN</a:t>
            </a:r>
            <a:endParaRPr sz="2400"/>
          </a:p>
        </p:txBody>
      </p:sp>
      <p:grpSp>
        <p:nvGrpSpPr>
          <p:cNvPr id="3" name="object 3"/>
          <p:cNvGrpSpPr/>
          <p:nvPr/>
        </p:nvGrpSpPr>
        <p:grpSpPr>
          <a:xfrm>
            <a:off x="369916" y="1675014"/>
            <a:ext cx="6006465" cy="927100"/>
            <a:chOff x="369916" y="1675014"/>
            <a:chExt cx="6006465" cy="9271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9916" y="1675014"/>
              <a:ext cx="6005945" cy="92686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17319" y="1699953"/>
              <a:ext cx="4675908" cy="88114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0687" y="1700807"/>
              <a:ext cx="5904654" cy="828055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420687" y="1700808"/>
              <a:ext cx="5904865" cy="828675"/>
            </a:xfrm>
            <a:custGeom>
              <a:avLst/>
              <a:gdLst/>
              <a:ahLst/>
              <a:cxnLst/>
              <a:rect l="l" t="t" r="r" b="b"/>
              <a:pathLst>
                <a:path w="5904865" h="828675">
                  <a:moveTo>
                    <a:pt x="0" y="0"/>
                  </a:moveTo>
                  <a:lnTo>
                    <a:pt x="5490627" y="0"/>
                  </a:lnTo>
                  <a:lnTo>
                    <a:pt x="5904654" y="414027"/>
                  </a:lnTo>
                  <a:lnTo>
                    <a:pt x="5490627" y="828054"/>
                  </a:lnTo>
                  <a:lnTo>
                    <a:pt x="0" y="828054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6BA72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427419" y="758816"/>
            <a:ext cx="5615305" cy="172466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936625">
              <a:lnSpc>
                <a:spcPts val="2800"/>
              </a:lnSpc>
              <a:spcBef>
                <a:spcPts val="260"/>
              </a:spcBef>
            </a:pPr>
            <a:r>
              <a:rPr sz="2400" b="1" spc="-5" dirty="0">
                <a:solidFill>
                  <a:srgbClr val="262626"/>
                </a:solidFill>
                <a:latin typeface="Arial"/>
                <a:cs typeface="Arial"/>
              </a:rPr>
              <a:t>Kedatangan dan Keberangkatan </a:t>
            </a:r>
            <a:r>
              <a:rPr sz="2400" b="1" spc="-655" dirty="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262626"/>
                </a:solidFill>
                <a:latin typeface="Arial"/>
                <a:cs typeface="Arial"/>
              </a:rPr>
              <a:t>Pesawat</a:t>
            </a:r>
            <a:r>
              <a:rPr sz="2400" b="1" spc="-10" dirty="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262626"/>
                </a:solidFill>
                <a:latin typeface="Arial"/>
                <a:cs typeface="Arial"/>
              </a:rPr>
              <a:t>Udara</a:t>
            </a:r>
            <a:endParaRPr sz="2400">
              <a:latin typeface="Arial"/>
              <a:cs typeface="Arial"/>
            </a:endParaRPr>
          </a:p>
          <a:p>
            <a:pPr marL="1062355" marR="5080" indent="165100">
              <a:lnSpc>
                <a:spcPts val="2800"/>
              </a:lnSpc>
              <a:spcBef>
                <a:spcPts val="2095"/>
              </a:spcBef>
            </a:pPr>
            <a:r>
              <a:rPr sz="2400" b="1" dirty="0">
                <a:solidFill>
                  <a:srgbClr val="262626"/>
                </a:solidFill>
                <a:latin typeface="Arial"/>
                <a:cs typeface="Arial"/>
              </a:rPr>
              <a:t>Dalam Keadaan </a:t>
            </a:r>
            <a:r>
              <a:rPr sz="2400" b="1" spc="-15" dirty="0">
                <a:solidFill>
                  <a:srgbClr val="262626"/>
                </a:solidFill>
                <a:latin typeface="Arial"/>
                <a:cs typeface="Arial"/>
              </a:rPr>
              <a:t>Tidak </a:t>
            </a:r>
            <a:r>
              <a:rPr sz="2400" b="1" spc="-5" dirty="0">
                <a:solidFill>
                  <a:srgbClr val="262626"/>
                </a:solidFill>
                <a:latin typeface="Arial"/>
                <a:cs typeface="Arial"/>
              </a:rPr>
              <a:t>Normal/ </a:t>
            </a:r>
            <a:r>
              <a:rPr sz="2400" b="1" spc="-655" dirty="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262626"/>
                </a:solidFill>
                <a:latin typeface="Arial"/>
                <a:cs typeface="Arial"/>
              </a:rPr>
              <a:t>dari</a:t>
            </a:r>
            <a:r>
              <a:rPr sz="2400" b="1" spc="-25" dirty="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262626"/>
                </a:solidFill>
                <a:latin typeface="Arial"/>
                <a:cs typeface="Arial"/>
              </a:rPr>
              <a:t>Bandara</a:t>
            </a:r>
            <a:r>
              <a:rPr sz="2400" b="1" spc="-30" dirty="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sz="2400" b="1" spc="-20" dirty="0">
                <a:solidFill>
                  <a:srgbClr val="262626"/>
                </a:solidFill>
                <a:latin typeface="Arial"/>
                <a:cs typeface="Arial"/>
              </a:rPr>
              <a:t>Terjangkit/</a:t>
            </a:r>
            <a:r>
              <a:rPr sz="2400" b="1" spc="-25" dirty="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sz="2400" b="1" spc="-20" dirty="0">
                <a:solidFill>
                  <a:srgbClr val="262626"/>
                </a:solidFill>
                <a:latin typeface="Arial"/>
                <a:cs typeface="Arial"/>
              </a:rPr>
              <a:t>Wabah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467415" y="1758529"/>
            <a:ext cx="887730" cy="710565"/>
            <a:chOff x="467415" y="1758529"/>
            <a:chExt cx="887730" cy="710565"/>
          </a:xfrm>
        </p:grpSpPr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15389" y="1803861"/>
              <a:ext cx="839585" cy="665018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481702" y="1772817"/>
              <a:ext cx="803275" cy="627380"/>
            </a:xfrm>
            <a:custGeom>
              <a:avLst/>
              <a:gdLst/>
              <a:ahLst/>
              <a:cxnLst/>
              <a:rect l="l" t="t" r="r" b="b"/>
              <a:pathLst>
                <a:path w="803275" h="627380">
                  <a:moveTo>
                    <a:pt x="698563" y="0"/>
                  </a:moveTo>
                  <a:lnTo>
                    <a:pt x="104518" y="0"/>
                  </a:lnTo>
                  <a:lnTo>
                    <a:pt x="63835" y="8213"/>
                  </a:lnTo>
                  <a:lnTo>
                    <a:pt x="30612" y="30612"/>
                  </a:lnTo>
                  <a:lnTo>
                    <a:pt x="8213" y="63835"/>
                  </a:lnTo>
                  <a:lnTo>
                    <a:pt x="0" y="104518"/>
                  </a:lnTo>
                  <a:lnTo>
                    <a:pt x="0" y="522582"/>
                  </a:lnTo>
                  <a:lnTo>
                    <a:pt x="8213" y="563265"/>
                  </a:lnTo>
                  <a:lnTo>
                    <a:pt x="30612" y="596487"/>
                  </a:lnTo>
                  <a:lnTo>
                    <a:pt x="63835" y="618887"/>
                  </a:lnTo>
                  <a:lnTo>
                    <a:pt x="104518" y="627100"/>
                  </a:lnTo>
                  <a:lnTo>
                    <a:pt x="698563" y="627100"/>
                  </a:lnTo>
                  <a:lnTo>
                    <a:pt x="739247" y="618887"/>
                  </a:lnTo>
                  <a:lnTo>
                    <a:pt x="772470" y="596487"/>
                  </a:lnTo>
                  <a:lnTo>
                    <a:pt x="794869" y="563265"/>
                  </a:lnTo>
                  <a:lnTo>
                    <a:pt x="803083" y="522582"/>
                  </a:lnTo>
                  <a:lnTo>
                    <a:pt x="803083" y="104518"/>
                  </a:lnTo>
                  <a:lnTo>
                    <a:pt x="794869" y="63835"/>
                  </a:lnTo>
                  <a:lnTo>
                    <a:pt x="772470" y="30612"/>
                  </a:lnTo>
                  <a:lnTo>
                    <a:pt x="739247" y="8213"/>
                  </a:lnTo>
                  <a:lnTo>
                    <a:pt x="698563" y="0"/>
                  </a:lnTo>
                  <a:close/>
                </a:path>
              </a:pathLst>
            </a:custGeom>
            <a:solidFill>
              <a:srgbClr val="B5D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81702" y="1772817"/>
              <a:ext cx="803275" cy="627380"/>
            </a:xfrm>
            <a:custGeom>
              <a:avLst/>
              <a:gdLst/>
              <a:ahLst/>
              <a:cxnLst/>
              <a:rect l="l" t="t" r="r" b="b"/>
              <a:pathLst>
                <a:path w="803275" h="627380">
                  <a:moveTo>
                    <a:pt x="0" y="104518"/>
                  </a:moveTo>
                  <a:lnTo>
                    <a:pt x="8213" y="63835"/>
                  </a:lnTo>
                  <a:lnTo>
                    <a:pt x="30612" y="30612"/>
                  </a:lnTo>
                  <a:lnTo>
                    <a:pt x="63835" y="8213"/>
                  </a:lnTo>
                  <a:lnTo>
                    <a:pt x="104518" y="0"/>
                  </a:lnTo>
                  <a:lnTo>
                    <a:pt x="698563" y="0"/>
                  </a:lnTo>
                  <a:lnTo>
                    <a:pt x="739247" y="8213"/>
                  </a:lnTo>
                  <a:lnTo>
                    <a:pt x="772469" y="30612"/>
                  </a:lnTo>
                  <a:lnTo>
                    <a:pt x="794869" y="63835"/>
                  </a:lnTo>
                  <a:lnTo>
                    <a:pt x="803082" y="104518"/>
                  </a:lnTo>
                  <a:lnTo>
                    <a:pt x="803082" y="522581"/>
                  </a:lnTo>
                  <a:lnTo>
                    <a:pt x="794869" y="563265"/>
                  </a:lnTo>
                  <a:lnTo>
                    <a:pt x="772469" y="596487"/>
                  </a:lnTo>
                  <a:lnTo>
                    <a:pt x="739247" y="618887"/>
                  </a:lnTo>
                  <a:lnTo>
                    <a:pt x="698563" y="627100"/>
                  </a:lnTo>
                  <a:lnTo>
                    <a:pt x="104518" y="627100"/>
                  </a:lnTo>
                  <a:lnTo>
                    <a:pt x="63835" y="618887"/>
                  </a:lnTo>
                  <a:lnTo>
                    <a:pt x="30612" y="596487"/>
                  </a:lnTo>
                  <a:lnTo>
                    <a:pt x="8213" y="563265"/>
                  </a:lnTo>
                  <a:lnTo>
                    <a:pt x="0" y="522581"/>
                  </a:lnTo>
                  <a:lnTo>
                    <a:pt x="0" y="104518"/>
                  </a:lnTo>
                  <a:close/>
                </a:path>
              </a:pathLst>
            </a:custGeom>
            <a:ln w="28574">
              <a:solidFill>
                <a:srgbClr val="6060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24406" y="1880461"/>
              <a:ext cx="130175" cy="417830"/>
            </a:xfrm>
            <a:custGeom>
              <a:avLst/>
              <a:gdLst/>
              <a:ahLst/>
              <a:cxnLst/>
              <a:rect l="l" t="t" r="r" b="b"/>
              <a:pathLst>
                <a:path w="130175" h="417830">
                  <a:moveTo>
                    <a:pt x="130062" y="0"/>
                  </a:moveTo>
                  <a:lnTo>
                    <a:pt x="0" y="0"/>
                  </a:lnTo>
                  <a:lnTo>
                    <a:pt x="0" y="95545"/>
                  </a:lnTo>
                  <a:lnTo>
                    <a:pt x="24386" y="286638"/>
                  </a:lnTo>
                  <a:lnTo>
                    <a:pt x="104514" y="286638"/>
                  </a:lnTo>
                  <a:lnTo>
                    <a:pt x="130062" y="95545"/>
                  </a:lnTo>
                  <a:lnTo>
                    <a:pt x="130062" y="0"/>
                  </a:lnTo>
                  <a:close/>
                </a:path>
                <a:path w="130175" h="417830">
                  <a:moveTo>
                    <a:pt x="125416" y="315525"/>
                  </a:moveTo>
                  <a:lnTo>
                    <a:pt x="4645" y="315525"/>
                  </a:lnTo>
                  <a:lnTo>
                    <a:pt x="4645" y="417737"/>
                  </a:lnTo>
                  <a:lnTo>
                    <a:pt x="125416" y="417737"/>
                  </a:lnTo>
                  <a:lnTo>
                    <a:pt x="125416" y="315525"/>
                  </a:lnTo>
                  <a:close/>
                </a:path>
              </a:pathLst>
            </a:custGeom>
            <a:solidFill>
              <a:srgbClr val="6060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2519322" y="2841480"/>
            <a:ext cx="7195184" cy="770890"/>
            <a:chOff x="2519322" y="2841480"/>
            <a:chExt cx="7195184" cy="770890"/>
          </a:xfrm>
        </p:grpSpPr>
        <p:sp>
          <p:nvSpPr>
            <p:cNvPr id="15" name="object 15"/>
            <p:cNvSpPr/>
            <p:nvPr/>
          </p:nvSpPr>
          <p:spPr>
            <a:xfrm>
              <a:off x="2532020" y="2854180"/>
              <a:ext cx="7169784" cy="745490"/>
            </a:xfrm>
            <a:custGeom>
              <a:avLst/>
              <a:gdLst/>
              <a:ahLst/>
              <a:cxnLst/>
              <a:rect l="l" t="t" r="r" b="b"/>
              <a:pathLst>
                <a:path w="7169784" h="745489">
                  <a:moveTo>
                    <a:pt x="7045010" y="0"/>
                  </a:moveTo>
                  <a:lnTo>
                    <a:pt x="0" y="0"/>
                  </a:lnTo>
                  <a:lnTo>
                    <a:pt x="0" y="745338"/>
                  </a:lnTo>
                  <a:lnTo>
                    <a:pt x="7045010" y="745338"/>
                  </a:lnTo>
                  <a:lnTo>
                    <a:pt x="7093364" y="735576"/>
                  </a:lnTo>
                  <a:lnTo>
                    <a:pt x="7132851" y="708954"/>
                  </a:lnTo>
                  <a:lnTo>
                    <a:pt x="7159473" y="669467"/>
                  </a:lnTo>
                  <a:lnTo>
                    <a:pt x="7169236" y="621112"/>
                  </a:lnTo>
                  <a:lnTo>
                    <a:pt x="7169236" y="124226"/>
                  </a:lnTo>
                  <a:lnTo>
                    <a:pt x="7159473" y="75871"/>
                  </a:lnTo>
                  <a:lnTo>
                    <a:pt x="7132851" y="36385"/>
                  </a:lnTo>
                  <a:lnTo>
                    <a:pt x="7093364" y="9762"/>
                  </a:lnTo>
                  <a:lnTo>
                    <a:pt x="7045010" y="0"/>
                  </a:lnTo>
                  <a:close/>
                </a:path>
              </a:pathLst>
            </a:custGeom>
            <a:solidFill>
              <a:srgbClr val="E7F3D6">
                <a:alpha val="901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532022" y="2854180"/>
              <a:ext cx="7169784" cy="745490"/>
            </a:xfrm>
            <a:custGeom>
              <a:avLst/>
              <a:gdLst/>
              <a:ahLst/>
              <a:cxnLst/>
              <a:rect l="l" t="t" r="r" b="b"/>
              <a:pathLst>
                <a:path w="7169784" h="745489">
                  <a:moveTo>
                    <a:pt x="7169234" y="124226"/>
                  </a:moveTo>
                  <a:lnTo>
                    <a:pt x="7169234" y="621112"/>
                  </a:lnTo>
                  <a:lnTo>
                    <a:pt x="7159472" y="669467"/>
                  </a:lnTo>
                  <a:lnTo>
                    <a:pt x="7132849" y="708953"/>
                  </a:lnTo>
                  <a:lnTo>
                    <a:pt x="7093363" y="735576"/>
                  </a:lnTo>
                  <a:lnTo>
                    <a:pt x="7045008" y="745338"/>
                  </a:lnTo>
                  <a:lnTo>
                    <a:pt x="0" y="745338"/>
                  </a:lnTo>
                  <a:lnTo>
                    <a:pt x="0" y="0"/>
                  </a:lnTo>
                  <a:lnTo>
                    <a:pt x="7045008" y="0"/>
                  </a:lnTo>
                  <a:lnTo>
                    <a:pt x="7093363" y="9762"/>
                  </a:lnTo>
                  <a:lnTo>
                    <a:pt x="7132849" y="36384"/>
                  </a:lnTo>
                  <a:lnTo>
                    <a:pt x="7159472" y="75871"/>
                  </a:lnTo>
                  <a:lnTo>
                    <a:pt x="7169234" y="124226"/>
                  </a:lnTo>
                  <a:close/>
                </a:path>
              </a:pathLst>
            </a:custGeom>
            <a:ln w="25399">
              <a:solidFill>
                <a:srgbClr val="E7F3D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2766968" y="2868202"/>
            <a:ext cx="6683375" cy="690880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27000" marR="5080" indent="-114300">
              <a:lnSpc>
                <a:spcPct val="88000"/>
              </a:lnSpc>
              <a:spcBef>
                <a:spcPts val="270"/>
              </a:spcBef>
              <a:buChar char="•"/>
              <a:tabLst>
                <a:tab pos="127000" algn="l"/>
              </a:tabLst>
            </a:pPr>
            <a:r>
              <a:rPr sz="12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Setiap</a:t>
            </a:r>
            <a:r>
              <a:rPr sz="1200" spc="60" dirty="0">
                <a:solidFill>
                  <a:srgbClr val="606060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pesawat</a:t>
            </a:r>
            <a:r>
              <a:rPr sz="1200" spc="65" dirty="0">
                <a:solidFill>
                  <a:srgbClr val="606060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udara</a:t>
            </a:r>
            <a:r>
              <a:rPr sz="1200" spc="65" dirty="0">
                <a:solidFill>
                  <a:srgbClr val="606060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yang</a:t>
            </a:r>
            <a:r>
              <a:rPr sz="1200" spc="65" dirty="0">
                <a:solidFill>
                  <a:srgbClr val="606060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datang</a:t>
            </a:r>
            <a:r>
              <a:rPr sz="1200" spc="65" dirty="0">
                <a:solidFill>
                  <a:srgbClr val="606060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dari</a:t>
            </a:r>
            <a:r>
              <a:rPr sz="1200" spc="65" dirty="0">
                <a:solidFill>
                  <a:srgbClr val="606060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bandar</a:t>
            </a:r>
            <a:r>
              <a:rPr sz="1200" spc="60" dirty="0">
                <a:solidFill>
                  <a:srgbClr val="606060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udara</a:t>
            </a:r>
            <a:r>
              <a:rPr sz="1200" spc="65" dirty="0">
                <a:solidFill>
                  <a:srgbClr val="606060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wilayah</a:t>
            </a:r>
            <a:r>
              <a:rPr sz="1200" spc="65" dirty="0">
                <a:solidFill>
                  <a:srgbClr val="606060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yang</a:t>
            </a:r>
            <a:r>
              <a:rPr sz="1200" spc="65" dirty="0">
                <a:solidFill>
                  <a:srgbClr val="606060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terjangkit</a:t>
            </a:r>
            <a:r>
              <a:rPr sz="1200" spc="65" dirty="0">
                <a:solidFill>
                  <a:srgbClr val="606060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atau</a:t>
            </a:r>
            <a:r>
              <a:rPr sz="1200" spc="65" dirty="0">
                <a:solidFill>
                  <a:srgbClr val="606060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terdapat </a:t>
            </a:r>
            <a:r>
              <a:rPr sz="1200" dirty="0">
                <a:solidFill>
                  <a:srgbClr val="606060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orang</a:t>
            </a:r>
            <a:r>
              <a:rPr sz="1200" spc="15" dirty="0">
                <a:solidFill>
                  <a:srgbClr val="606060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hidup</a:t>
            </a:r>
            <a:r>
              <a:rPr sz="1200" spc="20" dirty="0">
                <a:solidFill>
                  <a:srgbClr val="606060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atau</a:t>
            </a:r>
            <a:r>
              <a:rPr sz="1200" spc="15" dirty="0">
                <a:solidFill>
                  <a:srgbClr val="606060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mati</a:t>
            </a:r>
            <a:r>
              <a:rPr sz="1200" spc="20" dirty="0">
                <a:solidFill>
                  <a:srgbClr val="606060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yang</a:t>
            </a:r>
            <a:r>
              <a:rPr sz="1200" spc="15" dirty="0">
                <a:solidFill>
                  <a:srgbClr val="606060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diduga</a:t>
            </a:r>
            <a:r>
              <a:rPr sz="1200" spc="20" dirty="0">
                <a:solidFill>
                  <a:srgbClr val="606060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terjangkit</a:t>
            </a:r>
            <a:r>
              <a:rPr sz="1200" spc="15" dirty="0">
                <a:solidFill>
                  <a:srgbClr val="606060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berdasarkan</a:t>
            </a:r>
            <a:r>
              <a:rPr sz="1200" spc="20" dirty="0">
                <a:solidFill>
                  <a:srgbClr val="606060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deklarasi</a:t>
            </a:r>
            <a:r>
              <a:rPr sz="1200" spc="15" dirty="0">
                <a:solidFill>
                  <a:srgbClr val="606060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umum</a:t>
            </a:r>
            <a:r>
              <a:rPr sz="1200" spc="20" dirty="0">
                <a:solidFill>
                  <a:srgbClr val="60606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D4D4D"/>
                </a:solidFill>
                <a:latin typeface="Microsoft Sans Serif"/>
                <a:cs typeface="Microsoft Sans Serif"/>
              </a:rPr>
              <a:t>(</a:t>
            </a:r>
            <a:r>
              <a:rPr sz="1200" dirty="0">
                <a:solidFill>
                  <a:srgbClr val="606060"/>
                </a:solidFill>
                <a:latin typeface="Microsoft Sans Serif"/>
                <a:cs typeface="Microsoft Sans Serif"/>
              </a:rPr>
              <a:t>General</a:t>
            </a:r>
            <a:r>
              <a:rPr sz="1200" spc="10" dirty="0">
                <a:solidFill>
                  <a:srgbClr val="606060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606060"/>
                </a:solidFill>
                <a:latin typeface="Microsoft Sans Serif"/>
                <a:cs typeface="Microsoft Sans Serif"/>
              </a:rPr>
              <a:t>Declaration</a:t>
            </a:r>
            <a:r>
              <a:rPr sz="12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) </a:t>
            </a:r>
            <a:r>
              <a:rPr sz="120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pesawat</a:t>
            </a:r>
            <a:r>
              <a:rPr sz="1200" spc="5" dirty="0">
                <a:solidFill>
                  <a:srgbClr val="606060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udara</a:t>
            </a:r>
            <a:r>
              <a:rPr sz="1200" spc="10" dirty="0">
                <a:solidFill>
                  <a:srgbClr val="606060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atau</a:t>
            </a:r>
            <a:r>
              <a:rPr sz="1200" spc="5" dirty="0">
                <a:solidFill>
                  <a:srgbClr val="606060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terdapat</a:t>
            </a:r>
            <a:r>
              <a:rPr sz="1200" spc="10" dirty="0">
                <a:solidFill>
                  <a:srgbClr val="60606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D4D4D"/>
                </a:solidFill>
                <a:latin typeface="Microsoft Sans Serif"/>
                <a:cs typeface="Microsoft Sans Serif"/>
              </a:rPr>
              <a:t>orang/</a:t>
            </a:r>
            <a:r>
              <a:rPr sz="1200" spc="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barang</a:t>
            </a:r>
            <a:r>
              <a:rPr sz="1200" spc="10" dirty="0">
                <a:solidFill>
                  <a:srgbClr val="606060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diduga</a:t>
            </a:r>
            <a:r>
              <a:rPr sz="1200" spc="5" dirty="0">
                <a:solidFill>
                  <a:srgbClr val="606060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terpapar</a:t>
            </a:r>
            <a:r>
              <a:rPr sz="1200" spc="10" dirty="0">
                <a:solidFill>
                  <a:srgbClr val="606060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di</a:t>
            </a:r>
            <a:r>
              <a:rPr sz="1200" spc="10" dirty="0">
                <a:solidFill>
                  <a:srgbClr val="606060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dalam</a:t>
            </a:r>
            <a:r>
              <a:rPr sz="1200" spc="5" dirty="0">
                <a:solidFill>
                  <a:srgbClr val="606060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pesawat</a:t>
            </a:r>
            <a:r>
              <a:rPr sz="1200" spc="10" dirty="0">
                <a:solidFill>
                  <a:srgbClr val="606060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oleh</a:t>
            </a:r>
            <a:r>
              <a:rPr sz="1200" spc="5" dirty="0">
                <a:solidFill>
                  <a:srgbClr val="606060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Kapten </a:t>
            </a:r>
            <a:r>
              <a:rPr sz="1200" dirty="0">
                <a:solidFill>
                  <a:srgbClr val="606060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Penerbang</a:t>
            </a:r>
            <a:r>
              <a:rPr sz="1200" dirty="0">
                <a:solidFill>
                  <a:srgbClr val="606060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dikenakan</a:t>
            </a:r>
            <a:r>
              <a:rPr sz="1200" dirty="0">
                <a:solidFill>
                  <a:srgbClr val="606060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status</a:t>
            </a:r>
            <a:r>
              <a:rPr sz="1200" dirty="0">
                <a:solidFill>
                  <a:srgbClr val="606060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karantina</a:t>
            </a:r>
            <a:r>
              <a:rPr sz="1200" dirty="0">
                <a:solidFill>
                  <a:srgbClr val="606060"/>
                </a:solidFill>
                <a:latin typeface="Microsoft Sans Serif"/>
                <a:cs typeface="Microsoft Sans Serif"/>
              </a:rPr>
              <a:t> </a:t>
            </a:r>
            <a:endParaRPr sz="1200">
              <a:latin typeface="Microsoft Sans Serif"/>
              <a:cs typeface="Microsoft Sans Serif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560464" y="2748313"/>
            <a:ext cx="1984375" cy="957580"/>
            <a:chOff x="560464" y="2748313"/>
            <a:chExt cx="1984375" cy="957580"/>
          </a:xfrm>
        </p:grpSpPr>
        <p:sp>
          <p:nvSpPr>
            <p:cNvPr id="19" name="object 19"/>
            <p:cNvSpPr/>
            <p:nvPr/>
          </p:nvSpPr>
          <p:spPr>
            <a:xfrm>
              <a:off x="573164" y="2761012"/>
              <a:ext cx="1958975" cy="932180"/>
            </a:xfrm>
            <a:custGeom>
              <a:avLst/>
              <a:gdLst/>
              <a:ahLst/>
              <a:cxnLst/>
              <a:rect l="l" t="t" r="r" b="b"/>
              <a:pathLst>
                <a:path w="1958975" h="932179">
                  <a:moveTo>
                    <a:pt x="1803572" y="0"/>
                  </a:moveTo>
                  <a:lnTo>
                    <a:pt x="155282" y="0"/>
                  </a:lnTo>
                  <a:lnTo>
                    <a:pt x="106200" y="7916"/>
                  </a:lnTo>
                  <a:lnTo>
                    <a:pt x="63574" y="29960"/>
                  </a:lnTo>
                  <a:lnTo>
                    <a:pt x="29960" y="63573"/>
                  </a:lnTo>
                  <a:lnTo>
                    <a:pt x="7916" y="106200"/>
                  </a:lnTo>
                  <a:lnTo>
                    <a:pt x="0" y="155281"/>
                  </a:lnTo>
                  <a:lnTo>
                    <a:pt x="0" y="776391"/>
                  </a:lnTo>
                  <a:lnTo>
                    <a:pt x="7916" y="825472"/>
                  </a:lnTo>
                  <a:lnTo>
                    <a:pt x="29960" y="868098"/>
                  </a:lnTo>
                  <a:lnTo>
                    <a:pt x="63574" y="901712"/>
                  </a:lnTo>
                  <a:lnTo>
                    <a:pt x="106200" y="923756"/>
                  </a:lnTo>
                  <a:lnTo>
                    <a:pt x="155282" y="931673"/>
                  </a:lnTo>
                  <a:lnTo>
                    <a:pt x="1803572" y="931673"/>
                  </a:lnTo>
                  <a:lnTo>
                    <a:pt x="1852653" y="923756"/>
                  </a:lnTo>
                  <a:lnTo>
                    <a:pt x="1895280" y="901712"/>
                  </a:lnTo>
                  <a:lnTo>
                    <a:pt x="1928894" y="868098"/>
                  </a:lnTo>
                  <a:lnTo>
                    <a:pt x="1950938" y="825472"/>
                  </a:lnTo>
                  <a:lnTo>
                    <a:pt x="1958855" y="776391"/>
                  </a:lnTo>
                  <a:lnTo>
                    <a:pt x="1958855" y="155281"/>
                  </a:lnTo>
                  <a:lnTo>
                    <a:pt x="1950938" y="106200"/>
                  </a:lnTo>
                  <a:lnTo>
                    <a:pt x="1928894" y="63573"/>
                  </a:lnTo>
                  <a:lnTo>
                    <a:pt x="1895280" y="29960"/>
                  </a:lnTo>
                  <a:lnTo>
                    <a:pt x="1852653" y="7916"/>
                  </a:lnTo>
                  <a:lnTo>
                    <a:pt x="1803572" y="0"/>
                  </a:lnTo>
                  <a:close/>
                </a:path>
              </a:pathLst>
            </a:custGeom>
            <a:solidFill>
              <a:srgbClr val="B5D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73164" y="2761013"/>
              <a:ext cx="1958975" cy="932180"/>
            </a:xfrm>
            <a:custGeom>
              <a:avLst/>
              <a:gdLst/>
              <a:ahLst/>
              <a:cxnLst/>
              <a:rect l="l" t="t" r="r" b="b"/>
              <a:pathLst>
                <a:path w="1958975" h="932179">
                  <a:moveTo>
                    <a:pt x="0" y="155281"/>
                  </a:moveTo>
                  <a:lnTo>
                    <a:pt x="7916" y="106200"/>
                  </a:lnTo>
                  <a:lnTo>
                    <a:pt x="29960" y="63574"/>
                  </a:lnTo>
                  <a:lnTo>
                    <a:pt x="63574" y="29960"/>
                  </a:lnTo>
                  <a:lnTo>
                    <a:pt x="106200" y="7916"/>
                  </a:lnTo>
                  <a:lnTo>
                    <a:pt x="155281" y="0"/>
                  </a:lnTo>
                  <a:lnTo>
                    <a:pt x="1803572" y="0"/>
                  </a:lnTo>
                  <a:lnTo>
                    <a:pt x="1852653" y="7916"/>
                  </a:lnTo>
                  <a:lnTo>
                    <a:pt x="1895280" y="29960"/>
                  </a:lnTo>
                  <a:lnTo>
                    <a:pt x="1928894" y="63574"/>
                  </a:lnTo>
                  <a:lnTo>
                    <a:pt x="1950938" y="106200"/>
                  </a:lnTo>
                  <a:lnTo>
                    <a:pt x="1958854" y="155281"/>
                  </a:lnTo>
                  <a:lnTo>
                    <a:pt x="1958854" y="776391"/>
                  </a:lnTo>
                  <a:lnTo>
                    <a:pt x="1950938" y="825472"/>
                  </a:lnTo>
                  <a:lnTo>
                    <a:pt x="1928894" y="868099"/>
                  </a:lnTo>
                  <a:lnTo>
                    <a:pt x="1895280" y="901713"/>
                  </a:lnTo>
                  <a:lnTo>
                    <a:pt x="1852653" y="923757"/>
                  </a:lnTo>
                  <a:lnTo>
                    <a:pt x="1803572" y="931673"/>
                  </a:lnTo>
                  <a:lnTo>
                    <a:pt x="155281" y="931673"/>
                  </a:lnTo>
                  <a:lnTo>
                    <a:pt x="106200" y="923757"/>
                  </a:lnTo>
                  <a:lnTo>
                    <a:pt x="63574" y="901713"/>
                  </a:lnTo>
                  <a:lnTo>
                    <a:pt x="29960" y="868099"/>
                  </a:lnTo>
                  <a:lnTo>
                    <a:pt x="7916" y="825472"/>
                  </a:lnTo>
                  <a:lnTo>
                    <a:pt x="0" y="776391"/>
                  </a:lnTo>
                  <a:lnTo>
                    <a:pt x="0" y="155281"/>
                  </a:lnTo>
                  <a:close/>
                </a:path>
              </a:pathLst>
            </a:custGeom>
            <a:ln w="253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705741" y="3065559"/>
            <a:ext cx="17608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Microsoft Sans Serif"/>
                <a:cs typeface="Microsoft Sans Serif"/>
              </a:rPr>
              <a:t>Pesawat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Datang</a:t>
            </a:r>
            <a:r>
              <a:rPr sz="1800" dirty="0">
                <a:latin typeface="Microsoft Sans Serif"/>
                <a:cs typeface="Microsoft Sans Serif"/>
              </a:rPr>
              <a:t> </a:t>
            </a:r>
            <a:endParaRPr sz="1800">
              <a:latin typeface="Microsoft Sans Serif"/>
              <a:cs typeface="Microsoft Sans Serif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2519322" y="3819739"/>
            <a:ext cx="7195184" cy="770890"/>
            <a:chOff x="2519322" y="3819739"/>
            <a:chExt cx="7195184" cy="770890"/>
          </a:xfrm>
        </p:grpSpPr>
        <p:sp>
          <p:nvSpPr>
            <p:cNvPr id="23" name="object 23"/>
            <p:cNvSpPr/>
            <p:nvPr/>
          </p:nvSpPr>
          <p:spPr>
            <a:xfrm>
              <a:off x="2532020" y="3832439"/>
              <a:ext cx="7169784" cy="745490"/>
            </a:xfrm>
            <a:custGeom>
              <a:avLst/>
              <a:gdLst/>
              <a:ahLst/>
              <a:cxnLst/>
              <a:rect l="l" t="t" r="r" b="b"/>
              <a:pathLst>
                <a:path w="7169784" h="745489">
                  <a:moveTo>
                    <a:pt x="7045010" y="0"/>
                  </a:moveTo>
                  <a:lnTo>
                    <a:pt x="0" y="0"/>
                  </a:lnTo>
                  <a:lnTo>
                    <a:pt x="0" y="745338"/>
                  </a:lnTo>
                  <a:lnTo>
                    <a:pt x="7045010" y="745338"/>
                  </a:lnTo>
                  <a:lnTo>
                    <a:pt x="7093364" y="735576"/>
                  </a:lnTo>
                  <a:lnTo>
                    <a:pt x="7132851" y="708953"/>
                  </a:lnTo>
                  <a:lnTo>
                    <a:pt x="7159473" y="669466"/>
                  </a:lnTo>
                  <a:lnTo>
                    <a:pt x="7169236" y="621112"/>
                  </a:lnTo>
                  <a:lnTo>
                    <a:pt x="7169236" y="124226"/>
                  </a:lnTo>
                  <a:lnTo>
                    <a:pt x="7159473" y="75871"/>
                  </a:lnTo>
                  <a:lnTo>
                    <a:pt x="7132851" y="36384"/>
                  </a:lnTo>
                  <a:lnTo>
                    <a:pt x="7093364" y="9762"/>
                  </a:lnTo>
                  <a:lnTo>
                    <a:pt x="7045010" y="0"/>
                  </a:lnTo>
                  <a:close/>
                </a:path>
              </a:pathLst>
            </a:custGeom>
            <a:solidFill>
              <a:srgbClr val="E7F3D6">
                <a:alpha val="901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532022" y="3832439"/>
              <a:ext cx="7169784" cy="745490"/>
            </a:xfrm>
            <a:custGeom>
              <a:avLst/>
              <a:gdLst/>
              <a:ahLst/>
              <a:cxnLst/>
              <a:rect l="l" t="t" r="r" b="b"/>
              <a:pathLst>
                <a:path w="7169784" h="745489">
                  <a:moveTo>
                    <a:pt x="7169234" y="124225"/>
                  </a:moveTo>
                  <a:lnTo>
                    <a:pt x="7169234" y="621112"/>
                  </a:lnTo>
                  <a:lnTo>
                    <a:pt x="7159472" y="669467"/>
                  </a:lnTo>
                  <a:lnTo>
                    <a:pt x="7132849" y="708953"/>
                  </a:lnTo>
                  <a:lnTo>
                    <a:pt x="7093363" y="735576"/>
                  </a:lnTo>
                  <a:lnTo>
                    <a:pt x="7045008" y="745338"/>
                  </a:lnTo>
                  <a:lnTo>
                    <a:pt x="0" y="745338"/>
                  </a:lnTo>
                  <a:lnTo>
                    <a:pt x="0" y="0"/>
                  </a:lnTo>
                  <a:lnTo>
                    <a:pt x="7045008" y="0"/>
                  </a:lnTo>
                  <a:lnTo>
                    <a:pt x="7093363" y="9762"/>
                  </a:lnTo>
                  <a:lnTo>
                    <a:pt x="7132849" y="36384"/>
                  </a:lnTo>
                  <a:lnTo>
                    <a:pt x="7159472" y="75871"/>
                  </a:lnTo>
                  <a:lnTo>
                    <a:pt x="7169234" y="124225"/>
                  </a:lnTo>
                  <a:close/>
                </a:path>
              </a:pathLst>
            </a:custGeom>
            <a:ln w="25399">
              <a:solidFill>
                <a:srgbClr val="E7F3D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2766968" y="3928756"/>
            <a:ext cx="6689725" cy="525780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127000" marR="5080" indent="-114300" algn="just">
              <a:lnSpc>
                <a:spcPct val="86800"/>
              </a:lnSpc>
              <a:spcBef>
                <a:spcPts val="290"/>
              </a:spcBef>
              <a:buChar char="•"/>
              <a:tabLst>
                <a:tab pos="127000" algn="l"/>
              </a:tabLst>
            </a:pPr>
            <a:r>
              <a:rPr sz="1200" dirty="0">
                <a:solidFill>
                  <a:srgbClr val="4D4D4D"/>
                </a:solidFill>
                <a:latin typeface="Microsoft Sans Serif"/>
                <a:cs typeface="Microsoft Sans Serif"/>
              </a:rPr>
              <a:t>Kapten Penerbang pesawat udara wajib segera melaporkan mengenai keadaan tersebut kepada </a:t>
            </a:r>
            <a:r>
              <a:rPr sz="1200" spc="-30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D4D4D"/>
                </a:solidFill>
                <a:latin typeface="Microsoft Sans Serif"/>
                <a:cs typeface="Microsoft Sans Serif"/>
              </a:rPr>
              <a:t>petugas lalu lintas udara yang </a:t>
            </a:r>
            <a:r>
              <a:rPr sz="12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bertugas </a:t>
            </a:r>
            <a:r>
              <a:rPr sz="1200" dirty="0">
                <a:solidFill>
                  <a:srgbClr val="4D4D4D"/>
                </a:solidFill>
                <a:latin typeface="Microsoft Sans Serif"/>
                <a:cs typeface="Microsoft Sans Serif"/>
              </a:rPr>
              <a:t>untuk </a:t>
            </a:r>
            <a:r>
              <a:rPr sz="12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diteruskan </a:t>
            </a:r>
            <a:r>
              <a:rPr sz="1200" dirty="0">
                <a:solidFill>
                  <a:srgbClr val="4D4D4D"/>
                </a:solidFill>
                <a:latin typeface="Microsoft Sans Serif"/>
                <a:cs typeface="Microsoft Sans Serif"/>
              </a:rPr>
              <a:t>kepada petugas karantina kesehatan di </a:t>
            </a:r>
            <a:r>
              <a:rPr sz="1200" spc="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D4D4D"/>
                </a:solidFill>
                <a:latin typeface="Microsoft Sans Serif"/>
                <a:cs typeface="Microsoft Sans Serif"/>
              </a:rPr>
              <a:t>bandar</a:t>
            </a:r>
            <a:r>
              <a:rPr sz="1200" spc="-1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D4D4D"/>
                </a:solidFill>
                <a:latin typeface="Microsoft Sans Serif"/>
                <a:cs typeface="Microsoft Sans Serif"/>
              </a:rPr>
              <a:t>udara kedatangan dengan menggunakan teknologi</a:t>
            </a:r>
            <a:r>
              <a:rPr sz="12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 telekomunikasi.</a:t>
            </a:r>
            <a:r>
              <a:rPr sz="1200" dirty="0">
                <a:solidFill>
                  <a:srgbClr val="606060"/>
                </a:solidFill>
                <a:latin typeface="Microsoft Sans Serif"/>
                <a:cs typeface="Microsoft Sans Serif"/>
              </a:rPr>
              <a:t> </a:t>
            </a:r>
            <a:endParaRPr sz="1200">
              <a:latin typeface="Microsoft Sans Serif"/>
              <a:cs typeface="Microsoft Sans Serif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560464" y="3726569"/>
            <a:ext cx="1984375" cy="957580"/>
            <a:chOff x="560464" y="3726569"/>
            <a:chExt cx="1984375" cy="957580"/>
          </a:xfrm>
        </p:grpSpPr>
        <p:sp>
          <p:nvSpPr>
            <p:cNvPr id="27" name="object 27"/>
            <p:cNvSpPr/>
            <p:nvPr/>
          </p:nvSpPr>
          <p:spPr>
            <a:xfrm>
              <a:off x="573164" y="3739269"/>
              <a:ext cx="1958975" cy="932180"/>
            </a:xfrm>
            <a:custGeom>
              <a:avLst/>
              <a:gdLst/>
              <a:ahLst/>
              <a:cxnLst/>
              <a:rect l="l" t="t" r="r" b="b"/>
              <a:pathLst>
                <a:path w="1958975" h="932179">
                  <a:moveTo>
                    <a:pt x="1803572" y="0"/>
                  </a:moveTo>
                  <a:lnTo>
                    <a:pt x="155282" y="0"/>
                  </a:lnTo>
                  <a:lnTo>
                    <a:pt x="106200" y="7916"/>
                  </a:lnTo>
                  <a:lnTo>
                    <a:pt x="63574" y="29960"/>
                  </a:lnTo>
                  <a:lnTo>
                    <a:pt x="29960" y="63574"/>
                  </a:lnTo>
                  <a:lnTo>
                    <a:pt x="7916" y="106201"/>
                  </a:lnTo>
                  <a:lnTo>
                    <a:pt x="0" y="155282"/>
                  </a:lnTo>
                  <a:lnTo>
                    <a:pt x="0" y="776392"/>
                  </a:lnTo>
                  <a:lnTo>
                    <a:pt x="7916" y="825473"/>
                  </a:lnTo>
                  <a:lnTo>
                    <a:pt x="29960" y="868100"/>
                  </a:lnTo>
                  <a:lnTo>
                    <a:pt x="63574" y="901714"/>
                  </a:lnTo>
                  <a:lnTo>
                    <a:pt x="106200" y="923758"/>
                  </a:lnTo>
                  <a:lnTo>
                    <a:pt x="155282" y="931674"/>
                  </a:lnTo>
                  <a:lnTo>
                    <a:pt x="1803572" y="931674"/>
                  </a:lnTo>
                  <a:lnTo>
                    <a:pt x="1852653" y="923758"/>
                  </a:lnTo>
                  <a:lnTo>
                    <a:pt x="1895280" y="901714"/>
                  </a:lnTo>
                  <a:lnTo>
                    <a:pt x="1928894" y="868100"/>
                  </a:lnTo>
                  <a:lnTo>
                    <a:pt x="1950938" y="825473"/>
                  </a:lnTo>
                  <a:lnTo>
                    <a:pt x="1958855" y="776392"/>
                  </a:lnTo>
                  <a:lnTo>
                    <a:pt x="1958855" y="155282"/>
                  </a:lnTo>
                  <a:lnTo>
                    <a:pt x="1950938" y="106201"/>
                  </a:lnTo>
                  <a:lnTo>
                    <a:pt x="1928894" y="63574"/>
                  </a:lnTo>
                  <a:lnTo>
                    <a:pt x="1895280" y="29960"/>
                  </a:lnTo>
                  <a:lnTo>
                    <a:pt x="1852653" y="7916"/>
                  </a:lnTo>
                  <a:lnTo>
                    <a:pt x="1803572" y="0"/>
                  </a:lnTo>
                  <a:close/>
                </a:path>
              </a:pathLst>
            </a:custGeom>
            <a:solidFill>
              <a:srgbClr val="B5D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73164" y="3739269"/>
              <a:ext cx="1958975" cy="932180"/>
            </a:xfrm>
            <a:custGeom>
              <a:avLst/>
              <a:gdLst/>
              <a:ahLst/>
              <a:cxnLst/>
              <a:rect l="l" t="t" r="r" b="b"/>
              <a:pathLst>
                <a:path w="1958975" h="932179">
                  <a:moveTo>
                    <a:pt x="0" y="155281"/>
                  </a:moveTo>
                  <a:lnTo>
                    <a:pt x="7916" y="106200"/>
                  </a:lnTo>
                  <a:lnTo>
                    <a:pt x="29960" y="63574"/>
                  </a:lnTo>
                  <a:lnTo>
                    <a:pt x="63574" y="29960"/>
                  </a:lnTo>
                  <a:lnTo>
                    <a:pt x="106200" y="7916"/>
                  </a:lnTo>
                  <a:lnTo>
                    <a:pt x="155281" y="0"/>
                  </a:lnTo>
                  <a:lnTo>
                    <a:pt x="1803572" y="0"/>
                  </a:lnTo>
                  <a:lnTo>
                    <a:pt x="1852653" y="7916"/>
                  </a:lnTo>
                  <a:lnTo>
                    <a:pt x="1895280" y="29960"/>
                  </a:lnTo>
                  <a:lnTo>
                    <a:pt x="1928894" y="63574"/>
                  </a:lnTo>
                  <a:lnTo>
                    <a:pt x="1950938" y="106200"/>
                  </a:lnTo>
                  <a:lnTo>
                    <a:pt x="1958854" y="155281"/>
                  </a:lnTo>
                  <a:lnTo>
                    <a:pt x="1958854" y="776391"/>
                  </a:lnTo>
                  <a:lnTo>
                    <a:pt x="1950938" y="825472"/>
                  </a:lnTo>
                  <a:lnTo>
                    <a:pt x="1928894" y="868099"/>
                  </a:lnTo>
                  <a:lnTo>
                    <a:pt x="1895280" y="901713"/>
                  </a:lnTo>
                  <a:lnTo>
                    <a:pt x="1852653" y="923757"/>
                  </a:lnTo>
                  <a:lnTo>
                    <a:pt x="1803572" y="931673"/>
                  </a:lnTo>
                  <a:lnTo>
                    <a:pt x="155281" y="931673"/>
                  </a:lnTo>
                  <a:lnTo>
                    <a:pt x="106200" y="923757"/>
                  </a:lnTo>
                  <a:lnTo>
                    <a:pt x="63574" y="901713"/>
                  </a:lnTo>
                  <a:lnTo>
                    <a:pt x="29960" y="868099"/>
                  </a:lnTo>
                  <a:lnTo>
                    <a:pt x="7916" y="825472"/>
                  </a:lnTo>
                  <a:lnTo>
                    <a:pt x="0" y="776391"/>
                  </a:lnTo>
                  <a:lnTo>
                    <a:pt x="0" y="155281"/>
                  </a:lnTo>
                  <a:close/>
                </a:path>
              </a:pathLst>
            </a:custGeom>
            <a:ln w="253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730968" y="4043817"/>
            <a:ext cx="171068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Microsoft Sans Serif"/>
                <a:cs typeface="Microsoft Sans Serif"/>
              </a:rPr>
              <a:t>Laporan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Kapten</a:t>
            </a:r>
            <a:r>
              <a:rPr sz="1800" dirty="0">
                <a:latin typeface="Microsoft Sans Serif"/>
                <a:cs typeface="Microsoft Sans Serif"/>
              </a:rPr>
              <a:t> </a:t>
            </a:r>
            <a:endParaRPr sz="1800">
              <a:latin typeface="Microsoft Sans Serif"/>
              <a:cs typeface="Microsoft Sans Serif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2519322" y="4797997"/>
            <a:ext cx="7195184" cy="770890"/>
            <a:chOff x="2519322" y="4797997"/>
            <a:chExt cx="7195184" cy="770890"/>
          </a:xfrm>
        </p:grpSpPr>
        <p:sp>
          <p:nvSpPr>
            <p:cNvPr id="31" name="object 31"/>
            <p:cNvSpPr/>
            <p:nvPr/>
          </p:nvSpPr>
          <p:spPr>
            <a:xfrm>
              <a:off x="2532020" y="4810697"/>
              <a:ext cx="7169784" cy="745490"/>
            </a:xfrm>
            <a:custGeom>
              <a:avLst/>
              <a:gdLst/>
              <a:ahLst/>
              <a:cxnLst/>
              <a:rect l="l" t="t" r="r" b="b"/>
              <a:pathLst>
                <a:path w="7169784" h="745489">
                  <a:moveTo>
                    <a:pt x="7045010" y="0"/>
                  </a:moveTo>
                  <a:lnTo>
                    <a:pt x="0" y="0"/>
                  </a:lnTo>
                  <a:lnTo>
                    <a:pt x="0" y="745338"/>
                  </a:lnTo>
                  <a:lnTo>
                    <a:pt x="7045010" y="745338"/>
                  </a:lnTo>
                  <a:lnTo>
                    <a:pt x="7093364" y="735576"/>
                  </a:lnTo>
                  <a:lnTo>
                    <a:pt x="7132851" y="708954"/>
                  </a:lnTo>
                  <a:lnTo>
                    <a:pt x="7159473" y="669467"/>
                  </a:lnTo>
                  <a:lnTo>
                    <a:pt x="7169236" y="621113"/>
                  </a:lnTo>
                  <a:lnTo>
                    <a:pt x="7169236" y="124226"/>
                  </a:lnTo>
                  <a:lnTo>
                    <a:pt x="7159473" y="75871"/>
                  </a:lnTo>
                  <a:lnTo>
                    <a:pt x="7132851" y="36385"/>
                  </a:lnTo>
                  <a:lnTo>
                    <a:pt x="7093364" y="9762"/>
                  </a:lnTo>
                  <a:lnTo>
                    <a:pt x="7045010" y="0"/>
                  </a:lnTo>
                  <a:close/>
                </a:path>
              </a:pathLst>
            </a:custGeom>
            <a:solidFill>
              <a:srgbClr val="E7F3D6">
                <a:alpha val="901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2532022" y="4810697"/>
              <a:ext cx="7169784" cy="745490"/>
            </a:xfrm>
            <a:custGeom>
              <a:avLst/>
              <a:gdLst/>
              <a:ahLst/>
              <a:cxnLst/>
              <a:rect l="l" t="t" r="r" b="b"/>
              <a:pathLst>
                <a:path w="7169784" h="745489">
                  <a:moveTo>
                    <a:pt x="7169234" y="124225"/>
                  </a:moveTo>
                  <a:lnTo>
                    <a:pt x="7169234" y="621112"/>
                  </a:lnTo>
                  <a:lnTo>
                    <a:pt x="7159472" y="669467"/>
                  </a:lnTo>
                  <a:lnTo>
                    <a:pt x="7132849" y="708953"/>
                  </a:lnTo>
                  <a:lnTo>
                    <a:pt x="7093363" y="735576"/>
                  </a:lnTo>
                  <a:lnTo>
                    <a:pt x="7045008" y="745338"/>
                  </a:lnTo>
                  <a:lnTo>
                    <a:pt x="0" y="745338"/>
                  </a:lnTo>
                  <a:lnTo>
                    <a:pt x="0" y="0"/>
                  </a:lnTo>
                  <a:lnTo>
                    <a:pt x="7045008" y="0"/>
                  </a:lnTo>
                  <a:lnTo>
                    <a:pt x="7093363" y="9762"/>
                  </a:lnTo>
                  <a:lnTo>
                    <a:pt x="7132849" y="36384"/>
                  </a:lnTo>
                  <a:lnTo>
                    <a:pt x="7159472" y="75871"/>
                  </a:lnTo>
                  <a:lnTo>
                    <a:pt x="7169234" y="124225"/>
                  </a:lnTo>
                  <a:close/>
                </a:path>
              </a:pathLst>
            </a:custGeom>
            <a:ln w="25399">
              <a:solidFill>
                <a:srgbClr val="E7F3D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2766968" y="4907015"/>
            <a:ext cx="6571615" cy="525780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127000" marR="5080" indent="-114300" algn="just">
              <a:lnSpc>
                <a:spcPct val="86800"/>
              </a:lnSpc>
              <a:spcBef>
                <a:spcPts val="290"/>
              </a:spcBef>
              <a:buChar char="•"/>
              <a:tabLst>
                <a:tab pos="127000" algn="l"/>
              </a:tabLst>
            </a:pPr>
            <a:r>
              <a:rPr sz="1200" dirty="0">
                <a:solidFill>
                  <a:srgbClr val="4D4D4D"/>
                </a:solidFill>
                <a:latin typeface="Microsoft Sans Serif"/>
                <a:cs typeface="Microsoft Sans Serif"/>
              </a:rPr>
              <a:t>Pesawat udara tersebut diberikan tempat pendaratan dan </a:t>
            </a:r>
            <a:r>
              <a:rPr sz="12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ditempatkan </a:t>
            </a:r>
            <a:r>
              <a:rPr sz="1200" dirty="0">
                <a:solidFill>
                  <a:srgbClr val="4D4D4D"/>
                </a:solidFill>
                <a:latin typeface="Microsoft Sans Serif"/>
                <a:cs typeface="Microsoft Sans Serif"/>
              </a:rPr>
              <a:t>ke dalam daerah isolasi </a:t>
            </a:r>
            <a:r>
              <a:rPr sz="1200" spc="-30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D4D4D"/>
                </a:solidFill>
                <a:latin typeface="Microsoft Sans Serif"/>
                <a:cs typeface="Microsoft Sans Serif"/>
              </a:rPr>
              <a:t>atau karantina yang telah disediakan oleh penyelenggara bandar udara dan petugas karantina </a:t>
            </a:r>
            <a:r>
              <a:rPr sz="1200" spc="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D4D4D"/>
                </a:solidFill>
                <a:latin typeface="Microsoft Sans Serif"/>
                <a:cs typeface="Microsoft Sans Serif"/>
              </a:rPr>
              <a:t>kesehatan</a:t>
            </a:r>
            <a:r>
              <a:rPr sz="12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D4D4D"/>
                </a:solidFill>
                <a:latin typeface="Microsoft Sans Serif"/>
                <a:cs typeface="Microsoft Sans Serif"/>
              </a:rPr>
              <a:t>untuk</a:t>
            </a:r>
            <a:r>
              <a:rPr sz="12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D4D4D"/>
                </a:solidFill>
                <a:latin typeface="Microsoft Sans Serif"/>
                <a:cs typeface="Microsoft Sans Serif"/>
              </a:rPr>
              <a:t>dilakukan pemeriksaan karantina </a:t>
            </a:r>
            <a:r>
              <a:rPr sz="12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kesehatan.</a:t>
            </a:r>
            <a:r>
              <a:rPr sz="1200" dirty="0">
                <a:solidFill>
                  <a:srgbClr val="606060"/>
                </a:solidFill>
                <a:latin typeface="Microsoft Sans Serif"/>
                <a:cs typeface="Microsoft Sans Serif"/>
              </a:rPr>
              <a:t> </a:t>
            </a:r>
            <a:endParaRPr sz="1200">
              <a:latin typeface="Microsoft Sans Serif"/>
              <a:cs typeface="Microsoft Sans Serif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560464" y="4704829"/>
            <a:ext cx="1984375" cy="957580"/>
            <a:chOff x="560464" y="4704829"/>
            <a:chExt cx="1984375" cy="957580"/>
          </a:xfrm>
        </p:grpSpPr>
        <p:sp>
          <p:nvSpPr>
            <p:cNvPr id="35" name="object 35"/>
            <p:cNvSpPr/>
            <p:nvPr/>
          </p:nvSpPr>
          <p:spPr>
            <a:xfrm>
              <a:off x="573164" y="4717529"/>
              <a:ext cx="1958975" cy="932180"/>
            </a:xfrm>
            <a:custGeom>
              <a:avLst/>
              <a:gdLst/>
              <a:ahLst/>
              <a:cxnLst/>
              <a:rect l="l" t="t" r="r" b="b"/>
              <a:pathLst>
                <a:path w="1958975" h="932179">
                  <a:moveTo>
                    <a:pt x="1803572" y="0"/>
                  </a:moveTo>
                  <a:lnTo>
                    <a:pt x="155282" y="0"/>
                  </a:lnTo>
                  <a:lnTo>
                    <a:pt x="106200" y="7916"/>
                  </a:lnTo>
                  <a:lnTo>
                    <a:pt x="63574" y="29960"/>
                  </a:lnTo>
                  <a:lnTo>
                    <a:pt x="29960" y="63574"/>
                  </a:lnTo>
                  <a:lnTo>
                    <a:pt x="7916" y="106200"/>
                  </a:lnTo>
                  <a:lnTo>
                    <a:pt x="0" y="155281"/>
                  </a:lnTo>
                  <a:lnTo>
                    <a:pt x="0" y="776391"/>
                  </a:lnTo>
                  <a:lnTo>
                    <a:pt x="7916" y="825472"/>
                  </a:lnTo>
                  <a:lnTo>
                    <a:pt x="29960" y="868098"/>
                  </a:lnTo>
                  <a:lnTo>
                    <a:pt x="63574" y="901712"/>
                  </a:lnTo>
                  <a:lnTo>
                    <a:pt x="106200" y="923756"/>
                  </a:lnTo>
                  <a:lnTo>
                    <a:pt x="155282" y="931673"/>
                  </a:lnTo>
                  <a:lnTo>
                    <a:pt x="1803572" y="931673"/>
                  </a:lnTo>
                  <a:lnTo>
                    <a:pt x="1852653" y="923756"/>
                  </a:lnTo>
                  <a:lnTo>
                    <a:pt x="1895280" y="901712"/>
                  </a:lnTo>
                  <a:lnTo>
                    <a:pt x="1928894" y="868098"/>
                  </a:lnTo>
                  <a:lnTo>
                    <a:pt x="1950938" y="825472"/>
                  </a:lnTo>
                  <a:lnTo>
                    <a:pt x="1958855" y="776391"/>
                  </a:lnTo>
                  <a:lnTo>
                    <a:pt x="1958855" y="155281"/>
                  </a:lnTo>
                  <a:lnTo>
                    <a:pt x="1950938" y="106200"/>
                  </a:lnTo>
                  <a:lnTo>
                    <a:pt x="1928894" y="63574"/>
                  </a:lnTo>
                  <a:lnTo>
                    <a:pt x="1895280" y="29960"/>
                  </a:lnTo>
                  <a:lnTo>
                    <a:pt x="1852653" y="7916"/>
                  </a:lnTo>
                  <a:lnTo>
                    <a:pt x="1803572" y="0"/>
                  </a:lnTo>
                  <a:close/>
                </a:path>
              </a:pathLst>
            </a:custGeom>
            <a:solidFill>
              <a:srgbClr val="B5D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573164" y="4717529"/>
              <a:ext cx="1958975" cy="932180"/>
            </a:xfrm>
            <a:custGeom>
              <a:avLst/>
              <a:gdLst/>
              <a:ahLst/>
              <a:cxnLst/>
              <a:rect l="l" t="t" r="r" b="b"/>
              <a:pathLst>
                <a:path w="1958975" h="932179">
                  <a:moveTo>
                    <a:pt x="0" y="155281"/>
                  </a:moveTo>
                  <a:lnTo>
                    <a:pt x="7916" y="106200"/>
                  </a:lnTo>
                  <a:lnTo>
                    <a:pt x="29960" y="63574"/>
                  </a:lnTo>
                  <a:lnTo>
                    <a:pt x="63574" y="29960"/>
                  </a:lnTo>
                  <a:lnTo>
                    <a:pt x="106200" y="7916"/>
                  </a:lnTo>
                  <a:lnTo>
                    <a:pt x="155281" y="0"/>
                  </a:lnTo>
                  <a:lnTo>
                    <a:pt x="1803572" y="0"/>
                  </a:lnTo>
                  <a:lnTo>
                    <a:pt x="1852653" y="7916"/>
                  </a:lnTo>
                  <a:lnTo>
                    <a:pt x="1895280" y="29960"/>
                  </a:lnTo>
                  <a:lnTo>
                    <a:pt x="1928894" y="63574"/>
                  </a:lnTo>
                  <a:lnTo>
                    <a:pt x="1950938" y="106200"/>
                  </a:lnTo>
                  <a:lnTo>
                    <a:pt x="1958854" y="155281"/>
                  </a:lnTo>
                  <a:lnTo>
                    <a:pt x="1958854" y="776391"/>
                  </a:lnTo>
                  <a:lnTo>
                    <a:pt x="1950938" y="825472"/>
                  </a:lnTo>
                  <a:lnTo>
                    <a:pt x="1928894" y="868099"/>
                  </a:lnTo>
                  <a:lnTo>
                    <a:pt x="1895280" y="901713"/>
                  </a:lnTo>
                  <a:lnTo>
                    <a:pt x="1852653" y="923757"/>
                  </a:lnTo>
                  <a:lnTo>
                    <a:pt x="1803572" y="931673"/>
                  </a:lnTo>
                  <a:lnTo>
                    <a:pt x="155281" y="931673"/>
                  </a:lnTo>
                  <a:lnTo>
                    <a:pt x="106200" y="923757"/>
                  </a:lnTo>
                  <a:lnTo>
                    <a:pt x="63574" y="901713"/>
                  </a:lnTo>
                  <a:lnTo>
                    <a:pt x="29960" y="868099"/>
                  </a:lnTo>
                  <a:lnTo>
                    <a:pt x="7916" y="825472"/>
                  </a:lnTo>
                  <a:lnTo>
                    <a:pt x="0" y="776391"/>
                  </a:lnTo>
                  <a:lnTo>
                    <a:pt x="0" y="155281"/>
                  </a:lnTo>
                  <a:close/>
                </a:path>
              </a:pathLst>
            </a:custGeom>
            <a:ln w="253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812507" y="5022076"/>
            <a:ext cx="15474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Microsoft Sans Serif"/>
                <a:cs typeface="Microsoft Sans Serif"/>
              </a:rPr>
              <a:t>Daerah</a:t>
            </a:r>
            <a:r>
              <a:rPr sz="1800" spc="-40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Isolasi</a:t>
            </a:r>
            <a:r>
              <a:rPr sz="1800" dirty="0">
                <a:latin typeface="Microsoft Sans Serif"/>
                <a:cs typeface="Microsoft Sans Serif"/>
              </a:rPr>
              <a:t> </a:t>
            </a:r>
            <a:endParaRPr sz="1800">
              <a:latin typeface="Microsoft Sans Serif"/>
              <a:cs typeface="Microsoft Sans Serif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2519322" y="5776255"/>
            <a:ext cx="7195184" cy="770890"/>
            <a:chOff x="2519322" y="5776255"/>
            <a:chExt cx="7195184" cy="770890"/>
          </a:xfrm>
        </p:grpSpPr>
        <p:sp>
          <p:nvSpPr>
            <p:cNvPr id="39" name="object 39"/>
            <p:cNvSpPr/>
            <p:nvPr/>
          </p:nvSpPr>
          <p:spPr>
            <a:xfrm>
              <a:off x="2532020" y="5788955"/>
              <a:ext cx="7169784" cy="745490"/>
            </a:xfrm>
            <a:custGeom>
              <a:avLst/>
              <a:gdLst/>
              <a:ahLst/>
              <a:cxnLst/>
              <a:rect l="l" t="t" r="r" b="b"/>
              <a:pathLst>
                <a:path w="7169784" h="745490">
                  <a:moveTo>
                    <a:pt x="7045010" y="0"/>
                  </a:moveTo>
                  <a:lnTo>
                    <a:pt x="0" y="0"/>
                  </a:lnTo>
                  <a:lnTo>
                    <a:pt x="0" y="745339"/>
                  </a:lnTo>
                  <a:lnTo>
                    <a:pt x="7045010" y="745339"/>
                  </a:lnTo>
                  <a:lnTo>
                    <a:pt x="7093364" y="735576"/>
                  </a:lnTo>
                  <a:lnTo>
                    <a:pt x="7132851" y="708954"/>
                  </a:lnTo>
                  <a:lnTo>
                    <a:pt x="7159473" y="669467"/>
                  </a:lnTo>
                  <a:lnTo>
                    <a:pt x="7169236" y="621113"/>
                  </a:lnTo>
                  <a:lnTo>
                    <a:pt x="7169236" y="124226"/>
                  </a:lnTo>
                  <a:lnTo>
                    <a:pt x="7159473" y="75871"/>
                  </a:lnTo>
                  <a:lnTo>
                    <a:pt x="7132851" y="36385"/>
                  </a:lnTo>
                  <a:lnTo>
                    <a:pt x="7093364" y="9762"/>
                  </a:lnTo>
                  <a:lnTo>
                    <a:pt x="7045010" y="0"/>
                  </a:lnTo>
                  <a:close/>
                </a:path>
              </a:pathLst>
            </a:custGeom>
            <a:solidFill>
              <a:srgbClr val="E7F3D6">
                <a:alpha val="901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2532022" y="5788955"/>
              <a:ext cx="7169784" cy="745490"/>
            </a:xfrm>
            <a:custGeom>
              <a:avLst/>
              <a:gdLst/>
              <a:ahLst/>
              <a:cxnLst/>
              <a:rect l="l" t="t" r="r" b="b"/>
              <a:pathLst>
                <a:path w="7169784" h="745490">
                  <a:moveTo>
                    <a:pt x="7169234" y="124225"/>
                  </a:moveTo>
                  <a:lnTo>
                    <a:pt x="7169234" y="621112"/>
                  </a:lnTo>
                  <a:lnTo>
                    <a:pt x="7159472" y="669467"/>
                  </a:lnTo>
                  <a:lnTo>
                    <a:pt x="7132849" y="708953"/>
                  </a:lnTo>
                  <a:lnTo>
                    <a:pt x="7093363" y="735576"/>
                  </a:lnTo>
                  <a:lnTo>
                    <a:pt x="7045008" y="745338"/>
                  </a:lnTo>
                  <a:lnTo>
                    <a:pt x="0" y="745338"/>
                  </a:lnTo>
                  <a:lnTo>
                    <a:pt x="0" y="0"/>
                  </a:lnTo>
                  <a:lnTo>
                    <a:pt x="7045008" y="0"/>
                  </a:lnTo>
                  <a:lnTo>
                    <a:pt x="7093363" y="9762"/>
                  </a:lnTo>
                  <a:lnTo>
                    <a:pt x="7132849" y="36384"/>
                  </a:lnTo>
                  <a:lnTo>
                    <a:pt x="7159472" y="75871"/>
                  </a:lnTo>
                  <a:lnTo>
                    <a:pt x="7169234" y="124225"/>
                  </a:lnTo>
                  <a:close/>
                </a:path>
              </a:pathLst>
            </a:custGeom>
            <a:ln w="25399">
              <a:solidFill>
                <a:srgbClr val="E7F3D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2766968" y="5775545"/>
            <a:ext cx="6685915" cy="75438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0" marR="231140" indent="-114300">
              <a:lnSpc>
                <a:spcPts val="1200"/>
              </a:lnSpc>
              <a:spcBef>
                <a:spcPts val="340"/>
              </a:spcBef>
              <a:buChar char="•"/>
              <a:tabLst>
                <a:tab pos="127000" algn="l"/>
              </a:tabLst>
            </a:pPr>
            <a:r>
              <a:rPr sz="1200" dirty="0">
                <a:solidFill>
                  <a:srgbClr val="4D4D4D"/>
                </a:solidFill>
                <a:latin typeface="Microsoft Sans Serif"/>
                <a:cs typeface="Microsoft Sans Serif"/>
              </a:rPr>
              <a:t>Pejabat karantina kesehatan memberikan persetujuan karantina kesehatan setelah dilakukan </a:t>
            </a:r>
            <a:r>
              <a:rPr sz="1200" spc="-30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D4D4D"/>
                </a:solidFill>
                <a:latin typeface="Microsoft Sans Serif"/>
                <a:cs typeface="Microsoft Sans Serif"/>
              </a:rPr>
              <a:t>pemeriksaan</a:t>
            </a:r>
            <a:r>
              <a:rPr sz="12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D4D4D"/>
                </a:solidFill>
                <a:latin typeface="Microsoft Sans Serif"/>
                <a:cs typeface="Microsoft Sans Serif"/>
              </a:rPr>
              <a:t>sebagai</a:t>
            </a:r>
            <a:r>
              <a:rPr sz="12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 berikut:</a:t>
            </a:r>
            <a:r>
              <a:rPr sz="1200" dirty="0">
                <a:solidFill>
                  <a:srgbClr val="606060"/>
                </a:solidFill>
                <a:latin typeface="Microsoft Sans Serif"/>
                <a:cs typeface="Microsoft Sans Serif"/>
              </a:rPr>
              <a:t> </a:t>
            </a:r>
            <a:endParaRPr sz="1200">
              <a:latin typeface="Microsoft Sans Serif"/>
              <a:cs typeface="Microsoft Sans Serif"/>
            </a:endParaRPr>
          </a:p>
          <a:p>
            <a:pPr marL="241300" lvl="1" indent="-114300">
              <a:lnSpc>
                <a:spcPct val="100000"/>
              </a:lnSpc>
              <a:spcBef>
                <a:spcPts val="160"/>
              </a:spcBef>
              <a:buChar char="•"/>
              <a:tabLst>
                <a:tab pos="241300" algn="l"/>
              </a:tabLst>
            </a:pPr>
            <a:r>
              <a:rPr sz="1200" dirty="0">
                <a:solidFill>
                  <a:srgbClr val="4D4D4D"/>
                </a:solidFill>
                <a:latin typeface="Microsoft Sans Serif"/>
                <a:cs typeface="Microsoft Sans Serif"/>
              </a:rPr>
              <a:t>Pemeriksaan</a:t>
            </a:r>
            <a:r>
              <a:rPr sz="1200" spc="-2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D4D4D"/>
                </a:solidFill>
                <a:latin typeface="Microsoft Sans Serif"/>
                <a:cs typeface="Microsoft Sans Serif"/>
              </a:rPr>
              <a:t>dokumen</a:t>
            </a:r>
            <a:r>
              <a:rPr sz="1200" spc="-2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D4D4D"/>
                </a:solidFill>
                <a:latin typeface="Microsoft Sans Serif"/>
                <a:cs typeface="Microsoft Sans Serif"/>
              </a:rPr>
              <a:t>karantina</a:t>
            </a:r>
            <a:r>
              <a:rPr sz="1200" spc="-2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D4D4D"/>
                </a:solidFill>
                <a:latin typeface="Microsoft Sans Serif"/>
                <a:cs typeface="Microsoft Sans Serif"/>
              </a:rPr>
              <a:t>kesehatan </a:t>
            </a:r>
            <a:endParaRPr sz="1200">
              <a:latin typeface="Microsoft Sans Serif"/>
              <a:cs typeface="Microsoft Sans Serif"/>
            </a:endParaRPr>
          </a:p>
          <a:p>
            <a:pPr marL="241300" lvl="1" indent="-114300">
              <a:lnSpc>
                <a:spcPct val="100000"/>
              </a:lnSpc>
              <a:spcBef>
                <a:spcPts val="60"/>
              </a:spcBef>
              <a:buChar char="•"/>
              <a:tabLst>
                <a:tab pos="241300" algn="l"/>
              </a:tabLst>
            </a:pPr>
            <a:r>
              <a:rPr sz="1200" dirty="0">
                <a:solidFill>
                  <a:srgbClr val="4D4D4D"/>
                </a:solidFill>
                <a:latin typeface="Microsoft Sans Serif"/>
                <a:cs typeface="Microsoft Sans Serif"/>
              </a:rPr>
              <a:t>Pemeriksaan</a:t>
            </a:r>
            <a:r>
              <a:rPr sz="12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 faktor</a:t>
            </a:r>
            <a:r>
              <a:rPr sz="1200" spc="-1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D4D4D"/>
                </a:solidFill>
                <a:latin typeface="Microsoft Sans Serif"/>
                <a:cs typeface="Microsoft Sans Serif"/>
              </a:rPr>
              <a:t>risiko</a:t>
            </a:r>
            <a:r>
              <a:rPr sz="12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D4D4D"/>
                </a:solidFill>
                <a:latin typeface="Microsoft Sans Serif"/>
                <a:cs typeface="Microsoft Sans Serif"/>
              </a:rPr>
              <a:t>kesehatan</a:t>
            </a:r>
            <a:r>
              <a:rPr sz="12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D4D4D"/>
                </a:solidFill>
                <a:latin typeface="Microsoft Sans Serif"/>
                <a:cs typeface="Microsoft Sans Serif"/>
              </a:rPr>
              <a:t>masyarakat,</a:t>
            </a:r>
            <a:r>
              <a:rPr sz="12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D4D4D"/>
                </a:solidFill>
                <a:latin typeface="Microsoft Sans Serif"/>
                <a:cs typeface="Microsoft Sans Serif"/>
              </a:rPr>
              <a:t>dan</a:t>
            </a:r>
            <a:r>
              <a:rPr sz="12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D4D4D"/>
                </a:solidFill>
                <a:latin typeface="Microsoft Sans Serif"/>
                <a:cs typeface="Microsoft Sans Serif"/>
              </a:rPr>
              <a:t>pemeriksaan</a:t>
            </a:r>
            <a:r>
              <a:rPr sz="12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D4D4D"/>
                </a:solidFill>
                <a:latin typeface="Microsoft Sans Serif"/>
                <a:cs typeface="Microsoft Sans Serif"/>
              </a:rPr>
              <a:t>kesehatan</a:t>
            </a:r>
            <a:r>
              <a:rPr sz="12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D4D4D"/>
                </a:solidFill>
                <a:latin typeface="Microsoft Sans Serif"/>
                <a:cs typeface="Microsoft Sans Serif"/>
              </a:rPr>
              <a:t>terhadap</a:t>
            </a:r>
            <a:r>
              <a:rPr sz="12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 orang.</a:t>
            </a:r>
            <a:r>
              <a:rPr sz="1200" dirty="0">
                <a:solidFill>
                  <a:srgbClr val="606060"/>
                </a:solidFill>
                <a:latin typeface="Microsoft Sans Serif"/>
                <a:cs typeface="Microsoft Sans Serif"/>
              </a:rPr>
              <a:t> </a:t>
            </a:r>
            <a:endParaRPr sz="1200">
              <a:latin typeface="Microsoft Sans Serif"/>
              <a:cs typeface="Microsoft Sans Serif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560464" y="5683087"/>
            <a:ext cx="1984375" cy="957580"/>
            <a:chOff x="560464" y="5683087"/>
            <a:chExt cx="1984375" cy="957580"/>
          </a:xfrm>
        </p:grpSpPr>
        <p:sp>
          <p:nvSpPr>
            <p:cNvPr id="43" name="object 43"/>
            <p:cNvSpPr/>
            <p:nvPr/>
          </p:nvSpPr>
          <p:spPr>
            <a:xfrm>
              <a:off x="573164" y="5695787"/>
              <a:ext cx="1958975" cy="932180"/>
            </a:xfrm>
            <a:custGeom>
              <a:avLst/>
              <a:gdLst/>
              <a:ahLst/>
              <a:cxnLst/>
              <a:rect l="l" t="t" r="r" b="b"/>
              <a:pathLst>
                <a:path w="1958975" h="932179">
                  <a:moveTo>
                    <a:pt x="1803572" y="0"/>
                  </a:moveTo>
                  <a:lnTo>
                    <a:pt x="155282" y="0"/>
                  </a:lnTo>
                  <a:lnTo>
                    <a:pt x="106200" y="7916"/>
                  </a:lnTo>
                  <a:lnTo>
                    <a:pt x="63574" y="29960"/>
                  </a:lnTo>
                  <a:lnTo>
                    <a:pt x="29960" y="63574"/>
                  </a:lnTo>
                  <a:lnTo>
                    <a:pt x="7916" y="106201"/>
                  </a:lnTo>
                  <a:lnTo>
                    <a:pt x="0" y="155282"/>
                  </a:lnTo>
                  <a:lnTo>
                    <a:pt x="0" y="776392"/>
                  </a:lnTo>
                  <a:lnTo>
                    <a:pt x="7916" y="825473"/>
                  </a:lnTo>
                  <a:lnTo>
                    <a:pt x="29960" y="868099"/>
                  </a:lnTo>
                  <a:lnTo>
                    <a:pt x="63574" y="901714"/>
                  </a:lnTo>
                  <a:lnTo>
                    <a:pt x="106200" y="923758"/>
                  </a:lnTo>
                  <a:lnTo>
                    <a:pt x="155282" y="931674"/>
                  </a:lnTo>
                  <a:lnTo>
                    <a:pt x="1803572" y="931674"/>
                  </a:lnTo>
                  <a:lnTo>
                    <a:pt x="1852653" y="923758"/>
                  </a:lnTo>
                  <a:lnTo>
                    <a:pt x="1895280" y="901714"/>
                  </a:lnTo>
                  <a:lnTo>
                    <a:pt x="1928894" y="868099"/>
                  </a:lnTo>
                  <a:lnTo>
                    <a:pt x="1950938" y="825473"/>
                  </a:lnTo>
                  <a:lnTo>
                    <a:pt x="1958855" y="776392"/>
                  </a:lnTo>
                  <a:lnTo>
                    <a:pt x="1958855" y="155282"/>
                  </a:lnTo>
                  <a:lnTo>
                    <a:pt x="1950938" y="106201"/>
                  </a:lnTo>
                  <a:lnTo>
                    <a:pt x="1928894" y="63574"/>
                  </a:lnTo>
                  <a:lnTo>
                    <a:pt x="1895280" y="29960"/>
                  </a:lnTo>
                  <a:lnTo>
                    <a:pt x="1852653" y="7916"/>
                  </a:lnTo>
                  <a:lnTo>
                    <a:pt x="1803572" y="0"/>
                  </a:lnTo>
                  <a:close/>
                </a:path>
              </a:pathLst>
            </a:custGeom>
            <a:solidFill>
              <a:srgbClr val="B5D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573164" y="5695787"/>
              <a:ext cx="1958975" cy="932180"/>
            </a:xfrm>
            <a:custGeom>
              <a:avLst/>
              <a:gdLst/>
              <a:ahLst/>
              <a:cxnLst/>
              <a:rect l="l" t="t" r="r" b="b"/>
              <a:pathLst>
                <a:path w="1958975" h="932179">
                  <a:moveTo>
                    <a:pt x="0" y="155281"/>
                  </a:moveTo>
                  <a:lnTo>
                    <a:pt x="7916" y="106200"/>
                  </a:lnTo>
                  <a:lnTo>
                    <a:pt x="29960" y="63574"/>
                  </a:lnTo>
                  <a:lnTo>
                    <a:pt x="63574" y="29960"/>
                  </a:lnTo>
                  <a:lnTo>
                    <a:pt x="106200" y="7916"/>
                  </a:lnTo>
                  <a:lnTo>
                    <a:pt x="155281" y="0"/>
                  </a:lnTo>
                  <a:lnTo>
                    <a:pt x="1803572" y="0"/>
                  </a:lnTo>
                  <a:lnTo>
                    <a:pt x="1852653" y="7916"/>
                  </a:lnTo>
                  <a:lnTo>
                    <a:pt x="1895280" y="29960"/>
                  </a:lnTo>
                  <a:lnTo>
                    <a:pt x="1928894" y="63574"/>
                  </a:lnTo>
                  <a:lnTo>
                    <a:pt x="1950938" y="106200"/>
                  </a:lnTo>
                  <a:lnTo>
                    <a:pt x="1958854" y="155281"/>
                  </a:lnTo>
                  <a:lnTo>
                    <a:pt x="1958854" y="776391"/>
                  </a:lnTo>
                  <a:lnTo>
                    <a:pt x="1950938" y="825472"/>
                  </a:lnTo>
                  <a:lnTo>
                    <a:pt x="1928894" y="868099"/>
                  </a:lnTo>
                  <a:lnTo>
                    <a:pt x="1895280" y="901713"/>
                  </a:lnTo>
                  <a:lnTo>
                    <a:pt x="1852653" y="923757"/>
                  </a:lnTo>
                  <a:lnTo>
                    <a:pt x="1803572" y="931673"/>
                  </a:lnTo>
                  <a:lnTo>
                    <a:pt x="155281" y="931673"/>
                  </a:lnTo>
                  <a:lnTo>
                    <a:pt x="106200" y="923757"/>
                  </a:lnTo>
                  <a:lnTo>
                    <a:pt x="63574" y="901713"/>
                  </a:lnTo>
                  <a:lnTo>
                    <a:pt x="29960" y="868099"/>
                  </a:lnTo>
                  <a:lnTo>
                    <a:pt x="7916" y="825472"/>
                  </a:lnTo>
                  <a:lnTo>
                    <a:pt x="0" y="776391"/>
                  </a:lnTo>
                  <a:lnTo>
                    <a:pt x="0" y="155281"/>
                  </a:lnTo>
                  <a:close/>
                </a:path>
              </a:pathLst>
            </a:custGeom>
            <a:ln w="253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45"/>
          <p:cNvSpPr txBox="1"/>
          <p:nvPr/>
        </p:nvSpPr>
        <p:spPr>
          <a:xfrm>
            <a:off x="932388" y="5876890"/>
            <a:ext cx="1308100" cy="54102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52400" marR="5080" indent="-140335">
              <a:lnSpc>
                <a:spcPts val="1900"/>
              </a:lnSpc>
              <a:spcBef>
                <a:spcPts val="380"/>
              </a:spcBef>
            </a:pPr>
            <a:r>
              <a:rPr sz="1800" spc="-5" dirty="0">
                <a:latin typeface="Microsoft Sans Serif"/>
                <a:cs typeface="Microsoft Sans Serif"/>
              </a:rPr>
              <a:t>Persetujuan </a:t>
            </a:r>
            <a:r>
              <a:rPr sz="1800" spc="-465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karantina</a:t>
            </a:r>
            <a:r>
              <a:rPr sz="1800" dirty="0">
                <a:latin typeface="Microsoft Sans Serif"/>
                <a:cs typeface="Microsoft Sans Serif"/>
              </a:rPr>
              <a:t> </a:t>
            </a:r>
            <a:endParaRPr sz="18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7419" y="245126"/>
            <a:ext cx="703643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4D4D4D"/>
                </a:solidFill>
              </a:rPr>
              <a:t>PROSEDUR</a:t>
            </a:r>
            <a:r>
              <a:rPr sz="2400" spc="10" dirty="0">
                <a:solidFill>
                  <a:srgbClr val="4D4D4D"/>
                </a:solidFill>
              </a:rPr>
              <a:t> </a:t>
            </a:r>
            <a:r>
              <a:rPr sz="2400" spc="-5" dirty="0">
                <a:solidFill>
                  <a:srgbClr val="4D4D4D"/>
                </a:solidFill>
              </a:rPr>
              <a:t>TERKAIT</a:t>
            </a:r>
            <a:r>
              <a:rPr sz="2400" spc="5" dirty="0">
                <a:solidFill>
                  <a:srgbClr val="4D4D4D"/>
                </a:solidFill>
              </a:rPr>
              <a:t> </a:t>
            </a:r>
            <a:r>
              <a:rPr sz="2400" spc="-5" dirty="0">
                <a:solidFill>
                  <a:srgbClr val="4D4D4D"/>
                </a:solidFill>
              </a:rPr>
              <a:t>KARANTINA</a:t>
            </a:r>
            <a:r>
              <a:rPr sz="2400" spc="10" dirty="0">
                <a:solidFill>
                  <a:srgbClr val="4D4D4D"/>
                </a:solidFill>
              </a:rPr>
              <a:t> </a:t>
            </a:r>
            <a:r>
              <a:rPr sz="2400" spc="-5" dirty="0">
                <a:solidFill>
                  <a:srgbClr val="4D4D4D"/>
                </a:solidFill>
              </a:rPr>
              <a:t>KESEHATAN</a:t>
            </a:r>
            <a:endParaRPr sz="2400"/>
          </a:p>
        </p:txBody>
      </p:sp>
      <p:grpSp>
        <p:nvGrpSpPr>
          <p:cNvPr id="3" name="object 3"/>
          <p:cNvGrpSpPr/>
          <p:nvPr/>
        </p:nvGrpSpPr>
        <p:grpSpPr>
          <a:xfrm>
            <a:off x="369916" y="1675014"/>
            <a:ext cx="6006465" cy="927100"/>
            <a:chOff x="369916" y="1675014"/>
            <a:chExt cx="6006465" cy="9271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9916" y="1675014"/>
              <a:ext cx="6005945" cy="92686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17319" y="1699953"/>
              <a:ext cx="4675908" cy="88114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0687" y="1700807"/>
              <a:ext cx="5904654" cy="828055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420687" y="1700808"/>
              <a:ext cx="5904865" cy="828675"/>
            </a:xfrm>
            <a:custGeom>
              <a:avLst/>
              <a:gdLst/>
              <a:ahLst/>
              <a:cxnLst/>
              <a:rect l="l" t="t" r="r" b="b"/>
              <a:pathLst>
                <a:path w="5904865" h="828675">
                  <a:moveTo>
                    <a:pt x="0" y="0"/>
                  </a:moveTo>
                  <a:lnTo>
                    <a:pt x="5490627" y="0"/>
                  </a:lnTo>
                  <a:lnTo>
                    <a:pt x="5904654" y="414027"/>
                  </a:lnTo>
                  <a:lnTo>
                    <a:pt x="5490627" y="828054"/>
                  </a:lnTo>
                  <a:lnTo>
                    <a:pt x="0" y="828054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6BA72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15388" y="1803861"/>
              <a:ext cx="839585" cy="665018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481702" y="1772817"/>
              <a:ext cx="803275" cy="627380"/>
            </a:xfrm>
            <a:custGeom>
              <a:avLst/>
              <a:gdLst/>
              <a:ahLst/>
              <a:cxnLst/>
              <a:rect l="l" t="t" r="r" b="b"/>
              <a:pathLst>
                <a:path w="803275" h="627380">
                  <a:moveTo>
                    <a:pt x="698563" y="0"/>
                  </a:moveTo>
                  <a:lnTo>
                    <a:pt x="104518" y="0"/>
                  </a:lnTo>
                  <a:lnTo>
                    <a:pt x="63835" y="8213"/>
                  </a:lnTo>
                  <a:lnTo>
                    <a:pt x="30612" y="30612"/>
                  </a:lnTo>
                  <a:lnTo>
                    <a:pt x="8213" y="63835"/>
                  </a:lnTo>
                  <a:lnTo>
                    <a:pt x="0" y="104518"/>
                  </a:lnTo>
                  <a:lnTo>
                    <a:pt x="0" y="522582"/>
                  </a:lnTo>
                  <a:lnTo>
                    <a:pt x="8213" y="563265"/>
                  </a:lnTo>
                  <a:lnTo>
                    <a:pt x="30612" y="596487"/>
                  </a:lnTo>
                  <a:lnTo>
                    <a:pt x="63835" y="618887"/>
                  </a:lnTo>
                  <a:lnTo>
                    <a:pt x="104518" y="627100"/>
                  </a:lnTo>
                  <a:lnTo>
                    <a:pt x="698563" y="627100"/>
                  </a:lnTo>
                  <a:lnTo>
                    <a:pt x="739247" y="618887"/>
                  </a:lnTo>
                  <a:lnTo>
                    <a:pt x="772470" y="596487"/>
                  </a:lnTo>
                  <a:lnTo>
                    <a:pt x="794869" y="563265"/>
                  </a:lnTo>
                  <a:lnTo>
                    <a:pt x="803083" y="522582"/>
                  </a:lnTo>
                  <a:lnTo>
                    <a:pt x="803083" y="104518"/>
                  </a:lnTo>
                  <a:lnTo>
                    <a:pt x="794869" y="63835"/>
                  </a:lnTo>
                  <a:lnTo>
                    <a:pt x="772470" y="30612"/>
                  </a:lnTo>
                  <a:lnTo>
                    <a:pt x="739247" y="8213"/>
                  </a:lnTo>
                  <a:lnTo>
                    <a:pt x="698563" y="0"/>
                  </a:lnTo>
                  <a:close/>
                </a:path>
              </a:pathLst>
            </a:custGeom>
            <a:solidFill>
              <a:srgbClr val="B5D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81702" y="1772817"/>
              <a:ext cx="803275" cy="627380"/>
            </a:xfrm>
            <a:custGeom>
              <a:avLst/>
              <a:gdLst/>
              <a:ahLst/>
              <a:cxnLst/>
              <a:rect l="l" t="t" r="r" b="b"/>
              <a:pathLst>
                <a:path w="803275" h="627380">
                  <a:moveTo>
                    <a:pt x="0" y="104518"/>
                  </a:moveTo>
                  <a:lnTo>
                    <a:pt x="8213" y="63835"/>
                  </a:lnTo>
                  <a:lnTo>
                    <a:pt x="30612" y="30612"/>
                  </a:lnTo>
                  <a:lnTo>
                    <a:pt x="63835" y="8213"/>
                  </a:lnTo>
                  <a:lnTo>
                    <a:pt x="104518" y="0"/>
                  </a:lnTo>
                  <a:lnTo>
                    <a:pt x="698563" y="0"/>
                  </a:lnTo>
                  <a:lnTo>
                    <a:pt x="739247" y="8213"/>
                  </a:lnTo>
                  <a:lnTo>
                    <a:pt x="772469" y="30612"/>
                  </a:lnTo>
                  <a:lnTo>
                    <a:pt x="794869" y="63835"/>
                  </a:lnTo>
                  <a:lnTo>
                    <a:pt x="803082" y="104518"/>
                  </a:lnTo>
                  <a:lnTo>
                    <a:pt x="803082" y="522581"/>
                  </a:lnTo>
                  <a:lnTo>
                    <a:pt x="794869" y="563265"/>
                  </a:lnTo>
                  <a:lnTo>
                    <a:pt x="772469" y="596487"/>
                  </a:lnTo>
                  <a:lnTo>
                    <a:pt x="739247" y="618887"/>
                  </a:lnTo>
                  <a:lnTo>
                    <a:pt x="698563" y="627100"/>
                  </a:lnTo>
                  <a:lnTo>
                    <a:pt x="104518" y="627100"/>
                  </a:lnTo>
                  <a:lnTo>
                    <a:pt x="63835" y="618887"/>
                  </a:lnTo>
                  <a:lnTo>
                    <a:pt x="30612" y="596487"/>
                  </a:lnTo>
                  <a:lnTo>
                    <a:pt x="8213" y="563265"/>
                  </a:lnTo>
                  <a:lnTo>
                    <a:pt x="0" y="522581"/>
                  </a:lnTo>
                  <a:lnTo>
                    <a:pt x="0" y="104518"/>
                  </a:lnTo>
                  <a:close/>
                </a:path>
              </a:pathLst>
            </a:custGeom>
            <a:ln w="28574">
              <a:solidFill>
                <a:srgbClr val="6060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24406" y="1880460"/>
              <a:ext cx="130175" cy="417830"/>
            </a:xfrm>
            <a:custGeom>
              <a:avLst/>
              <a:gdLst/>
              <a:ahLst/>
              <a:cxnLst/>
              <a:rect l="l" t="t" r="r" b="b"/>
              <a:pathLst>
                <a:path w="130175" h="417830">
                  <a:moveTo>
                    <a:pt x="130062" y="0"/>
                  </a:moveTo>
                  <a:lnTo>
                    <a:pt x="0" y="0"/>
                  </a:lnTo>
                  <a:lnTo>
                    <a:pt x="0" y="95545"/>
                  </a:lnTo>
                  <a:lnTo>
                    <a:pt x="24386" y="286638"/>
                  </a:lnTo>
                  <a:lnTo>
                    <a:pt x="104514" y="286638"/>
                  </a:lnTo>
                  <a:lnTo>
                    <a:pt x="130062" y="95545"/>
                  </a:lnTo>
                  <a:lnTo>
                    <a:pt x="130062" y="0"/>
                  </a:lnTo>
                  <a:close/>
                </a:path>
                <a:path w="130175" h="417830">
                  <a:moveTo>
                    <a:pt x="125416" y="315525"/>
                  </a:moveTo>
                  <a:lnTo>
                    <a:pt x="4645" y="315525"/>
                  </a:lnTo>
                  <a:lnTo>
                    <a:pt x="4645" y="417737"/>
                  </a:lnTo>
                  <a:lnTo>
                    <a:pt x="125416" y="417737"/>
                  </a:lnTo>
                  <a:lnTo>
                    <a:pt x="125416" y="315525"/>
                  </a:lnTo>
                  <a:close/>
                </a:path>
              </a:pathLst>
            </a:custGeom>
            <a:solidFill>
              <a:srgbClr val="6060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2341186" y="2661152"/>
            <a:ext cx="7078345" cy="1013460"/>
            <a:chOff x="2341186" y="2661152"/>
            <a:chExt cx="7078345" cy="1013460"/>
          </a:xfrm>
        </p:grpSpPr>
        <p:sp>
          <p:nvSpPr>
            <p:cNvPr id="13" name="object 13"/>
            <p:cNvSpPr/>
            <p:nvPr/>
          </p:nvSpPr>
          <p:spPr>
            <a:xfrm>
              <a:off x="2353886" y="2673852"/>
              <a:ext cx="7052945" cy="988060"/>
            </a:xfrm>
            <a:custGeom>
              <a:avLst/>
              <a:gdLst/>
              <a:ahLst/>
              <a:cxnLst/>
              <a:rect l="l" t="t" r="r" b="b"/>
              <a:pathLst>
                <a:path w="7052945" h="988060">
                  <a:moveTo>
                    <a:pt x="6888232" y="0"/>
                  </a:moveTo>
                  <a:lnTo>
                    <a:pt x="0" y="0"/>
                  </a:lnTo>
                  <a:lnTo>
                    <a:pt x="0" y="987908"/>
                  </a:lnTo>
                  <a:lnTo>
                    <a:pt x="6888232" y="987908"/>
                  </a:lnTo>
                  <a:lnTo>
                    <a:pt x="6932003" y="982027"/>
                  </a:lnTo>
                  <a:lnTo>
                    <a:pt x="6971336" y="965428"/>
                  </a:lnTo>
                  <a:lnTo>
                    <a:pt x="7004660" y="939682"/>
                  </a:lnTo>
                  <a:lnTo>
                    <a:pt x="7030406" y="906358"/>
                  </a:lnTo>
                  <a:lnTo>
                    <a:pt x="7047004" y="867026"/>
                  </a:lnTo>
                  <a:lnTo>
                    <a:pt x="7052886" y="823254"/>
                  </a:lnTo>
                  <a:lnTo>
                    <a:pt x="7052886" y="164655"/>
                  </a:lnTo>
                  <a:lnTo>
                    <a:pt x="7047004" y="120883"/>
                  </a:lnTo>
                  <a:lnTo>
                    <a:pt x="7030406" y="81550"/>
                  </a:lnTo>
                  <a:lnTo>
                    <a:pt x="7004660" y="48226"/>
                  </a:lnTo>
                  <a:lnTo>
                    <a:pt x="6971336" y="22480"/>
                  </a:lnTo>
                  <a:lnTo>
                    <a:pt x="6932003" y="5881"/>
                  </a:lnTo>
                  <a:lnTo>
                    <a:pt x="6888232" y="0"/>
                  </a:lnTo>
                  <a:close/>
                </a:path>
              </a:pathLst>
            </a:custGeom>
            <a:solidFill>
              <a:srgbClr val="E7F3D6">
                <a:alpha val="901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353886" y="2673852"/>
              <a:ext cx="7052945" cy="988060"/>
            </a:xfrm>
            <a:custGeom>
              <a:avLst/>
              <a:gdLst/>
              <a:ahLst/>
              <a:cxnLst/>
              <a:rect l="l" t="t" r="r" b="b"/>
              <a:pathLst>
                <a:path w="7052945" h="988060">
                  <a:moveTo>
                    <a:pt x="7052885" y="164655"/>
                  </a:moveTo>
                  <a:lnTo>
                    <a:pt x="7052885" y="823253"/>
                  </a:lnTo>
                  <a:lnTo>
                    <a:pt x="7047003" y="867025"/>
                  </a:lnTo>
                  <a:lnTo>
                    <a:pt x="7030405" y="906358"/>
                  </a:lnTo>
                  <a:lnTo>
                    <a:pt x="7004659" y="939682"/>
                  </a:lnTo>
                  <a:lnTo>
                    <a:pt x="6971334" y="965428"/>
                  </a:lnTo>
                  <a:lnTo>
                    <a:pt x="6932002" y="982027"/>
                  </a:lnTo>
                  <a:lnTo>
                    <a:pt x="6888230" y="987908"/>
                  </a:lnTo>
                  <a:lnTo>
                    <a:pt x="0" y="987908"/>
                  </a:lnTo>
                  <a:lnTo>
                    <a:pt x="0" y="0"/>
                  </a:lnTo>
                  <a:lnTo>
                    <a:pt x="6888230" y="0"/>
                  </a:lnTo>
                  <a:lnTo>
                    <a:pt x="6932002" y="5881"/>
                  </a:lnTo>
                  <a:lnTo>
                    <a:pt x="6971334" y="22480"/>
                  </a:lnTo>
                  <a:lnTo>
                    <a:pt x="7004659" y="48226"/>
                  </a:lnTo>
                  <a:lnTo>
                    <a:pt x="7030405" y="81550"/>
                  </a:lnTo>
                  <a:lnTo>
                    <a:pt x="7047003" y="120883"/>
                  </a:lnTo>
                  <a:lnTo>
                    <a:pt x="7052885" y="164655"/>
                  </a:lnTo>
                  <a:close/>
                </a:path>
              </a:pathLst>
            </a:custGeom>
            <a:ln w="25399">
              <a:solidFill>
                <a:srgbClr val="E7F3D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427419" y="758816"/>
            <a:ext cx="8387080" cy="224917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3707765">
              <a:lnSpc>
                <a:spcPts val="2800"/>
              </a:lnSpc>
              <a:spcBef>
                <a:spcPts val="260"/>
              </a:spcBef>
            </a:pPr>
            <a:r>
              <a:rPr sz="2400" b="1" spc="-5" dirty="0">
                <a:solidFill>
                  <a:srgbClr val="262626"/>
                </a:solidFill>
                <a:latin typeface="Arial"/>
                <a:cs typeface="Arial"/>
              </a:rPr>
              <a:t>Kedatangan dan Keberangkatan </a:t>
            </a:r>
            <a:r>
              <a:rPr sz="2400" b="1" spc="-655" dirty="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262626"/>
                </a:solidFill>
                <a:latin typeface="Arial"/>
                <a:cs typeface="Arial"/>
              </a:rPr>
              <a:t>Pesawat</a:t>
            </a:r>
            <a:r>
              <a:rPr sz="2400" b="1" spc="-10" dirty="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262626"/>
                </a:solidFill>
                <a:latin typeface="Arial"/>
                <a:cs typeface="Arial"/>
              </a:rPr>
              <a:t>Udara</a:t>
            </a:r>
            <a:endParaRPr sz="2400">
              <a:latin typeface="Arial"/>
              <a:cs typeface="Arial"/>
            </a:endParaRPr>
          </a:p>
          <a:p>
            <a:pPr marL="1062355" marR="2776220" indent="165100">
              <a:lnSpc>
                <a:spcPts val="2800"/>
              </a:lnSpc>
              <a:spcBef>
                <a:spcPts val="2095"/>
              </a:spcBef>
            </a:pPr>
            <a:r>
              <a:rPr sz="2400" b="1" dirty="0">
                <a:solidFill>
                  <a:srgbClr val="262626"/>
                </a:solidFill>
                <a:latin typeface="Arial"/>
                <a:cs typeface="Arial"/>
              </a:rPr>
              <a:t>Dalam Keadaan </a:t>
            </a:r>
            <a:r>
              <a:rPr sz="2400" b="1" spc="-15" dirty="0">
                <a:solidFill>
                  <a:srgbClr val="262626"/>
                </a:solidFill>
                <a:latin typeface="Arial"/>
                <a:cs typeface="Arial"/>
              </a:rPr>
              <a:t>Tidak </a:t>
            </a:r>
            <a:r>
              <a:rPr sz="2400" b="1" spc="-5" dirty="0">
                <a:solidFill>
                  <a:srgbClr val="262626"/>
                </a:solidFill>
                <a:latin typeface="Arial"/>
                <a:cs typeface="Arial"/>
              </a:rPr>
              <a:t>Normal/ </a:t>
            </a:r>
            <a:r>
              <a:rPr sz="2400" b="1" spc="-655" dirty="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262626"/>
                </a:solidFill>
                <a:latin typeface="Arial"/>
                <a:cs typeface="Arial"/>
              </a:rPr>
              <a:t>dari</a:t>
            </a:r>
            <a:r>
              <a:rPr sz="2400" b="1" spc="-25" dirty="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262626"/>
                </a:solidFill>
                <a:latin typeface="Arial"/>
                <a:cs typeface="Arial"/>
              </a:rPr>
              <a:t>Bandara</a:t>
            </a:r>
            <a:r>
              <a:rPr sz="2400" b="1" spc="-30" dirty="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sz="2400" b="1" spc="-20" dirty="0">
                <a:solidFill>
                  <a:srgbClr val="262626"/>
                </a:solidFill>
                <a:latin typeface="Arial"/>
                <a:cs typeface="Arial"/>
              </a:rPr>
              <a:t>Terjangkit/</a:t>
            </a:r>
            <a:r>
              <a:rPr sz="2400" b="1" spc="-25" dirty="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sz="2400" b="1" spc="-20" dirty="0">
                <a:solidFill>
                  <a:srgbClr val="262626"/>
                </a:solidFill>
                <a:latin typeface="Arial"/>
                <a:cs typeface="Arial"/>
              </a:rPr>
              <a:t>Wabah</a:t>
            </a:r>
            <a:endParaRPr sz="2400">
              <a:latin typeface="Arial"/>
              <a:cs typeface="Arial"/>
            </a:endParaRPr>
          </a:p>
          <a:p>
            <a:pPr marL="2224405" marR="5080" indent="-50800">
              <a:lnSpc>
                <a:spcPts val="900"/>
              </a:lnSpc>
              <a:spcBef>
                <a:spcPts val="2255"/>
              </a:spcBef>
              <a:buChar char="•"/>
              <a:tabLst>
                <a:tab pos="2231390" algn="l"/>
              </a:tabLst>
            </a:pPr>
            <a:r>
              <a:rPr sz="900" dirty="0">
                <a:solidFill>
                  <a:srgbClr val="4D4D4D"/>
                </a:solidFill>
                <a:latin typeface="Microsoft Sans Serif"/>
                <a:cs typeface="Microsoft Sans Serif"/>
              </a:rPr>
              <a:t>Setiap pesawat yang berada dalam </a:t>
            </a:r>
            <a:r>
              <a:rPr sz="9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status </a:t>
            </a:r>
            <a:r>
              <a:rPr sz="900" dirty="0">
                <a:solidFill>
                  <a:srgbClr val="4D4D4D"/>
                </a:solidFill>
                <a:latin typeface="Microsoft Sans Serif"/>
                <a:cs typeface="Microsoft Sans Serif"/>
              </a:rPr>
              <a:t>karantina yang memiliki </a:t>
            </a:r>
            <a:r>
              <a:rPr sz="9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faktor </a:t>
            </a:r>
            <a:r>
              <a:rPr sz="900" dirty="0">
                <a:solidFill>
                  <a:srgbClr val="4D4D4D"/>
                </a:solidFill>
                <a:latin typeface="Microsoft Sans Serif"/>
                <a:cs typeface="Microsoft Sans Serif"/>
              </a:rPr>
              <a:t>risiko kesehatan masyarakat, petugas karantina </a:t>
            </a:r>
            <a:r>
              <a:rPr sz="900" spc="-22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900" dirty="0">
                <a:solidFill>
                  <a:srgbClr val="4D4D4D"/>
                </a:solidFill>
                <a:latin typeface="Microsoft Sans Serif"/>
                <a:cs typeface="Microsoft Sans Serif"/>
              </a:rPr>
              <a:t>kesehatan</a:t>
            </a:r>
            <a:r>
              <a:rPr sz="9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900" dirty="0">
                <a:solidFill>
                  <a:srgbClr val="4D4D4D"/>
                </a:solidFill>
                <a:latin typeface="Microsoft Sans Serif"/>
                <a:cs typeface="Microsoft Sans Serif"/>
              </a:rPr>
              <a:t>melakukan tindakan kekarantinaan kesehatan</a:t>
            </a:r>
            <a:r>
              <a:rPr sz="9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900" dirty="0">
                <a:solidFill>
                  <a:srgbClr val="4D4D4D"/>
                </a:solidFill>
                <a:latin typeface="Microsoft Sans Serif"/>
                <a:cs typeface="Microsoft Sans Serif"/>
              </a:rPr>
              <a:t>dengan berkoordinasi</a:t>
            </a:r>
            <a:r>
              <a:rPr sz="9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900" dirty="0">
                <a:solidFill>
                  <a:srgbClr val="4D4D4D"/>
                </a:solidFill>
                <a:latin typeface="Microsoft Sans Serif"/>
                <a:cs typeface="Microsoft Sans Serif"/>
              </a:rPr>
              <a:t>dengan pihak</a:t>
            </a:r>
            <a:r>
              <a:rPr sz="900" spc="-1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9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terkait,</a:t>
            </a:r>
            <a:r>
              <a:rPr sz="90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9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berupa:</a:t>
            </a:r>
            <a:r>
              <a:rPr sz="900" dirty="0">
                <a:solidFill>
                  <a:srgbClr val="606060"/>
                </a:solidFill>
                <a:latin typeface="Microsoft Sans Serif"/>
                <a:cs typeface="Microsoft Sans Serif"/>
              </a:rPr>
              <a:t> </a:t>
            </a:r>
            <a:endParaRPr sz="900">
              <a:latin typeface="Microsoft Sans Serif"/>
              <a:cs typeface="Microsoft Sans Serif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639636" y="2997753"/>
            <a:ext cx="6499860" cy="594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9850" indent="-57150">
              <a:lnSpc>
                <a:spcPct val="100000"/>
              </a:lnSpc>
              <a:spcBef>
                <a:spcPts val="100"/>
              </a:spcBef>
              <a:buChar char="•"/>
              <a:tabLst>
                <a:tab pos="69850" algn="l"/>
              </a:tabLst>
            </a:pPr>
            <a:r>
              <a:rPr sz="900" dirty="0">
                <a:solidFill>
                  <a:srgbClr val="4D4D4D"/>
                </a:solidFill>
                <a:latin typeface="Microsoft Sans Serif"/>
                <a:cs typeface="Microsoft Sans Serif"/>
              </a:rPr>
              <a:t>karantina,</a:t>
            </a:r>
            <a:r>
              <a:rPr sz="900" spc="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9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isolasi,</a:t>
            </a:r>
            <a:r>
              <a:rPr sz="900" spc="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900" dirty="0">
                <a:solidFill>
                  <a:srgbClr val="4D4D4D"/>
                </a:solidFill>
                <a:latin typeface="Microsoft Sans Serif"/>
                <a:cs typeface="Microsoft Sans Serif"/>
              </a:rPr>
              <a:t>pemberian</a:t>
            </a:r>
            <a:r>
              <a:rPr sz="900" spc="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900" dirty="0">
                <a:solidFill>
                  <a:srgbClr val="4D4D4D"/>
                </a:solidFill>
                <a:latin typeface="Microsoft Sans Serif"/>
                <a:cs typeface="Microsoft Sans Serif"/>
              </a:rPr>
              <a:t>vaksinasi </a:t>
            </a:r>
            <a:r>
              <a:rPr sz="9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profilaksis,</a:t>
            </a:r>
            <a:r>
              <a:rPr sz="900" spc="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900" dirty="0">
                <a:solidFill>
                  <a:srgbClr val="4D4D4D"/>
                </a:solidFill>
                <a:latin typeface="Microsoft Sans Serif"/>
                <a:cs typeface="Microsoft Sans Serif"/>
              </a:rPr>
              <a:t>rujukan,</a:t>
            </a:r>
            <a:r>
              <a:rPr sz="900" spc="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9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disinfeksi,</a:t>
            </a:r>
            <a:r>
              <a:rPr sz="900" spc="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900" dirty="0">
                <a:solidFill>
                  <a:srgbClr val="4D4D4D"/>
                </a:solidFill>
                <a:latin typeface="Microsoft Sans Serif"/>
                <a:cs typeface="Microsoft Sans Serif"/>
              </a:rPr>
              <a:t>dan/</a:t>
            </a:r>
            <a:r>
              <a:rPr sz="900" spc="1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900" dirty="0">
                <a:solidFill>
                  <a:srgbClr val="4D4D4D"/>
                </a:solidFill>
                <a:latin typeface="Microsoft Sans Serif"/>
                <a:cs typeface="Microsoft Sans Serif"/>
              </a:rPr>
              <a:t>atau</a:t>
            </a:r>
            <a:r>
              <a:rPr sz="900" spc="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900" dirty="0">
                <a:solidFill>
                  <a:srgbClr val="4D4D4D"/>
                </a:solidFill>
                <a:latin typeface="Microsoft Sans Serif"/>
                <a:cs typeface="Microsoft Sans Serif"/>
              </a:rPr>
              <a:t>dekontaminasi terhadap</a:t>
            </a:r>
            <a:r>
              <a:rPr sz="900" spc="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900" dirty="0">
                <a:solidFill>
                  <a:srgbClr val="4D4D4D"/>
                </a:solidFill>
                <a:latin typeface="Microsoft Sans Serif"/>
                <a:cs typeface="Microsoft Sans Serif"/>
              </a:rPr>
              <a:t>orang</a:t>
            </a:r>
            <a:r>
              <a:rPr sz="900" spc="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900" dirty="0">
                <a:solidFill>
                  <a:srgbClr val="4D4D4D"/>
                </a:solidFill>
                <a:latin typeface="Microsoft Sans Serif"/>
                <a:cs typeface="Microsoft Sans Serif"/>
              </a:rPr>
              <a:t>sesuai </a:t>
            </a:r>
            <a:r>
              <a:rPr sz="9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indikasi;</a:t>
            </a:r>
            <a:r>
              <a:rPr sz="900" dirty="0">
                <a:solidFill>
                  <a:srgbClr val="606060"/>
                </a:solidFill>
                <a:latin typeface="Microsoft Sans Serif"/>
                <a:cs typeface="Microsoft Sans Serif"/>
              </a:rPr>
              <a:t> </a:t>
            </a:r>
            <a:endParaRPr sz="900">
              <a:latin typeface="Microsoft Sans Serif"/>
              <a:cs typeface="Microsoft Sans Serif"/>
            </a:endParaRPr>
          </a:p>
          <a:p>
            <a:pPr marL="69850" indent="-57150">
              <a:lnSpc>
                <a:spcPct val="100000"/>
              </a:lnSpc>
              <a:spcBef>
                <a:spcPts val="20"/>
              </a:spcBef>
              <a:buChar char="•"/>
              <a:tabLst>
                <a:tab pos="69850" algn="l"/>
              </a:tabLst>
            </a:pPr>
            <a:r>
              <a:rPr sz="900" dirty="0">
                <a:solidFill>
                  <a:srgbClr val="4D4D4D"/>
                </a:solidFill>
                <a:latin typeface="Microsoft Sans Serif"/>
                <a:cs typeface="Microsoft Sans Serif"/>
              </a:rPr>
              <a:t>pembatasan</a:t>
            </a:r>
            <a:r>
              <a:rPr sz="900" spc="19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9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sosial;</a:t>
            </a:r>
            <a:r>
              <a:rPr sz="900" dirty="0">
                <a:solidFill>
                  <a:srgbClr val="606060"/>
                </a:solidFill>
                <a:latin typeface="Microsoft Sans Serif"/>
                <a:cs typeface="Microsoft Sans Serif"/>
              </a:rPr>
              <a:t> </a:t>
            </a:r>
            <a:endParaRPr sz="900">
              <a:latin typeface="Microsoft Sans Serif"/>
              <a:cs typeface="Microsoft Sans Serif"/>
            </a:endParaRPr>
          </a:p>
          <a:p>
            <a:pPr marL="69850" indent="-57150">
              <a:lnSpc>
                <a:spcPct val="100000"/>
              </a:lnSpc>
              <a:spcBef>
                <a:spcPts val="20"/>
              </a:spcBef>
              <a:buChar char="•"/>
              <a:tabLst>
                <a:tab pos="69850" algn="l"/>
              </a:tabLst>
            </a:pPr>
            <a:r>
              <a:rPr sz="9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disinfeksi,</a:t>
            </a:r>
            <a:r>
              <a:rPr sz="900" spc="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9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dekontaminasi,</a:t>
            </a:r>
            <a:r>
              <a:rPr sz="900" spc="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9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disinseksi,</a:t>
            </a:r>
            <a:r>
              <a:rPr sz="900" spc="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900" dirty="0">
                <a:solidFill>
                  <a:srgbClr val="4D4D4D"/>
                </a:solidFill>
                <a:latin typeface="Microsoft Sans Serif"/>
                <a:cs typeface="Microsoft Sans Serif"/>
              </a:rPr>
              <a:t>dan/</a:t>
            </a:r>
            <a:r>
              <a:rPr sz="900" spc="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900" dirty="0">
                <a:solidFill>
                  <a:srgbClr val="4D4D4D"/>
                </a:solidFill>
                <a:latin typeface="Microsoft Sans Serif"/>
                <a:cs typeface="Microsoft Sans Serif"/>
              </a:rPr>
              <a:t>atau</a:t>
            </a:r>
            <a:r>
              <a:rPr sz="900" spc="1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900" dirty="0">
                <a:solidFill>
                  <a:srgbClr val="4D4D4D"/>
                </a:solidFill>
                <a:latin typeface="Microsoft Sans Serif"/>
                <a:cs typeface="Microsoft Sans Serif"/>
              </a:rPr>
              <a:t>deratisasi terhadap</a:t>
            </a:r>
            <a:r>
              <a:rPr sz="900" spc="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900" dirty="0">
                <a:solidFill>
                  <a:srgbClr val="4D4D4D"/>
                </a:solidFill>
                <a:latin typeface="Microsoft Sans Serif"/>
                <a:cs typeface="Microsoft Sans Serif"/>
              </a:rPr>
              <a:t>alat</a:t>
            </a:r>
            <a:r>
              <a:rPr sz="900" spc="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900" dirty="0">
                <a:solidFill>
                  <a:srgbClr val="4D4D4D"/>
                </a:solidFill>
                <a:latin typeface="Microsoft Sans Serif"/>
                <a:cs typeface="Microsoft Sans Serif"/>
              </a:rPr>
              <a:t>angkut</a:t>
            </a:r>
            <a:r>
              <a:rPr sz="900" spc="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900" dirty="0">
                <a:solidFill>
                  <a:srgbClr val="4D4D4D"/>
                </a:solidFill>
                <a:latin typeface="Microsoft Sans Serif"/>
                <a:cs typeface="Microsoft Sans Serif"/>
              </a:rPr>
              <a:t>dan</a:t>
            </a:r>
            <a:r>
              <a:rPr sz="900" spc="1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900" dirty="0">
                <a:solidFill>
                  <a:srgbClr val="4D4D4D"/>
                </a:solidFill>
                <a:latin typeface="Microsoft Sans Serif"/>
                <a:cs typeface="Microsoft Sans Serif"/>
              </a:rPr>
              <a:t>barang;</a:t>
            </a:r>
            <a:r>
              <a:rPr sz="900" spc="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900" dirty="0">
                <a:solidFill>
                  <a:srgbClr val="4D4D4D"/>
                </a:solidFill>
                <a:latin typeface="Microsoft Sans Serif"/>
                <a:cs typeface="Microsoft Sans Serif"/>
              </a:rPr>
              <a:t>dan/</a:t>
            </a:r>
            <a:r>
              <a:rPr sz="900" spc="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9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atau</a:t>
            </a:r>
            <a:r>
              <a:rPr sz="900" dirty="0">
                <a:solidFill>
                  <a:srgbClr val="606060"/>
                </a:solidFill>
                <a:latin typeface="Microsoft Sans Serif"/>
                <a:cs typeface="Microsoft Sans Serif"/>
              </a:rPr>
              <a:t> </a:t>
            </a:r>
            <a:endParaRPr sz="900">
              <a:latin typeface="Microsoft Sans Serif"/>
              <a:cs typeface="Microsoft Sans Serif"/>
            </a:endParaRPr>
          </a:p>
          <a:p>
            <a:pPr marL="69850" indent="-57150">
              <a:lnSpc>
                <a:spcPct val="100000"/>
              </a:lnSpc>
              <a:spcBef>
                <a:spcPts val="120"/>
              </a:spcBef>
              <a:buChar char="•"/>
              <a:tabLst>
                <a:tab pos="69850" algn="l"/>
              </a:tabLst>
            </a:pPr>
            <a:r>
              <a:rPr sz="900" dirty="0">
                <a:solidFill>
                  <a:srgbClr val="4D4D4D"/>
                </a:solidFill>
                <a:latin typeface="Microsoft Sans Serif"/>
                <a:cs typeface="Microsoft Sans Serif"/>
              </a:rPr>
              <a:t>penyehatan,</a:t>
            </a:r>
            <a:r>
              <a:rPr sz="900" spc="-1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900" dirty="0">
                <a:solidFill>
                  <a:srgbClr val="4D4D4D"/>
                </a:solidFill>
                <a:latin typeface="Microsoft Sans Serif"/>
                <a:cs typeface="Microsoft Sans Serif"/>
              </a:rPr>
              <a:t>pengamanan,</a:t>
            </a:r>
            <a:r>
              <a:rPr sz="900" spc="-1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900" dirty="0">
                <a:solidFill>
                  <a:srgbClr val="4D4D4D"/>
                </a:solidFill>
                <a:latin typeface="Microsoft Sans Serif"/>
                <a:cs typeface="Microsoft Sans Serif"/>
              </a:rPr>
              <a:t>dan</a:t>
            </a:r>
            <a:r>
              <a:rPr sz="9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900" dirty="0">
                <a:solidFill>
                  <a:srgbClr val="4D4D4D"/>
                </a:solidFill>
                <a:latin typeface="Microsoft Sans Serif"/>
                <a:cs typeface="Microsoft Sans Serif"/>
              </a:rPr>
              <a:t>pengendalian</a:t>
            </a:r>
            <a:r>
              <a:rPr sz="900" spc="-1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900" dirty="0">
                <a:solidFill>
                  <a:srgbClr val="4D4D4D"/>
                </a:solidFill>
                <a:latin typeface="Microsoft Sans Serif"/>
                <a:cs typeface="Microsoft Sans Serif"/>
              </a:rPr>
              <a:t>terhadap</a:t>
            </a:r>
            <a:r>
              <a:rPr sz="9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900" dirty="0">
                <a:solidFill>
                  <a:srgbClr val="4D4D4D"/>
                </a:solidFill>
                <a:latin typeface="Microsoft Sans Serif"/>
                <a:cs typeface="Microsoft Sans Serif"/>
              </a:rPr>
              <a:t>media</a:t>
            </a:r>
            <a:r>
              <a:rPr sz="900" spc="-1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9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lingkungan</a:t>
            </a:r>
            <a:r>
              <a:rPr sz="900" dirty="0">
                <a:solidFill>
                  <a:srgbClr val="606060"/>
                </a:solidFill>
                <a:latin typeface="Microsoft Sans Serif"/>
                <a:cs typeface="Microsoft Sans Serif"/>
              </a:rPr>
              <a:t> </a:t>
            </a:r>
            <a:endParaRPr sz="900">
              <a:latin typeface="Microsoft Sans Serif"/>
              <a:cs typeface="Microsoft Sans Serif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414120" y="2684205"/>
            <a:ext cx="1952625" cy="967740"/>
            <a:chOff x="414120" y="2684205"/>
            <a:chExt cx="1952625" cy="967740"/>
          </a:xfrm>
        </p:grpSpPr>
        <p:sp>
          <p:nvSpPr>
            <p:cNvPr id="18" name="object 18"/>
            <p:cNvSpPr/>
            <p:nvPr/>
          </p:nvSpPr>
          <p:spPr>
            <a:xfrm>
              <a:off x="426820" y="2696905"/>
              <a:ext cx="1927225" cy="942340"/>
            </a:xfrm>
            <a:custGeom>
              <a:avLst/>
              <a:gdLst/>
              <a:ahLst/>
              <a:cxnLst/>
              <a:rect l="l" t="t" r="r" b="b"/>
              <a:pathLst>
                <a:path w="1927225" h="942339">
                  <a:moveTo>
                    <a:pt x="1770094" y="0"/>
                  </a:moveTo>
                  <a:lnTo>
                    <a:pt x="156970" y="0"/>
                  </a:lnTo>
                  <a:lnTo>
                    <a:pt x="107355" y="8002"/>
                  </a:lnTo>
                  <a:lnTo>
                    <a:pt x="64265" y="30286"/>
                  </a:lnTo>
                  <a:lnTo>
                    <a:pt x="30286" y="64265"/>
                  </a:lnTo>
                  <a:lnTo>
                    <a:pt x="8002" y="107355"/>
                  </a:lnTo>
                  <a:lnTo>
                    <a:pt x="0" y="156970"/>
                  </a:lnTo>
                  <a:lnTo>
                    <a:pt x="0" y="784829"/>
                  </a:lnTo>
                  <a:lnTo>
                    <a:pt x="8002" y="834443"/>
                  </a:lnTo>
                  <a:lnTo>
                    <a:pt x="30286" y="877533"/>
                  </a:lnTo>
                  <a:lnTo>
                    <a:pt x="64265" y="911512"/>
                  </a:lnTo>
                  <a:lnTo>
                    <a:pt x="107355" y="933796"/>
                  </a:lnTo>
                  <a:lnTo>
                    <a:pt x="156970" y="941798"/>
                  </a:lnTo>
                  <a:lnTo>
                    <a:pt x="1770094" y="941798"/>
                  </a:lnTo>
                  <a:lnTo>
                    <a:pt x="1819709" y="933796"/>
                  </a:lnTo>
                  <a:lnTo>
                    <a:pt x="1862799" y="911512"/>
                  </a:lnTo>
                  <a:lnTo>
                    <a:pt x="1896778" y="877533"/>
                  </a:lnTo>
                  <a:lnTo>
                    <a:pt x="1919061" y="834443"/>
                  </a:lnTo>
                  <a:lnTo>
                    <a:pt x="1927064" y="784829"/>
                  </a:lnTo>
                  <a:lnTo>
                    <a:pt x="1927064" y="156970"/>
                  </a:lnTo>
                  <a:lnTo>
                    <a:pt x="1919061" y="107355"/>
                  </a:lnTo>
                  <a:lnTo>
                    <a:pt x="1896778" y="64265"/>
                  </a:lnTo>
                  <a:lnTo>
                    <a:pt x="1862799" y="30286"/>
                  </a:lnTo>
                  <a:lnTo>
                    <a:pt x="1819709" y="8002"/>
                  </a:lnTo>
                  <a:lnTo>
                    <a:pt x="1770094" y="0"/>
                  </a:lnTo>
                  <a:close/>
                </a:path>
              </a:pathLst>
            </a:custGeom>
            <a:solidFill>
              <a:srgbClr val="B5D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26820" y="2696905"/>
              <a:ext cx="1927225" cy="942340"/>
            </a:xfrm>
            <a:custGeom>
              <a:avLst/>
              <a:gdLst/>
              <a:ahLst/>
              <a:cxnLst/>
              <a:rect l="l" t="t" r="r" b="b"/>
              <a:pathLst>
                <a:path w="1927225" h="942339">
                  <a:moveTo>
                    <a:pt x="0" y="156969"/>
                  </a:moveTo>
                  <a:lnTo>
                    <a:pt x="8002" y="107355"/>
                  </a:lnTo>
                  <a:lnTo>
                    <a:pt x="30286" y="64265"/>
                  </a:lnTo>
                  <a:lnTo>
                    <a:pt x="64265" y="30286"/>
                  </a:lnTo>
                  <a:lnTo>
                    <a:pt x="107355" y="8002"/>
                  </a:lnTo>
                  <a:lnTo>
                    <a:pt x="156970" y="0"/>
                  </a:lnTo>
                  <a:lnTo>
                    <a:pt x="1770094" y="0"/>
                  </a:lnTo>
                  <a:lnTo>
                    <a:pt x="1819709" y="8002"/>
                  </a:lnTo>
                  <a:lnTo>
                    <a:pt x="1862798" y="30286"/>
                  </a:lnTo>
                  <a:lnTo>
                    <a:pt x="1896778" y="64265"/>
                  </a:lnTo>
                  <a:lnTo>
                    <a:pt x="1919062" y="107355"/>
                  </a:lnTo>
                  <a:lnTo>
                    <a:pt x="1927064" y="156969"/>
                  </a:lnTo>
                  <a:lnTo>
                    <a:pt x="1927064" y="784828"/>
                  </a:lnTo>
                  <a:lnTo>
                    <a:pt x="1919062" y="834443"/>
                  </a:lnTo>
                  <a:lnTo>
                    <a:pt x="1896778" y="877533"/>
                  </a:lnTo>
                  <a:lnTo>
                    <a:pt x="1862798" y="911512"/>
                  </a:lnTo>
                  <a:lnTo>
                    <a:pt x="1819709" y="933796"/>
                  </a:lnTo>
                  <a:lnTo>
                    <a:pt x="1770094" y="941798"/>
                  </a:lnTo>
                  <a:lnTo>
                    <a:pt x="156970" y="941798"/>
                  </a:lnTo>
                  <a:lnTo>
                    <a:pt x="107355" y="933796"/>
                  </a:lnTo>
                  <a:lnTo>
                    <a:pt x="64265" y="911512"/>
                  </a:lnTo>
                  <a:lnTo>
                    <a:pt x="30286" y="877533"/>
                  </a:lnTo>
                  <a:lnTo>
                    <a:pt x="8002" y="834443"/>
                  </a:lnTo>
                  <a:lnTo>
                    <a:pt x="0" y="784828"/>
                  </a:lnTo>
                  <a:lnTo>
                    <a:pt x="0" y="156969"/>
                  </a:lnTo>
                  <a:close/>
                </a:path>
              </a:pathLst>
            </a:custGeom>
            <a:ln w="253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836427" y="2852846"/>
            <a:ext cx="1181735" cy="596900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2700" marR="5080" indent="20955">
              <a:lnSpc>
                <a:spcPts val="2100"/>
              </a:lnSpc>
              <a:spcBef>
                <a:spcPts val="420"/>
              </a:spcBef>
            </a:pPr>
            <a:r>
              <a:rPr sz="2000" spc="-5" dirty="0">
                <a:latin typeface="Microsoft Sans Serif"/>
                <a:cs typeface="Microsoft Sans Serif"/>
              </a:rPr>
              <a:t>Tindakan </a:t>
            </a:r>
            <a:r>
              <a:rPr sz="200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Karantina</a:t>
            </a:r>
            <a:r>
              <a:rPr sz="2000" dirty="0">
                <a:latin typeface="Microsoft Sans Serif"/>
                <a:cs typeface="Microsoft Sans Serif"/>
              </a:rPr>
              <a:t> </a:t>
            </a:r>
            <a:endParaRPr sz="2000">
              <a:latin typeface="Microsoft Sans Serif"/>
              <a:cs typeface="Microsoft Sans Serif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2343071" y="3790332"/>
            <a:ext cx="7085330" cy="779145"/>
            <a:chOff x="2343071" y="3790332"/>
            <a:chExt cx="7085330" cy="779145"/>
          </a:xfrm>
        </p:grpSpPr>
        <p:sp>
          <p:nvSpPr>
            <p:cNvPr id="22" name="object 22"/>
            <p:cNvSpPr/>
            <p:nvPr/>
          </p:nvSpPr>
          <p:spPr>
            <a:xfrm>
              <a:off x="2355769" y="3803032"/>
              <a:ext cx="7059930" cy="753745"/>
            </a:xfrm>
            <a:custGeom>
              <a:avLst/>
              <a:gdLst/>
              <a:ahLst/>
              <a:cxnLst/>
              <a:rect l="l" t="t" r="r" b="b"/>
              <a:pathLst>
                <a:path w="7059930" h="753745">
                  <a:moveTo>
                    <a:pt x="6934206" y="0"/>
                  </a:moveTo>
                  <a:lnTo>
                    <a:pt x="0" y="0"/>
                  </a:lnTo>
                  <a:lnTo>
                    <a:pt x="0" y="753438"/>
                  </a:lnTo>
                  <a:lnTo>
                    <a:pt x="6934206" y="753438"/>
                  </a:lnTo>
                  <a:lnTo>
                    <a:pt x="6983086" y="743570"/>
                  </a:lnTo>
                  <a:lnTo>
                    <a:pt x="7023002" y="716658"/>
                  </a:lnTo>
                  <a:lnTo>
                    <a:pt x="7049914" y="676742"/>
                  </a:lnTo>
                  <a:lnTo>
                    <a:pt x="7059782" y="627862"/>
                  </a:lnTo>
                  <a:lnTo>
                    <a:pt x="7059782" y="125575"/>
                  </a:lnTo>
                  <a:lnTo>
                    <a:pt x="7049914" y="76695"/>
                  </a:lnTo>
                  <a:lnTo>
                    <a:pt x="7023002" y="36779"/>
                  </a:lnTo>
                  <a:lnTo>
                    <a:pt x="6983086" y="9868"/>
                  </a:lnTo>
                  <a:lnTo>
                    <a:pt x="6934206" y="0"/>
                  </a:lnTo>
                  <a:close/>
                </a:path>
              </a:pathLst>
            </a:custGeom>
            <a:solidFill>
              <a:srgbClr val="E7F3D6">
                <a:alpha val="901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355771" y="3803032"/>
              <a:ext cx="7059930" cy="753745"/>
            </a:xfrm>
            <a:custGeom>
              <a:avLst/>
              <a:gdLst/>
              <a:ahLst/>
              <a:cxnLst/>
              <a:rect l="l" t="t" r="r" b="b"/>
              <a:pathLst>
                <a:path w="7059930" h="753745">
                  <a:moveTo>
                    <a:pt x="7059781" y="125576"/>
                  </a:moveTo>
                  <a:lnTo>
                    <a:pt x="7059781" y="627862"/>
                  </a:lnTo>
                  <a:lnTo>
                    <a:pt x="7049912" y="676742"/>
                  </a:lnTo>
                  <a:lnTo>
                    <a:pt x="7023000" y="716658"/>
                  </a:lnTo>
                  <a:lnTo>
                    <a:pt x="6983085" y="743570"/>
                  </a:lnTo>
                  <a:lnTo>
                    <a:pt x="6934205" y="753438"/>
                  </a:lnTo>
                  <a:lnTo>
                    <a:pt x="0" y="753438"/>
                  </a:lnTo>
                  <a:lnTo>
                    <a:pt x="0" y="0"/>
                  </a:lnTo>
                  <a:lnTo>
                    <a:pt x="6934205" y="0"/>
                  </a:lnTo>
                  <a:lnTo>
                    <a:pt x="6983085" y="9868"/>
                  </a:lnTo>
                  <a:lnTo>
                    <a:pt x="7023000" y="36780"/>
                  </a:lnTo>
                  <a:lnTo>
                    <a:pt x="7049912" y="76696"/>
                  </a:lnTo>
                  <a:lnTo>
                    <a:pt x="7059781" y="125576"/>
                  </a:lnTo>
                  <a:close/>
                </a:path>
              </a:pathLst>
            </a:custGeom>
            <a:ln w="25399">
              <a:solidFill>
                <a:srgbClr val="E7F3D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2590719" y="3821103"/>
            <a:ext cx="6445250" cy="690880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27000" marR="5080" indent="-114300">
              <a:lnSpc>
                <a:spcPct val="88000"/>
              </a:lnSpc>
              <a:spcBef>
                <a:spcPts val="270"/>
              </a:spcBef>
              <a:buChar char="•"/>
              <a:tabLst>
                <a:tab pos="127000" algn="l"/>
              </a:tabLst>
            </a:pPr>
            <a:r>
              <a:rPr sz="1200" dirty="0">
                <a:solidFill>
                  <a:srgbClr val="4D4D4D"/>
                </a:solidFill>
                <a:latin typeface="Microsoft Sans Serif"/>
                <a:cs typeface="Microsoft Sans Serif"/>
              </a:rPr>
              <a:t>“Pihak</a:t>
            </a:r>
            <a:r>
              <a:rPr sz="12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 terkait"</a:t>
            </a:r>
            <a:r>
              <a:rPr sz="120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606060"/>
                </a:solidFill>
                <a:latin typeface="Wingdings"/>
                <a:cs typeface="Wingdings"/>
              </a:rPr>
              <a:t></a:t>
            </a:r>
            <a:r>
              <a:rPr sz="1200" spc="15" dirty="0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4D4D4D"/>
                </a:solidFill>
                <a:latin typeface="Microsoft Sans Serif"/>
                <a:cs typeface="Microsoft Sans Serif"/>
              </a:rPr>
              <a:t>pejabat bea </a:t>
            </a:r>
            <a:r>
              <a:rPr sz="12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cukai,</a:t>
            </a:r>
            <a:r>
              <a:rPr sz="120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imigrasi,</a:t>
            </a:r>
            <a:r>
              <a:rPr sz="1200" dirty="0">
                <a:solidFill>
                  <a:srgbClr val="4D4D4D"/>
                </a:solidFill>
                <a:latin typeface="Microsoft Sans Serif"/>
                <a:cs typeface="Microsoft Sans Serif"/>
              </a:rPr>
              <a:t> karantina tumbuhan dan hewan, karantina ikan, </a:t>
            </a:r>
            <a:r>
              <a:rPr sz="1200" spc="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otoritas </a:t>
            </a:r>
            <a:r>
              <a:rPr sz="1200" dirty="0">
                <a:solidFill>
                  <a:srgbClr val="4D4D4D"/>
                </a:solidFill>
                <a:latin typeface="Microsoft Sans Serif"/>
                <a:cs typeface="Microsoft Sans Serif"/>
              </a:rPr>
              <a:t>pintu </a:t>
            </a:r>
            <a:r>
              <a:rPr sz="12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masuk, </a:t>
            </a:r>
            <a:r>
              <a:rPr sz="1200" dirty="0">
                <a:solidFill>
                  <a:srgbClr val="4D4D4D"/>
                </a:solidFill>
                <a:latin typeface="Microsoft Sans Serif"/>
                <a:cs typeface="Microsoft Sans Serif"/>
              </a:rPr>
              <a:t>dan pihak keamanan,</a:t>
            </a:r>
            <a:r>
              <a:rPr sz="1200" spc="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serta </a:t>
            </a:r>
            <a:r>
              <a:rPr sz="1200" dirty="0">
                <a:solidFill>
                  <a:srgbClr val="4D4D4D"/>
                </a:solidFill>
                <a:latin typeface="Microsoft Sans Serif"/>
                <a:cs typeface="Microsoft Sans Serif"/>
              </a:rPr>
              <a:t>kementerian yang membawahi bidang </a:t>
            </a:r>
            <a:r>
              <a:rPr sz="1200" spc="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transportasi </a:t>
            </a:r>
            <a:r>
              <a:rPr sz="1200" dirty="0">
                <a:solidFill>
                  <a:srgbClr val="4D4D4D"/>
                </a:solidFill>
                <a:latin typeface="Microsoft Sans Serif"/>
                <a:cs typeface="Microsoft Sans Serif"/>
              </a:rPr>
              <a:t>untuk penyelenggaran di pelabuhan, bandar udara dan pos lintas batas darat </a:t>
            </a:r>
            <a:r>
              <a:rPr sz="1200" spc="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Negara.</a:t>
            </a:r>
            <a:r>
              <a:rPr sz="1200" dirty="0">
                <a:solidFill>
                  <a:srgbClr val="606060"/>
                </a:solidFill>
                <a:latin typeface="Microsoft Sans Serif"/>
                <a:cs typeface="Microsoft Sans Serif"/>
              </a:rPr>
              <a:t> </a:t>
            </a:r>
            <a:endParaRPr sz="1200">
              <a:latin typeface="Microsoft Sans Serif"/>
              <a:cs typeface="Microsoft Sans Serif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414120" y="3696151"/>
            <a:ext cx="1954530" cy="967740"/>
            <a:chOff x="414120" y="3696151"/>
            <a:chExt cx="1954530" cy="967740"/>
          </a:xfrm>
        </p:grpSpPr>
        <p:sp>
          <p:nvSpPr>
            <p:cNvPr id="26" name="object 26"/>
            <p:cNvSpPr/>
            <p:nvPr/>
          </p:nvSpPr>
          <p:spPr>
            <a:xfrm>
              <a:off x="426820" y="3708851"/>
              <a:ext cx="1929130" cy="942340"/>
            </a:xfrm>
            <a:custGeom>
              <a:avLst/>
              <a:gdLst/>
              <a:ahLst/>
              <a:cxnLst/>
              <a:rect l="l" t="t" r="r" b="b"/>
              <a:pathLst>
                <a:path w="1929130" h="942339">
                  <a:moveTo>
                    <a:pt x="1771978" y="0"/>
                  </a:moveTo>
                  <a:lnTo>
                    <a:pt x="156970" y="0"/>
                  </a:lnTo>
                  <a:lnTo>
                    <a:pt x="107355" y="8002"/>
                  </a:lnTo>
                  <a:lnTo>
                    <a:pt x="64265" y="30286"/>
                  </a:lnTo>
                  <a:lnTo>
                    <a:pt x="30286" y="64265"/>
                  </a:lnTo>
                  <a:lnTo>
                    <a:pt x="8002" y="107355"/>
                  </a:lnTo>
                  <a:lnTo>
                    <a:pt x="0" y="156969"/>
                  </a:lnTo>
                  <a:lnTo>
                    <a:pt x="0" y="784828"/>
                  </a:lnTo>
                  <a:lnTo>
                    <a:pt x="8002" y="834443"/>
                  </a:lnTo>
                  <a:lnTo>
                    <a:pt x="30286" y="877533"/>
                  </a:lnTo>
                  <a:lnTo>
                    <a:pt x="64265" y="911512"/>
                  </a:lnTo>
                  <a:lnTo>
                    <a:pt x="107355" y="933796"/>
                  </a:lnTo>
                  <a:lnTo>
                    <a:pt x="156970" y="941798"/>
                  </a:lnTo>
                  <a:lnTo>
                    <a:pt x="1771978" y="941798"/>
                  </a:lnTo>
                  <a:lnTo>
                    <a:pt x="1821593" y="933796"/>
                  </a:lnTo>
                  <a:lnTo>
                    <a:pt x="1864683" y="911512"/>
                  </a:lnTo>
                  <a:lnTo>
                    <a:pt x="1898662" y="877533"/>
                  </a:lnTo>
                  <a:lnTo>
                    <a:pt x="1920946" y="834443"/>
                  </a:lnTo>
                  <a:lnTo>
                    <a:pt x="1928948" y="784828"/>
                  </a:lnTo>
                  <a:lnTo>
                    <a:pt x="1928948" y="156969"/>
                  </a:lnTo>
                  <a:lnTo>
                    <a:pt x="1920946" y="107355"/>
                  </a:lnTo>
                  <a:lnTo>
                    <a:pt x="1898662" y="64265"/>
                  </a:lnTo>
                  <a:lnTo>
                    <a:pt x="1864683" y="30286"/>
                  </a:lnTo>
                  <a:lnTo>
                    <a:pt x="1821593" y="8002"/>
                  </a:lnTo>
                  <a:lnTo>
                    <a:pt x="1771978" y="0"/>
                  </a:lnTo>
                  <a:close/>
                </a:path>
              </a:pathLst>
            </a:custGeom>
            <a:solidFill>
              <a:srgbClr val="B5D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26820" y="3708851"/>
              <a:ext cx="1929130" cy="942340"/>
            </a:xfrm>
            <a:custGeom>
              <a:avLst/>
              <a:gdLst/>
              <a:ahLst/>
              <a:cxnLst/>
              <a:rect l="l" t="t" r="r" b="b"/>
              <a:pathLst>
                <a:path w="1929130" h="942339">
                  <a:moveTo>
                    <a:pt x="0" y="156969"/>
                  </a:moveTo>
                  <a:lnTo>
                    <a:pt x="8002" y="107355"/>
                  </a:lnTo>
                  <a:lnTo>
                    <a:pt x="30286" y="64265"/>
                  </a:lnTo>
                  <a:lnTo>
                    <a:pt x="64265" y="30286"/>
                  </a:lnTo>
                  <a:lnTo>
                    <a:pt x="107355" y="8002"/>
                  </a:lnTo>
                  <a:lnTo>
                    <a:pt x="156970" y="0"/>
                  </a:lnTo>
                  <a:lnTo>
                    <a:pt x="1771978" y="0"/>
                  </a:lnTo>
                  <a:lnTo>
                    <a:pt x="1821593" y="8002"/>
                  </a:lnTo>
                  <a:lnTo>
                    <a:pt x="1864682" y="30286"/>
                  </a:lnTo>
                  <a:lnTo>
                    <a:pt x="1898662" y="64265"/>
                  </a:lnTo>
                  <a:lnTo>
                    <a:pt x="1920946" y="107355"/>
                  </a:lnTo>
                  <a:lnTo>
                    <a:pt x="1928948" y="156969"/>
                  </a:lnTo>
                  <a:lnTo>
                    <a:pt x="1928948" y="784828"/>
                  </a:lnTo>
                  <a:lnTo>
                    <a:pt x="1920946" y="834443"/>
                  </a:lnTo>
                  <a:lnTo>
                    <a:pt x="1898662" y="877533"/>
                  </a:lnTo>
                  <a:lnTo>
                    <a:pt x="1864682" y="911512"/>
                  </a:lnTo>
                  <a:lnTo>
                    <a:pt x="1821593" y="933796"/>
                  </a:lnTo>
                  <a:lnTo>
                    <a:pt x="1771978" y="941798"/>
                  </a:lnTo>
                  <a:lnTo>
                    <a:pt x="156970" y="941798"/>
                  </a:lnTo>
                  <a:lnTo>
                    <a:pt x="107355" y="933796"/>
                  </a:lnTo>
                  <a:lnTo>
                    <a:pt x="64265" y="911512"/>
                  </a:lnTo>
                  <a:lnTo>
                    <a:pt x="30286" y="877533"/>
                  </a:lnTo>
                  <a:lnTo>
                    <a:pt x="8002" y="834443"/>
                  </a:lnTo>
                  <a:lnTo>
                    <a:pt x="0" y="784828"/>
                  </a:lnTo>
                  <a:lnTo>
                    <a:pt x="0" y="156969"/>
                  </a:lnTo>
                  <a:close/>
                </a:path>
              </a:pathLst>
            </a:custGeom>
            <a:ln w="253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640730" y="4001950"/>
            <a:ext cx="157543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Microsoft Sans Serif"/>
                <a:cs typeface="Microsoft Sans Serif"/>
              </a:rPr>
              <a:t>Pihak</a:t>
            </a:r>
            <a:r>
              <a:rPr sz="2000" spc="-3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Terkait</a:t>
            </a:r>
            <a:r>
              <a:rPr sz="2000" dirty="0">
                <a:latin typeface="Microsoft Sans Serif"/>
                <a:cs typeface="Microsoft Sans Serif"/>
              </a:rPr>
              <a:t> </a:t>
            </a:r>
            <a:endParaRPr sz="2000">
              <a:latin typeface="Microsoft Sans Serif"/>
              <a:cs typeface="Microsoft Sans Serif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2343071" y="4779220"/>
            <a:ext cx="7085330" cy="779145"/>
            <a:chOff x="2343071" y="4779220"/>
            <a:chExt cx="7085330" cy="779145"/>
          </a:xfrm>
        </p:grpSpPr>
        <p:sp>
          <p:nvSpPr>
            <p:cNvPr id="30" name="object 30"/>
            <p:cNvSpPr/>
            <p:nvPr/>
          </p:nvSpPr>
          <p:spPr>
            <a:xfrm>
              <a:off x="2355769" y="4791920"/>
              <a:ext cx="7059930" cy="753745"/>
            </a:xfrm>
            <a:custGeom>
              <a:avLst/>
              <a:gdLst/>
              <a:ahLst/>
              <a:cxnLst/>
              <a:rect l="l" t="t" r="r" b="b"/>
              <a:pathLst>
                <a:path w="7059930" h="753745">
                  <a:moveTo>
                    <a:pt x="6934206" y="0"/>
                  </a:moveTo>
                  <a:lnTo>
                    <a:pt x="0" y="0"/>
                  </a:lnTo>
                  <a:lnTo>
                    <a:pt x="0" y="753438"/>
                  </a:lnTo>
                  <a:lnTo>
                    <a:pt x="6934206" y="753438"/>
                  </a:lnTo>
                  <a:lnTo>
                    <a:pt x="6983086" y="743570"/>
                  </a:lnTo>
                  <a:lnTo>
                    <a:pt x="7023002" y="716658"/>
                  </a:lnTo>
                  <a:lnTo>
                    <a:pt x="7049914" y="676742"/>
                  </a:lnTo>
                  <a:lnTo>
                    <a:pt x="7059782" y="627862"/>
                  </a:lnTo>
                  <a:lnTo>
                    <a:pt x="7059782" y="125576"/>
                  </a:lnTo>
                  <a:lnTo>
                    <a:pt x="7049914" y="76696"/>
                  </a:lnTo>
                  <a:lnTo>
                    <a:pt x="7023002" y="36780"/>
                  </a:lnTo>
                  <a:lnTo>
                    <a:pt x="6983086" y="9868"/>
                  </a:lnTo>
                  <a:lnTo>
                    <a:pt x="6934206" y="0"/>
                  </a:lnTo>
                  <a:close/>
                </a:path>
              </a:pathLst>
            </a:custGeom>
            <a:solidFill>
              <a:srgbClr val="E7F3D6">
                <a:alpha val="901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355771" y="4791920"/>
              <a:ext cx="7059930" cy="753745"/>
            </a:xfrm>
            <a:custGeom>
              <a:avLst/>
              <a:gdLst/>
              <a:ahLst/>
              <a:cxnLst/>
              <a:rect l="l" t="t" r="r" b="b"/>
              <a:pathLst>
                <a:path w="7059930" h="753745">
                  <a:moveTo>
                    <a:pt x="7059781" y="125576"/>
                  </a:moveTo>
                  <a:lnTo>
                    <a:pt x="7059781" y="627862"/>
                  </a:lnTo>
                  <a:lnTo>
                    <a:pt x="7049912" y="676742"/>
                  </a:lnTo>
                  <a:lnTo>
                    <a:pt x="7023000" y="716658"/>
                  </a:lnTo>
                  <a:lnTo>
                    <a:pt x="6983085" y="743570"/>
                  </a:lnTo>
                  <a:lnTo>
                    <a:pt x="6934205" y="753438"/>
                  </a:lnTo>
                  <a:lnTo>
                    <a:pt x="0" y="753438"/>
                  </a:lnTo>
                  <a:lnTo>
                    <a:pt x="0" y="0"/>
                  </a:lnTo>
                  <a:lnTo>
                    <a:pt x="6934205" y="0"/>
                  </a:lnTo>
                  <a:lnTo>
                    <a:pt x="6983085" y="9868"/>
                  </a:lnTo>
                  <a:lnTo>
                    <a:pt x="7023000" y="36780"/>
                  </a:lnTo>
                  <a:lnTo>
                    <a:pt x="7049912" y="76696"/>
                  </a:lnTo>
                  <a:lnTo>
                    <a:pt x="7059781" y="125576"/>
                  </a:lnTo>
                  <a:close/>
                </a:path>
              </a:pathLst>
            </a:custGeom>
            <a:ln w="25399">
              <a:solidFill>
                <a:srgbClr val="E7F3D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2590719" y="4809992"/>
            <a:ext cx="6511290" cy="692150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27000" marR="5080" indent="-114300">
              <a:lnSpc>
                <a:spcPct val="88000"/>
              </a:lnSpc>
              <a:spcBef>
                <a:spcPts val="270"/>
              </a:spcBef>
              <a:buChar char="•"/>
              <a:tabLst>
                <a:tab pos="127000" algn="l"/>
              </a:tabLst>
            </a:pPr>
            <a:r>
              <a:rPr sz="1200" dirty="0">
                <a:solidFill>
                  <a:srgbClr val="4D4D4D"/>
                </a:solidFill>
                <a:latin typeface="Microsoft Sans Serif"/>
                <a:cs typeface="Microsoft Sans Serif"/>
              </a:rPr>
              <a:t>Petugas Karantina Kesehatan masuk ke dalam pesawat untuk melakukan pemeriksaan </a:t>
            </a:r>
            <a:r>
              <a:rPr sz="12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status </a:t>
            </a:r>
            <a:r>
              <a:rPr sz="1200" spc="-30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D4D4D"/>
                </a:solidFill>
                <a:latin typeface="Microsoft Sans Serif"/>
                <a:cs typeface="Microsoft Sans Serif"/>
              </a:rPr>
              <a:t>kesehatan kru dan penumpang. Bagi kru dan penumpang yang diduga </a:t>
            </a:r>
            <a:r>
              <a:rPr sz="12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sakit </a:t>
            </a:r>
            <a:r>
              <a:rPr sz="1200" dirty="0">
                <a:solidFill>
                  <a:srgbClr val="4D4D4D"/>
                </a:solidFill>
                <a:latin typeface="Microsoft Sans Serif"/>
                <a:cs typeface="Microsoft Sans Serif"/>
              </a:rPr>
              <a:t>akan dilakukan </a:t>
            </a:r>
            <a:r>
              <a:rPr sz="1200" spc="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D4D4D"/>
                </a:solidFill>
                <a:latin typeface="Microsoft Sans Serif"/>
                <a:cs typeface="Microsoft Sans Serif"/>
              </a:rPr>
              <a:t>pemeriksaan lebih lanjut untuk mengetahui perlu tidaknya tindakan karantina, sedangkan </a:t>
            </a:r>
            <a:r>
              <a:rPr sz="1200" spc="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D4D4D"/>
                </a:solidFill>
                <a:latin typeface="Microsoft Sans Serif"/>
                <a:cs typeface="Microsoft Sans Serif"/>
              </a:rPr>
              <a:t>penumpang</a:t>
            </a:r>
            <a:r>
              <a:rPr sz="12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D4D4D"/>
                </a:solidFill>
                <a:latin typeface="Microsoft Sans Serif"/>
                <a:cs typeface="Microsoft Sans Serif"/>
              </a:rPr>
              <a:t>lainnya yang sehat</a:t>
            </a:r>
            <a:r>
              <a:rPr sz="12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D4D4D"/>
                </a:solidFill>
                <a:latin typeface="Microsoft Sans Serif"/>
                <a:cs typeface="Microsoft Sans Serif"/>
              </a:rPr>
              <a:t>akan diberikan</a:t>
            </a:r>
            <a:r>
              <a:rPr sz="12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606060"/>
                </a:solidFill>
                <a:latin typeface="Microsoft Sans Serif"/>
                <a:cs typeface="Microsoft Sans Serif"/>
              </a:rPr>
              <a:t>Health</a:t>
            </a:r>
            <a:r>
              <a:rPr sz="1200" dirty="0">
                <a:solidFill>
                  <a:srgbClr val="606060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606060"/>
                </a:solidFill>
                <a:latin typeface="Microsoft Sans Serif"/>
                <a:cs typeface="Microsoft Sans Serif"/>
              </a:rPr>
              <a:t>Alert </a:t>
            </a:r>
            <a:r>
              <a:rPr sz="1200" dirty="0">
                <a:solidFill>
                  <a:srgbClr val="606060"/>
                </a:solidFill>
                <a:latin typeface="Microsoft Sans Serif"/>
                <a:cs typeface="Microsoft Sans Serif"/>
              </a:rPr>
              <a:t>Card</a:t>
            </a:r>
            <a:r>
              <a:rPr sz="1200" dirty="0">
                <a:solidFill>
                  <a:srgbClr val="4D4D4D"/>
                </a:solidFill>
                <a:latin typeface="Microsoft Sans Serif"/>
                <a:cs typeface="Microsoft Sans Serif"/>
              </a:rPr>
              <a:t> dan dipersilakan</a:t>
            </a:r>
            <a:r>
              <a:rPr sz="12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 turun.</a:t>
            </a:r>
            <a:r>
              <a:rPr sz="1200" dirty="0">
                <a:solidFill>
                  <a:srgbClr val="606060"/>
                </a:solidFill>
                <a:latin typeface="Microsoft Sans Serif"/>
                <a:cs typeface="Microsoft Sans Serif"/>
              </a:rPr>
              <a:t> </a:t>
            </a:r>
            <a:endParaRPr sz="1200">
              <a:latin typeface="Microsoft Sans Serif"/>
              <a:cs typeface="Microsoft Sans Serif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414120" y="4685039"/>
            <a:ext cx="1954530" cy="967740"/>
            <a:chOff x="414120" y="4685039"/>
            <a:chExt cx="1954530" cy="967740"/>
          </a:xfrm>
        </p:grpSpPr>
        <p:sp>
          <p:nvSpPr>
            <p:cNvPr id="34" name="object 34"/>
            <p:cNvSpPr/>
            <p:nvPr/>
          </p:nvSpPr>
          <p:spPr>
            <a:xfrm>
              <a:off x="426820" y="4697739"/>
              <a:ext cx="1929130" cy="942340"/>
            </a:xfrm>
            <a:custGeom>
              <a:avLst/>
              <a:gdLst/>
              <a:ahLst/>
              <a:cxnLst/>
              <a:rect l="l" t="t" r="r" b="b"/>
              <a:pathLst>
                <a:path w="1929130" h="942339">
                  <a:moveTo>
                    <a:pt x="1771978" y="0"/>
                  </a:moveTo>
                  <a:lnTo>
                    <a:pt x="156970" y="0"/>
                  </a:lnTo>
                  <a:lnTo>
                    <a:pt x="107355" y="8002"/>
                  </a:lnTo>
                  <a:lnTo>
                    <a:pt x="64265" y="30286"/>
                  </a:lnTo>
                  <a:lnTo>
                    <a:pt x="30286" y="64265"/>
                  </a:lnTo>
                  <a:lnTo>
                    <a:pt x="8002" y="107355"/>
                  </a:lnTo>
                  <a:lnTo>
                    <a:pt x="0" y="156970"/>
                  </a:lnTo>
                  <a:lnTo>
                    <a:pt x="0" y="784829"/>
                  </a:lnTo>
                  <a:lnTo>
                    <a:pt x="8002" y="834443"/>
                  </a:lnTo>
                  <a:lnTo>
                    <a:pt x="30286" y="877533"/>
                  </a:lnTo>
                  <a:lnTo>
                    <a:pt x="64265" y="911512"/>
                  </a:lnTo>
                  <a:lnTo>
                    <a:pt x="107355" y="933796"/>
                  </a:lnTo>
                  <a:lnTo>
                    <a:pt x="156970" y="941798"/>
                  </a:lnTo>
                  <a:lnTo>
                    <a:pt x="1771978" y="941798"/>
                  </a:lnTo>
                  <a:lnTo>
                    <a:pt x="1821593" y="933796"/>
                  </a:lnTo>
                  <a:lnTo>
                    <a:pt x="1864683" y="911512"/>
                  </a:lnTo>
                  <a:lnTo>
                    <a:pt x="1898662" y="877533"/>
                  </a:lnTo>
                  <a:lnTo>
                    <a:pt x="1920946" y="834443"/>
                  </a:lnTo>
                  <a:lnTo>
                    <a:pt x="1928948" y="784829"/>
                  </a:lnTo>
                  <a:lnTo>
                    <a:pt x="1928948" y="156970"/>
                  </a:lnTo>
                  <a:lnTo>
                    <a:pt x="1920946" y="107355"/>
                  </a:lnTo>
                  <a:lnTo>
                    <a:pt x="1898662" y="64265"/>
                  </a:lnTo>
                  <a:lnTo>
                    <a:pt x="1864683" y="30286"/>
                  </a:lnTo>
                  <a:lnTo>
                    <a:pt x="1821593" y="8002"/>
                  </a:lnTo>
                  <a:lnTo>
                    <a:pt x="1771978" y="0"/>
                  </a:lnTo>
                  <a:close/>
                </a:path>
              </a:pathLst>
            </a:custGeom>
            <a:solidFill>
              <a:srgbClr val="B5D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426820" y="4697739"/>
              <a:ext cx="1929130" cy="942340"/>
            </a:xfrm>
            <a:custGeom>
              <a:avLst/>
              <a:gdLst/>
              <a:ahLst/>
              <a:cxnLst/>
              <a:rect l="l" t="t" r="r" b="b"/>
              <a:pathLst>
                <a:path w="1929130" h="942339">
                  <a:moveTo>
                    <a:pt x="0" y="156970"/>
                  </a:moveTo>
                  <a:lnTo>
                    <a:pt x="8002" y="107355"/>
                  </a:lnTo>
                  <a:lnTo>
                    <a:pt x="30286" y="64265"/>
                  </a:lnTo>
                  <a:lnTo>
                    <a:pt x="64265" y="30286"/>
                  </a:lnTo>
                  <a:lnTo>
                    <a:pt x="107355" y="8002"/>
                  </a:lnTo>
                  <a:lnTo>
                    <a:pt x="156970" y="0"/>
                  </a:lnTo>
                  <a:lnTo>
                    <a:pt x="1771978" y="0"/>
                  </a:lnTo>
                  <a:lnTo>
                    <a:pt x="1821593" y="8002"/>
                  </a:lnTo>
                  <a:lnTo>
                    <a:pt x="1864682" y="30286"/>
                  </a:lnTo>
                  <a:lnTo>
                    <a:pt x="1898662" y="64265"/>
                  </a:lnTo>
                  <a:lnTo>
                    <a:pt x="1920946" y="107355"/>
                  </a:lnTo>
                  <a:lnTo>
                    <a:pt x="1928948" y="156970"/>
                  </a:lnTo>
                  <a:lnTo>
                    <a:pt x="1928948" y="784828"/>
                  </a:lnTo>
                  <a:lnTo>
                    <a:pt x="1920946" y="834443"/>
                  </a:lnTo>
                  <a:lnTo>
                    <a:pt x="1898662" y="877533"/>
                  </a:lnTo>
                  <a:lnTo>
                    <a:pt x="1864682" y="911512"/>
                  </a:lnTo>
                  <a:lnTo>
                    <a:pt x="1821593" y="933796"/>
                  </a:lnTo>
                  <a:lnTo>
                    <a:pt x="1771978" y="941798"/>
                  </a:lnTo>
                  <a:lnTo>
                    <a:pt x="156970" y="941798"/>
                  </a:lnTo>
                  <a:lnTo>
                    <a:pt x="107355" y="933796"/>
                  </a:lnTo>
                  <a:lnTo>
                    <a:pt x="64265" y="911512"/>
                  </a:lnTo>
                  <a:lnTo>
                    <a:pt x="30286" y="877533"/>
                  </a:lnTo>
                  <a:lnTo>
                    <a:pt x="8002" y="834443"/>
                  </a:lnTo>
                  <a:lnTo>
                    <a:pt x="0" y="784828"/>
                  </a:lnTo>
                  <a:lnTo>
                    <a:pt x="0" y="156970"/>
                  </a:lnTo>
                  <a:close/>
                </a:path>
              </a:pathLst>
            </a:custGeom>
            <a:ln w="253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639862" y="4990839"/>
            <a:ext cx="157670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Microsoft Sans Serif"/>
                <a:cs typeface="Microsoft Sans Serif"/>
              </a:rPr>
              <a:t>Pemeriksaan</a:t>
            </a:r>
            <a:r>
              <a:rPr sz="2000" dirty="0">
                <a:latin typeface="Microsoft Sans Serif"/>
                <a:cs typeface="Microsoft Sans Serif"/>
              </a:rPr>
              <a:t> </a:t>
            </a:r>
            <a:endParaRPr sz="2000">
              <a:latin typeface="Microsoft Sans Serif"/>
              <a:cs typeface="Microsoft Sans Serif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2343071" y="5768109"/>
            <a:ext cx="7085330" cy="779145"/>
            <a:chOff x="2343071" y="5768109"/>
            <a:chExt cx="7085330" cy="779145"/>
          </a:xfrm>
        </p:grpSpPr>
        <p:sp>
          <p:nvSpPr>
            <p:cNvPr id="38" name="object 38"/>
            <p:cNvSpPr/>
            <p:nvPr/>
          </p:nvSpPr>
          <p:spPr>
            <a:xfrm>
              <a:off x="2355769" y="5780809"/>
              <a:ext cx="7059930" cy="753745"/>
            </a:xfrm>
            <a:custGeom>
              <a:avLst/>
              <a:gdLst/>
              <a:ahLst/>
              <a:cxnLst/>
              <a:rect l="l" t="t" r="r" b="b"/>
              <a:pathLst>
                <a:path w="7059930" h="753745">
                  <a:moveTo>
                    <a:pt x="6934206" y="0"/>
                  </a:moveTo>
                  <a:lnTo>
                    <a:pt x="0" y="0"/>
                  </a:lnTo>
                  <a:lnTo>
                    <a:pt x="0" y="753438"/>
                  </a:lnTo>
                  <a:lnTo>
                    <a:pt x="6934206" y="753438"/>
                  </a:lnTo>
                  <a:lnTo>
                    <a:pt x="6983086" y="743570"/>
                  </a:lnTo>
                  <a:lnTo>
                    <a:pt x="7023002" y="716658"/>
                  </a:lnTo>
                  <a:lnTo>
                    <a:pt x="7049914" y="676742"/>
                  </a:lnTo>
                  <a:lnTo>
                    <a:pt x="7059782" y="627862"/>
                  </a:lnTo>
                  <a:lnTo>
                    <a:pt x="7059782" y="125575"/>
                  </a:lnTo>
                  <a:lnTo>
                    <a:pt x="7049914" y="76695"/>
                  </a:lnTo>
                  <a:lnTo>
                    <a:pt x="7023002" y="36779"/>
                  </a:lnTo>
                  <a:lnTo>
                    <a:pt x="6983086" y="9868"/>
                  </a:lnTo>
                  <a:lnTo>
                    <a:pt x="6934206" y="0"/>
                  </a:lnTo>
                  <a:close/>
                </a:path>
              </a:pathLst>
            </a:custGeom>
            <a:solidFill>
              <a:srgbClr val="E7F3D6">
                <a:alpha val="901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2355771" y="5780809"/>
              <a:ext cx="7059930" cy="753745"/>
            </a:xfrm>
            <a:custGeom>
              <a:avLst/>
              <a:gdLst/>
              <a:ahLst/>
              <a:cxnLst/>
              <a:rect l="l" t="t" r="r" b="b"/>
              <a:pathLst>
                <a:path w="7059930" h="753745">
                  <a:moveTo>
                    <a:pt x="7059781" y="125575"/>
                  </a:moveTo>
                  <a:lnTo>
                    <a:pt x="7059781" y="627862"/>
                  </a:lnTo>
                  <a:lnTo>
                    <a:pt x="7049912" y="676742"/>
                  </a:lnTo>
                  <a:lnTo>
                    <a:pt x="7023000" y="716658"/>
                  </a:lnTo>
                  <a:lnTo>
                    <a:pt x="6983085" y="743570"/>
                  </a:lnTo>
                  <a:lnTo>
                    <a:pt x="6934205" y="753438"/>
                  </a:lnTo>
                  <a:lnTo>
                    <a:pt x="0" y="753438"/>
                  </a:lnTo>
                  <a:lnTo>
                    <a:pt x="0" y="0"/>
                  </a:lnTo>
                  <a:lnTo>
                    <a:pt x="6934205" y="0"/>
                  </a:lnTo>
                  <a:lnTo>
                    <a:pt x="6983085" y="9868"/>
                  </a:lnTo>
                  <a:lnTo>
                    <a:pt x="7023000" y="36780"/>
                  </a:lnTo>
                  <a:lnTo>
                    <a:pt x="7049912" y="76696"/>
                  </a:lnTo>
                  <a:lnTo>
                    <a:pt x="7059781" y="125575"/>
                  </a:lnTo>
                  <a:close/>
                </a:path>
              </a:pathLst>
            </a:custGeom>
            <a:ln w="25399">
              <a:solidFill>
                <a:srgbClr val="E7F3D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2590719" y="5933247"/>
            <a:ext cx="6266180" cy="429259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0" marR="5080" indent="-114300">
              <a:lnSpc>
                <a:spcPts val="1500"/>
              </a:lnSpc>
              <a:spcBef>
                <a:spcPts val="300"/>
              </a:spcBef>
              <a:buChar char="•"/>
              <a:tabLst>
                <a:tab pos="127000" algn="l"/>
              </a:tabLst>
            </a:pPr>
            <a:r>
              <a:rPr sz="1400" dirty="0">
                <a:solidFill>
                  <a:srgbClr val="4D4D4D"/>
                </a:solidFill>
                <a:latin typeface="Microsoft Sans Serif"/>
                <a:cs typeface="Microsoft Sans Serif"/>
              </a:rPr>
              <a:t>Sebelum penumpang turun, untuk mencegah masuknya serangga penular </a:t>
            </a:r>
            <a:r>
              <a:rPr sz="1400" spc="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penyakit </a:t>
            </a:r>
            <a:r>
              <a:rPr sz="1400" dirty="0">
                <a:solidFill>
                  <a:srgbClr val="4D4D4D"/>
                </a:solidFill>
                <a:latin typeface="Microsoft Sans Serif"/>
                <a:cs typeface="Microsoft Sans Serif"/>
              </a:rPr>
              <a:t>dari</a:t>
            </a:r>
            <a:r>
              <a:rPr sz="14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4D4D4D"/>
                </a:solidFill>
                <a:latin typeface="Microsoft Sans Serif"/>
                <a:cs typeface="Microsoft Sans Serif"/>
              </a:rPr>
              <a:t>negara lain dilakukan disinseksi</a:t>
            </a:r>
            <a:r>
              <a:rPr sz="1400" spc="-1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4D4D4D"/>
                </a:solidFill>
                <a:latin typeface="Microsoft Sans Serif"/>
                <a:cs typeface="Microsoft Sans Serif"/>
              </a:rPr>
              <a:t>sesuai</a:t>
            </a:r>
            <a:r>
              <a:rPr sz="14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 standar </a:t>
            </a:r>
            <a:r>
              <a:rPr sz="1400" dirty="0">
                <a:solidFill>
                  <a:srgbClr val="4D4D4D"/>
                </a:solidFill>
                <a:latin typeface="Microsoft Sans Serif"/>
                <a:cs typeface="Microsoft Sans Serif"/>
              </a:rPr>
              <a:t>termasuk</a:t>
            </a:r>
            <a:r>
              <a:rPr sz="14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 kargo.</a:t>
            </a:r>
            <a:r>
              <a:rPr sz="1400" dirty="0">
                <a:solidFill>
                  <a:srgbClr val="606060"/>
                </a:solidFill>
                <a:latin typeface="Microsoft Sans Serif"/>
                <a:cs typeface="Microsoft Sans Serif"/>
              </a:rPr>
              <a:t> </a:t>
            </a:r>
            <a:endParaRPr sz="1400">
              <a:latin typeface="Microsoft Sans Serif"/>
              <a:cs typeface="Microsoft Sans Serif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414120" y="5673929"/>
            <a:ext cx="1954530" cy="967740"/>
            <a:chOff x="414120" y="5673929"/>
            <a:chExt cx="1954530" cy="967740"/>
          </a:xfrm>
        </p:grpSpPr>
        <p:sp>
          <p:nvSpPr>
            <p:cNvPr id="42" name="object 42"/>
            <p:cNvSpPr/>
            <p:nvPr/>
          </p:nvSpPr>
          <p:spPr>
            <a:xfrm>
              <a:off x="426820" y="5686629"/>
              <a:ext cx="1929130" cy="942340"/>
            </a:xfrm>
            <a:custGeom>
              <a:avLst/>
              <a:gdLst/>
              <a:ahLst/>
              <a:cxnLst/>
              <a:rect l="l" t="t" r="r" b="b"/>
              <a:pathLst>
                <a:path w="1929130" h="942340">
                  <a:moveTo>
                    <a:pt x="1771978" y="0"/>
                  </a:moveTo>
                  <a:lnTo>
                    <a:pt x="156970" y="0"/>
                  </a:lnTo>
                  <a:lnTo>
                    <a:pt x="107355" y="8002"/>
                  </a:lnTo>
                  <a:lnTo>
                    <a:pt x="64265" y="30286"/>
                  </a:lnTo>
                  <a:lnTo>
                    <a:pt x="30286" y="64265"/>
                  </a:lnTo>
                  <a:lnTo>
                    <a:pt x="8002" y="107355"/>
                  </a:lnTo>
                  <a:lnTo>
                    <a:pt x="0" y="156969"/>
                  </a:lnTo>
                  <a:lnTo>
                    <a:pt x="0" y="784828"/>
                  </a:lnTo>
                  <a:lnTo>
                    <a:pt x="8002" y="834443"/>
                  </a:lnTo>
                  <a:lnTo>
                    <a:pt x="30286" y="877532"/>
                  </a:lnTo>
                  <a:lnTo>
                    <a:pt x="64265" y="911512"/>
                  </a:lnTo>
                  <a:lnTo>
                    <a:pt x="107355" y="933796"/>
                  </a:lnTo>
                  <a:lnTo>
                    <a:pt x="156970" y="941798"/>
                  </a:lnTo>
                  <a:lnTo>
                    <a:pt x="1771978" y="941798"/>
                  </a:lnTo>
                  <a:lnTo>
                    <a:pt x="1821593" y="933796"/>
                  </a:lnTo>
                  <a:lnTo>
                    <a:pt x="1864683" y="911512"/>
                  </a:lnTo>
                  <a:lnTo>
                    <a:pt x="1898662" y="877532"/>
                  </a:lnTo>
                  <a:lnTo>
                    <a:pt x="1920946" y="834443"/>
                  </a:lnTo>
                  <a:lnTo>
                    <a:pt x="1928948" y="784828"/>
                  </a:lnTo>
                  <a:lnTo>
                    <a:pt x="1928948" y="156969"/>
                  </a:lnTo>
                  <a:lnTo>
                    <a:pt x="1920946" y="107355"/>
                  </a:lnTo>
                  <a:lnTo>
                    <a:pt x="1898662" y="64265"/>
                  </a:lnTo>
                  <a:lnTo>
                    <a:pt x="1864683" y="30286"/>
                  </a:lnTo>
                  <a:lnTo>
                    <a:pt x="1821593" y="8002"/>
                  </a:lnTo>
                  <a:lnTo>
                    <a:pt x="1771978" y="0"/>
                  </a:lnTo>
                  <a:close/>
                </a:path>
              </a:pathLst>
            </a:custGeom>
            <a:solidFill>
              <a:srgbClr val="B5D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426820" y="5686629"/>
              <a:ext cx="1929130" cy="942340"/>
            </a:xfrm>
            <a:custGeom>
              <a:avLst/>
              <a:gdLst/>
              <a:ahLst/>
              <a:cxnLst/>
              <a:rect l="l" t="t" r="r" b="b"/>
              <a:pathLst>
                <a:path w="1929130" h="942340">
                  <a:moveTo>
                    <a:pt x="0" y="156969"/>
                  </a:moveTo>
                  <a:lnTo>
                    <a:pt x="8002" y="107355"/>
                  </a:lnTo>
                  <a:lnTo>
                    <a:pt x="30286" y="64265"/>
                  </a:lnTo>
                  <a:lnTo>
                    <a:pt x="64265" y="30286"/>
                  </a:lnTo>
                  <a:lnTo>
                    <a:pt x="107355" y="8002"/>
                  </a:lnTo>
                  <a:lnTo>
                    <a:pt x="156970" y="0"/>
                  </a:lnTo>
                  <a:lnTo>
                    <a:pt x="1771978" y="0"/>
                  </a:lnTo>
                  <a:lnTo>
                    <a:pt x="1821593" y="8002"/>
                  </a:lnTo>
                  <a:lnTo>
                    <a:pt x="1864682" y="30286"/>
                  </a:lnTo>
                  <a:lnTo>
                    <a:pt x="1898662" y="64265"/>
                  </a:lnTo>
                  <a:lnTo>
                    <a:pt x="1920946" y="107355"/>
                  </a:lnTo>
                  <a:lnTo>
                    <a:pt x="1928948" y="156969"/>
                  </a:lnTo>
                  <a:lnTo>
                    <a:pt x="1928948" y="784828"/>
                  </a:lnTo>
                  <a:lnTo>
                    <a:pt x="1920946" y="834443"/>
                  </a:lnTo>
                  <a:lnTo>
                    <a:pt x="1898662" y="877533"/>
                  </a:lnTo>
                  <a:lnTo>
                    <a:pt x="1864682" y="911512"/>
                  </a:lnTo>
                  <a:lnTo>
                    <a:pt x="1821593" y="933796"/>
                  </a:lnTo>
                  <a:lnTo>
                    <a:pt x="1771978" y="941798"/>
                  </a:lnTo>
                  <a:lnTo>
                    <a:pt x="156970" y="941798"/>
                  </a:lnTo>
                  <a:lnTo>
                    <a:pt x="107355" y="933796"/>
                  </a:lnTo>
                  <a:lnTo>
                    <a:pt x="64265" y="911512"/>
                  </a:lnTo>
                  <a:lnTo>
                    <a:pt x="30286" y="877533"/>
                  </a:lnTo>
                  <a:lnTo>
                    <a:pt x="8002" y="834443"/>
                  </a:lnTo>
                  <a:lnTo>
                    <a:pt x="0" y="784828"/>
                  </a:lnTo>
                  <a:lnTo>
                    <a:pt x="0" y="156969"/>
                  </a:lnTo>
                  <a:close/>
                </a:path>
              </a:pathLst>
            </a:custGeom>
            <a:ln w="253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807913" y="5979728"/>
            <a:ext cx="124079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Microsoft Sans Serif"/>
                <a:cs typeface="Microsoft Sans Serif"/>
              </a:rPr>
              <a:t>Disinseksi</a:t>
            </a:r>
            <a:r>
              <a:rPr sz="2000" dirty="0">
                <a:latin typeface="Microsoft Sans Serif"/>
                <a:cs typeface="Microsoft Sans Serif"/>
              </a:rPr>
              <a:t> </a:t>
            </a:r>
            <a:endParaRPr sz="20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7419" y="245126"/>
            <a:ext cx="703643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4D4D4D"/>
                </a:solidFill>
              </a:rPr>
              <a:t>PROSEDUR</a:t>
            </a:r>
            <a:r>
              <a:rPr sz="2400" spc="10" dirty="0">
                <a:solidFill>
                  <a:srgbClr val="4D4D4D"/>
                </a:solidFill>
              </a:rPr>
              <a:t> </a:t>
            </a:r>
            <a:r>
              <a:rPr sz="2400" spc="-5" dirty="0">
                <a:solidFill>
                  <a:srgbClr val="4D4D4D"/>
                </a:solidFill>
              </a:rPr>
              <a:t>TERKAIT</a:t>
            </a:r>
            <a:r>
              <a:rPr sz="2400" spc="5" dirty="0">
                <a:solidFill>
                  <a:srgbClr val="4D4D4D"/>
                </a:solidFill>
              </a:rPr>
              <a:t> </a:t>
            </a:r>
            <a:r>
              <a:rPr sz="2400" spc="-5" dirty="0">
                <a:solidFill>
                  <a:srgbClr val="4D4D4D"/>
                </a:solidFill>
              </a:rPr>
              <a:t>KARANTINA</a:t>
            </a:r>
            <a:r>
              <a:rPr sz="2400" spc="10" dirty="0">
                <a:solidFill>
                  <a:srgbClr val="4D4D4D"/>
                </a:solidFill>
              </a:rPr>
              <a:t> </a:t>
            </a:r>
            <a:r>
              <a:rPr sz="2400" spc="-5" dirty="0">
                <a:solidFill>
                  <a:srgbClr val="4D4D4D"/>
                </a:solidFill>
              </a:rPr>
              <a:t>KESEHATAN</a:t>
            </a:r>
            <a:endParaRPr sz="2400"/>
          </a:p>
        </p:txBody>
      </p:sp>
      <p:grpSp>
        <p:nvGrpSpPr>
          <p:cNvPr id="3" name="object 3"/>
          <p:cNvGrpSpPr/>
          <p:nvPr/>
        </p:nvGrpSpPr>
        <p:grpSpPr>
          <a:xfrm>
            <a:off x="369916" y="1783079"/>
            <a:ext cx="6006465" cy="927100"/>
            <a:chOff x="369916" y="1783079"/>
            <a:chExt cx="6006465" cy="9271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9916" y="1783079"/>
              <a:ext cx="6005945" cy="92686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17319" y="1808018"/>
              <a:ext cx="4675908" cy="88114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0687" y="1808858"/>
              <a:ext cx="5904654" cy="828055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420687" y="1808858"/>
              <a:ext cx="5904865" cy="828675"/>
            </a:xfrm>
            <a:custGeom>
              <a:avLst/>
              <a:gdLst/>
              <a:ahLst/>
              <a:cxnLst/>
              <a:rect l="l" t="t" r="r" b="b"/>
              <a:pathLst>
                <a:path w="5904865" h="828675">
                  <a:moveTo>
                    <a:pt x="0" y="0"/>
                  </a:moveTo>
                  <a:lnTo>
                    <a:pt x="5490627" y="0"/>
                  </a:lnTo>
                  <a:lnTo>
                    <a:pt x="5904654" y="414027"/>
                  </a:lnTo>
                  <a:lnTo>
                    <a:pt x="5490627" y="828054"/>
                  </a:lnTo>
                  <a:lnTo>
                    <a:pt x="0" y="828054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6BA72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427419" y="758816"/>
            <a:ext cx="5615305" cy="183261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936625">
              <a:lnSpc>
                <a:spcPts val="2800"/>
              </a:lnSpc>
              <a:spcBef>
                <a:spcPts val="260"/>
              </a:spcBef>
            </a:pPr>
            <a:r>
              <a:rPr sz="2400" b="1" spc="-5" dirty="0">
                <a:solidFill>
                  <a:srgbClr val="262626"/>
                </a:solidFill>
                <a:latin typeface="Arial"/>
                <a:cs typeface="Arial"/>
              </a:rPr>
              <a:t>Kedatangan dan Keberangkatan </a:t>
            </a:r>
            <a:r>
              <a:rPr sz="2400" b="1" spc="-655" dirty="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262626"/>
                </a:solidFill>
                <a:latin typeface="Arial"/>
                <a:cs typeface="Arial"/>
              </a:rPr>
              <a:t>Pesawat</a:t>
            </a:r>
            <a:r>
              <a:rPr sz="2400" b="1" spc="-10" dirty="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262626"/>
                </a:solidFill>
                <a:latin typeface="Arial"/>
                <a:cs typeface="Arial"/>
              </a:rPr>
              <a:t>Udara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550">
              <a:latin typeface="Arial"/>
              <a:cs typeface="Arial"/>
            </a:endParaRPr>
          </a:p>
          <a:p>
            <a:pPr marL="1062355" marR="5080" indent="165100">
              <a:lnSpc>
                <a:spcPts val="2800"/>
              </a:lnSpc>
            </a:pPr>
            <a:r>
              <a:rPr sz="2400" b="1" dirty="0">
                <a:solidFill>
                  <a:srgbClr val="262626"/>
                </a:solidFill>
                <a:latin typeface="Arial"/>
                <a:cs typeface="Arial"/>
              </a:rPr>
              <a:t>Dalam Keadaan </a:t>
            </a:r>
            <a:r>
              <a:rPr sz="2400" b="1" spc="-15" dirty="0">
                <a:solidFill>
                  <a:srgbClr val="262626"/>
                </a:solidFill>
                <a:latin typeface="Arial"/>
                <a:cs typeface="Arial"/>
              </a:rPr>
              <a:t>Tidak </a:t>
            </a:r>
            <a:r>
              <a:rPr sz="2400" b="1" spc="-5" dirty="0">
                <a:solidFill>
                  <a:srgbClr val="262626"/>
                </a:solidFill>
                <a:latin typeface="Arial"/>
                <a:cs typeface="Arial"/>
              </a:rPr>
              <a:t>Normal/ </a:t>
            </a:r>
            <a:r>
              <a:rPr sz="2400" b="1" spc="-655" dirty="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262626"/>
                </a:solidFill>
                <a:latin typeface="Arial"/>
                <a:cs typeface="Arial"/>
              </a:rPr>
              <a:t>dari</a:t>
            </a:r>
            <a:r>
              <a:rPr sz="2400" b="1" spc="-25" dirty="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262626"/>
                </a:solidFill>
                <a:latin typeface="Arial"/>
                <a:cs typeface="Arial"/>
              </a:rPr>
              <a:t>Bandara</a:t>
            </a:r>
            <a:r>
              <a:rPr sz="2400" b="1" spc="-30" dirty="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sz="2400" b="1" spc="-20" dirty="0">
                <a:solidFill>
                  <a:srgbClr val="262626"/>
                </a:solidFill>
                <a:latin typeface="Arial"/>
                <a:cs typeface="Arial"/>
              </a:rPr>
              <a:t>Terjangkit/</a:t>
            </a:r>
            <a:r>
              <a:rPr sz="2400" b="1" spc="-25" dirty="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sz="2400" b="1" spc="-20" dirty="0">
                <a:solidFill>
                  <a:srgbClr val="262626"/>
                </a:solidFill>
                <a:latin typeface="Arial"/>
                <a:cs typeface="Arial"/>
              </a:rPr>
              <a:t>Wabah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467415" y="1902547"/>
            <a:ext cx="8960485" cy="1710055"/>
            <a:chOff x="467415" y="1902547"/>
            <a:chExt cx="8960485" cy="1710055"/>
          </a:xfrm>
        </p:grpSpPr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15389" y="1949335"/>
              <a:ext cx="839585" cy="665018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481702" y="1916835"/>
              <a:ext cx="803275" cy="627380"/>
            </a:xfrm>
            <a:custGeom>
              <a:avLst/>
              <a:gdLst/>
              <a:ahLst/>
              <a:cxnLst/>
              <a:rect l="l" t="t" r="r" b="b"/>
              <a:pathLst>
                <a:path w="803275" h="627380">
                  <a:moveTo>
                    <a:pt x="698563" y="0"/>
                  </a:moveTo>
                  <a:lnTo>
                    <a:pt x="104518" y="0"/>
                  </a:lnTo>
                  <a:lnTo>
                    <a:pt x="63835" y="8213"/>
                  </a:lnTo>
                  <a:lnTo>
                    <a:pt x="30612" y="30612"/>
                  </a:lnTo>
                  <a:lnTo>
                    <a:pt x="8213" y="63835"/>
                  </a:lnTo>
                  <a:lnTo>
                    <a:pt x="0" y="104518"/>
                  </a:lnTo>
                  <a:lnTo>
                    <a:pt x="0" y="522582"/>
                  </a:lnTo>
                  <a:lnTo>
                    <a:pt x="8213" y="563264"/>
                  </a:lnTo>
                  <a:lnTo>
                    <a:pt x="30612" y="596487"/>
                  </a:lnTo>
                  <a:lnTo>
                    <a:pt x="63835" y="618886"/>
                  </a:lnTo>
                  <a:lnTo>
                    <a:pt x="104518" y="627100"/>
                  </a:lnTo>
                  <a:lnTo>
                    <a:pt x="698563" y="627100"/>
                  </a:lnTo>
                  <a:lnTo>
                    <a:pt x="739247" y="618886"/>
                  </a:lnTo>
                  <a:lnTo>
                    <a:pt x="772470" y="596487"/>
                  </a:lnTo>
                  <a:lnTo>
                    <a:pt x="794869" y="563264"/>
                  </a:lnTo>
                  <a:lnTo>
                    <a:pt x="803083" y="522582"/>
                  </a:lnTo>
                  <a:lnTo>
                    <a:pt x="803083" y="104518"/>
                  </a:lnTo>
                  <a:lnTo>
                    <a:pt x="794869" y="63835"/>
                  </a:lnTo>
                  <a:lnTo>
                    <a:pt x="772470" y="30612"/>
                  </a:lnTo>
                  <a:lnTo>
                    <a:pt x="739247" y="8213"/>
                  </a:lnTo>
                  <a:lnTo>
                    <a:pt x="698563" y="0"/>
                  </a:lnTo>
                  <a:close/>
                </a:path>
              </a:pathLst>
            </a:custGeom>
            <a:solidFill>
              <a:srgbClr val="B5D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81702" y="1916835"/>
              <a:ext cx="803275" cy="627380"/>
            </a:xfrm>
            <a:custGeom>
              <a:avLst/>
              <a:gdLst/>
              <a:ahLst/>
              <a:cxnLst/>
              <a:rect l="l" t="t" r="r" b="b"/>
              <a:pathLst>
                <a:path w="803275" h="627380">
                  <a:moveTo>
                    <a:pt x="0" y="104518"/>
                  </a:moveTo>
                  <a:lnTo>
                    <a:pt x="8213" y="63835"/>
                  </a:lnTo>
                  <a:lnTo>
                    <a:pt x="30612" y="30612"/>
                  </a:lnTo>
                  <a:lnTo>
                    <a:pt x="63835" y="8213"/>
                  </a:lnTo>
                  <a:lnTo>
                    <a:pt x="104518" y="0"/>
                  </a:lnTo>
                  <a:lnTo>
                    <a:pt x="698563" y="0"/>
                  </a:lnTo>
                  <a:lnTo>
                    <a:pt x="739247" y="8213"/>
                  </a:lnTo>
                  <a:lnTo>
                    <a:pt x="772469" y="30612"/>
                  </a:lnTo>
                  <a:lnTo>
                    <a:pt x="794869" y="63835"/>
                  </a:lnTo>
                  <a:lnTo>
                    <a:pt x="803082" y="104518"/>
                  </a:lnTo>
                  <a:lnTo>
                    <a:pt x="803082" y="522582"/>
                  </a:lnTo>
                  <a:lnTo>
                    <a:pt x="794869" y="563265"/>
                  </a:lnTo>
                  <a:lnTo>
                    <a:pt x="772469" y="596487"/>
                  </a:lnTo>
                  <a:lnTo>
                    <a:pt x="739247" y="618887"/>
                  </a:lnTo>
                  <a:lnTo>
                    <a:pt x="698563" y="627100"/>
                  </a:lnTo>
                  <a:lnTo>
                    <a:pt x="104518" y="627100"/>
                  </a:lnTo>
                  <a:lnTo>
                    <a:pt x="63835" y="618887"/>
                  </a:lnTo>
                  <a:lnTo>
                    <a:pt x="30612" y="596487"/>
                  </a:lnTo>
                  <a:lnTo>
                    <a:pt x="8213" y="563265"/>
                  </a:lnTo>
                  <a:lnTo>
                    <a:pt x="0" y="522582"/>
                  </a:lnTo>
                  <a:lnTo>
                    <a:pt x="0" y="104518"/>
                  </a:lnTo>
                  <a:close/>
                </a:path>
              </a:pathLst>
            </a:custGeom>
            <a:ln w="28574">
              <a:solidFill>
                <a:srgbClr val="6060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24406" y="2024479"/>
              <a:ext cx="130175" cy="417830"/>
            </a:xfrm>
            <a:custGeom>
              <a:avLst/>
              <a:gdLst/>
              <a:ahLst/>
              <a:cxnLst/>
              <a:rect l="l" t="t" r="r" b="b"/>
              <a:pathLst>
                <a:path w="130175" h="417830">
                  <a:moveTo>
                    <a:pt x="130062" y="0"/>
                  </a:moveTo>
                  <a:lnTo>
                    <a:pt x="0" y="0"/>
                  </a:lnTo>
                  <a:lnTo>
                    <a:pt x="0" y="95545"/>
                  </a:lnTo>
                  <a:lnTo>
                    <a:pt x="24386" y="286638"/>
                  </a:lnTo>
                  <a:lnTo>
                    <a:pt x="104514" y="286638"/>
                  </a:lnTo>
                  <a:lnTo>
                    <a:pt x="130062" y="95545"/>
                  </a:lnTo>
                  <a:lnTo>
                    <a:pt x="130062" y="0"/>
                  </a:lnTo>
                  <a:close/>
                </a:path>
                <a:path w="130175" h="417830">
                  <a:moveTo>
                    <a:pt x="125416" y="315525"/>
                  </a:moveTo>
                  <a:lnTo>
                    <a:pt x="4645" y="315525"/>
                  </a:lnTo>
                  <a:lnTo>
                    <a:pt x="4645" y="417737"/>
                  </a:lnTo>
                  <a:lnTo>
                    <a:pt x="125416" y="417737"/>
                  </a:lnTo>
                  <a:lnTo>
                    <a:pt x="125416" y="315525"/>
                  </a:lnTo>
                  <a:close/>
                </a:path>
              </a:pathLst>
            </a:custGeom>
            <a:solidFill>
              <a:srgbClr val="6060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315608" y="2854181"/>
              <a:ext cx="7099300" cy="745490"/>
            </a:xfrm>
            <a:custGeom>
              <a:avLst/>
              <a:gdLst/>
              <a:ahLst/>
              <a:cxnLst/>
              <a:rect l="l" t="t" r="r" b="b"/>
              <a:pathLst>
                <a:path w="7099300" h="745489">
                  <a:moveTo>
                    <a:pt x="6974880" y="0"/>
                  </a:moveTo>
                  <a:lnTo>
                    <a:pt x="0" y="0"/>
                  </a:lnTo>
                  <a:lnTo>
                    <a:pt x="0" y="745338"/>
                  </a:lnTo>
                  <a:lnTo>
                    <a:pt x="6974880" y="745338"/>
                  </a:lnTo>
                  <a:lnTo>
                    <a:pt x="7023235" y="735576"/>
                  </a:lnTo>
                  <a:lnTo>
                    <a:pt x="7062722" y="708953"/>
                  </a:lnTo>
                  <a:lnTo>
                    <a:pt x="7089344" y="669466"/>
                  </a:lnTo>
                  <a:lnTo>
                    <a:pt x="7099106" y="621112"/>
                  </a:lnTo>
                  <a:lnTo>
                    <a:pt x="7099106" y="124225"/>
                  </a:lnTo>
                  <a:lnTo>
                    <a:pt x="7089344" y="75870"/>
                  </a:lnTo>
                  <a:lnTo>
                    <a:pt x="7062722" y="36384"/>
                  </a:lnTo>
                  <a:lnTo>
                    <a:pt x="7023235" y="9762"/>
                  </a:lnTo>
                  <a:lnTo>
                    <a:pt x="6974880" y="0"/>
                  </a:lnTo>
                  <a:close/>
                </a:path>
              </a:pathLst>
            </a:custGeom>
            <a:solidFill>
              <a:srgbClr val="E7F3D6">
                <a:alpha val="901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315609" y="2854181"/>
              <a:ext cx="7099300" cy="745490"/>
            </a:xfrm>
            <a:custGeom>
              <a:avLst/>
              <a:gdLst/>
              <a:ahLst/>
              <a:cxnLst/>
              <a:rect l="l" t="t" r="r" b="b"/>
              <a:pathLst>
                <a:path w="7099300" h="745489">
                  <a:moveTo>
                    <a:pt x="7099105" y="124226"/>
                  </a:moveTo>
                  <a:lnTo>
                    <a:pt x="7099105" y="621112"/>
                  </a:lnTo>
                  <a:lnTo>
                    <a:pt x="7089343" y="669467"/>
                  </a:lnTo>
                  <a:lnTo>
                    <a:pt x="7062720" y="708953"/>
                  </a:lnTo>
                  <a:lnTo>
                    <a:pt x="7023234" y="735576"/>
                  </a:lnTo>
                  <a:lnTo>
                    <a:pt x="6974879" y="745338"/>
                  </a:lnTo>
                  <a:lnTo>
                    <a:pt x="0" y="745338"/>
                  </a:lnTo>
                  <a:lnTo>
                    <a:pt x="0" y="0"/>
                  </a:lnTo>
                  <a:lnTo>
                    <a:pt x="6974879" y="0"/>
                  </a:lnTo>
                  <a:lnTo>
                    <a:pt x="7023234" y="9762"/>
                  </a:lnTo>
                  <a:lnTo>
                    <a:pt x="7062720" y="36384"/>
                  </a:lnTo>
                  <a:lnTo>
                    <a:pt x="7089343" y="75871"/>
                  </a:lnTo>
                  <a:lnTo>
                    <a:pt x="7099105" y="124226"/>
                  </a:lnTo>
                  <a:close/>
                </a:path>
              </a:pathLst>
            </a:custGeom>
            <a:ln w="25399">
              <a:solidFill>
                <a:srgbClr val="E7F3D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2550558" y="2974881"/>
            <a:ext cx="5963920" cy="48514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77800" marR="5080" indent="-165100">
              <a:lnSpc>
                <a:spcPts val="1700"/>
              </a:lnSpc>
              <a:spcBef>
                <a:spcPts val="340"/>
              </a:spcBef>
              <a:buChar char="•"/>
              <a:tabLst>
                <a:tab pos="184150" algn="l"/>
              </a:tabLst>
            </a:pPr>
            <a:r>
              <a:rPr sz="1600" dirty="0">
                <a:solidFill>
                  <a:srgbClr val="4D4D4D"/>
                </a:solidFill>
                <a:latin typeface="Microsoft Sans Serif"/>
                <a:cs typeface="Microsoft Sans Serif"/>
              </a:rPr>
              <a:t>Pada </a:t>
            </a:r>
            <a:r>
              <a:rPr sz="16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saat</a:t>
            </a:r>
            <a:r>
              <a:rPr sz="160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pesawat</a:t>
            </a:r>
            <a:r>
              <a:rPr sz="1600" spc="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4D4D4D"/>
                </a:solidFill>
                <a:latin typeface="Microsoft Sans Serif"/>
                <a:cs typeface="Microsoft Sans Serif"/>
              </a:rPr>
              <a:t>dalam</a:t>
            </a:r>
            <a:r>
              <a:rPr sz="16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4D4D4D"/>
                </a:solidFill>
                <a:latin typeface="Microsoft Sans Serif"/>
                <a:cs typeface="Microsoft Sans Serif"/>
              </a:rPr>
              <a:t>keadaan </a:t>
            </a:r>
            <a:r>
              <a:rPr sz="16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kosong,</a:t>
            </a:r>
            <a:r>
              <a:rPr sz="1600" spc="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4D4D4D"/>
                </a:solidFill>
                <a:latin typeface="Microsoft Sans Serif"/>
                <a:cs typeface="Microsoft Sans Serif"/>
              </a:rPr>
              <a:t>sebelum</a:t>
            </a:r>
            <a:r>
              <a:rPr sz="16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 berangkat </a:t>
            </a:r>
            <a:r>
              <a:rPr sz="1600" dirty="0">
                <a:solidFill>
                  <a:srgbClr val="4D4D4D"/>
                </a:solidFill>
                <a:latin typeface="Microsoft Sans Serif"/>
                <a:cs typeface="Microsoft Sans Serif"/>
              </a:rPr>
              <a:t> dilakukan</a:t>
            </a:r>
            <a:r>
              <a:rPr sz="16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4D4D4D"/>
                </a:solidFill>
                <a:latin typeface="Microsoft Sans Serif"/>
                <a:cs typeface="Microsoft Sans Serif"/>
              </a:rPr>
              <a:t>disinseksi</a:t>
            </a:r>
            <a:r>
              <a:rPr sz="16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4D4D4D"/>
                </a:solidFill>
                <a:latin typeface="Microsoft Sans Serif"/>
                <a:cs typeface="Microsoft Sans Serif"/>
              </a:rPr>
              <a:t>sesuai</a:t>
            </a:r>
            <a:r>
              <a:rPr sz="16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 standar.</a:t>
            </a:r>
            <a:r>
              <a:rPr sz="1600" dirty="0">
                <a:solidFill>
                  <a:srgbClr val="606060"/>
                </a:solidFill>
                <a:latin typeface="Microsoft Sans Serif"/>
                <a:cs typeface="Microsoft Sans Serif"/>
              </a:rPr>
              <a:t> </a:t>
            </a:r>
            <a:endParaRPr sz="1600">
              <a:latin typeface="Microsoft Sans Serif"/>
              <a:cs typeface="Microsoft Sans Serif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363214" y="2748313"/>
            <a:ext cx="1965325" cy="957580"/>
            <a:chOff x="363214" y="2748313"/>
            <a:chExt cx="1965325" cy="957580"/>
          </a:xfrm>
        </p:grpSpPr>
        <p:sp>
          <p:nvSpPr>
            <p:cNvPr id="18" name="object 18"/>
            <p:cNvSpPr/>
            <p:nvPr/>
          </p:nvSpPr>
          <p:spPr>
            <a:xfrm>
              <a:off x="375914" y="2761012"/>
              <a:ext cx="1939925" cy="932180"/>
            </a:xfrm>
            <a:custGeom>
              <a:avLst/>
              <a:gdLst/>
              <a:ahLst/>
              <a:cxnLst/>
              <a:rect l="l" t="t" r="r" b="b"/>
              <a:pathLst>
                <a:path w="1939925" h="932179">
                  <a:moveTo>
                    <a:pt x="1784411" y="0"/>
                  </a:moveTo>
                  <a:lnTo>
                    <a:pt x="155282" y="0"/>
                  </a:lnTo>
                  <a:lnTo>
                    <a:pt x="106200" y="7916"/>
                  </a:lnTo>
                  <a:lnTo>
                    <a:pt x="63574" y="29960"/>
                  </a:lnTo>
                  <a:lnTo>
                    <a:pt x="29960" y="63573"/>
                  </a:lnTo>
                  <a:lnTo>
                    <a:pt x="7916" y="106200"/>
                  </a:lnTo>
                  <a:lnTo>
                    <a:pt x="0" y="155281"/>
                  </a:lnTo>
                  <a:lnTo>
                    <a:pt x="0" y="776391"/>
                  </a:lnTo>
                  <a:lnTo>
                    <a:pt x="7916" y="825472"/>
                  </a:lnTo>
                  <a:lnTo>
                    <a:pt x="29960" y="868098"/>
                  </a:lnTo>
                  <a:lnTo>
                    <a:pt x="63574" y="901712"/>
                  </a:lnTo>
                  <a:lnTo>
                    <a:pt x="106200" y="923756"/>
                  </a:lnTo>
                  <a:lnTo>
                    <a:pt x="155282" y="931673"/>
                  </a:lnTo>
                  <a:lnTo>
                    <a:pt x="1784411" y="931673"/>
                  </a:lnTo>
                  <a:lnTo>
                    <a:pt x="1833492" y="923756"/>
                  </a:lnTo>
                  <a:lnTo>
                    <a:pt x="1876118" y="901712"/>
                  </a:lnTo>
                  <a:lnTo>
                    <a:pt x="1909733" y="868098"/>
                  </a:lnTo>
                  <a:lnTo>
                    <a:pt x="1931777" y="825472"/>
                  </a:lnTo>
                  <a:lnTo>
                    <a:pt x="1939693" y="776391"/>
                  </a:lnTo>
                  <a:lnTo>
                    <a:pt x="1939693" y="155281"/>
                  </a:lnTo>
                  <a:lnTo>
                    <a:pt x="1931777" y="106200"/>
                  </a:lnTo>
                  <a:lnTo>
                    <a:pt x="1909733" y="63573"/>
                  </a:lnTo>
                  <a:lnTo>
                    <a:pt x="1876118" y="29960"/>
                  </a:lnTo>
                  <a:lnTo>
                    <a:pt x="1833492" y="7916"/>
                  </a:lnTo>
                  <a:lnTo>
                    <a:pt x="1784411" y="0"/>
                  </a:lnTo>
                  <a:close/>
                </a:path>
              </a:pathLst>
            </a:custGeom>
            <a:solidFill>
              <a:srgbClr val="B5D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75914" y="2761013"/>
              <a:ext cx="1939925" cy="932180"/>
            </a:xfrm>
            <a:custGeom>
              <a:avLst/>
              <a:gdLst/>
              <a:ahLst/>
              <a:cxnLst/>
              <a:rect l="l" t="t" r="r" b="b"/>
              <a:pathLst>
                <a:path w="1939925" h="932179">
                  <a:moveTo>
                    <a:pt x="0" y="155281"/>
                  </a:moveTo>
                  <a:lnTo>
                    <a:pt x="7916" y="106200"/>
                  </a:lnTo>
                  <a:lnTo>
                    <a:pt x="29960" y="63574"/>
                  </a:lnTo>
                  <a:lnTo>
                    <a:pt x="63574" y="29960"/>
                  </a:lnTo>
                  <a:lnTo>
                    <a:pt x="106200" y="7916"/>
                  </a:lnTo>
                  <a:lnTo>
                    <a:pt x="155281" y="0"/>
                  </a:lnTo>
                  <a:lnTo>
                    <a:pt x="1784411" y="0"/>
                  </a:lnTo>
                  <a:lnTo>
                    <a:pt x="1833492" y="7916"/>
                  </a:lnTo>
                  <a:lnTo>
                    <a:pt x="1876119" y="29960"/>
                  </a:lnTo>
                  <a:lnTo>
                    <a:pt x="1909733" y="63574"/>
                  </a:lnTo>
                  <a:lnTo>
                    <a:pt x="1931777" y="106200"/>
                  </a:lnTo>
                  <a:lnTo>
                    <a:pt x="1939693" y="155281"/>
                  </a:lnTo>
                  <a:lnTo>
                    <a:pt x="1939693" y="776391"/>
                  </a:lnTo>
                  <a:lnTo>
                    <a:pt x="1931777" y="825472"/>
                  </a:lnTo>
                  <a:lnTo>
                    <a:pt x="1909733" y="868099"/>
                  </a:lnTo>
                  <a:lnTo>
                    <a:pt x="1876119" y="901713"/>
                  </a:lnTo>
                  <a:lnTo>
                    <a:pt x="1833492" y="923757"/>
                  </a:lnTo>
                  <a:lnTo>
                    <a:pt x="1784411" y="931673"/>
                  </a:lnTo>
                  <a:lnTo>
                    <a:pt x="155281" y="931673"/>
                  </a:lnTo>
                  <a:lnTo>
                    <a:pt x="106200" y="923757"/>
                  </a:lnTo>
                  <a:lnTo>
                    <a:pt x="63574" y="901713"/>
                  </a:lnTo>
                  <a:lnTo>
                    <a:pt x="29960" y="868099"/>
                  </a:lnTo>
                  <a:lnTo>
                    <a:pt x="7916" y="825472"/>
                  </a:lnTo>
                  <a:lnTo>
                    <a:pt x="0" y="776391"/>
                  </a:lnTo>
                  <a:lnTo>
                    <a:pt x="0" y="155281"/>
                  </a:lnTo>
                  <a:close/>
                </a:path>
              </a:pathLst>
            </a:custGeom>
            <a:ln w="253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762380" y="2947448"/>
            <a:ext cx="1268095" cy="452120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0"/>
              </a:spcBef>
            </a:pPr>
            <a:r>
              <a:rPr sz="2000" spc="-5" dirty="0">
                <a:latin typeface="Microsoft Sans Serif"/>
                <a:cs typeface="Microsoft Sans Serif"/>
              </a:rPr>
              <a:t>Disinseksi</a:t>
            </a:r>
            <a:r>
              <a:rPr sz="2800" dirty="0">
                <a:latin typeface="Microsoft Sans Serif"/>
                <a:cs typeface="Microsoft Sans Serif"/>
              </a:rPr>
              <a:t> </a:t>
            </a:r>
            <a:endParaRPr sz="2800">
              <a:latin typeface="Microsoft Sans Serif"/>
              <a:cs typeface="Microsoft Sans Serif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2302909" y="3819738"/>
            <a:ext cx="7124700" cy="770890"/>
            <a:chOff x="2302909" y="3819738"/>
            <a:chExt cx="7124700" cy="770890"/>
          </a:xfrm>
        </p:grpSpPr>
        <p:sp>
          <p:nvSpPr>
            <p:cNvPr id="22" name="object 22"/>
            <p:cNvSpPr/>
            <p:nvPr/>
          </p:nvSpPr>
          <p:spPr>
            <a:xfrm>
              <a:off x="2315608" y="3832438"/>
              <a:ext cx="7099300" cy="745490"/>
            </a:xfrm>
            <a:custGeom>
              <a:avLst/>
              <a:gdLst/>
              <a:ahLst/>
              <a:cxnLst/>
              <a:rect l="l" t="t" r="r" b="b"/>
              <a:pathLst>
                <a:path w="7099300" h="745489">
                  <a:moveTo>
                    <a:pt x="6974880" y="0"/>
                  </a:moveTo>
                  <a:lnTo>
                    <a:pt x="0" y="0"/>
                  </a:lnTo>
                  <a:lnTo>
                    <a:pt x="0" y="745338"/>
                  </a:lnTo>
                  <a:lnTo>
                    <a:pt x="6974880" y="745338"/>
                  </a:lnTo>
                  <a:lnTo>
                    <a:pt x="7023235" y="735576"/>
                  </a:lnTo>
                  <a:lnTo>
                    <a:pt x="7062722" y="708954"/>
                  </a:lnTo>
                  <a:lnTo>
                    <a:pt x="7089344" y="669467"/>
                  </a:lnTo>
                  <a:lnTo>
                    <a:pt x="7099106" y="621112"/>
                  </a:lnTo>
                  <a:lnTo>
                    <a:pt x="7099106" y="124226"/>
                  </a:lnTo>
                  <a:lnTo>
                    <a:pt x="7089344" y="75871"/>
                  </a:lnTo>
                  <a:lnTo>
                    <a:pt x="7062722" y="36385"/>
                  </a:lnTo>
                  <a:lnTo>
                    <a:pt x="7023235" y="9762"/>
                  </a:lnTo>
                  <a:lnTo>
                    <a:pt x="6974880" y="0"/>
                  </a:lnTo>
                  <a:close/>
                </a:path>
              </a:pathLst>
            </a:custGeom>
            <a:solidFill>
              <a:srgbClr val="E7F3D6">
                <a:alpha val="901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315609" y="3832438"/>
              <a:ext cx="7099300" cy="745490"/>
            </a:xfrm>
            <a:custGeom>
              <a:avLst/>
              <a:gdLst/>
              <a:ahLst/>
              <a:cxnLst/>
              <a:rect l="l" t="t" r="r" b="b"/>
              <a:pathLst>
                <a:path w="7099300" h="745489">
                  <a:moveTo>
                    <a:pt x="7099105" y="124225"/>
                  </a:moveTo>
                  <a:lnTo>
                    <a:pt x="7099105" y="621112"/>
                  </a:lnTo>
                  <a:lnTo>
                    <a:pt x="7089343" y="669467"/>
                  </a:lnTo>
                  <a:lnTo>
                    <a:pt x="7062720" y="708953"/>
                  </a:lnTo>
                  <a:lnTo>
                    <a:pt x="7023234" y="735576"/>
                  </a:lnTo>
                  <a:lnTo>
                    <a:pt x="6974879" y="745338"/>
                  </a:lnTo>
                  <a:lnTo>
                    <a:pt x="0" y="745338"/>
                  </a:lnTo>
                  <a:lnTo>
                    <a:pt x="0" y="0"/>
                  </a:lnTo>
                  <a:lnTo>
                    <a:pt x="6974879" y="0"/>
                  </a:lnTo>
                  <a:lnTo>
                    <a:pt x="7023234" y="9762"/>
                  </a:lnTo>
                  <a:lnTo>
                    <a:pt x="7062720" y="36384"/>
                  </a:lnTo>
                  <a:lnTo>
                    <a:pt x="7089343" y="75871"/>
                  </a:lnTo>
                  <a:lnTo>
                    <a:pt x="7099105" y="124225"/>
                  </a:lnTo>
                  <a:close/>
                </a:path>
              </a:pathLst>
            </a:custGeom>
            <a:ln w="25399">
              <a:solidFill>
                <a:srgbClr val="E7F3D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2550558" y="3950599"/>
            <a:ext cx="6017260" cy="48514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77800" marR="5080" indent="-165100">
              <a:lnSpc>
                <a:spcPts val="1700"/>
              </a:lnSpc>
              <a:spcBef>
                <a:spcPts val="340"/>
              </a:spcBef>
              <a:buChar char="•"/>
              <a:tabLst>
                <a:tab pos="184150" algn="l"/>
              </a:tabLst>
            </a:pPr>
            <a:r>
              <a:rPr sz="1600" dirty="0">
                <a:solidFill>
                  <a:srgbClr val="4D4D4D"/>
                </a:solidFill>
                <a:latin typeface="Microsoft Sans Serif"/>
                <a:cs typeface="Microsoft Sans Serif"/>
              </a:rPr>
              <a:t>Penumpang dan awak </a:t>
            </a:r>
            <a:r>
              <a:rPr sz="16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pesawat </a:t>
            </a:r>
            <a:r>
              <a:rPr sz="1600" dirty="0">
                <a:solidFill>
                  <a:srgbClr val="4D4D4D"/>
                </a:solidFill>
                <a:latin typeface="Microsoft Sans Serif"/>
                <a:cs typeface="Microsoft Sans Serif"/>
              </a:rPr>
              <a:t>udara keluar dari </a:t>
            </a:r>
            <a:r>
              <a:rPr sz="16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pesawat untuk </a:t>
            </a:r>
            <a:r>
              <a:rPr sz="160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selanjutnya</a:t>
            </a:r>
            <a:r>
              <a:rPr sz="1600" dirty="0">
                <a:solidFill>
                  <a:srgbClr val="4D4D4D"/>
                </a:solidFill>
                <a:latin typeface="Microsoft Sans Serif"/>
                <a:cs typeface="Microsoft Sans Serif"/>
              </a:rPr>
              <a:t> diharuskan </a:t>
            </a:r>
            <a:r>
              <a:rPr sz="16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melewati alat</a:t>
            </a:r>
            <a:r>
              <a:rPr sz="1600" spc="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4D4D4D"/>
                </a:solidFill>
                <a:latin typeface="Microsoft Sans Serif"/>
                <a:cs typeface="Microsoft Sans Serif"/>
              </a:rPr>
              <a:t>pemindai</a:t>
            </a:r>
            <a:r>
              <a:rPr sz="16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4D4D4D"/>
                </a:solidFill>
                <a:latin typeface="Microsoft Sans Serif"/>
                <a:cs typeface="Microsoft Sans Serif"/>
              </a:rPr>
              <a:t>suhu </a:t>
            </a:r>
            <a:r>
              <a:rPr sz="16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tubuh.</a:t>
            </a:r>
            <a:r>
              <a:rPr sz="700" dirty="0">
                <a:solidFill>
                  <a:srgbClr val="606060"/>
                </a:solidFill>
                <a:latin typeface="Microsoft Sans Serif"/>
                <a:cs typeface="Microsoft Sans Serif"/>
              </a:rPr>
              <a:t> </a:t>
            </a:r>
            <a:endParaRPr sz="700">
              <a:latin typeface="Microsoft Sans Serif"/>
              <a:cs typeface="Microsoft Sans Serif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363214" y="3726569"/>
            <a:ext cx="1965325" cy="957580"/>
            <a:chOff x="363214" y="3726569"/>
            <a:chExt cx="1965325" cy="957580"/>
          </a:xfrm>
        </p:grpSpPr>
        <p:sp>
          <p:nvSpPr>
            <p:cNvPr id="26" name="object 26"/>
            <p:cNvSpPr/>
            <p:nvPr/>
          </p:nvSpPr>
          <p:spPr>
            <a:xfrm>
              <a:off x="375914" y="3739269"/>
              <a:ext cx="1939925" cy="932180"/>
            </a:xfrm>
            <a:custGeom>
              <a:avLst/>
              <a:gdLst/>
              <a:ahLst/>
              <a:cxnLst/>
              <a:rect l="l" t="t" r="r" b="b"/>
              <a:pathLst>
                <a:path w="1939925" h="932179">
                  <a:moveTo>
                    <a:pt x="1784411" y="0"/>
                  </a:moveTo>
                  <a:lnTo>
                    <a:pt x="155282" y="0"/>
                  </a:lnTo>
                  <a:lnTo>
                    <a:pt x="106200" y="7916"/>
                  </a:lnTo>
                  <a:lnTo>
                    <a:pt x="63574" y="29960"/>
                  </a:lnTo>
                  <a:lnTo>
                    <a:pt x="29960" y="63574"/>
                  </a:lnTo>
                  <a:lnTo>
                    <a:pt x="7916" y="106201"/>
                  </a:lnTo>
                  <a:lnTo>
                    <a:pt x="0" y="155282"/>
                  </a:lnTo>
                  <a:lnTo>
                    <a:pt x="0" y="776392"/>
                  </a:lnTo>
                  <a:lnTo>
                    <a:pt x="7916" y="825473"/>
                  </a:lnTo>
                  <a:lnTo>
                    <a:pt x="29960" y="868100"/>
                  </a:lnTo>
                  <a:lnTo>
                    <a:pt x="63574" y="901714"/>
                  </a:lnTo>
                  <a:lnTo>
                    <a:pt x="106200" y="923758"/>
                  </a:lnTo>
                  <a:lnTo>
                    <a:pt x="155282" y="931674"/>
                  </a:lnTo>
                  <a:lnTo>
                    <a:pt x="1784411" y="931674"/>
                  </a:lnTo>
                  <a:lnTo>
                    <a:pt x="1833492" y="923758"/>
                  </a:lnTo>
                  <a:lnTo>
                    <a:pt x="1876118" y="901714"/>
                  </a:lnTo>
                  <a:lnTo>
                    <a:pt x="1909733" y="868100"/>
                  </a:lnTo>
                  <a:lnTo>
                    <a:pt x="1931777" y="825473"/>
                  </a:lnTo>
                  <a:lnTo>
                    <a:pt x="1939693" y="776392"/>
                  </a:lnTo>
                  <a:lnTo>
                    <a:pt x="1939693" y="155282"/>
                  </a:lnTo>
                  <a:lnTo>
                    <a:pt x="1931777" y="106201"/>
                  </a:lnTo>
                  <a:lnTo>
                    <a:pt x="1909733" y="63574"/>
                  </a:lnTo>
                  <a:lnTo>
                    <a:pt x="1876118" y="29960"/>
                  </a:lnTo>
                  <a:lnTo>
                    <a:pt x="1833492" y="7916"/>
                  </a:lnTo>
                  <a:lnTo>
                    <a:pt x="1784411" y="0"/>
                  </a:lnTo>
                  <a:close/>
                </a:path>
              </a:pathLst>
            </a:custGeom>
            <a:solidFill>
              <a:srgbClr val="B5D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75914" y="3739269"/>
              <a:ext cx="1939925" cy="932180"/>
            </a:xfrm>
            <a:custGeom>
              <a:avLst/>
              <a:gdLst/>
              <a:ahLst/>
              <a:cxnLst/>
              <a:rect l="l" t="t" r="r" b="b"/>
              <a:pathLst>
                <a:path w="1939925" h="932179">
                  <a:moveTo>
                    <a:pt x="0" y="155281"/>
                  </a:moveTo>
                  <a:lnTo>
                    <a:pt x="7916" y="106200"/>
                  </a:lnTo>
                  <a:lnTo>
                    <a:pt x="29960" y="63574"/>
                  </a:lnTo>
                  <a:lnTo>
                    <a:pt x="63574" y="29960"/>
                  </a:lnTo>
                  <a:lnTo>
                    <a:pt x="106200" y="7916"/>
                  </a:lnTo>
                  <a:lnTo>
                    <a:pt x="155281" y="0"/>
                  </a:lnTo>
                  <a:lnTo>
                    <a:pt x="1784411" y="0"/>
                  </a:lnTo>
                  <a:lnTo>
                    <a:pt x="1833492" y="7916"/>
                  </a:lnTo>
                  <a:lnTo>
                    <a:pt x="1876119" y="29960"/>
                  </a:lnTo>
                  <a:lnTo>
                    <a:pt x="1909733" y="63574"/>
                  </a:lnTo>
                  <a:lnTo>
                    <a:pt x="1931777" y="106200"/>
                  </a:lnTo>
                  <a:lnTo>
                    <a:pt x="1939693" y="155281"/>
                  </a:lnTo>
                  <a:lnTo>
                    <a:pt x="1939693" y="776391"/>
                  </a:lnTo>
                  <a:lnTo>
                    <a:pt x="1931777" y="825472"/>
                  </a:lnTo>
                  <a:lnTo>
                    <a:pt x="1909733" y="868099"/>
                  </a:lnTo>
                  <a:lnTo>
                    <a:pt x="1876119" y="901713"/>
                  </a:lnTo>
                  <a:lnTo>
                    <a:pt x="1833492" y="923757"/>
                  </a:lnTo>
                  <a:lnTo>
                    <a:pt x="1784411" y="931673"/>
                  </a:lnTo>
                  <a:lnTo>
                    <a:pt x="155281" y="931673"/>
                  </a:lnTo>
                  <a:lnTo>
                    <a:pt x="106200" y="923757"/>
                  </a:lnTo>
                  <a:lnTo>
                    <a:pt x="63574" y="901713"/>
                  </a:lnTo>
                  <a:lnTo>
                    <a:pt x="29960" y="868099"/>
                  </a:lnTo>
                  <a:lnTo>
                    <a:pt x="7916" y="825472"/>
                  </a:lnTo>
                  <a:lnTo>
                    <a:pt x="0" y="776391"/>
                  </a:lnTo>
                  <a:lnTo>
                    <a:pt x="0" y="155281"/>
                  </a:lnTo>
                  <a:close/>
                </a:path>
              </a:pathLst>
            </a:custGeom>
            <a:ln w="253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805292" y="3890147"/>
            <a:ext cx="1155065" cy="596900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247015" marR="5080" indent="-234950">
              <a:lnSpc>
                <a:spcPts val="2100"/>
              </a:lnSpc>
              <a:spcBef>
                <a:spcPts val="420"/>
              </a:spcBef>
            </a:pPr>
            <a:r>
              <a:rPr sz="2000" spc="-5" dirty="0">
                <a:latin typeface="Microsoft Sans Serif"/>
                <a:cs typeface="Microsoft Sans Serif"/>
              </a:rPr>
              <a:t>Pemindai </a:t>
            </a:r>
            <a:r>
              <a:rPr sz="2000" spc="-52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Suhu</a:t>
            </a:r>
            <a:r>
              <a:rPr sz="2000" dirty="0">
                <a:latin typeface="Microsoft Sans Serif"/>
                <a:cs typeface="Microsoft Sans Serif"/>
              </a:rPr>
              <a:t> </a:t>
            </a:r>
            <a:endParaRPr sz="2000">
              <a:latin typeface="Microsoft Sans Serif"/>
              <a:cs typeface="Microsoft Sans Serif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2302909" y="4797997"/>
            <a:ext cx="7124700" cy="770890"/>
            <a:chOff x="2302909" y="4797997"/>
            <a:chExt cx="7124700" cy="770890"/>
          </a:xfrm>
        </p:grpSpPr>
        <p:sp>
          <p:nvSpPr>
            <p:cNvPr id="30" name="object 30"/>
            <p:cNvSpPr/>
            <p:nvPr/>
          </p:nvSpPr>
          <p:spPr>
            <a:xfrm>
              <a:off x="2315608" y="4810697"/>
              <a:ext cx="7099300" cy="745490"/>
            </a:xfrm>
            <a:custGeom>
              <a:avLst/>
              <a:gdLst/>
              <a:ahLst/>
              <a:cxnLst/>
              <a:rect l="l" t="t" r="r" b="b"/>
              <a:pathLst>
                <a:path w="7099300" h="745489">
                  <a:moveTo>
                    <a:pt x="6974880" y="0"/>
                  </a:moveTo>
                  <a:lnTo>
                    <a:pt x="0" y="0"/>
                  </a:lnTo>
                  <a:lnTo>
                    <a:pt x="0" y="745338"/>
                  </a:lnTo>
                  <a:lnTo>
                    <a:pt x="6974880" y="745338"/>
                  </a:lnTo>
                  <a:lnTo>
                    <a:pt x="7023235" y="735576"/>
                  </a:lnTo>
                  <a:lnTo>
                    <a:pt x="7062722" y="708954"/>
                  </a:lnTo>
                  <a:lnTo>
                    <a:pt x="7089344" y="669467"/>
                  </a:lnTo>
                  <a:lnTo>
                    <a:pt x="7099106" y="621112"/>
                  </a:lnTo>
                  <a:lnTo>
                    <a:pt x="7099106" y="124226"/>
                  </a:lnTo>
                  <a:lnTo>
                    <a:pt x="7089344" y="75871"/>
                  </a:lnTo>
                  <a:lnTo>
                    <a:pt x="7062722" y="36385"/>
                  </a:lnTo>
                  <a:lnTo>
                    <a:pt x="7023235" y="9762"/>
                  </a:lnTo>
                  <a:lnTo>
                    <a:pt x="6974880" y="0"/>
                  </a:lnTo>
                  <a:close/>
                </a:path>
              </a:pathLst>
            </a:custGeom>
            <a:solidFill>
              <a:srgbClr val="E7F3D6">
                <a:alpha val="901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315609" y="4810697"/>
              <a:ext cx="7099300" cy="745490"/>
            </a:xfrm>
            <a:custGeom>
              <a:avLst/>
              <a:gdLst/>
              <a:ahLst/>
              <a:cxnLst/>
              <a:rect l="l" t="t" r="r" b="b"/>
              <a:pathLst>
                <a:path w="7099300" h="745489">
                  <a:moveTo>
                    <a:pt x="7099105" y="124225"/>
                  </a:moveTo>
                  <a:lnTo>
                    <a:pt x="7099105" y="621112"/>
                  </a:lnTo>
                  <a:lnTo>
                    <a:pt x="7089343" y="669467"/>
                  </a:lnTo>
                  <a:lnTo>
                    <a:pt x="7062720" y="708953"/>
                  </a:lnTo>
                  <a:lnTo>
                    <a:pt x="7023234" y="735576"/>
                  </a:lnTo>
                  <a:lnTo>
                    <a:pt x="6974879" y="745338"/>
                  </a:lnTo>
                  <a:lnTo>
                    <a:pt x="0" y="745338"/>
                  </a:lnTo>
                  <a:lnTo>
                    <a:pt x="0" y="0"/>
                  </a:lnTo>
                  <a:lnTo>
                    <a:pt x="6974879" y="0"/>
                  </a:lnTo>
                  <a:lnTo>
                    <a:pt x="7023234" y="9762"/>
                  </a:lnTo>
                  <a:lnTo>
                    <a:pt x="7062720" y="36384"/>
                  </a:lnTo>
                  <a:lnTo>
                    <a:pt x="7089343" y="75871"/>
                  </a:lnTo>
                  <a:lnTo>
                    <a:pt x="7099105" y="124225"/>
                  </a:lnTo>
                  <a:close/>
                </a:path>
              </a:pathLst>
            </a:custGeom>
            <a:ln w="25399">
              <a:solidFill>
                <a:srgbClr val="E7F3D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2550558" y="4863072"/>
            <a:ext cx="6637655" cy="61976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0" marR="5080" indent="-114300">
              <a:lnSpc>
                <a:spcPts val="1500"/>
              </a:lnSpc>
              <a:spcBef>
                <a:spcPts val="300"/>
              </a:spcBef>
              <a:buChar char="•"/>
              <a:tabLst>
                <a:tab pos="127000" algn="l"/>
              </a:tabLst>
            </a:pPr>
            <a:r>
              <a:rPr sz="1400" dirty="0">
                <a:solidFill>
                  <a:srgbClr val="4D4D4D"/>
                </a:solidFill>
                <a:latin typeface="Microsoft Sans Serif"/>
                <a:cs typeface="Microsoft Sans Serif"/>
              </a:rPr>
              <a:t>Penumpang atau awak pesawat udara yang diketahui terjaring alat pemindai suhu </a:t>
            </a:r>
            <a:r>
              <a:rPr sz="1400" spc="-36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4D4D4D"/>
                </a:solidFill>
                <a:latin typeface="Microsoft Sans Serif"/>
                <a:cs typeface="Microsoft Sans Serif"/>
              </a:rPr>
              <a:t>tubuh dipersilakan memasuki ruang wawancara khusus untuk dilakukan </a:t>
            </a:r>
            <a:r>
              <a:rPr sz="1400" spc="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4D4D4D"/>
                </a:solidFill>
                <a:latin typeface="Microsoft Sans Serif"/>
                <a:cs typeface="Microsoft Sans Serif"/>
              </a:rPr>
              <a:t>pemeriksaan</a:t>
            </a:r>
            <a:r>
              <a:rPr sz="14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 konfirmasi</a:t>
            </a:r>
            <a:r>
              <a:rPr sz="1400" dirty="0">
                <a:solidFill>
                  <a:srgbClr val="606060"/>
                </a:solidFill>
                <a:latin typeface="Microsoft Sans Serif"/>
                <a:cs typeface="Microsoft Sans Serif"/>
              </a:rPr>
              <a:t> </a:t>
            </a:r>
            <a:endParaRPr sz="1400">
              <a:latin typeface="Microsoft Sans Serif"/>
              <a:cs typeface="Microsoft Sans Serif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363214" y="4704829"/>
            <a:ext cx="1965325" cy="957580"/>
            <a:chOff x="363214" y="4704829"/>
            <a:chExt cx="1965325" cy="957580"/>
          </a:xfrm>
        </p:grpSpPr>
        <p:sp>
          <p:nvSpPr>
            <p:cNvPr id="34" name="object 34"/>
            <p:cNvSpPr/>
            <p:nvPr/>
          </p:nvSpPr>
          <p:spPr>
            <a:xfrm>
              <a:off x="375914" y="4717529"/>
              <a:ext cx="1939925" cy="932180"/>
            </a:xfrm>
            <a:custGeom>
              <a:avLst/>
              <a:gdLst/>
              <a:ahLst/>
              <a:cxnLst/>
              <a:rect l="l" t="t" r="r" b="b"/>
              <a:pathLst>
                <a:path w="1939925" h="932179">
                  <a:moveTo>
                    <a:pt x="1784411" y="0"/>
                  </a:moveTo>
                  <a:lnTo>
                    <a:pt x="155282" y="0"/>
                  </a:lnTo>
                  <a:lnTo>
                    <a:pt x="106200" y="7916"/>
                  </a:lnTo>
                  <a:lnTo>
                    <a:pt x="63574" y="29960"/>
                  </a:lnTo>
                  <a:lnTo>
                    <a:pt x="29960" y="63574"/>
                  </a:lnTo>
                  <a:lnTo>
                    <a:pt x="7916" y="106200"/>
                  </a:lnTo>
                  <a:lnTo>
                    <a:pt x="0" y="155281"/>
                  </a:lnTo>
                  <a:lnTo>
                    <a:pt x="0" y="776391"/>
                  </a:lnTo>
                  <a:lnTo>
                    <a:pt x="7916" y="825472"/>
                  </a:lnTo>
                  <a:lnTo>
                    <a:pt x="29960" y="868098"/>
                  </a:lnTo>
                  <a:lnTo>
                    <a:pt x="63574" y="901712"/>
                  </a:lnTo>
                  <a:lnTo>
                    <a:pt x="106200" y="923756"/>
                  </a:lnTo>
                  <a:lnTo>
                    <a:pt x="155282" y="931673"/>
                  </a:lnTo>
                  <a:lnTo>
                    <a:pt x="1784411" y="931673"/>
                  </a:lnTo>
                  <a:lnTo>
                    <a:pt x="1833492" y="923756"/>
                  </a:lnTo>
                  <a:lnTo>
                    <a:pt x="1876118" y="901712"/>
                  </a:lnTo>
                  <a:lnTo>
                    <a:pt x="1909733" y="868098"/>
                  </a:lnTo>
                  <a:lnTo>
                    <a:pt x="1931777" y="825472"/>
                  </a:lnTo>
                  <a:lnTo>
                    <a:pt x="1939693" y="776391"/>
                  </a:lnTo>
                  <a:lnTo>
                    <a:pt x="1939693" y="155281"/>
                  </a:lnTo>
                  <a:lnTo>
                    <a:pt x="1931777" y="106200"/>
                  </a:lnTo>
                  <a:lnTo>
                    <a:pt x="1909733" y="63574"/>
                  </a:lnTo>
                  <a:lnTo>
                    <a:pt x="1876118" y="29960"/>
                  </a:lnTo>
                  <a:lnTo>
                    <a:pt x="1833492" y="7916"/>
                  </a:lnTo>
                  <a:lnTo>
                    <a:pt x="1784411" y="0"/>
                  </a:lnTo>
                  <a:close/>
                </a:path>
              </a:pathLst>
            </a:custGeom>
            <a:solidFill>
              <a:srgbClr val="B5D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75914" y="4717529"/>
              <a:ext cx="1939925" cy="932180"/>
            </a:xfrm>
            <a:custGeom>
              <a:avLst/>
              <a:gdLst/>
              <a:ahLst/>
              <a:cxnLst/>
              <a:rect l="l" t="t" r="r" b="b"/>
              <a:pathLst>
                <a:path w="1939925" h="932179">
                  <a:moveTo>
                    <a:pt x="0" y="155281"/>
                  </a:moveTo>
                  <a:lnTo>
                    <a:pt x="7916" y="106200"/>
                  </a:lnTo>
                  <a:lnTo>
                    <a:pt x="29960" y="63574"/>
                  </a:lnTo>
                  <a:lnTo>
                    <a:pt x="63574" y="29960"/>
                  </a:lnTo>
                  <a:lnTo>
                    <a:pt x="106200" y="7916"/>
                  </a:lnTo>
                  <a:lnTo>
                    <a:pt x="155281" y="0"/>
                  </a:lnTo>
                  <a:lnTo>
                    <a:pt x="1784411" y="0"/>
                  </a:lnTo>
                  <a:lnTo>
                    <a:pt x="1833492" y="7916"/>
                  </a:lnTo>
                  <a:lnTo>
                    <a:pt x="1876119" y="29960"/>
                  </a:lnTo>
                  <a:lnTo>
                    <a:pt x="1909733" y="63574"/>
                  </a:lnTo>
                  <a:lnTo>
                    <a:pt x="1931777" y="106200"/>
                  </a:lnTo>
                  <a:lnTo>
                    <a:pt x="1939693" y="155281"/>
                  </a:lnTo>
                  <a:lnTo>
                    <a:pt x="1939693" y="776391"/>
                  </a:lnTo>
                  <a:lnTo>
                    <a:pt x="1931777" y="825472"/>
                  </a:lnTo>
                  <a:lnTo>
                    <a:pt x="1909733" y="868099"/>
                  </a:lnTo>
                  <a:lnTo>
                    <a:pt x="1876119" y="901713"/>
                  </a:lnTo>
                  <a:lnTo>
                    <a:pt x="1833492" y="923757"/>
                  </a:lnTo>
                  <a:lnTo>
                    <a:pt x="1784411" y="931673"/>
                  </a:lnTo>
                  <a:lnTo>
                    <a:pt x="155281" y="931673"/>
                  </a:lnTo>
                  <a:lnTo>
                    <a:pt x="106200" y="923757"/>
                  </a:lnTo>
                  <a:lnTo>
                    <a:pt x="63574" y="901713"/>
                  </a:lnTo>
                  <a:lnTo>
                    <a:pt x="29960" y="868099"/>
                  </a:lnTo>
                  <a:lnTo>
                    <a:pt x="7916" y="825472"/>
                  </a:lnTo>
                  <a:lnTo>
                    <a:pt x="0" y="776391"/>
                  </a:lnTo>
                  <a:lnTo>
                    <a:pt x="0" y="155281"/>
                  </a:lnTo>
                  <a:close/>
                </a:path>
              </a:pathLst>
            </a:custGeom>
            <a:ln w="253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763806" y="4868406"/>
            <a:ext cx="1238250" cy="596900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2700" marR="5080" indent="275590">
              <a:lnSpc>
                <a:spcPts val="2100"/>
              </a:lnSpc>
              <a:spcBef>
                <a:spcPts val="420"/>
              </a:spcBef>
            </a:pPr>
            <a:r>
              <a:rPr sz="2000" spc="-5" dirty="0">
                <a:latin typeface="Microsoft Sans Serif"/>
                <a:cs typeface="Microsoft Sans Serif"/>
              </a:rPr>
              <a:t>Pem. </a:t>
            </a:r>
            <a:r>
              <a:rPr sz="200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Konfrmasi</a:t>
            </a:r>
            <a:r>
              <a:rPr sz="2000" dirty="0">
                <a:latin typeface="Microsoft Sans Serif"/>
                <a:cs typeface="Microsoft Sans Serif"/>
              </a:rPr>
              <a:t> </a:t>
            </a:r>
            <a:endParaRPr sz="2000">
              <a:latin typeface="Microsoft Sans Serif"/>
              <a:cs typeface="Microsoft Sans Serif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2302909" y="5776257"/>
            <a:ext cx="7124700" cy="770890"/>
            <a:chOff x="2302909" y="5776257"/>
            <a:chExt cx="7124700" cy="770890"/>
          </a:xfrm>
        </p:grpSpPr>
        <p:sp>
          <p:nvSpPr>
            <p:cNvPr id="38" name="object 38"/>
            <p:cNvSpPr/>
            <p:nvPr/>
          </p:nvSpPr>
          <p:spPr>
            <a:xfrm>
              <a:off x="2315608" y="5788957"/>
              <a:ext cx="7099300" cy="745490"/>
            </a:xfrm>
            <a:custGeom>
              <a:avLst/>
              <a:gdLst/>
              <a:ahLst/>
              <a:cxnLst/>
              <a:rect l="l" t="t" r="r" b="b"/>
              <a:pathLst>
                <a:path w="7099300" h="745490">
                  <a:moveTo>
                    <a:pt x="6974880" y="0"/>
                  </a:moveTo>
                  <a:lnTo>
                    <a:pt x="0" y="0"/>
                  </a:lnTo>
                  <a:lnTo>
                    <a:pt x="0" y="745338"/>
                  </a:lnTo>
                  <a:lnTo>
                    <a:pt x="6974880" y="745338"/>
                  </a:lnTo>
                  <a:lnTo>
                    <a:pt x="7023235" y="735576"/>
                  </a:lnTo>
                  <a:lnTo>
                    <a:pt x="7062722" y="708953"/>
                  </a:lnTo>
                  <a:lnTo>
                    <a:pt x="7089344" y="669466"/>
                  </a:lnTo>
                  <a:lnTo>
                    <a:pt x="7099106" y="621112"/>
                  </a:lnTo>
                  <a:lnTo>
                    <a:pt x="7099106" y="124225"/>
                  </a:lnTo>
                  <a:lnTo>
                    <a:pt x="7089344" y="75870"/>
                  </a:lnTo>
                  <a:lnTo>
                    <a:pt x="7062722" y="36384"/>
                  </a:lnTo>
                  <a:lnTo>
                    <a:pt x="7023235" y="9762"/>
                  </a:lnTo>
                  <a:lnTo>
                    <a:pt x="6974880" y="0"/>
                  </a:lnTo>
                  <a:close/>
                </a:path>
              </a:pathLst>
            </a:custGeom>
            <a:solidFill>
              <a:srgbClr val="E7F3D6">
                <a:alpha val="901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2315609" y="5788957"/>
              <a:ext cx="7099300" cy="745490"/>
            </a:xfrm>
            <a:custGeom>
              <a:avLst/>
              <a:gdLst/>
              <a:ahLst/>
              <a:cxnLst/>
              <a:rect l="l" t="t" r="r" b="b"/>
              <a:pathLst>
                <a:path w="7099300" h="745490">
                  <a:moveTo>
                    <a:pt x="7099105" y="124225"/>
                  </a:moveTo>
                  <a:lnTo>
                    <a:pt x="7099105" y="621112"/>
                  </a:lnTo>
                  <a:lnTo>
                    <a:pt x="7089343" y="669467"/>
                  </a:lnTo>
                  <a:lnTo>
                    <a:pt x="7062720" y="708953"/>
                  </a:lnTo>
                  <a:lnTo>
                    <a:pt x="7023234" y="735576"/>
                  </a:lnTo>
                  <a:lnTo>
                    <a:pt x="6974879" y="745338"/>
                  </a:lnTo>
                  <a:lnTo>
                    <a:pt x="0" y="745338"/>
                  </a:lnTo>
                  <a:lnTo>
                    <a:pt x="0" y="0"/>
                  </a:lnTo>
                  <a:lnTo>
                    <a:pt x="6974879" y="0"/>
                  </a:lnTo>
                  <a:lnTo>
                    <a:pt x="7023234" y="9762"/>
                  </a:lnTo>
                  <a:lnTo>
                    <a:pt x="7062720" y="36384"/>
                  </a:lnTo>
                  <a:lnTo>
                    <a:pt x="7089343" y="75871"/>
                  </a:lnTo>
                  <a:lnTo>
                    <a:pt x="7099105" y="124225"/>
                  </a:lnTo>
                  <a:close/>
                </a:path>
              </a:pathLst>
            </a:custGeom>
            <a:ln w="25399">
              <a:solidFill>
                <a:srgbClr val="E7F3D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2550558" y="5841331"/>
            <a:ext cx="6598920" cy="61976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0" marR="5080" indent="-114300">
              <a:lnSpc>
                <a:spcPts val="1500"/>
              </a:lnSpc>
              <a:spcBef>
                <a:spcPts val="300"/>
              </a:spcBef>
              <a:buChar char="•"/>
              <a:tabLst>
                <a:tab pos="127000" algn="l"/>
              </a:tabLst>
            </a:pPr>
            <a:r>
              <a:rPr sz="1400" dirty="0">
                <a:solidFill>
                  <a:srgbClr val="4D4D4D"/>
                </a:solidFill>
                <a:latin typeface="Microsoft Sans Serif"/>
                <a:cs typeface="Microsoft Sans Serif"/>
              </a:rPr>
              <a:t>Penumpang atau awak pesawat udara yang dicurigai </a:t>
            </a:r>
            <a:r>
              <a:rPr sz="14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menderita penyakit </a:t>
            </a:r>
            <a:r>
              <a:rPr sz="1400" dirty="0">
                <a:solidFill>
                  <a:srgbClr val="4D4D4D"/>
                </a:solidFill>
                <a:latin typeface="Microsoft Sans Serif"/>
                <a:cs typeface="Microsoft Sans Serif"/>
              </a:rPr>
              <a:t>menular </a:t>
            </a:r>
            <a:r>
              <a:rPr sz="1400" spc="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4D4D4D"/>
                </a:solidFill>
                <a:latin typeface="Microsoft Sans Serif"/>
                <a:cs typeface="Microsoft Sans Serif"/>
              </a:rPr>
              <a:t>potensial wabah diisolasi dikirim ke rumah </a:t>
            </a:r>
            <a:r>
              <a:rPr sz="14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sakit </a:t>
            </a:r>
            <a:r>
              <a:rPr sz="1400" dirty="0">
                <a:solidFill>
                  <a:srgbClr val="4D4D4D"/>
                </a:solidFill>
                <a:latin typeface="Microsoft Sans Serif"/>
                <a:cs typeface="Microsoft Sans Serif"/>
              </a:rPr>
              <a:t>rujukan dengan menggunakan </a:t>
            </a:r>
            <a:r>
              <a:rPr sz="1400" spc="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4D4D4D"/>
                </a:solidFill>
                <a:latin typeface="Microsoft Sans Serif"/>
                <a:cs typeface="Microsoft Sans Serif"/>
              </a:rPr>
              <a:t>mobil</a:t>
            </a:r>
            <a:r>
              <a:rPr sz="1400" spc="-1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4D4D4D"/>
                </a:solidFill>
                <a:latin typeface="Microsoft Sans Serif"/>
                <a:cs typeface="Microsoft Sans Serif"/>
              </a:rPr>
              <a:t>evakuasi</a:t>
            </a:r>
            <a:r>
              <a:rPr sz="14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4D4D4D"/>
                </a:solidFill>
                <a:latin typeface="Microsoft Sans Serif"/>
                <a:cs typeface="Microsoft Sans Serif"/>
              </a:rPr>
              <a:t>untuk</a:t>
            </a:r>
            <a:r>
              <a:rPr sz="14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4D4D4D"/>
                </a:solidFill>
                <a:latin typeface="Microsoft Sans Serif"/>
                <a:cs typeface="Microsoft Sans Serif"/>
              </a:rPr>
              <a:t>selanjutnya </a:t>
            </a:r>
            <a:r>
              <a:rPr sz="14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diisolasi.</a:t>
            </a:r>
            <a:r>
              <a:rPr sz="1400" dirty="0">
                <a:solidFill>
                  <a:srgbClr val="606060"/>
                </a:solidFill>
                <a:latin typeface="Microsoft Sans Serif"/>
                <a:cs typeface="Microsoft Sans Serif"/>
              </a:rPr>
              <a:t> </a:t>
            </a:r>
            <a:endParaRPr sz="1400">
              <a:latin typeface="Microsoft Sans Serif"/>
              <a:cs typeface="Microsoft Sans Serif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363214" y="5683087"/>
            <a:ext cx="1965325" cy="957580"/>
            <a:chOff x="363214" y="5683087"/>
            <a:chExt cx="1965325" cy="957580"/>
          </a:xfrm>
        </p:grpSpPr>
        <p:sp>
          <p:nvSpPr>
            <p:cNvPr id="42" name="object 42"/>
            <p:cNvSpPr/>
            <p:nvPr/>
          </p:nvSpPr>
          <p:spPr>
            <a:xfrm>
              <a:off x="375914" y="5695787"/>
              <a:ext cx="1939925" cy="932180"/>
            </a:xfrm>
            <a:custGeom>
              <a:avLst/>
              <a:gdLst/>
              <a:ahLst/>
              <a:cxnLst/>
              <a:rect l="l" t="t" r="r" b="b"/>
              <a:pathLst>
                <a:path w="1939925" h="932179">
                  <a:moveTo>
                    <a:pt x="1784411" y="0"/>
                  </a:moveTo>
                  <a:lnTo>
                    <a:pt x="155282" y="0"/>
                  </a:lnTo>
                  <a:lnTo>
                    <a:pt x="106200" y="7916"/>
                  </a:lnTo>
                  <a:lnTo>
                    <a:pt x="63574" y="29960"/>
                  </a:lnTo>
                  <a:lnTo>
                    <a:pt x="29960" y="63574"/>
                  </a:lnTo>
                  <a:lnTo>
                    <a:pt x="7916" y="106201"/>
                  </a:lnTo>
                  <a:lnTo>
                    <a:pt x="0" y="155282"/>
                  </a:lnTo>
                  <a:lnTo>
                    <a:pt x="0" y="776392"/>
                  </a:lnTo>
                  <a:lnTo>
                    <a:pt x="7916" y="825473"/>
                  </a:lnTo>
                  <a:lnTo>
                    <a:pt x="29960" y="868099"/>
                  </a:lnTo>
                  <a:lnTo>
                    <a:pt x="63574" y="901714"/>
                  </a:lnTo>
                  <a:lnTo>
                    <a:pt x="106200" y="923758"/>
                  </a:lnTo>
                  <a:lnTo>
                    <a:pt x="155282" y="931674"/>
                  </a:lnTo>
                  <a:lnTo>
                    <a:pt x="1784411" y="931674"/>
                  </a:lnTo>
                  <a:lnTo>
                    <a:pt x="1833492" y="923758"/>
                  </a:lnTo>
                  <a:lnTo>
                    <a:pt x="1876118" y="901714"/>
                  </a:lnTo>
                  <a:lnTo>
                    <a:pt x="1909733" y="868099"/>
                  </a:lnTo>
                  <a:lnTo>
                    <a:pt x="1931777" y="825473"/>
                  </a:lnTo>
                  <a:lnTo>
                    <a:pt x="1939693" y="776392"/>
                  </a:lnTo>
                  <a:lnTo>
                    <a:pt x="1939693" y="155282"/>
                  </a:lnTo>
                  <a:lnTo>
                    <a:pt x="1931777" y="106201"/>
                  </a:lnTo>
                  <a:lnTo>
                    <a:pt x="1909733" y="63574"/>
                  </a:lnTo>
                  <a:lnTo>
                    <a:pt x="1876118" y="29960"/>
                  </a:lnTo>
                  <a:lnTo>
                    <a:pt x="1833492" y="7916"/>
                  </a:lnTo>
                  <a:lnTo>
                    <a:pt x="1784411" y="0"/>
                  </a:lnTo>
                  <a:close/>
                </a:path>
              </a:pathLst>
            </a:custGeom>
            <a:solidFill>
              <a:srgbClr val="B5D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375914" y="5695787"/>
              <a:ext cx="1939925" cy="932180"/>
            </a:xfrm>
            <a:custGeom>
              <a:avLst/>
              <a:gdLst/>
              <a:ahLst/>
              <a:cxnLst/>
              <a:rect l="l" t="t" r="r" b="b"/>
              <a:pathLst>
                <a:path w="1939925" h="932179">
                  <a:moveTo>
                    <a:pt x="0" y="155281"/>
                  </a:moveTo>
                  <a:lnTo>
                    <a:pt x="7916" y="106200"/>
                  </a:lnTo>
                  <a:lnTo>
                    <a:pt x="29960" y="63574"/>
                  </a:lnTo>
                  <a:lnTo>
                    <a:pt x="63574" y="29960"/>
                  </a:lnTo>
                  <a:lnTo>
                    <a:pt x="106200" y="7916"/>
                  </a:lnTo>
                  <a:lnTo>
                    <a:pt x="155281" y="0"/>
                  </a:lnTo>
                  <a:lnTo>
                    <a:pt x="1784411" y="0"/>
                  </a:lnTo>
                  <a:lnTo>
                    <a:pt x="1833492" y="7916"/>
                  </a:lnTo>
                  <a:lnTo>
                    <a:pt x="1876119" y="29960"/>
                  </a:lnTo>
                  <a:lnTo>
                    <a:pt x="1909733" y="63574"/>
                  </a:lnTo>
                  <a:lnTo>
                    <a:pt x="1931777" y="106200"/>
                  </a:lnTo>
                  <a:lnTo>
                    <a:pt x="1939693" y="155281"/>
                  </a:lnTo>
                  <a:lnTo>
                    <a:pt x="1939693" y="776391"/>
                  </a:lnTo>
                  <a:lnTo>
                    <a:pt x="1931777" y="825472"/>
                  </a:lnTo>
                  <a:lnTo>
                    <a:pt x="1909733" y="868099"/>
                  </a:lnTo>
                  <a:lnTo>
                    <a:pt x="1876119" y="901713"/>
                  </a:lnTo>
                  <a:lnTo>
                    <a:pt x="1833492" y="923757"/>
                  </a:lnTo>
                  <a:lnTo>
                    <a:pt x="1784411" y="931673"/>
                  </a:lnTo>
                  <a:lnTo>
                    <a:pt x="155281" y="931673"/>
                  </a:lnTo>
                  <a:lnTo>
                    <a:pt x="106200" y="923757"/>
                  </a:lnTo>
                  <a:lnTo>
                    <a:pt x="63574" y="901713"/>
                  </a:lnTo>
                  <a:lnTo>
                    <a:pt x="29960" y="868099"/>
                  </a:lnTo>
                  <a:lnTo>
                    <a:pt x="7916" y="825472"/>
                  </a:lnTo>
                  <a:lnTo>
                    <a:pt x="0" y="776391"/>
                  </a:lnTo>
                  <a:lnTo>
                    <a:pt x="0" y="155281"/>
                  </a:lnTo>
                  <a:close/>
                </a:path>
              </a:pathLst>
            </a:custGeom>
            <a:ln w="253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902477" y="5950804"/>
            <a:ext cx="9740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Microsoft Sans Serif"/>
                <a:cs typeface="Microsoft Sans Serif"/>
              </a:rPr>
              <a:t>Isolasi</a:t>
            </a:r>
            <a:r>
              <a:rPr sz="2400" dirty="0">
                <a:latin typeface="Microsoft Sans Serif"/>
                <a:cs typeface="Microsoft Sans Serif"/>
              </a:rPr>
              <a:t> </a:t>
            </a:r>
            <a:endParaRPr sz="24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31475" y="557178"/>
            <a:ext cx="497014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DASAR</a:t>
            </a:r>
            <a:r>
              <a:rPr spc="-40" dirty="0"/>
              <a:t> </a:t>
            </a:r>
            <a:r>
              <a:rPr dirty="0"/>
              <a:t>HUKUM</a:t>
            </a:r>
            <a:r>
              <a:rPr spc="-40" dirty="0"/>
              <a:t> </a:t>
            </a:r>
            <a:r>
              <a:rPr spc="-5" dirty="0"/>
              <a:t>TERKAIT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43292" y="2057400"/>
            <a:ext cx="8184515" cy="4089400"/>
          </a:xfrm>
          <a:prstGeom prst="rect">
            <a:avLst/>
          </a:prstGeom>
        </p:spPr>
        <p:txBody>
          <a:bodyPr vert="horz" wrap="square" lIns="0" tIns="68580" rIns="0" bIns="0" rtlCol="0">
            <a:spAutoFit/>
          </a:bodyPr>
          <a:lstStyle/>
          <a:p>
            <a:pPr marL="354965" indent="-342900">
              <a:lnSpc>
                <a:spcPct val="100000"/>
              </a:lnSpc>
              <a:spcBef>
                <a:spcPts val="540"/>
              </a:spcBef>
              <a:buChar char="•"/>
              <a:tabLst>
                <a:tab pos="354965" algn="l"/>
                <a:tab pos="355600" algn="l"/>
              </a:tabLst>
            </a:pPr>
            <a:r>
              <a:rPr sz="1800" dirty="0">
                <a:solidFill>
                  <a:srgbClr val="4D4D4D"/>
                </a:solidFill>
                <a:latin typeface="Arial MT"/>
                <a:cs typeface="Arial MT"/>
              </a:rPr>
              <a:t>Undang-Undang</a:t>
            </a:r>
            <a:r>
              <a:rPr sz="1800" spc="-15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4D4D4D"/>
                </a:solidFill>
                <a:latin typeface="Arial MT"/>
                <a:cs typeface="Arial MT"/>
              </a:rPr>
              <a:t>Nomor</a:t>
            </a:r>
            <a:r>
              <a:rPr sz="1800" spc="-1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4D4D4D"/>
                </a:solidFill>
                <a:latin typeface="Arial MT"/>
                <a:cs typeface="Arial MT"/>
              </a:rPr>
              <a:t>2</a:t>
            </a:r>
            <a:r>
              <a:rPr sz="1800" spc="-5" dirty="0">
                <a:solidFill>
                  <a:srgbClr val="4D4D4D"/>
                </a:solidFill>
                <a:latin typeface="Arial MT"/>
                <a:cs typeface="Arial MT"/>
              </a:rPr>
              <a:t> tahun 1962 tentang Karantina</a:t>
            </a:r>
            <a:r>
              <a:rPr sz="1800" spc="-1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4D4D4D"/>
                </a:solidFill>
                <a:latin typeface="Arial MT"/>
                <a:cs typeface="Arial MT"/>
              </a:rPr>
              <a:t>Udara</a:t>
            </a:r>
            <a:endParaRPr sz="1800" dirty="0">
              <a:latin typeface="Arial MT"/>
              <a:cs typeface="Arial MT"/>
            </a:endParaRPr>
          </a:p>
          <a:p>
            <a:pPr marL="354965" indent="-342900">
              <a:lnSpc>
                <a:spcPct val="100000"/>
              </a:lnSpc>
              <a:spcBef>
                <a:spcPts val="439"/>
              </a:spcBef>
              <a:buChar char="•"/>
              <a:tabLst>
                <a:tab pos="354965" algn="l"/>
                <a:tab pos="355600" algn="l"/>
              </a:tabLst>
            </a:pPr>
            <a:r>
              <a:rPr sz="1800" dirty="0">
                <a:solidFill>
                  <a:srgbClr val="4D4D4D"/>
                </a:solidFill>
                <a:latin typeface="Arial MT"/>
                <a:cs typeface="Arial MT"/>
              </a:rPr>
              <a:t>Undang-Undang</a:t>
            </a:r>
            <a:r>
              <a:rPr sz="1800" spc="-15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4D4D4D"/>
                </a:solidFill>
                <a:latin typeface="Arial MT"/>
                <a:cs typeface="Arial MT"/>
              </a:rPr>
              <a:t>Nomor</a:t>
            </a:r>
            <a:r>
              <a:rPr sz="1800" spc="-15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4D4D4D"/>
                </a:solidFill>
                <a:latin typeface="Arial MT"/>
                <a:cs typeface="Arial MT"/>
              </a:rPr>
              <a:t>4</a:t>
            </a:r>
            <a:r>
              <a:rPr sz="1800" spc="-1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4D4D4D"/>
                </a:solidFill>
                <a:latin typeface="Arial MT"/>
                <a:cs typeface="Arial MT"/>
              </a:rPr>
              <a:t>Tahun 1984</a:t>
            </a:r>
            <a:r>
              <a:rPr sz="1800" spc="-1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4D4D4D"/>
                </a:solidFill>
                <a:latin typeface="Arial MT"/>
                <a:cs typeface="Arial MT"/>
              </a:rPr>
              <a:t>tentang</a:t>
            </a:r>
            <a:r>
              <a:rPr sz="1800" spc="-1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4D4D4D"/>
                </a:solidFill>
                <a:latin typeface="Arial MT"/>
                <a:cs typeface="Arial MT"/>
              </a:rPr>
              <a:t>Wabah</a:t>
            </a:r>
            <a:r>
              <a:rPr sz="1800" spc="-1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4D4D4D"/>
                </a:solidFill>
                <a:latin typeface="Arial MT"/>
                <a:cs typeface="Arial MT"/>
              </a:rPr>
              <a:t>Penyakit</a:t>
            </a:r>
            <a:r>
              <a:rPr sz="1800" spc="-1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4D4D4D"/>
                </a:solidFill>
                <a:latin typeface="Arial MT"/>
                <a:cs typeface="Arial MT"/>
              </a:rPr>
              <a:t>Menular</a:t>
            </a:r>
            <a:endParaRPr sz="1800" dirty="0">
              <a:latin typeface="Arial MT"/>
              <a:cs typeface="Arial MT"/>
            </a:endParaRPr>
          </a:p>
          <a:p>
            <a:pPr marL="354965" indent="-342900">
              <a:lnSpc>
                <a:spcPct val="100000"/>
              </a:lnSpc>
              <a:spcBef>
                <a:spcPts val="439"/>
              </a:spcBef>
              <a:buChar char="•"/>
              <a:tabLst>
                <a:tab pos="354965" algn="l"/>
                <a:tab pos="355600" algn="l"/>
              </a:tabLst>
            </a:pPr>
            <a:r>
              <a:rPr sz="1800" dirty="0">
                <a:solidFill>
                  <a:srgbClr val="4D4D4D"/>
                </a:solidFill>
                <a:latin typeface="Arial MT"/>
                <a:cs typeface="Arial MT"/>
              </a:rPr>
              <a:t>Undang-Undang</a:t>
            </a:r>
            <a:r>
              <a:rPr sz="1800" spc="-2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4D4D4D"/>
                </a:solidFill>
                <a:latin typeface="Arial MT"/>
                <a:cs typeface="Arial MT"/>
              </a:rPr>
              <a:t>Nomor</a:t>
            </a:r>
            <a:r>
              <a:rPr sz="1800" spc="-15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4D4D4D"/>
                </a:solidFill>
                <a:latin typeface="Arial MT"/>
                <a:cs typeface="Arial MT"/>
              </a:rPr>
              <a:t>1</a:t>
            </a:r>
            <a:r>
              <a:rPr sz="1800" spc="-15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4D4D4D"/>
                </a:solidFill>
                <a:latin typeface="Arial MT"/>
                <a:cs typeface="Arial MT"/>
              </a:rPr>
              <a:t>Tahun</a:t>
            </a:r>
            <a:r>
              <a:rPr sz="1800" spc="-1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4D4D4D"/>
                </a:solidFill>
                <a:latin typeface="Arial MT"/>
                <a:cs typeface="Arial MT"/>
              </a:rPr>
              <a:t>2009</a:t>
            </a:r>
            <a:r>
              <a:rPr sz="1800" spc="-1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4D4D4D"/>
                </a:solidFill>
                <a:latin typeface="Arial MT"/>
                <a:cs typeface="Arial MT"/>
              </a:rPr>
              <a:t>tentang</a:t>
            </a:r>
            <a:r>
              <a:rPr sz="1800" spc="-15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4D4D4D"/>
                </a:solidFill>
                <a:latin typeface="Arial MT"/>
                <a:cs typeface="Arial MT"/>
              </a:rPr>
              <a:t>Penerbangan</a:t>
            </a:r>
            <a:endParaRPr sz="1800" dirty="0">
              <a:latin typeface="Arial MT"/>
              <a:cs typeface="Arial MT"/>
            </a:endParaRPr>
          </a:p>
          <a:p>
            <a:pPr marL="354965" indent="-342900">
              <a:lnSpc>
                <a:spcPct val="100000"/>
              </a:lnSpc>
              <a:spcBef>
                <a:spcPts val="439"/>
              </a:spcBef>
              <a:buChar char="•"/>
              <a:tabLst>
                <a:tab pos="354965" algn="l"/>
                <a:tab pos="355600" algn="l"/>
              </a:tabLst>
            </a:pPr>
            <a:r>
              <a:rPr sz="1800" dirty="0">
                <a:solidFill>
                  <a:srgbClr val="4D4D4D"/>
                </a:solidFill>
                <a:latin typeface="Arial MT"/>
                <a:cs typeface="Arial MT"/>
              </a:rPr>
              <a:t>Undang-Undang</a:t>
            </a:r>
            <a:r>
              <a:rPr sz="1800" spc="-15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4D4D4D"/>
                </a:solidFill>
                <a:latin typeface="Arial MT"/>
                <a:cs typeface="Arial MT"/>
              </a:rPr>
              <a:t>Nomor</a:t>
            </a:r>
            <a:r>
              <a:rPr sz="1800" spc="-1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4D4D4D"/>
                </a:solidFill>
                <a:latin typeface="Arial MT"/>
                <a:cs typeface="Arial MT"/>
              </a:rPr>
              <a:t>36 Tahun 2009 tentang Kesehatan</a:t>
            </a:r>
            <a:endParaRPr sz="1800" dirty="0">
              <a:latin typeface="Arial MT"/>
              <a:cs typeface="Arial MT"/>
            </a:endParaRPr>
          </a:p>
          <a:p>
            <a:pPr marL="342900" marR="614680" indent="-330200">
              <a:lnSpc>
                <a:spcPct val="100000"/>
              </a:lnSpc>
              <a:spcBef>
                <a:spcPts val="439"/>
              </a:spcBef>
              <a:buChar char="•"/>
              <a:tabLst>
                <a:tab pos="354965" algn="l"/>
                <a:tab pos="355600" algn="l"/>
              </a:tabLst>
            </a:pPr>
            <a:r>
              <a:rPr sz="1800" spc="-5" dirty="0">
                <a:solidFill>
                  <a:srgbClr val="4D4D4D"/>
                </a:solidFill>
                <a:latin typeface="Arial MT"/>
                <a:cs typeface="Arial MT"/>
              </a:rPr>
              <a:t>Peraturan Pemerintah </a:t>
            </a:r>
            <a:r>
              <a:rPr sz="1800" dirty="0">
                <a:solidFill>
                  <a:srgbClr val="4D4D4D"/>
                </a:solidFill>
                <a:latin typeface="Arial MT"/>
                <a:cs typeface="Arial MT"/>
              </a:rPr>
              <a:t>Nomor</a:t>
            </a:r>
            <a:r>
              <a:rPr sz="1800" spc="-5" dirty="0">
                <a:solidFill>
                  <a:srgbClr val="4D4D4D"/>
                </a:solidFill>
                <a:latin typeface="Arial MT"/>
                <a:cs typeface="Arial MT"/>
              </a:rPr>
              <a:t> 40</a:t>
            </a:r>
            <a:r>
              <a:rPr sz="180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4D4D4D"/>
                </a:solidFill>
                <a:latin typeface="Arial MT"/>
                <a:cs typeface="Arial MT"/>
              </a:rPr>
              <a:t>Tahun</a:t>
            </a:r>
            <a:r>
              <a:rPr sz="180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4D4D4D"/>
                </a:solidFill>
                <a:latin typeface="Arial MT"/>
                <a:cs typeface="Arial MT"/>
              </a:rPr>
              <a:t>1991</a:t>
            </a:r>
            <a:r>
              <a:rPr sz="180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4D4D4D"/>
                </a:solidFill>
                <a:latin typeface="Arial MT"/>
                <a:cs typeface="Arial MT"/>
              </a:rPr>
              <a:t>tentang</a:t>
            </a:r>
            <a:r>
              <a:rPr sz="1800" dirty="0">
                <a:solidFill>
                  <a:srgbClr val="4D4D4D"/>
                </a:solidFill>
                <a:latin typeface="Arial MT"/>
                <a:cs typeface="Arial MT"/>
              </a:rPr>
              <a:t> Penanggulangan </a:t>
            </a:r>
            <a:r>
              <a:rPr sz="1800" spc="-484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4D4D4D"/>
                </a:solidFill>
                <a:latin typeface="Arial MT"/>
                <a:cs typeface="Arial MT"/>
              </a:rPr>
              <a:t>Wabah </a:t>
            </a:r>
            <a:r>
              <a:rPr sz="1800" dirty="0">
                <a:solidFill>
                  <a:srgbClr val="4D4D4D"/>
                </a:solidFill>
                <a:latin typeface="Arial MT"/>
                <a:cs typeface="Arial MT"/>
              </a:rPr>
              <a:t>Penyakit</a:t>
            </a:r>
            <a:endParaRPr sz="1800" dirty="0">
              <a:latin typeface="Arial MT"/>
              <a:cs typeface="Arial MT"/>
            </a:endParaRPr>
          </a:p>
          <a:p>
            <a:pPr marL="354965" indent="-342900">
              <a:lnSpc>
                <a:spcPct val="100000"/>
              </a:lnSpc>
              <a:spcBef>
                <a:spcPts val="380"/>
              </a:spcBef>
              <a:buChar char="•"/>
              <a:tabLst>
                <a:tab pos="354965" algn="l"/>
                <a:tab pos="355600" algn="l"/>
              </a:tabLst>
            </a:pPr>
            <a:r>
              <a:rPr sz="1800" spc="-5" dirty="0">
                <a:solidFill>
                  <a:srgbClr val="4D4D4D"/>
                </a:solidFill>
                <a:latin typeface="Arial MT"/>
                <a:cs typeface="Arial MT"/>
              </a:rPr>
              <a:t>Peraturan</a:t>
            </a:r>
            <a:r>
              <a:rPr sz="180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4D4D4D"/>
                </a:solidFill>
                <a:latin typeface="Arial MT"/>
                <a:cs typeface="Arial MT"/>
              </a:rPr>
              <a:t>Pemerintah</a:t>
            </a:r>
            <a:r>
              <a:rPr sz="1800" dirty="0">
                <a:solidFill>
                  <a:srgbClr val="4D4D4D"/>
                </a:solidFill>
                <a:latin typeface="Arial MT"/>
                <a:cs typeface="Arial MT"/>
              </a:rPr>
              <a:t> Nomor </a:t>
            </a:r>
            <a:r>
              <a:rPr sz="1800" spc="-5" dirty="0">
                <a:solidFill>
                  <a:srgbClr val="4D4D4D"/>
                </a:solidFill>
                <a:latin typeface="Arial MT"/>
                <a:cs typeface="Arial MT"/>
              </a:rPr>
              <a:t>66</a:t>
            </a:r>
            <a:r>
              <a:rPr sz="1800" spc="5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4D4D4D"/>
                </a:solidFill>
                <a:latin typeface="Arial MT"/>
                <a:cs typeface="Arial MT"/>
              </a:rPr>
              <a:t>Tahun</a:t>
            </a:r>
            <a:r>
              <a:rPr sz="1800" spc="5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4D4D4D"/>
                </a:solidFill>
                <a:latin typeface="Arial MT"/>
                <a:cs typeface="Arial MT"/>
              </a:rPr>
              <a:t>2014</a:t>
            </a:r>
            <a:r>
              <a:rPr sz="1800" spc="5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4D4D4D"/>
                </a:solidFill>
                <a:latin typeface="Arial MT"/>
                <a:cs typeface="Arial MT"/>
              </a:rPr>
              <a:t>tentang</a:t>
            </a:r>
            <a:r>
              <a:rPr sz="1800" spc="5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4D4D4D"/>
                </a:solidFill>
                <a:latin typeface="Arial MT"/>
                <a:cs typeface="Arial MT"/>
              </a:rPr>
              <a:t>Kesehatan</a:t>
            </a:r>
            <a:r>
              <a:rPr sz="1800" dirty="0">
                <a:solidFill>
                  <a:srgbClr val="4D4D4D"/>
                </a:solidFill>
                <a:latin typeface="Arial MT"/>
                <a:cs typeface="Arial MT"/>
              </a:rPr>
              <a:t> Lingkungan</a:t>
            </a:r>
            <a:endParaRPr sz="1800" dirty="0">
              <a:latin typeface="Arial MT"/>
              <a:cs typeface="Arial MT"/>
            </a:endParaRPr>
          </a:p>
          <a:p>
            <a:pPr marL="342900" marR="214629" indent="-330200">
              <a:lnSpc>
                <a:spcPct val="100000"/>
              </a:lnSpc>
              <a:spcBef>
                <a:spcPts val="439"/>
              </a:spcBef>
              <a:buChar char="•"/>
              <a:tabLst>
                <a:tab pos="354965" algn="l"/>
                <a:tab pos="355600" algn="l"/>
              </a:tabLst>
            </a:pPr>
            <a:r>
              <a:rPr sz="1800" spc="-5" dirty="0">
                <a:solidFill>
                  <a:srgbClr val="4D4D4D"/>
                </a:solidFill>
                <a:latin typeface="Arial MT"/>
                <a:cs typeface="Arial MT"/>
              </a:rPr>
              <a:t>Peraturan Menteri Kesehatan</a:t>
            </a:r>
            <a:r>
              <a:rPr sz="1800" dirty="0">
                <a:solidFill>
                  <a:srgbClr val="4D4D4D"/>
                </a:solidFill>
                <a:latin typeface="Arial MT"/>
                <a:cs typeface="Arial MT"/>
              </a:rPr>
              <a:t> Nomor</a:t>
            </a:r>
            <a:r>
              <a:rPr sz="1800" spc="-5" dirty="0">
                <a:solidFill>
                  <a:srgbClr val="4D4D4D"/>
                </a:solidFill>
                <a:latin typeface="Arial MT"/>
                <a:cs typeface="Arial MT"/>
              </a:rPr>
              <a:t> 356</a:t>
            </a:r>
            <a:r>
              <a:rPr sz="1800" dirty="0">
                <a:solidFill>
                  <a:srgbClr val="4D4D4D"/>
                </a:solidFill>
                <a:latin typeface="Arial MT"/>
                <a:cs typeface="Arial MT"/>
              </a:rPr>
              <a:t> Th. </a:t>
            </a:r>
            <a:r>
              <a:rPr sz="1800" spc="-5" dirty="0">
                <a:solidFill>
                  <a:srgbClr val="4D4D4D"/>
                </a:solidFill>
                <a:latin typeface="Arial MT"/>
                <a:cs typeface="Arial MT"/>
              </a:rPr>
              <a:t>2009</a:t>
            </a:r>
            <a:r>
              <a:rPr sz="1800" spc="1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606060"/>
                </a:solidFill>
                <a:latin typeface="Wingdings"/>
                <a:cs typeface="Wingdings"/>
              </a:rPr>
              <a:t></a:t>
            </a:r>
            <a:r>
              <a:rPr sz="1800" spc="50" dirty="0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D4D4D"/>
                </a:solidFill>
                <a:latin typeface="Arial MT"/>
                <a:cs typeface="Arial MT"/>
              </a:rPr>
              <a:t>Permenkes </a:t>
            </a:r>
            <a:r>
              <a:rPr sz="1800" spc="-5" dirty="0">
                <a:solidFill>
                  <a:srgbClr val="4D4D4D"/>
                </a:solidFill>
                <a:latin typeface="Arial MT"/>
                <a:cs typeface="Arial MT"/>
              </a:rPr>
              <a:t>no. 2348 </a:t>
            </a:r>
            <a:r>
              <a:rPr sz="1800" spc="-484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4D4D4D"/>
                </a:solidFill>
                <a:latin typeface="Arial MT"/>
                <a:cs typeface="Arial MT"/>
              </a:rPr>
              <a:t>Th.</a:t>
            </a:r>
            <a:r>
              <a:rPr sz="1800" spc="-5" dirty="0">
                <a:solidFill>
                  <a:srgbClr val="4D4D4D"/>
                </a:solidFill>
                <a:latin typeface="Arial MT"/>
                <a:cs typeface="Arial MT"/>
              </a:rPr>
              <a:t> 2011</a:t>
            </a:r>
            <a:r>
              <a:rPr sz="180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4D4D4D"/>
                </a:solidFill>
                <a:latin typeface="Arial MT"/>
                <a:cs typeface="Arial MT"/>
              </a:rPr>
              <a:t>tentang</a:t>
            </a:r>
            <a:r>
              <a:rPr sz="180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4D4D4D"/>
                </a:solidFill>
                <a:latin typeface="Arial MT"/>
                <a:cs typeface="Arial MT"/>
              </a:rPr>
              <a:t>OTK</a:t>
            </a:r>
            <a:r>
              <a:rPr sz="1800" dirty="0">
                <a:solidFill>
                  <a:srgbClr val="4D4D4D"/>
                </a:solidFill>
                <a:latin typeface="Arial MT"/>
                <a:cs typeface="Arial MT"/>
              </a:rPr>
              <a:t> KKP</a:t>
            </a:r>
            <a:endParaRPr sz="1800" dirty="0">
              <a:latin typeface="Arial MT"/>
              <a:cs typeface="Arial MT"/>
            </a:endParaRPr>
          </a:p>
          <a:p>
            <a:pPr marL="342900" marR="449580" indent="-330200">
              <a:lnSpc>
                <a:spcPct val="98800"/>
              </a:lnSpc>
              <a:spcBef>
                <a:spcPts val="505"/>
              </a:spcBef>
              <a:buChar char="•"/>
              <a:tabLst>
                <a:tab pos="354965" algn="l"/>
                <a:tab pos="355600" algn="l"/>
              </a:tabLst>
            </a:pPr>
            <a:r>
              <a:rPr sz="1800" spc="-5" dirty="0">
                <a:solidFill>
                  <a:srgbClr val="4D4D4D"/>
                </a:solidFill>
                <a:latin typeface="Arial MT"/>
                <a:cs typeface="Arial MT"/>
              </a:rPr>
              <a:t>Peraturan Menteri Kesehatan </a:t>
            </a:r>
            <a:r>
              <a:rPr sz="1800" dirty="0">
                <a:solidFill>
                  <a:srgbClr val="4D4D4D"/>
                </a:solidFill>
                <a:latin typeface="Arial MT"/>
                <a:cs typeface="Arial MT"/>
              </a:rPr>
              <a:t>Nomor</a:t>
            </a:r>
            <a:r>
              <a:rPr sz="1800" spc="-5" dirty="0">
                <a:solidFill>
                  <a:srgbClr val="4D4D4D"/>
                </a:solidFill>
                <a:latin typeface="Arial MT"/>
                <a:cs typeface="Arial MT"/>
              </a:rPr>
              <a:t> 34</a:t>
            </a:r>
            <a:r>
              <a:rPr sz="180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4D4D4D"/>
                </a:solidFill>
                <a:latin typeface="Arial MT"/>
                <a:cs typeface="Arial MT"/>
              </a:rPr>
              <a:t>Tahun</a:t>
            </a:r>
            <a:r>
              <a:rPr sz="1800" spc="5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4D4D4D"/>
                </a:solidFill>
                <a:latin typeface="Arial MT"/>
                <a:cs typeface="Arial MT"/>
              </a:rPr>
              <a:t>2013</a:t>
            </a:r>
            <a:r>
              <a:rPr sz="180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4D4D4D"/>
                </a:solidFill>
                <a:latin typeface="Arial MT"/>
                <a:cs typeface="Arial MT"/>
              </a:rPr>
              <a:t>tentang </a:t>
            </a:r>
            <a:r>
              <a:rPr sz="1800" dirty="0">
                <a:solidFill>
                  <a:srgbClr val="4D4D4D"/>
                </a:solidFill>
                <a:latin typeface="Arial MT"/>
                <a:cs typeface="Arial MT"/>
              </a:rPr>
              <a:t> Penyelenggaraan</a:t>
            </a:r>
            <a:r>
              <a:rPr sz="1800" spc="-15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4D4D4D"/>
                </a:solidFill>
                <a:latin typeface="Arial MT"/>
                <a:cs typeface="Arial MT"/>
              </a:rPr>
              <a:t>Tindakan</a:t>
            </a:r>
            <a:r>
              <a:rPr sz="1800" spc="-1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4D4D4D"/>
                </a:solidFill>
                <a:latin typeface="Arial MT"/>
                <a:cs typeface="Arial MT"/>
              </a:rPr>
              <a:t>Hapus</a:t>
            </a:r>
            <a:r>
              <a:rPr sz="1800" spc="-1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4D4D4D"/>
                </a:solidFill>
                <a:latin typeface="Arial MT"/>
                <a:cs typeface="Arial MT"/>
              </a:rPr>
              <a:t>Tikus</a:t>
            </a:r>
            <a:r>
              <a:rPr sz="1800" spc="-1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4D4D4D"/>
                </a:solidFill>
                <a:latin typeface="Arial MT"/>
                <a:cs typeface="Arial MT"/>
              </a:rPr>
              <a:t>dan</a:t>
            </a:r>
            <a:r>
              <a:rPr sz="1800" spc="-1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4D4D4D"/>
                </a:solidFill>
                <a:latin typeface="Arial MT"/>
                <a:cs typeface="Arial MT"/>
              </a:rPr>
              <a:t>Hapus</a:t>
            </a:r>
            <a:r>
              <a:rPr sz="1800" spc="-1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4D4D4D"/>
                </a:solidFill>
                <a:latin typeface="Arial MT"/>
                <a:cs typeface="Arial MT"/>
              </a:rPr>
              <a:t>Serangga</a:t>
            </a:r>
            <a:r>
              <a:rPr sz="1800" spc="-1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4D4D4D"/>
                </a:solidFill>
                <a:latin typeface="Arial MT"/>
                <a:cs typeface="Arial MT"/>
              </a:rPr>
              <a:t>pada</a:t>
            </a:r>
            <a:r>
              <a:rPr sz="1800" spc="-1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4D4D4D"/>
                </a:solidFill>
                <a:latin typeface="Arial MT"/>
                <a:cs typeface="Arial MT"/>
              </a:rPr>
              <a:t>Alat </a:t>
            </a:r>
            <a:r>
              <a:rPr sz="1800" spc="-484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4D4D4D"/>
                </a:solidFill>
                <a:latin typeface="Arial MT"/>
                <a:cs typeface="Arial MT"/>
              </a:rPr>
              <a:t>Angkut</a:t>
            </a:r>
            <a:r>
              <a:rPr sz="1800" spc="-5" dirty="0">
                <a:solidFill>
                  <a:srgbClr val="4D4D4D"/>
                </a:solidFill>
                <a:latin typeface="Arial MT"/>
                <a:cs typeface="Arial MT"/>
              </a:rPr>
              <a:t> di</a:t>
            </a:r>
            <a:r>
              <a:rPr sz="180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4D4D4D"/>
                </a:solidFill>
                <a:latin typeface="Arial MT"/>
                <a:cs typeface="Arial MT"/>
              </a:rPr>
              <a:t>Pelabuhan, </a:t>
            </a:r>
            <a:r>
              <a:rPr sz="1800" dirty="0">
                <a:solidFill>
                  <a:srgbClr val="4D4D4D"/>
                </a:solidFill>
                <a:latin typeface="Arial MT"/>
                <a:cs typeface="Arial MT"/>
              </a:rPr>
              <a:t>Bandar</a:t>
            </a:r>
            <a:r>
              <a:rPr sz="1800" spc="-5" dirty="0">
                <a:solidFill>
                  <a:srgbClr val="4D4D4D"/>
                </a:solidFill>
                <a:latin typeface="Arial MT"/>
                <a:cs typeface="Arial MT"/>
              </a:rPr>
              <a:t> Udara,</a:t>
            </a:r>
            <a:r>
              <a:rPr sz="1800" dirty="0">
                <a:solidFill>
                  <a:srgbClr val="4D4D4D"/>
                </a:solidFill>
                <a:latin typeface="Arial MT"/>
                <a:cs typeface="Arial MT"/>
              </a:rPr>
              <a:t> dan Pos</a:t>
            </a:r>
            <a:r>
              <a:rPr sz="1800" spc="-5" dirty="0">
                <a:solidFill>
                  <a:srgbClr val="4D4D4D"/>
                </a:solidFill>
                <a:latin typeface="Arial MT"/>
                <a:cs typeface="Arial MT"/>
              </a:rPr>
              <a:t> Lintas Batas </a:t>
            </a:r>
            <a:r>
              <a:rPr sz="1800" dirty="0">
                <a:solidFill>
                  <a:srgbClr val="4D4D4D"/>
                </a:solidFill>
                <a:latin typeface="Arial MT"/>
                <a:cs typeface="Arial MT"/>
              </a:rPr>
              <a:t>Darat</a:t>
            </a:r>
            <a:endParaRPr sz="1800" dirty="0">
              <a:latin typeface="Arial MT"/>
              <a:cs typeface="Arial MT"/>
            </a:endParaRPr>
          </a:p>
          <a:p>
            <a:pPr marL="354965" indent="-342900">
              <a:lnSpc>
                <a:spcPct val="100000"/>
              </a:lnSpc>
              <a:spcBef>
                <a:spcPts val="470"/>
              </a:spcBef>
              <a:buChar char="•"/>
              <a:tabLst>
                <a:tab pos="354965" algn="l"/>
                <a:tab pos="355600" algn="l"/>
              </a:tabLst>
            </a:pPr>
            <a:r>
              <a:rPr sz="1800" spc="-5" dirty="0">
                <a:solidFill>
                  <a:srgbClr val="4D4D4D"/>
                </a:solidFill>
                <a:latin typeface="Arial MT"/>
                <a:cs typeface="Arial MT"/>
              </a:rPr>
              <a:t>International</a:t>
            </a:r>
            <a:r>
              <a:rPr sz="1800" spc="5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4D4D4D"/>
                </a:solidFill>
                <a:latin typeface="Arial MT"/>
                <a:cs typeface="Arial MT"/>
              </a:rPr>
              <a:t>Health</a:t>
            </a:r>
            <a:r>
              <a:rPr sz="1800" spc="5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4D4D4D"/>
                </a:solidFill>
                <a:latin typeface="Arial MT"/>
                <a:cs typeface="Arial MT"/>
              </a:rPr>
              <a:t>Regulation</a:t>
            </a:r>
            <a:r>
              <a:rPr sz="1800" spc="1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4D4D4D"/>
                </a:solidFill>
                <a:latin typeface="Arial MT"/>
                <a:cs typeface="Arial MT"/>
              </a:rPr>
              <a:t>(IHR</a:t>
            </a:r>
            <a:r>
              <a:rPr sz="1800" spc="5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4D4D4D"/>
                </a:solidFill>
                <a:latin typeface="Arial MT"/>
                <a:cs typeface="Arial MT"/>
              </a:rPr>
              <a:t>2005)</a:t>
            </a:r>
            <a:endParaRPr sz="1800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9427" y="245126"/>
            <a:ext cx="59353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4D4D4D"/>
                </a:solidFill>
              </a:rPr>
              <a:t>CEGAH</a:t>
            </a:r>
            <a:r>
              <a:rPr sz="2400" dirty="0">
                <a:solidFill>
                  <a:srgbClr val="4D4D4D"/>
                </a:solidFill>
              </a:rPr>
              <a:t> </a:t>
            </a:r>
            <a:r>
              <a:rPr sz="2400" spc="-5" dirty="0">
                <a:solidFill>
                  <a:srgbClr val="4D4D4D"/>
                </a:solidFill>
              </a:rPr>
              <a:t>TANGKAL</a:t>
            </a:r>
            <a:r>
              <a:rPr sz="2400" dirty="0">
                <a:solidFill>
                  <a:srgbClr val="4D4D4D"/>
                </a:solidFill>
              </a:rPr>
              <a:t> </a:t>
            </a:r>
            <a:r>
              <a:rPr sz="2400" spc="-5" dirty="0">
                <a:solidFill>
                  <a:srgbClr val="4D4D4D"/>
                </a:solidFill>
              </a:rPr>
              <a:t>PENYAKIT MENULAR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499427" y="758817"/>
            <a:ext cx="4582160" cy="74676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>
              <a:lnSpc>
                <a:spcPts val="2800"/>
              </a:lnSpc>
              <a:spcBef>
                <a:spcPts val="260"/>
              </a:spcBef>
            </a:pPr>
            <a:r>
              <a:rPr sz="2400" b="1" spc="-5" dirty="0">
                <a:solidFill>
                  <a:srgbClr val="262626"/>
                </a:solidFill>
                <a:latin typeface="Arial"/>
                <a:cs typeface="Arial"/>
              </a:rPr>
              <a:t>Penyemprotan Serangga dalam </a:t>
            </a:r>
            <a:r>
              <a:rPr sz="2400" b="1" spc="-655" dirty="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262626"/>
                </a:solidFill>
                <a:latin typeface="Arial"/>
                <a:cs typeface="Arial"/>
              </a:rPr>
              <a:t>Pesawat</a:t>
            </a:r>
            <a:r>
              <a:rPr sz="2400" b="1" spc="-10" dirty="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262626"/>
                </a:solidFill>
                <a:latin typeface="Arial"/>
                <a:cs typeface="Arial"/>
              </a:rPr>
              <a:t>Udara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66263" y="806493"/>
            <a:ext cx="9656445" cy="2233295"/>
            <a:chOff x="402327" y="1421282"/>
            <a:chExt cx="9656445" cy="223329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679591" y="1421282"/>
              <a:ext cx="1378807" cy="1359646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02327" y="2492896"/>
              <a:ext cx="9091930" cy="1161415"/>
            </a:xfrm>
            <a:custGeom>
              <a:avLst/>
              <a:gdLst/>
              <a:ahLst/>
              <a:cxnLst/>
              <a:rect l="l" t="t" r="r" b="b"/>
              <a:pathLst>
                <a:path w="9091930" h="1161414">
                  <a:moveTo>
                    <a:pt x="9091367" y="0"/>
                  </a:moveTo>
                  <a:lnTo>
                    <a:pt x="0" y="0"/>
                  </a:lnTo>
                  <a:lnTo>
                    <a:pt x="0" y="1161096"/>
                  </a:lnTo>
                  <a:lnTo>
                    <a:pt x="9091367" y="1161096"/>
                  </a:lnTo>
                  <a:lnTo>
                    <a:pt x="9091367" y="0"/>
                  </a:lnTo>
                  <a:close/>
                </a:path>
              </a:pathLst>
            </a:custGeom>
            <a:solidFill>
              <a:srgbClr val="A7CB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195387" y="1913840"/>
            <a:ext cx="7680325" cy="8331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3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Penyemprotan</a:t>
            </a:r>
            <a:r>
              <a:rPr sz="53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53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Serangga</a:t>
            </a:r>
            <a:r>
              <a:rPr sz="53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endParaRPr sz="5300" dirty="0">
              <a:latin typeface="Microsoft Sans Serif"/>
              <a:cs typeface="Microsoft Sans Serif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80285" y="3199272"/>
            <a:ext cx="3105072" cy="2928923"/>
            <a:chOff x="329374" y="3163470"/>
            <a:chExt cx="3105072" cy="2928923"/>
          </a:xfrm>
        </p:grpSpPr>
        <p:sp>
          <p:nvSpPr>
            <p:cNvPr id="9" name="object 9"/>
            <p:cNvSpPr/>
            <p:nvPr/>
          </p:nvSpPr>
          <p:spPr>
            <a:xfrm>
              <a:off x="329374" y="3163470"/>
              <a:ext cx="3027680" cy="2928206"/>
            </a:xfrm>
            <a:custGeom>
              <a:avLst/>
              <a:gdLst/>
              <a:ahLst/>
              <a:cxnLst/>
              <a:rect l="l" t="t" r="r" b="b"/>
              <a:pathLst>
                <a:path w="3027679" h="2438400">
                  <a:moveTo>
                    <a:pt x="3027495" y="0"/>
                  </a:moveTo>
                  <a:lnTo>
                    <a:pt x="0" y="0"/>
                  </a:lnTo>
                  <a:lnTo>
                    <a:pt x="0" y="2438303"/>
                  </a:lnTo>
                  <a:lnTo>
                    <a:pt x="3027495" y="2438303"/>
                  </a:lnTo>
                  <a:lnTo>
                    <a:pt x="3027495" y="0"/>
                  </a:lnTo>
                  <a:close/>
                </a:path>
              </a:pathLst>
            </a:custGeom>
            <a:solidFill>
              <a:srgbClr val="B5DC3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" name="object 10"/>
            <p:cNvSpPr/>
            <p:nvPr/>
          </p:nvSpPr>
          <p:spPr>
            <a:xfrm>
              <a:off x="406766" y="3653993"/>
              <a:ext cx="3027680" cy="2438400"/>
            </a:xfrm>
            <a:custGeom>
              <a:avLst/>
              <a:gdLst/>
              <a:ahLst/>
              <a:cxnLst/>
              <a:rect l="l" t="t" r="r" b="b"/>
              <a:pathLst>
                <a:path w="3027679" h="2438400">
                  <a:moveTo>
                    <a:pt x="0" y="0"/>
                  </a:moveTo>
                  <a:lnTo>
                    <a:pt x="3027495" y="0"/>
                  </a:lnTo>
                  <a:lnTo>
                    <a:pt x="3027495" y="2438303"/>
                  </a:lnTo>
                  <a:lnTo>
                    <a:pt x="0" y="2438303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544469" y="3179630"/>
            <a:ext cx="2896235" cy="2605137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algn="just">
              <a:lnSpc>
                <a:spcPct val="100000"/>
              </a:lnSpc>
              <a:spcBef>
                <a:spcPts val="600"/>
              </a:spcBef>
            </a:pPr>
            <a:r>
              <a:rPr sz="900" dirty="0">
                <a:latin typeface="Microsoft Sans Serif"/>
                <a:cs typeface="Microsoft Sans Serif"/>
              </a:rPr>
              <a:t>Dilakukan</a:t>
            </a:r>
            <a:r>
              <a:rPr sz="900" spc="-30" dirty="0">
                <a:latin typeface="Microsoft Sans Serif"/>
                <a:cs typeface="Microsoft Sans Serif"/>
              </a:rPr>
              <a:t> </a:t>
            </a:r>
            <a:r>
              <a:rPr sz="900" spc="-5" dirty="0">
                <a:latin typeface="Microsoft Sans Serif"/>
                <a:cs typeface="Microsoft Sans Serif"/>
              </a:rPr>
              <a:t>apabila:</a:t>
            </a:r>
            <a:r>
              <a:rPr sz="900" dirty="0">
                <a:latin typeface="Microsoft Sans Serif"/>
                <a:cs typeface="Microsoft Sans Serif"/>
              </a:rPr>
              <a:t> </a:t>
            </a:r>
          </a:p>
          <a:p>
            <a:pPr marR="117475" algn="just">
              <a:lnSpc>
                <a:spcPct val="88000"/>
              </a:lnSpc>
              <a:spcBef>
                <a:spcPts val="600"/>
              </a:spcBef>
            </a:pPr>
            <a:r>
              <a:rPr sz="900" dirty="0">
                <a:latin typeface="Microsoft Sans Serif"/>
                <a:cs typeface="Microsoft Sans Serif"/>
              </a:rPr>
              <a:t>Pesawat datang dari negara </a:t>
            </a:r>
            <a:r>
              <a:rPr sz="900" spc="-5" dirty="0">
                <a:latin typeface="Microsoft Sans Serif"/>
                <a:cs typeface="Microsoft Sans Serif"/>
              </a:rPr>
              <a:t>terjangkit </a:t>
            </a:r>
            <a:r>
              <a:rPr sz="900" dirty="0">
                <a:latin typeface="Microsoft Sans Serif"/>
                <a:cs typeface="Microsoft Sans Serif"/>
              </a:rPr>
              <a:t>dan atau </a:t>
            </a:r>
            <a:r>
              <a:rPr sz="900" spc="5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endemis</a:t>
            </a:r>
            <a:r>
              <a:rPr sz="900" spc="-5" dirty="0">
                <a:latin typeface="Microsoft Sans Serif"/>
                <a:cs typeface="Microsoft Sans Serif"/>
              </a:rPr>
              <a:t> penyakit</a:t>
            </a:r>
            <a:r>
              <a:rPr sz="900" dirty="0">
                <a:latin typeface="Microsoft Sans Serif"/>
                <a:cs typeface="Microsoft Sans Serif"/>
              </a:rPr>
              <a:t> menular</a:t>
            </a:r>
            <a:r>
              <a:rPr sz="900" spc="-5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yang </a:t>
            </a:r>
            <a:r>
              <a:rPr sz="900" spc="-5" dirty="0">
                <a:latin typeface="Microsoft Sans Serif"/>
                <a:cs typeface="Microsoft Sans Serif"/>
              </a:rPr>
              <a:t>ditularkan</a:t>
            </a:r>
            <a:r>
              <a:rPr sz="900" dirty="0">
                <a:latin typeface="Microsoft Sans Serif"/>
                <a:cs typeface="Microsoft Sans Serif"/>
              </a:rPr>
              <a:t> oleh </a:t>
            </a:r>
            <a:r>
              <a:rPr sz="900" spc="-5" dirty="0">
                <a:latin typeface="Microsoft Sans Serif"/>
                <a:cs typeface="Microsoft Sans Serif"/>
              </a:rPr>
              <a:t>vektor </a:t>
            </a:r>
            <a:r>
              <a:rPr sz="900" dirty="0">
                <a:latin typeface="Microsoft Sans Serif"/>
                <a:cs typeface="Microsoft Sans Serif"/>
              </a:rPr>
              <a:t> dan</a:t>
            </a:r>
            <a:r>
              <a:rPr sz="900" spc="-5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atau serangga</a:t>
            </a:r>
            <a:r>
              <a:rPr sz="900" spc="-5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penular</a:t>
            </a:r>
            <a:r>
              <a:rPr sz="900" spc="-5" dirty="0">
                <a:latin typeface="Microsoft Sans Serif"/>
                <a:cs typeface="Microsoft Sans Serif"/>
              </a:rPr>
              <a:t> penyakit; </a:t>
            </a:r>
            <a:r>
              <a:rPr sz="900" dirty="0">
                <a:latin typeface="Microsoft Sans Serif"/>
                <a:cs typeface="Microsoft Sans Serif"/>
              </a:rPr>
              <a:t>atau </a:t>
            </a:r>
          </a:p>
          <a:p>
            <a:pPr marR="5080" algn="just">
              <a:lnSpc>
                <a:spcPts val="1000"/>
              </a:lnSpc>
              <a:spcBef>
                <a:spcPts val="600"/>
              </a:spcBef>
            </a:pPr>
            <a:r>
              <a:rPr sz="900" dirty="0">
                <a:latin typeface="Microsoft Sans Serif"/>
                <a:cs typeface="Microsoft Sans Serif"/>
              </a:rPr>
              <a:t>Dalam pesawat ada kasus </a:t>
            </a:r>
            <a:r>
              <a:rPr sz="900" spc="-5" dirty="0">
                <a:latin typeface="Microsoft Sans Serif"/>
                <a:cs typeface="Microsoft Sans Serif"/>
              </a:rPr>
              <a:t>penyakit </a:t>
            </a:r>
            <a:r>
              <a:rPr sz="900" dirty="0">
                <a:latin typeface="Microsoft Sans Serif"/>
                <a:cs typeface="Microsoft Sans Serif"/>
              </a:rPr>
              <a:t>yang </a:t>
            </a:r>
            <a:r>
              <a:rPr sz="900" spc="-5" dirty="0">
                <a:latin typeface="Microsoft Sans Serif"/>
                <a:cs typeface="Microsoft Sans Serif"/>
              </a:rPr>
              <a:t>ditularkan </a:t>
            </a:r>
            <a:r>
              <a:rPr sz="900" dirty="0">
                <a:latin typeface="Microsoft Sans Serif"/>
                <a:cs typeface="Microsoft Sans Serif"/>
              </a:rPr>
              <a:t> melalui</a:t>
            </a:r>
            <a:r>
              <a:rPr sz="900" spc="-10" dirty="0">
                <a:latin typeface="Microsoft Sans Serif"/>
                <a:cs typeface="Microsoft Sans Serif"/>
              </a:rPr>
              <a:t> </a:t>
            </a:r>
            <a:r>
              <a:rPr sz="900" spc="-5" dirty="0">
                <a:latin typeface="Microsoft Sans Serif"/>
                <a:cs typeface="Microsoft Sans Serif"/>
              </a:rPr>
              <a:t>vektor</a:t>
            </a:r>
            <a:r>
              <a:rPr sz="900" spc="-10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dan</a:t>
            </a:r>
            <a:r>
              <a:rPr sz="900" spc="-5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atau</a:t>
            </a:r>
            <a:r>
              <a:rPr sz="900" spc="-5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serangga</a:t>
            </a:r>
            <a:r>
              <a:rPr sz="900" spc="-5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penular</a:t>
            </a:r>
            <a:r>
              <a:rPr sz="900" spc="-10" dirty="0">
                <a:latin typeface="Microsoft Sans Serif"/>
                <a:cs typeface="Microsoft Sans Serif"/>
              </a:rPr>
              <a:t> </a:t>
            </a:r>
            <a:r>
              <a:rPr sz="900" spc="-5" dirty="0">
                <a:latin typeface="Microsoft Sans Serif"/>
                <a:cs typeface="Microsoft Sans Serif"/>
              </a:rPr>
              <a:t>penyakit;</a:t>
            </a:r>
            <a:r>
              <a:rPr sz="900" dirty="0">
                <a:latin typeface="Microsoft Sans Serif"/>
                <a:cs typeface="Microsoft Sans Serif"/>
              </a:rPr>
              <a:t> atau </a:t>
            </a:r>
          </a:p>
          <a:p>
            <a:pPr marR="117475" algn="just">
              <a:lnSpc>
                <a:spcPts val="1000"/>
              </a:lnSpc>
              <a:spcBef>
                <a:spcPts val="600"/>
              </a:spcBef>
            </a:pPr>
            <a:r>
              <a:rPr sz="900" dirty="0">
                <a:latin typeface="Microsoft Sans Serif"/>
                <a:cs typeface="Microsoft Sans Serif"/>
              </a:rPr>
              <a:t>Pesawat tidak mempunyai </a:t>
            </a:r>
            <a:r>
              <a:rPr sz="900" spc="-5" dirty="0">
                <a:latin typeface="Microsoft Sans Serif"/>
                <a:cs typeface="Microsoft Sans Serif"/>
              </a:rPr>
              <a:t>Sertifikat </a:t>
            </a:r>
            <a:r>
              <a:rPr sz="900" dirty="0">
                <a:latin typeface="Microsoft Sans Serif"/>
                <a:cs typeface="Microsoft Sans Serif"/>
              </a:rPr>
              <a:t>Hapus Serangga; </a:t>
            </a:r>
            <a:r>
              <a:rPr sz="900" spc="-225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atau 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</a:pPr>
            <a:r>
              <a:rPr sz="900" dirty="0">
                <a:latin typeface="Microsoft Sans Serif"/>
                <a:cs typeface="Microsoft Sans Serif"/>
              </a:rPr>
              <a:t>Mandatori</a:t>
            </a:r>
            <a:r>
              <a:rPr sz="900" spc="-30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negara</a:t>
            </a:r>
            <a:r>
              <a:rPr sz="900" spc="-25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tujuan;</a:t>
            </a:r>
            <a:r>
              <a:rPr sz="900" spc="-25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atau </a:t>
            </a:r>
          </a:p>
          <a:p>
            <a:pPr marR="48895" algn="just">
              <a:lnSpc>
                <a:spcPct val="88000"/>
              </a:lnSpc>
              <a:spcBef>
                <a:spcPts val="600"/>
              </a:spcBef>
            </a:pPr>
            <a:r>
              <a:rPr sz="900" dirty="0">
                <a:latin typeface="Microsoft Sans Serif"/>
                <a:cs typeface="Microsoft Sans Serif"/>
              </a:rPr>
              <a:t>Berdasarkan laporan pilot, di dalam pesawat udara ada </a:t>
            </a:r>
            <a:r>
              <a:rPr sz="900" spc="-225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penumpang suspek atau </a:t>
            </a:r>
            <a:r>
              <a:rPr sz="900" spc="-5" dirty="0">
                <a:latin typeface="Microsoft Sans Serif"/>
                <a:cs typeface="Microsoft Sans Serif"/>
              </a:rPr>
              <a:t>terjangkit penyakit </a:t>
            </a:r>
            <a:r>
              <a:rPr sz="900" dirty="0">
                <a:latin typeface="Microsoft Sans Serif"/>
                <a:cs typeface="Microsoft Sans Serif"/>
              </a:rPr>
              <a:t>menular </a:t>
            </a:r>
            <a:r>
              <a:rPr sz="900" spc="5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yang</a:t>
            </a:r>
            <a:r>
              <a:rPr sz="900" spc="-5" dirty="0">
                <a:latin typeface="Microsoft Sans Serif"/>
                <a:cs typeface="Microsoft Sans Serif"/>
              </a:rPr>
              <a:t> ditularkan</a:t>
            </a:r>
            <a:r>
              <a:rPr sz="900" dirty="0">
                <a:latin typeface="Microsoft Sans Serif"/>
                <a:cs typeface="Microsoft Sans Serif"/>
              </a:rPr>
              <a:t> serangga dan</a:t>
            </a:r>
            <a:r>
              <a:rPr sz="900" spc="-5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atau </a:t>
            </a:r>
            <a:r>
              <a:rPr sz="900" spc="-5" dirty="0">
                <a:latin typeface="Microsoft Sans Serif"/>
                <a:cs typeface="Microsoft Sans Serif"/>
              </a:rPr>
              <a:t>vektor;</a:t>
            </a:r>
            <a:r>
              <a:rPr sz="900" dirty="0">
                <a:latin typeface="Microsoft Sans Serif"/>
                <a:cs typeface="Microsoft Sans Serif"/>
              </a:rPr>
              <a:t> atau </a:t>
            </a:r>
          </a:p>
          <a:p>
            <a:pPr marR="144780" algn="just">
              <a:lnSpc>
                <a:spcPct val="88000"/>
              </a:lnSpc>
              <a:spcBef>
                <a:spcPts val="600"/>
              </a:spcBef>
            </a:pPr>
            <a:r>
              <a:rPr sz="900" dirty="0">
                <a:latin typeface="Microsoft Sans Serif"/>
                <a:cs typeface="Microsoft Sans Serif"/>
              </a:rPr>
              <a:t>Dari hasil pemeriksaan pesawat udara </a:t>
            </a:r>
            <a:r>
              <a:rPr sz="900" spc="-5" dirty="0">
                <a:latin typeface="Microsoft Sans Serif"/>
                <a:cs typeface="Microsoft Sans Serif"/>
              </a:rPr>
              <a:t>ditemukan </a:t>
            </a:r>
            <a:r>
              <a:rPr sz="900" dirty="0">
                <a:latin typeface="Microsoft Sans Serif"/>
                <a:cs typeface="Microsoft Sans Serif"/>
              </a:rPr>
              <a:t> adanya kehidupan serangga dan/ atau </a:t>
            </a:r>
            <a:r>
              <a:rPr sz="900" spc="-5" dirty="0">
                <a:latin typeface="Microsoft Sans Serif"/>
                <a:cs typeface="Microsoft Sans Serif"/>
              </a:rPr>
              <a:t>vektor </a:t>
            </a:r>
            <a:r>
              <a:rPr sz="900" dirty="0">
                <a:latin typeface="Microsoft Sans Serif"/>
                <a:cs typeface="Microsoft Sans Serif"/>
              </a:rPr>
              <a:t>penular </a:t>
            </a:r>
            <a:r>
              <a:rPr sz="900" spc="-225" dirty="0">
                <a:latin typeface="Microsoft Sans Serif"/>
                <a:cs typeface="Microsoft Sans Serif"/>
              </a:rPr>
              <a:t> </a:t>
            </a:r>
            <a:r>
              <a:rPr sz="900" spc="-5" dirty="0">
                <a:latin typeface="Microsoft Sans Serif"/>
                <a:cs typeface="Microsoft Sans Serif"/>
              </a:rPr>
              <a:t>penyakit; </a:t>
            </a:r>
            <a:r>
              <a:rPr sz="900" dirty="0">
                <a:latin typeface="Microsoft Sans Serif"/>
                <a:cs typeface="Microsoft Sans Serif"/>
              </a:rPr>
              <a:t>atau 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</a:pPr>
            <a:r>
              <a:rPr sz="900" spc="-5" dirty="0">
                <a:latin typeface="Microsoft Sans Serif"/>
                <a:cs typeface="Microsoft Sans Serif"/>
              </a:rPr>
              <a:t>Atas</a:t>
            </a:r>
            <a:r>
              <a:rPr sz="900" spc="-10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permintaan</a:t>
            </a:r>
            <a:r>
              <a:rPr sz="900" spc="-5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sendiri</a:t>
            </a:r>
            <a:r>
              <a:rPr sz="900" spc="-10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dari</a:t>
            </a:r>
            <a:r>
              <a:rPr sz="900" spc="-10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perusahaan</a:t>
            </a:r>
            <a:r>
              <a:rPr sz="900" spc="-5" dirty="0">
                <a:latin typeface="Microsoft Sans Serif"/>
                <a:cs typeface="Microsoft Sans Serif"/>
              </a:rPr>
              <a:t> penerbangan.</a:t>
            </a:r>
            <a:r>
              <a:rPr sz="900" dirty="0">
                <a:latin typeface="Microsoft Sans Serif"/>
                <a:cs typeface="Microsoft Sans Serif"/>
              </a:rPr>
              <a:t> </a:t>
            </a:r>
          </a:p>
        </p:txBody>
      </p:sp>
      <p:grpSp>
        <p:nvGrpSpPr>
          <p:cNvPr id="12" name="object 12"/>
          <p:cNvGrpSpPr/>
          <p:nvPr/>
        </p:nvGrpSpPr>
        <p:grpSpPr>
          <a:xfrm>
            <a:off x="3434262" y="3156496"/>
            <a:ext cx="3053080" cy="2958708"/>
            <a:chOff x="3421562" y="3641293"/>
            <a:chExt cx="3053080" cy="2463800"/>
          </a:xfrm>
        </p:grpSpPr>
        <p:sp>
          <p:nvSpPr>
            <p:cNvPr id="13" name="object 13"/>
            <p:cNvSpPr/>
            <p:nvPr/>
          </p:nvSpPr>
          <p:spPr>
            <a:xfrm>
              <a:off x="3434262" y="3653993"/>
              <a:ext cx="3027680" cy="2438400"/>
            </a:xfrm>
            <a:custGeom>
              <a:avLst/>
              <a:gdLst/>
              <a:ahLst/>
              <a:cxnLst/>
              <a:rect l="l" t="t" r="r" b="b"/>
              <a:pathLst>
                <a:path w="3027679" h="2438400">
                  <a:moveTo>
                    <a:pt x="3027495" y="0"/>
                  </a:moveTo>
                  <a:lnTo>
                    <a:pt x="0" y="0"/>
                  </a:lnTo>
                  <a:lnTo>
                    <a:pt x="0" y="2438303"/>
                  </a:lnTo>
                  <a:lnTo>
                    <a:pt x="3027495" y="2438303"/>
                  </a:lnTo>
                  <a:lnTo>
                    <a:pt x="3027495" y="0"/>
                  </a:lnTo>
                  <a:close/>
                </a:path>
              </a:pathLst>
            </a:custGeom>
            <a:solidFill>
              <a:srgbClr val="B5D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434262" y="3653993"/>
              <a:ext cx="3027680" cy="2438400"/>
            </a:xfrm>
            <a:custGeom>
              <a:avLst/>
              <a:gdLst/>
              <a:ahLst/>
              <a:cxnLst/>
              <a:rect l="l" t="t" r="r" b="b"/>
              <a:pathLst>
                <a:path w="3027679" h="2438400">
                  <a:moveTo>
                    <a:pt x="0" y="0"/>
                  </a:moveTo>
                  <a:lnTo>
                    <a:pt x="3027495" y="0"/>
                  </a:lnTo>
                  <a:lnTo>
                    <a:pt x="3027495" y="2438303"/>
                  </a:lnTo>
                  <a:lnTo>
                    <a:pt x="0" y="2438303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3538537" y="4123773"/>
            <a:ext cx="2896235" cy="2022413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320"/>
              </a:spcBef>
            </a:pPr>
            <a:r>
              <a:rPr lang="en-ID" sz="1100" dirty="0" err="1">
                <a:latin typeface="Microsoft Sans Serif"/>
                <a:cs typeface="Microsoft Sans Serif"/>
              </a:rPr>
              <a:t>menyebabkan</a:t>
            </a:r>
            <a:r>
              <a:rPr lang="en-ID" sz="1100" spc="-25" dirty="0">
                <a:latin typeface="Microsoft Sans Serif"/>
                <a:cs typeface="Microsoft Sans Serif"/>
              </a:rPr>
              <a:t> </a:t>
            </a:r>
            <a:r>
              <a:rPr lang="en-ID" sz="1100" dirty="0">
                <a:latin typeface="Microsoft Sans Serif"/>
                <a:cs typeface="Microsoft Sans Serif"/>
              </a:rPr>
              <a:t>karat</a:t>
            </a:r>
            <a:r>
              <a:rPr lang="en-ID" sz="1100" spc="-25" dirty="0">
                <a:latin typeface="Microsoft Sans Serif"/>
                <a:cs typeface="Microsoft Sans Serif"/>
              </a:rPr>
              <a:t> </a:t>
            </a:r>
            <a:r>
              <a:rPr lang="en-ID" sz="1100" dirty="0">
                <a:latin typeface="Microsoft Sans Serif"/>
                <a:cs typeface="Microsoft Sans Serif"/>
              </a:rPr>
              <a:t>di</a:t>
            </a:r>
            <a:r>
              <a:rPr lang="en-ID" sz="1100" spc="-30" dirty="0">
                <a:latin typeface="Microsoft Sans Serif"/>
                <a:cs typeface="Microsoft Sans Serif"/>
              </a:rPr>
              <a:t> </a:t>
            </a:r>
            <a:r>
              <a:rPr lang="en-ID" sz="1100" dirty="0" err="1">
                <a:latin typeface="Microsoft Sans Serif"/>
                <a:cs typeface="Microsoft Sans Serif"/>
              </a:rPr>
              <a:t>pesawat</a:t>
            </a:r>
            <a:r>
              <a:rPr lang="en-ID" sz="1100" dirty="0">
                <a:latin typeface="Microsoft Sans Serif"/>
                <a:cs typeface="Microsoft Sans Serif"/>
              </a:rPr>
              <a:t> </a:t>
            </a:r>
            <a:r>
              <a:rPr lang="en-ID" sz="1100" dirty="0" err="1">
                <a:latin typeface="Microsoft Sans Serif"/>
                <a:cs typeface="Microsoft Sans Serif"/>
              </a:rPr>
              <a:t>Metode</a:t>
            </a:r>
            <a:r>
              <a:rPr lang="en-ID" sz="1100" dirty="0">
                <a:latin typeface="Microsoft Sans Serif"/>
                <a:cs typeface="Microsoft Sans Serif"/>
              </a:rPr>
              <a:t> </a:t>
            </a:r>
            <a:r>
              <a:rPr lang="en-ID" sz="1100" dirty="0" err="1">
                <a:latin typeface="Microsoft Sans Serif"/>
                <a:cs typeface="Microsoft Sans Serif"/>
              </a:rPr>
              <a:t>penyemprotan</a:t>
            </a:r>
            <a:r>
              <a:rPr lang="en-ID" sz="1100" dirty="0">
                <a:latin typeface="Microsoft Sans Serif"/>
                <a:cs typeface="Microsoft Sans Serif"/>
              </a:rPr>
              <a:t>/ </a:t>
            </a:r>
            <a:r>
              <a:rPr lang="en-ID" sz="1100" dirty="0" err="1">
                <a:latin typeface="Microsoft Sans Serif"/>
                <a:cs typeface="Microsoft Sans Serif"/>
              </a:rPr>
              <a:t>disinfeksi</a:t>
            </a:r>
            <a:r>
              <a:rPr lang="en-ID" sz="1100" dirty="0">
                <a:latin typeface="Microsoft Sans Serif"/>
                <a:cs typeface="Microsoft Sans Serif"/>
              </a:rPr>
              <a:t> </a:t>
            </a:r>
            <a:r>
              <a:rPr lang="en-ID" sz="1100" dirty="0" err="1">
                <a:latin typeface="Microsoft Sans Serif"/>
                <a:cs typeface="Microsoft Sans Serif"/>
              </a:rPr>
              <a:t>serangga</a:t>
            </a:r>
            <a:r>
              <a:rPr lang="en-ID" sz="1100" dirty="0">
                <a:latin typeface="Microsoft Sans Serif"/>
                <a:cs typeface="Microsoft Sans Serif"/>
              </a:rPr>
              <a:t> </a:t>
            </a:r>
            <a:r>
              <a:rPr lang="en-ID" sz="1100" dirty="0" err="1">
                <a:latin typeface="Microsoft Sans Serif"/>
                <a:cs typeface="Microsoft Sans Serif"/>
              </a:rPr>
              <a:t>dalam</a:t>
            </a:r>
            <a:r>
              <a:rPr lang="en-ID" sz="1100" dirty="0">
                <a:latin typeface="Microsoft Sans Serif"/>
                <a:cs typeface="Microsoft Sans Serif"/>
              </a:rPr>
              <a:t> </a:t>
            </a:r>
            <a:r>
              <a:rPr lang="en-ID" sz="1100" spc="-225" dirty="0">
                <a:latin typeface="Microsoft Sans Serif"/>
                <a:cs typeface="Microsoft Sans Serif"/>
              </a:rPr>
              <a:t> </a:t>
            </a:r>
            <a:r>
              <a:rPr lang="en-ID" sz="1100" dirty="0" err="1">
                <a:latin typeface="Microsoft Sans Serif"/>
                <a:cs typeface="Microsoft Sans Serif"/>
              </a:rPr>
              <a:t>pesawat</a:t>
            </a:r>
            <a:r>
              <a:rPr lang="en-ID" sz="1100" spc="-10" dirty="0">
                <a:latin typeface="Microsoft Sans Serif"/>
                <a:cs typeface="Microsoft Sans Serif"/>
              </a:rPr>
              <a:t> </a:t>
            </a:r>
            <a:r>
              <a:rPr lang="en-ID" sz="1100" dirty="0">
                <a:latin typeface="Microsoft Sans Serif"/>
                <a:cs typeface="Microsoft Sans Serif"/>
              </a:rPr>
              <a:t>yang</a:t>
            </a:r>
            <a:r>
              <a:rPr lang="en-ID" sz="1100" spc="-10" dirty="0">
                <a:latin typeface="Microsoft Sans Serif"/>
                <a:cs typeface="Microsoft Sans Serif"/>
              </a:rPr>
              <a:t> </a:t>
            </a:r>
            <a:r>
              <a:rPr lang="en-ID" sz="1100" dirty="0" err="1">
                <a:latin typeface="Microsoft Sans Serif"/>
                <a:cs typeface="Microsoft Sans Serif"/>
              </a:rPr>
              <a:t>sedang</a:t>
            </a:r>
            <a:r>
              <a:rPr lang="en-ID" sz="1100" spc="-10" dirty="0">
                <a:latin typeface="Microsoft Sans Serif"/>
                <a:cs typeface="Microsoft Sans Serif"/>
              </a:rPr>
              <a:t> </a:t>
            </a:r>
            <a:r>
              <a:rPr lang="en-ID" sz="1100" dirty="0">
                <a:latin typeface="Microsoft Sans Serif"/>
                <a:cs typeface="Microsoft Sans Serif"/>
              </a:rPr>
              <a:t>terbang</a:t>
            </a:r>
            <a:r>
              <a:rPr lang="en-ID" sz="1100" spc="-10" dirty="0">
                <a:latin typeface="Microsoft Sans Serif"/>
                <a:cs typeface="Microsoft Sans Serif"/>
              </a:rPr>
              <a:t> </a:t>
            </a:r>
            <a:r>
              <a:rPr lang="en-ID" sz="1100" dirty="0" err="1">
                <a:latin typeface="Microsoft Sans Serif"/>
                <a:cs typeface="Microsoft Sans Serif"/>
              </a:rPr>
              <a:t>harus</a:t>
            </a:r>
            <a:r>
              <a:rPr lang="en-ID" sz="1100" spc="-15" dirty="0">
                <a:latin typeface="Microsoft Sans Serif"/>
                <a:cs typeface="Microsoft Sans Serif"/>
              </a:rPr>
              <a:t> </a:t>
            </a:r>
            <a:r>
              <a:rPr lang="en-ID" sz="1100" dirty="0" err="1">
                <a:latin typeface="Microsoft Sans Serif"/>
                <a:cs typeface="Microsoft Sans Serif"/>
              </a:rPr>
              <a:t>dilakukan</a:t>
            </a:r>
            <a:r>
              <a:rPr lang="en-ID" sz="1100" dirty="0">
                <a:latin typeface="Microsoft Sans Serif"/>
                <a:cs typeface="Microsoft Sans Serif"/>
              </a:rPr>
              <a:t>: Hanya pada </a:t>
            </a:r>
            <a:r>
              <a:rPr lang="en-ID" sz="1100" dirty="0" err="1">
                <a:latin typeface="Microsoft Sans Serif"/>
                <a:cs typeface="Microsoft Sans Serif"/>
              </a:rPr>
              <a:t>pesawat</a:t>
            </a:r>
            <a:r>
              <a:rPr lang="en-ID" sz="1100" dirty="0">
                <a:latin typeface="Microsoft Sans Serif"/>
                <a:cs typeface="Microsoft Sans Serif"/>
              </a:rPr>
              <a:t> yang </a:t>
            </a:r>
            <a:r>
              <a:rPr lang="en-ID" sz="1100" dirty="0" err="1">
                <a:latin typeface="Microsoft Sans Serif"/>
                <a:cs typeface="Microsoft Sans Serif"/>
              </a:rPr>
              <a:t>datang</a:t>
            </a:r>
            <a:r>
              <a:rPr lang="en-ID" sz="1100" dirty="0">
                <a:latin typeface="Microsoft Sans Serif"/>
                <a:cs typeface="Microsoft Sans Serif"/>
              </a:rPr>
              <a:t>, </a:t>
            </a:r>
            <a:r>
              <a:rPr lang="en-ID" sz="1100" dirty="0" err="1">
                <a:latin typeface="Microsoft Sans Serif"/>
                <a:cs typeface="Microsoft Sans Serif"/>
              </a:rPr>
              <a:t>berasal</a:t>
            </a:r>
            <a:r>
              <a:rPr lang="en-ID" sz="1100" dirty="0">
                <a:latin typeface="Microsoft Sans Serif"/>
                <a:cs typeface="Microsoft Sans Serif"/>
              </a:rPr>
              <a:t> </a:t>
            </a:r>
            <a:r>
              <a:rPr lang="en-ID" sz="1100" dirty="0" err="1">
                <a:latin typeface="Microsoft Sans Serif"/>
                <a:cs typeface="Microsoft Sans Serif"/>
              </a:rPr>
              <a:t>atau</a:t>
            </a:r>
            <a:r>
              <a:rPr lang="en-ID" sz="1100" dirty="0">
                <a:latin typeface="Microsoft Sans Serif"/>
                <a:cs typeface="Microsoft Sans Serif"/>
              </a:rPr>
              <a:t> </a:t>
            </a:r>
            <a:r>
              <a:rPr lang="en-ID" sz="1100" spc="5" dirty="0">
                <a:latin typeface="Microsoft Sans Serif"/>
                <a:cs typeface="Microsoft Sans Serif"/>
              </a:rPr>
              <a:t> </a:t>
            </a:r>
            <a:r>
              <a:rPr lang="en-ID" sz="1100" dirty="0" err="1">
                <a:latin typeface="Microsoft Sans Serif"/>
                <a:cs typeface="Microsoft Sans Serif"/>
              </a:rPr>
              <a:t>melewati</a:t>
            </a:r>
            <a:r>
              <a:rPr lang="en-ID" sz="1100" dirty="0">
                <a:latin typeface="Microsoft Sans Serif"/>
                <a:cs typeface="Microsoft Sans Serif"/>
              </a:rPr>
              <a:t> negara yang </a:t>
            </a:r>
            <a:r>
              <a:rPr lang="en-ID" sz="1100" dirty="0" err="1">
                <a:latin typeface="Microsoft Sans Serif"/>
                <a:cs typeface="Microsoft Sans Serif"/>
              </a:rPr>
              <a:t>endemis</a:t>
            </a:r>
            <a:r>
              <a:rPr lang="en-ID" sz="1100" dirty="0">
                <a:latin typeface="Microsoft Sans Serif"/>
                <a:cs typeface="Microsoft Sans Serif"/>
              </a:rPr>
              <a:t> </a:t>
            </a:r>
            <a:r>
              <a:rPr lang="en-ID" sz="1100" dirty="0" err="1">
                <a:latin typeface="Microsoft Sans Serif"/>
                <a:cs typeface="Microsoft Sans Serif"/>
              </a:rPr>
              <a:t>untuk</a:t>
            </a:r>
            <a:r>
              <a:rPr lang="en-ID" sz="1100" dirty="0">
                <a:latin typeface="Microsoft Sans Serif"/>
                <a:cs typeface="Microsoft Sans Serif"/>
              </a:rPr>
              <a:t> </a:t>
            </a:r>
            <a:r>
              <a:rPr lang="en-ID" sz="1100" dirty="0" err="1">
                <a:latin typeface="Microsoft Sans Serif"/>
                <a:cs typeface="Microsoft Sans Serif"/>
              </a:rPr>
              <a:t>penyebaran</a:t>
            </a:r>
            <a:r>
              <a:rPr lang="en-ID" sz="1100" dirty="0">
                <a:latin typeface="Microsoft Sans Serif"/>
                <a:cs typeface="Microsoft Sans Serif"/>
              </a:rPr>
              <a:t> </a:t>
            </a:r>
            <a:r>
              <a:rPr lang="en-ID" sz="1100" dirty="0" err="1">
                <a:latin typeface="Microsoft Sans Serif"/>
                <a:cs typeface="Microsoft Sans Serif"/>
              </a:rPr>
              <a:t>hama</a:t>
            </a:r>
            <a:r>
              <a:rPr lang="en-ID" sz="1100" dirty="0">
                <a:latin typeface="Microsoft Sans Serif"/>
                <a:cs typeface="Microsoft Sans Serif"/>
              </a:rPr>
              <a:t> </a:t>
            </a:r>
            <a:r>
              <a:rPr lang="en-ID" sz="1100" spc="-225" dirty="0">
                <a:latin typeface="Microsoft Sans Serif"/>
                <a:cs typeface="Microsoft Sans Serif"/>
              </a:rPr>
              <a:t> </a:t>
            </a:r>
            <a:r>
              <a:rPr lang="en-ID" sz="1100" dirty="0">
                <a:latin typeface="Microsoft Sans Serif"/>
                <a:cs typeface="Microsoft Sans Serif"/>
              </a:rPr>
              <a:t>dan</a:t>
            </a:r>
            <a:r>
              <a:rPr lang="en-ID" sz="1100" spc="-10" dirty="0">
                <a:latin typeface="Microsoft Sans Serif"/>
                <a:cs typeface="Microsoft Sans Serif"/>
              </a:rPr>
              <a:t> </a:t>
            </a:r>
            <a:r>
              <a:rPr lang="en-ID" sz="1100" spc="-5" dirty="0" err="1">
                <a:latin typeface="Microsoft Sans Serif"/>
                <a:cs typeface="Microsoft Sans Serif"/>
              </a:rPr>
              <a:t>penyakit</a:t>
            </a:r>
            <a:r>
              <a:rPr lang="en-ID" sz="1100" spc="-5" dirty="0">
                <a:latin typeface="Microsoft Sans Serif"/>
                <a:cs typeface="Microsoft Sans Serif"/>
              </a:rPr>
              <a:t> </a:t>
            </a:r>
            <a:r>
              <a:rPr lang="en-ID" sz="1100" dirty="0" err="1">
                <a:latin typeface="Microsoft Sans Serif"/>
                <a:cs typeface="Microsoft Sans Serif"/>
              </a:rPr>
              <a:t>berbahaya</a:t>
            </a:r>
            <a:r>
              <a:rPr lang="en-ID" sz="1100" spc="-5" dirty="0">
                <a:latin typeface="Microsoft Sans Serif"/>
                <a:cs typeface="Microsoft Sans Serif"/>
              </a:rPr>
              <a:t> </a:t>
            </a:r>
            <a:r>
              <a:rPr lang="en-ID" sz="1100" dirty="0" err="1">
                <a:latin typeface="Microsoft Sans Serif"/>
                <a:cs typeface="Microsoft Sans Serif"/>
              </a:rPr>
              <a:t>dari</a:t>
            </a:r>
            <a:r>
              <a:rPr lang="en-ID" sz="1100" spc="-10" dirty="0">
                <a:latin typeface="Microsoft Sans Serif"/>
                <a:cs typeface="Microsoft Sans Serif"/>
              </a:rPr>
              <a:t> </a:t>
            </a:r>
            <a:r>
              <a:rPr lang="en-ID" sz="1100" dirty="0" err="1">
                <a:latin typeface="Microsoft Sans Serif"/>
                <a:cs typeface="Microsoft Sans Serif"/>
              </a:rPr>
              <a:t>hasil</a:t>
            </a:r>
            <a:r>
              <a:rPr lang="en-ID" sz="1100" spc="-10" dirty="0">
                <a:latin typeface="Microsoft Sans Serif"/>
                <a:cs typeface="Microsoft Sans Serif"/>
              </a:rPr>
              <a:t> </a:t>
            </a:r>
            <a:r>
              <a:rPr lang="en-ID" sz="1100" dirty="0" err="1">
                <a:latin typeface="Microsoft Sans Serif"/>
                <a:cs typeface="Microsoft Sans Serif"/>
              </a:rPr>
              <a:t>kajian</a:t>
            </a:r>
            <a:r>
              <a:rPr lang="en-ID" sz="1100" spc="-5" dirty="0">
                <a:latin typeface="Microsoft Sans Serif"/>
                <a:cs typeface="Microsoft Sans Serif"/>
              </a:rPr>
              <a:t> </a:t>
            </a:r>
            <a:r>
              <a:rPr lang="en-ID" sz="1100" dirty="0" err="1">
                <a:latin typeface="Microsoft Sans Serif"/>
                <a:cs typeface="Microsoft Sans Serif"/>
              </a:rPr>
              <a:t>analisa</a:t>
            </a:r>
            <a:r>
              <a:rPr lang="en-ID" sz="1100" spc="-5" dirty="0">
                <a:latin typeface="Microsoft Sans Serif"/>
                <a:cs typeface="Microsoft Sans Serif"/>
              </a:rPr>
              <a:t> </a:t>
            </a:r>
            <a:r>
              <a:rPr lang="en-ID" sz="1100" dirty="0" err="1">
                <a:latin typeface="Microsoft Sans Serif"/>
                <a:cs typeface="Microsoft Sans Serif"/>
              </a:rPr>
              <a:t>risiko</a:t>
            </a:r>
            <a:r>
              <a:rPr lang="en-ID" sz="1100" dirty="0">
                <a:latin typeface="Microsoft Sans Serif"/>
                <a:cs typeface="Microsoft Sans Serif"/>
              </a:rPr>
              <a:t>. </a:t>
            </a:r>
            <a:r>
              <a:rPr lang="en-ID" sz="1100" dirty="0" err="1">
                <a:latin typeface="Microsoft Sans Serif"/>
                <a:cs typeface="Microsoft Sans Serif"/>
              </a:rPr>
              <a:t>Menggunakan</a:t>
            </a:r>
            <a:r>
              <a:rPr lang="en-ID" sz="1100" dirty="0">
                <a:latin typeface="Microsoft Sans Serif"/>
                <a:cs typeface="Microsoft Sans Serif"/>
              </a:rPr>
              <a:t> </a:t>
            </a:r>
            <a:r>
              <a:rPr lang="en-ID" sz="1100" dirty="0" err="1">
                <a:latin typeface="Microsoft Sans Serif"/>
                <a:cs typeface="Microsoft Sans Serif"/>
              </a:rPr>
              <a:t>bahan</a:t>
            </a:r>
            <a:r>
              <a:rPr lang="en-ID" sz="1100" spc="5" dirty="0">
                <a:latin typeface="Microsoft Sans Serif"/>
                <a:cs typeface="Microsoft Sans Serif"/>
              </a:rPr>
              <a:t> </a:t>
            </a:r>
            <a:r>
              <a:rPr lang="en-ID" sz="1100" spc="-5" dirty="0" err="1">
                <a:latin typeface="Microsoft Sans Serif"/>
                <a:cs typeface="Microsoft Sans Serif"/>
              </a:rPr>
              <a:t>disinfektan</a:t>
            </a:r>
            <a:r>
              <a:rPr lang="en-ID" sz="1100" spc="-5" dirty="0">
                <a:latin typeface="Microsoft Sans Serif"/>
                <a:cs typeface="Microsoft Sans Serif"/>
              </a:rPr>
              <a:t> </a:t>
            </a:r>
            <a:r>
              <a:rPr lang="en-ID" sz="1100" dirty="0">
                <a:latin typeface="Microsoft Sans Serif"/>
                <a:cs typeface="Microsoft Sans Serif"/>
              </a:rPr>
              <a:t>yang </a:t>
            </a:r>
            <a:r>
              <a:rPr lang="en-ID" sz="1100" dirty="0" err="1">
                <a:latin typeface="Microsoft Sans Serif"/>
                <a:cs typeface="Microsoft Sans Serif"/>
              </a:rPr>
              <a:t>tidak</a:t>
            </a:r>
            <a:r>
              <a:rPr lang="en-ID" sz="1100" dirty="0">
                <a:latin typeface="Microsoft Sans Serif"/>
                <a:cs typeface="Microsoft Sans Serif"/>
              </a:rPr>
              <a:t> </a:t>
            </a:r>
            <a:r>
              <a:rPr lang="en-ID" sz="1100" spc="5" dirty="0">
                <a:latin typeface="Microsoft Sans Serif"/>
                <a:cs typeface="Microsoft Sans Serif"/>
              </a:rPr>
              <a:t> </a:t>
            </a:r>
            <a:r>
              <a:rPr lang="en-ID" sz="1100" dirty="0" err="1">
                <a:latin typeface="Microsoft Sans Serif"/>
                <a:cs typeface="Microsoft Sans Serif"/>
              </a:rPr>
              <a:t>membahayakan</a:t>
            </a:r>
            <a:r>
              <a:rPr lang="en-ID" sz="1100" dirty="0">
                <a:latin typeface="Microsoft Sans Serif"/>
                <a:cs typeface="Microsoft Sans Serif"/>
              </a:rPr>
              <a:t> </a:t>
            </a:r>
            <a:r>
              <a:rPr lang="en-ID" sz="1100" dirty="0" err="1">
                <a:latin typeface="Microsoft Sans Serif"/>
                <a:cs typeface="Microsoft Sans Serif"/>
              </a:rPr>
              <a:t>kesehatan</a:t>
            </a:r>
            <a:r>
              <a:rPr lang="en-ID" sz="1100" dirty="0">
                <a:latin typeface="Microsoft Sans Serif"/>
                <a:cs typeface="Microsoft Sans Serif"/>
              </a:rPr>
              <a:t> dan </a:t>
            </a:r>
            <a:r>
              <a:rPr lang="en-ID" sz="1100" dirty="0" err="1">
                <a:latin typeface="Microsoft Sans Serif"/>
                <a:cs typeface="Microsoft Sans Serif"/>
              </a:rPr>
              <a:t>kenyamanan</a:t>
            </a:r>
            <a:r>
              <a:rPr lang="en-ID" sz="1100" dirty="0">
                <a:latin typeface="Microsoft Sans Serif"/>
                <a:cs typeface="Microsoft Sans Serif"/>
              </a:rPr>
              <a:t> </a:t>
            </a:r>
            <a:r>
              <a:rPr lang="en-ID" sz="1100" spc="-225" dirty="0">
                <a:latin typeface="Microsoft Sans Serif"/>
                <a:cs typeface="Microsoft Sans Serif"/>
              </a:rPr>
              <a:t> </a:t>
            </a:r>
            <a:r>
              <a:rPr lang="en-ID" sz="1100" dirty="0" err="1">
                <a:latin typeface="Microsoft Sans Serif"/>
                <a:cs typeface="Microsoft Sans Serif"/>
              </a:rPr>
              <a:t>penumpang</a:t>
            </a:r>
            <a:r>
              <a:rPr lang="en-ID" sz="1100" spc="-5" dirty="0">
                <a:latin typeface="Microsoft Sans Serif"/>
                <a:cs typeface="Microsoft Sans Serif"/>
              </a:rPr>
              <a:t> </a:t>
            </a:r>
            <a:r>
              <a:rPr lang="en-ID" sz="1100" dirty="0">
                <a:latin typeface="Microsoft Sans Serif"/>
                <a:cs typeface="Microsoft Sans Serif"/>
              </a:rPr>
              <a:t>dan</a:t>
            </a:r>
            <a:r>
              <a:rPr lang="en-ID" sz="1100" spc="-5" dirty="0">
                <a:latin typeface="Microsoft Sans Serif"/>
                <a:cs typeface="Microsoft Sans Serif"/>
              </a:rPr>
              <a:t> </a:t>
            </a:r>
            <a:r>
              <a:rPr lang="en-ID" sz="1100" dirty="0" err="1">
                <a:latin typeface="Microsoft Sans Serif"/>
                <a:cs typeface="Microsoft Sans Serif"/>
              </a:rPr>
              <a:t>awak</a:t>
            </a:r>
            <a:r>
              <a:rPr lang="en-ID" sz="1100" spc="-10" dirty="0">
                <a:latin typeface="Microsoft Sans Serif"/>
                <a:cs typeface="Microsoft Sans Serif"/>
              </a:rPr>
              <a:t> </a:t>
            </a:r>
            <a:r>
              <a:rPr lang="en-ID" sz="1100" dirty="0" err="1">
                <a:latin typeface="Microsoft Sans Serif"/>
                <a:cs typeface="Microsoft Sans Serif"/>
              </a:rPr>
              <a:t>pesawat</a:t>
            </a:r>
            <a:r>
              <a:rPr lang="en-ID" sz="1100" dirty="0">
                <a:latin typeface="Microsoft Sans Serif"/>
                <a:cs typeface="Microsoft Sans Serif"/>
              </a:rPr>
              <a:t> </a:t>
            </a:r>
          </a:p>
          <a:p>
            <a:pPr marL="12700" marR="73660" algn="just">
              <a:lnSpc>
                <a:spcPts val="1000"/>
              </a:lnSpc>
              <a:spcBef>
                <a:spcPts val="320"/>
              </a:spcBef>
            </a:pPr>
            <a:r>
              <a:rPr lang="en-ID" sz="1100" dirty="0">
                <a:latin typeface="Microsoft Sans Serif"/>
                <a:cs typeface="Microsoft Sans Serif"/>
              </a:rPr>
              <a:t> yang </a:t>
            </a:r>
            <a:r>
              <a:rPr lang="en-ID" sz="1100" dirty="0" err="1">
                <a:latin typeface="Microsoft Sans Serif"/>
                <a:cs typeface="Microsoft Sans Serif"/>
              </a:rPr>
              <a:t>telah</a:t>
            </a:r>
            <a:r>
              <a:rPr lang="en-ID" sz="1100" dirty="0">
                <a:latin typeface="Microsoft Sans Serif"/>
                <a:cs typeface="Microsoft Sans Serif"/>
              </a:rPr>
              <a:t> </a:t>
            </a:r>
            <a:r>
              <a:rPr lang="en-ID" sz="1100" dirty="0" err="1">
                <a:latin typeface="Microsoft Sans Serif"/>
                <a:cs typeface="Microsoft Sans Serif"/>
              </a:rPr>
              <a:t>mendapatkan</a:t>
            </a:r>
            <a:r>
              <a:rPr lang="en-ID" sz="1100" dirty="0">
                <a:latin typeface="Microsoft Sans Serif"/>
                <a:cs typeface="Microsoft Sans Serif"/>
              </a:rPr>
              <a:t> </a:t>
            </a:r>
            <a:r>
              <a:rPr lang="en-ID" sz="1100" dirty="0" err="1">
                <a:latin typeface="Microsoft Sans Serif"/>
                <a:cs typeface="Microsoft Sans Serif"/>
              </a:rPr>
              <a:t>pelatihan</a:t>
            </a:r>
            <a:r>
              <a:rPr lang="en-ID" sz="1100" dirty="0">
                <a:latin typeface="Microsoft Sans Serif"/>
                <a:cs typeface="Microsoft Sans Serif"/>
              </a:rPr>
              <a:t> </a:t>
            </a:r>
            <a:r>
              <a:rPr lang="en-ID" sz="1100" spc="-225" dirty="0">
                <a:latin typeface="Microsoft Sans Serif"/>
                <a:cs typeface="Microsoft Sans Serif"/>
              </a:rPr>
              <a:t> </a:t>
            </a:r>
            <a:r>
              <a:rPr lang="en-ID" sz="1100" spc="-5" dirty="0" err="1">
                <a:latin typeface="Microsoft Sans Serif"/>
                <a:cs typeface="Microsoft Sans Serif"/>
              </a:rPr>
              <a:t>kekarantinaan</a:t>
            </a:r>
            <a:r>
              <a:rPr lang="en-ID" sz="11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endParaRPr lang="en-ID" sz="1100" dirty="0">
              <a:latin typeface="Microsoft Sans Serif"/>
              <a:cs typeface="Microsoft Sans Serif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6523428" y="3171747"/>
            <a:ext cx="3053080" cy="2943458"/>
            <a:chOff x="6449059" y="3641293"/>
            <a:chExt cx="3053080" cy="2463800"/>
          </a:xfrm>
        </p:grpSpPr>
        <p:sp>
          <p:nvSpPr>
            <p:cNvPr id="17" name="object 17"/>
            <p:cNvSpPr/>
            <p:nvPr/>
          </p:nvSpPr>
          <p:spPr>
            <a:xfrm>
              <a:off x="6461759" y="3653993"/>
              <a:ext cx="3027680" cy="2438400"/>
            </a:xfrm>
            <a:custGeom>
              <a:avLst/>
              <a:gdLst/>
              <a:ahLst/>
              <a:cxnLst/>
              <a:rect l="l" t="t" r="r" b="b"/>
              <a:pathLst>
                <a:path w="3027679" h="2438400">
                  <a:moveTo>
                    <a:pt x="3027495" y="0"/>
                  </a:moveTo>
                  <a:lnTo>
                    <a:pt x="0" y="0"/>
                  </a:lnTo>
                  <a:lnTo>
                    <a:pt x="0" y="2438303"/>
                  </a:lnTo>
                  <a:lnTo>
                    <a:pt x="3027495" y="2438303"/>
                  </a:lnTo>
                  <a:lnTo>
                    <a:pt x="3027495" y="0"/>
                  </a:lnTo>
                  <a:close/>
                </a:path>
              </a:pathLst>
            </a:custGeom>
            <a:solidFill>
              <a:srgbClr val="B5D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461759" y="3653993"/>
              <a:ext cx="3027680" cy="2438400"/>
            </a:xfrm>
            <a:custGeom>
              <a:avLst/>
              <a:gdLst/>
              <a:ahLst/>
              <a:cxnLst/>
              <a:rect l="l" t="t" r="r" b="b"/>
              <a:pathLst>
                <a:path w="3027679" h="2438400">
                  <a:moveTo>
                    <a:pt x="0" y="0"/>
                  </a:moveTo>
                  <a:lnTo>
                    <a:pt x="3027495" y="0"/>
                  </a:lnTo>
                  <a:lnTo>
                    <a:pt x="3027495" y="2438303"/>
                  </a:lnTo>
                  <a:lnTo>
                    <a:pt x="0" y="2438303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3531417" y="3223179"/>
            <a:ext cx="5886450" cy="920765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 marR="3375025">
              <a:lnSpc>
                <a:spcPts val="900"/>
              </a:lnSpc>
              <a:spcBef>
                <a:spcPts val="280"/>
              </a:spcBef>
            </a:pPr>
            <a:r>
              <a:rPr lang="en-ID" sz="1100" dirty="0" err="1">
                <a:latin typeface="Microsoft Sans Serif"/>
                <a:cs typeface="Microsoft Sans Serif"/>
              </a:rPr>
              <a:t>Metode</a:t>
            </a:r>
            <a:r>
              <a:rPr lang="en-ID" sz="1100" dirty="0">
                <a:latin typeface="Microsoft Sans Serif"/>
                <a:cs typeface="Microsoft Sans Serif"/>
              </a:rPr>
              <a:t> dan </a:t>
            </a:r>
            <a:r>
              <a:rPr lang="en-ID" sz="1100" dirty="0" err="1">
                <a:latin typeface="Microsoft Sans Serif"/>
                <a:cs typeface="Microsoft Sans Serif"/>
              </a:rPr>
              <a:t>cara</a:t>
            </a:r>
            <a:r>
              <a:rPr lang="en-ID" sz="1100" dirty="0">
                <a:latin typeface="Microsoft Sans Serif"/>
                <a:cs typeface="Microsoft Sans Serif"/>
              </a:rPr>
              <a:t> </a:t>
            </a:r>
            <a:r>
              <a:rPr lang="en-ID" sz="1100" dirty="0" err="1">
                <a:latin typeface="Microsoft Sans Serif"/>
                <a:cs typeface="Microsoft Sans Serif"/>
              </a:rPr>
              <a:t>penyemprotan</a:t>
            </a:r>
            <a:r>
              <a:rPr lang="en-ID" sz="1100" dirty="0">
                <a:latin typeface="Microsoft Sans Serif"/>
                <a:cs typeface="Microsoft Sans Serif"/>
              </a:rPr>
              <a:t> </a:t>
            </a:r>
            <a:r>
              <a:rPr lang="en-ID" sz="1100" dirty="0" err="1">
                <a:latin typeface="Microsoft Sans Serif"/>
                <a:cs typeface="Microsoft Sans Serif"/>
              </a:rPr>
              <a:t>tergantung</a:t>
            </a:r>
            <a:r>
              <a:rPr lang="en-ID" sz="1100" dirty="0">
                <a:latin typeface="Microsoft Sans Serif"/>
                <a:cs typeface="Microsoft Sans Serif"/>
              </a:rPr>
              <a:t> </a:t>
            </a:r>
            <a:r>
              <a:rPr lang="en-ID" sz="1100" dirty="0" err="1">
                <a:latin typeface="Microsoft Sans Serif"/>
                <a:cs typeface="Microsoft Sans Serif"/>
              </a:rPr>
              <a:t>jenis</a:t>
            </a:r>
            <a:r>
              <a:rPr lang="en-ID" sz="1100" dirty="0">
                <a:latin typeface="Microsoft Sans Serif"/>
                <a:cs typeface="Microsoft Sans Serif"/>
              </a:rPr>
              <a:t> </a:t>
            </a:r>
            <a:r>
              <a:rPr lang="en-ID" sz="1100" spc="-225" dirty="0">
                <a:latin typeface="Microsoft Sans Serif"/>
                <a:cs typeface="Microsoft Sans Serif"/>
              </a:rPr>
              <a:t> </a:t>
            </a:r>
            <a:r>
              <a:rPr lang="en-ID" sz="1100" spc="-5" dirty="0" err="1">
                <a:latin typeface="Microsoft Sans Serif"/>
                <a:cs typeface="Microsoft Sans Serif"/>
              </a:rPr>
              <a:t>penyakit</a:t>
            </a:r>
            <a:r>
              <a:rPr lang="en-ID" sz="1100" spc="-5" dirty="0">
                <a:latin typeface="Microsoft Sans Serif"/>
                <a:cs typeface="Microsoft Sans Serif"/>
              </a:rPr>
              <a:t> </a:t>
            </a:r>
            <a:r>
              <a:rPr lang="en-ID" sz="1100" dirty="0">
                <a:latin typeface="Microsoft Sans Serif"/>
                <a:cs typeface="Microsoft Sans Serif"/>
              </a:rPr>
              <a:t>dan </a:t>
            </a:r>
            <a:r>
              <a:rPr lang="en-ID" sz="1100" spc="-5" dirty="0" err="1">
                <a:latin typeface="Microsoft Sans Serif"/>
                <a:cs typeface="Microsoft Sans Serif"/>
              </a:rPr>
              <a:t>faktor</a:t>
            </a:r>
            <a:r>
              <a:rPr lang="en-ID" sz="1100" spc="-5" dirty="0">
                <a:latin typeface="Microsoft Sans Serif"/>
                <a:cs typeface="Microsoft Sans Serif"/>
              </a:rPr>
              <a:t> </a:t>
            </a:r>
            <a:r>
              <a:rPr lang="en-ID" sz="1100" dirty="0" err="1">
                <a:latin typeface="Microsoft Sans Serif"/>
                <a:cs typeface="Microsoft Sans Serif"/>
              </a:rPr>
              <a:t>risikonya</a:t>
            </a:r>
            <a:r>
              <a:rPr lang="en-ID" sz="1100" dirty="0">
                <a:latin typeface="Microsoft Sans Serif"/>
                <a:cs typeface="Microsoft Sans Serif"/>
              </a:rPr>
              <a:t>  </a:t>
            </a:r>
          </a:p>
          <a:p>
            <a:pPr marL="12700" marR="2987675">
              <a:lnSpc>
                <a:spcPts val="900"/>
              </a:lnSpc>
              <a:spcBef>
                <a:spcPts val="500"/>
              </a:spcBef>
            </a:pPr>
            <a:r>
              <a:rPr lang="en-ID" sz="1100" dirty="0" err="1">
                <a:latin typeface="Microsoft Sans Serif"/>
                <a:cs typeface="Microsoft Sans Serif"/>
              </a:rPr>
              <a:t>Bahan</a:t>
            </a:r>
            <a:r>
              <a:rPr lang="en-ID" sz="1100" dirty="0">
                <a:latin typeface="Microsoft Sans Serif"/>
                <a:cs typeface="Microsoft Sans Serif"/>
              </a:rPr>
              <a:t> </a:t>
            </a:r>
            <a:r>
              <a:rPr lang="en-ID" sz="1100" dirty="0" err="1">
                <a:latin typeface="Microsoft Sans Serif"/>
                <a:cs typeface="Microsoft Sans Serif"/>
              </a:rPr>
              <a:t>penyemprot</a:t>
            </a:r>
            <a:r>
              <a:rPr lang="en-ID" sz="1100" dirty="0">
                <a:latin typeface="Microsoft Sans Serif"/>
                <a:cs typeface="Microsoft Sans Serif"/>
              </a:rPr>
              <a:t> </a:t>
            </a:r>
            <a:r>
              <a:rPr lang="en-ID" sz="1100" dirty="0" err="1">
                <a:latin typeface="Microsoft Sans Serif"/>
                <a:cs typeface="Microsoft Sans Serif"/>
              </a:rPr>
              <a:t>serangga</a:t>
            </a:r>
            <a:r>
              <a:rPr lang="en-ID" sz="1100" dirty="0">
                <a:latin typeface="Microsoft Sans Serif"/>
                <a:cs typeface="Microsoft Sans Serif"/>
              </a:rPr>
              <a:t> </a:t>
            </a:r>
            <a:r>
              <a:rPr lang="en-ID" sz="1100" dirty="0" err="1">
                <a:latin typeface="Microsoft Sans Serif"/>
                <a:cs typeface="Microsoft Sans Serif"/>
              </a:rPr>
              <a:t>harus</a:t>
            </a:r>
            <a:r>
              <a:rPr lang="en-ID" sz="1100" dirty="0">
                <a:latin typeface="Microsoft Sans Serif"/>
                <a:cs typeface="Microsoft Sans Serif"/>
              </a:rPr>
              <a:t> </a:t>
            </a:r>
            <a:r>
              <a:rPr lang="en-ID" sz="1100" dirty="0" err="1">
                <a:latin typeface="Microsoft Sans Serif"/>
                <a:cs typeface="Microsoft Sans Serif"/>
              </a:rPr>
              <a:t>mendapat</a:t>
            </a:r>
            <a:r>
              <a:rPr lang="en-ID" sz="1100" dirty="0">
                <a:latin typeface="Microsoft Sans Serif"/>
                <a:cs typeface="Microsoft Sans Serif"/>
              </a:rPr>
              <a:t> </a:t>
            </a:r>
            <a:r>
              <a:rPr lang="en-ID" sz="1100" spc="5" dirty="0">
                <a:latin typeface="Microsoft Sans Serif"/>
                <a:cs typeface="Microsoft Sans Serif"/>
              </a:rPr>
              <a:t> </a:t>
            </a:r>
            <a:r>
              <a:rPr lang="en-ID" sz="1100" dirty="0" err="1">
                <a:latin typeface="Microsoft Sans Serif"/>
                <a:cs typeface="Microsoft Sans Serif"/>
              </a:rPr>
              <a:t>rekomendasi</a:t>
            </a:r>
            <a:r>
              <a:rPr lang="en-ID" sz="1100" spc="-20" dirty="0">
                <a:latin typeface="Microsoft Sans Serif"/>
                <a:cs typeface="Microsoft Sans Serif"/>
              </a:rPr>
              <a:t> </a:t>
            </a:r>
            <a:r>
              <a:rPr lang="en-ID" sz="1100" dirty="0" err="1">
                <a:latin typeface="Microsoft Sans Serif"/>
                <a:cs typeface="Microsoft Sans Serif"/>
              </a:rPr>
              <a:t>dari</a:t>
            </a:r>
            <a:r>
              <a:rPr lang="en-ID" sz="1100" spc="-20" dirty="0">
                <a:latin typeface="Microsoft Sans Serif"/>
                <a:cs typeface="Microsoft Sans Serif"/>
              </a:rPr>
              <a:t> </a:t>
            </a:r>
            <a:r>
              <a:rPr lang="en-ID" sz="1100" dirty="0">
                <a:latin typeface="Microsoft Sans Serif"/>
                <a:cs typeface="Microsoft Sans Serif"/>
              </a:rPr>
              <a:t>WHO,</a:t>
            </a:r>
            <a:r>
              <a:rPr lang="en-ID" sz="1100" spc="-15" dirty="0">
                <a:latin typeface="Microsoft Sans Serif"/>
                <a:cs typeface="Microsoft Sans Serif"/>
              </a:rPr>
              <a:t> </a:t>
            </a:r>
            <a:r>
              <a:rPr lang="en-ID" sz="1100" dirty="0" err="1">
                <a:latin typeface="Microsoft Sans Serif"/>
                <a:cs typeface="Microsoft Sans Serif"/>
              </a:rPr>
              <a:t>tidak</a:t>
            </a:r>
            <a:r>
              <a:rPr lang="en-ID" sz="1100" spc="-20" dirty="0">
                <a:latin typeface="Microsoft Sans Serif"/>
                <a:cs typeface="Microsoft Sans Serif"/>
              </a:rPr>
              <a:t> </a:t>
            </a:r>
            <a:r>
              <a:rPr lang="en-ID" sz="1100" dirty="0" err="1">
                <a:latin typeface="Microsoft Sans Serif"/>
                <a:cs typeface="Microsoft Sans Serif"/>
              </a:rPr>
              <a:t>merusak</a:t>
            </a:r>
            <a:r>
              <a:rPr lang="en-ID" sz="1100" spc="-15" dirty="0">
                <a:latin typeface="Microsoft Sans Serif"/>
                <a:cs typeface="Microsoft Sans Serif"/>
              </a:rPr>
              <a:t> </a:t>
            </a:r>
            <a:r>
              <a:rPr lang="en-ID" sz="1100" dirty="0" err="1">
                <a:latin typeface="Microsoft Sans Serif"/>
                <a:cs typeface="Microsoft Sans Serif"/>
              </a:rPr>
              <a:t>dinding</a:t>
            </a:r>
            <a:r>
              <a:rPr lang="en-ID" sz="1100" spc="-15" dirty="0">
                <a:latin typeface="Microsoft Sans Serif"/>
                <a:cs typeface="Microsoft Sans Serif"/>
              </a:rPr>
              <a:t> </a:t>
            </a:r>
            <a:r>
              <a:rPr lang="en-ID" sz="1100" dirty="0" err="1">
                <a:latin typeface="Microsoft Sans Serif"/>
                <a:cs typeface="Microsoft Sans Serif"/>
              </a:rPr>
              <a:t>pesawat</a:t>
            </a:r>
            <a:r>
              <a:rPr lang="en-ID" sz="1100" dirty="0">
                <a:latin typeface="Microsoft Sans Serif"/>
                <a:cs typeface="Microsoft Sans Serif"/>
              </a:rPr>
              <a:t>, </a:t>
            </a:r>
          </a:p>
          <a:p>
            <a:pPr marL="12700">
              <a:lnSpc>
                <a:spcPts val="1000"/>
              </a:lnSpc>
              <a:tabLst>
                <a:tab pos="3039745" algn="l"/>
              </a:tabLst>
            </a:pPr>
            <a:r>
              <a:rPr lang="en-ID" sz="1100" dirty="0" err="1">
                <a:latin typeface="Microsoft Sans Serif"/>
                <a:cs typeface="Microsoft Sans Serif"/>
              </a:rPr>
              <a:t>tidak</a:t>
            </a:r>
            <a:r>
              <a:rPr lang="en-ID" sz="1100" spc="-5" dirty="0">
                <a:latin typeface="Microsoft Sans Serif"/>
                <a:cs typeface="Microsoft Sans Serif"/>
              </a:rPr>
              <a:t> </a:t>
            </a:r>
            <a:r>
              <a:rPr lang="en-ID" sz="1100" dirty="0" err="1">
                <a:latin typeface="Microsoft Sans Serif"/>
                <a:cs typeface="Microsoft Sans Serif"/>
              </a:rPr>
              <a:t>mudah</a:t>
            </a:r>
            <a:r>
              <a:rPr lang="en-ID" sz="1100" dirty="0">
                <a:latin typeface="Microsoft Sans Serif"/>
                <a:cs typeface="Microsoft Sans Serif"/>
              </a:rPr>
              <a:t> </a:t>
            </a:r>
            <a:r>
              <a:rPr lang="en-ID" sz="1100" dirty="0" err="1">
                <a:latin typeface="Microsoft Sans Serif"/>
                <a:cs typeface="Microsoft Sans Serif"/>
              </a:rPr>
              <a:t>membakar</a:t>
            </a:r>
            <a:r>
              <a:rPr lang="en-ID" sz="1100" spc="-5" dirty="0">
                <a:latin typeface="Microsoft Sans Serif"/>
                <a:cs typeface="Microsoft Sans Serif"/>
              </a:rPr>
              <a:t> </a:t>
            </a:r>
            <a:r>
              <a:rPr lang="en-ID" sz="1100" dirty="0" err="1">
                <a:latin typeface="Microsoft Sans Serif"/>
                <a:cs typeface="Microsoft Sans Serif"/>
              </a:rPr>
              <a:t>peralatan</a:t>
            </a:r>
            <a:r>
              <a:rPr lang="en-ID" sz="1100" dirty="0">
                <a:latin typeface="Microsoft Sans Serif"/>
                <a:cs typeface="Microsoft Sans Serif"/>
              </a:rPr>
              <a:t> </a:t>
            </a:r>
            <a:r>
              <a:rPr lang="en-ID" sz="1100" dirty="0" err="1">
                <a:latin typeface="Microsoft Sans Serif"/>
                <a:cs typeface="Microsoft Sans Serif"/>
              </a:rPr>
              <a:t>operasi</a:t>
            </a:r>
            <a:r>
              <a:rPr lang="en-ID" sz="1100" spc="-5" dirty="0">
                <a:latin typeface="Microsoft Sans Serif"/>
                <a:cs typeface="Microsoft Sans Serif"/>
              </a:rPr>
              <a:t> </a:t>
            </a:r>
            <a:r>
              <a:rPr lang="en-ID" sz="1100" baseline="3086" dirty="0">
                <a:latin typeface="Microsoft Sans Serif"/>
                <a:cs typeface="Microsoft Sans Serif"/>
              </a:rPr>
              <a:t> 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6623553" y="3237753"/>
            <a:ext cx="2834640" cy="2537874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100965">
              <a:lnSpc>
                <a:spcPts val="1000"/>
              </a:lnSpc>
              <a:spcBef>
                <a:spcPts val="200"/>
              </a:spcBef>
            </a:pPr>
            <a:r>
              <a:rPr sz="1400" dirty="0">
                <a:latin typeface="Microsoft Sans Serif"/>
                <a:cs typeface="Microsoft Sans Serif"/>
              </a:rPr>
              <a:t>penumpang harus mendapat informasi tentang dasar </a:t>
            </a:r>
            <a:r>
              <a:rPr sz="1400" spc="-225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hukum, </a:t>
            </a:r>
            <a:r>
              <a:rPr sz="1400" dirty="0">
                <a:latin typeface="Microsoft Sans Serif"/>
                <a:cs typeface="Microsoft Sans Serif"/>
              </a:rPr>
              <a:t>alasan</a:t>
            </a:r>
            <a:r>
              <a:rPr sz="1400" spc="-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dan</a:t>
            </a:r>
            <a:r>
              <a:rPr sz="1400" spc="-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keamanan</a:t>
            </a:r>
            <a:r>
              <a:rPr sz="1400" spc="-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penyemprotan </a:t>
            </a:r>
          </a:p>
          <a:p>
            <a:pPr marL="12700" marR="5080">
              <a:lnSpc>
                <a:spcPct val="90700"/>
              </a:lnSpc>
              <a:spcBef>
                <a:spcPts val="300"/>
              </a:spcBef>
            </a:pPr>
            <a:r>
              <a:rPr sz="1400" dirty="0">
                <a:latin typeface="Microsoft Sans Serif"/>
                <a:cs typeface="Microsoft Sans Serif"/>
              </a:rPr>
              <a:t>Setelah penyemprotan serangga dilakukan, </a:t>
            </a:r>
            <a:r>
              <a:rPr sz="1400" spc="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Penyelenggara Angkutan Udara wajib mengisi bagian </a:t>
            </a:r>
            <a:r>
              <a:rPr sz="1400" spc="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Deklarasi Kesehatan dalam Deklarasi Umum Pesawat </a:t>
            </a:r>
            <a:r>
              <a:rPr sz="1400" spc="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Udara atau </a:t>
            </a:r>
            <a:r>
              <a:rPr sz="1400" spc="-5" dirty="0">
                <a:latin typeface="Microsoft Sans Serif"/>
                <a:cs typeface="Microsoft Sans Serif"/>
              </a:rPr>
              <a:t>Certificate </a:t>
            </a:r>
            <a:r>
              <a:rPr sz="1400" dirty="0">
                <a:latin typeface="Microsoft Sans Serif"/>
                <a:cs typeface="Microsoft Sans Serif"/>
              </a:rPr>
              <a:t>of</a:t>
            </a:r>
            <a:r>
              <a:rPr sz="1400" spc="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Residual</a:t>
            </a:r>
            <a:r>
              <a:rPr sz="1400" spc="5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Disinsection </a:t>
            </a:r>
            <a:r>
              <a:rPr sz="1400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(terlampir </a:t>
            </a:r>
            <a:r>
              <a:rPr sz="1400" dirty="0">
                <a:latin typeface="Microsoft Sans Serif"/>
                <a:cs typeface="Microsoft Sans Serif"/>
              </a:rPr>
              <a:t>dalam Lampiran</a:t>
            </a:r>
            <a:r>
              <a:rPr sz="1400" spc="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Peraturan) dan </a:t>
            </a:r>
            <a:r>
              <a:rPr sz="1400" spc="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menyerahkannya</a:t>
            </a:r>
            <a:r>
              <a:rPr sz="1400" spc="-2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kepada</a:t>
            </a:r>
            <a:r>
              <a:rPr sz="1400" spc="-1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penyelenggara</a:t>
            </a:r>
            <a:r>
              <a:rPr sz="1400" spc="-1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bandar</a:t>
            </a:r>
            <a:r>
              <a:rPr sz="1400" spc="-20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udara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endParaRPr sz="1400" dirty="0">
              <a:latin typeface="Microsoft Sans Serif"/>
              <a:cs typeface="Microsoft Sans Serif"/>
            </a:endParaRPr>
          </a:p>
        </p:txBody>
      </p:sp>
      <p:pic>
        <p:nvPicPr>
          <p:cNvPr id="23" name="object 2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701608" y="5620296"/>
            <a:ext cx="1356791" cy="119307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76324" y="2746375"/>
            <a:ext cx="8886190" cy="4011929"/>
            <a:chOff x="1076324" y="2746375"/>
            <a:chExt cx="8886190" cy="401192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655536" y="5707832"/>
              <a:ext cx="1306552" cy="105042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089024" y="2759074"/>
              <a:ext cx="6840220" cy="1161415"/>
            </a:xfrm>
            <a:custGeom>
              <a:avLst/>
              <a:gdLst/>
              <a:ahLst/>
              <a:cxnLst/>
              <a:rect l="l" t="t" r="r" b="b"/>
              <a:pathLst>
                <a:path w="6840220" h="1161414">
                  <a:moveTo>
                    <a:pt x="6723870" y="0"/>
                  </a:moveTo>
                  <a:lnTo>
                    <a:pt x="116109" y="0"/>
                  </a:lnTo>
                  <a:lnTo>
                    <a:pt x="70914" y="9124"/>
                  </a:lnTo>
                  <a:lnTo>
                    <a:pt x="34008" y="34008"/>
                  </a:lnTo>
                  <a:lnTo>
                    <a:pt x="9124" y="70915"/>
                  </a:lnTo>
                  <a:lnTo>
                    <a:pt x="0" y="116111"/>
                  </a:lnTo>
                  <a:lnTo>
                    <a:pt x="0" y="1044987"/>
                  </a:lnTo>
                  <a:lnTo>
                    <a:pt x="9124" y="1090182"/>
                  </a:lnTo>
                  <a:lnTo>
                    <a:pt x="34008" y="1127089"/>
                  </a:lnTo>
                  <a:lnTo>
                    <a:pt x="70914" y="1151972"/>
                  </a:lnTo>
                  <a:lnTo>
                    <a:pt x="116109" y="1161097"/>
                  </a:lnTo>
                  <a:lnTo>
                    <a:pt x="6723870" y="1161097"/>
                  </a:lnTo>
                  <a:lnTo>
                    <a:pt x="6769066" y="1151972"/>
                  </a:lnTo>
                  <a:lnTo>
                    <a:pt x="6805973" y="1127089"/>
                  </a:lnTo>
                  <a:lnTo>
                    <a:pt x="6830856" y="1090182"/>
                  </a:lnTo>
                  <a:lnTo>
                    <a:pt x="6839981" y="1044987"/>
                  </a:lnTo>
                  <a:lnTo>
                    <a:pt x="6839981" y="116111"/>
                  </a:lnTo>
                  <a:lnTo>
                    <a:pt x="6830856" y="70915"/>
                  </a:lnTo>
                  <a:lnTo>
                    <a:pt x="6805973" y="34008"/>
                  </a:lnTo>
                  <a:lnTo>
                    <a:pt x="6769066" y="9124"/>
                  </a:lnTo>
                  <a:lnTo>
                    <a:pt x="6723870" y="0"/>
                  </a:lnTo>
                  <a:close/>
                </a:path>
              </a:pathLst>
            </a:custGeom>
            <a:solidFill>
              <a:srgbClr val="B5D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89024" y="2759075"/>
              <a:ext cx="6840220" cy="1161415"/>
            </a:xfrm>
            <a:custGeom>
              <a:avLst/>
              <a:gdLst/>
              <a:ahLst/>
              <a:cxnLst/>
              <a:rect l="l" t="t" r="r" b="b"/>
              <a:pathLst>
                <a:path w="6840220" h="1161414">
                  <a:moveTo>
                    <a:pt x="0" y="116109"/>
                  </a:moveTo>
                  <a:lnTo>
                    <a:pt x="9124" y="70914"/>
                  </a:lnTo>
                  <a:lnTo>
                    <a:pt x="34007" y="34007"/>
                  </a:lnTo>
                  <a:lnTo>
                    <a:pt x="70914" y="9124"/>
                  </a:lnTo>
                  <a:lnTo>
                    <a:pt x="116109" y="0"/>
                  </a:lnTo>
                  <a:lnTo>
                    <a:pt x="6723870" y="0"/>
                  </a:lnTo>
                  <a:lnTo>
                    <a:pt x="6769065" y="9124"/>
                  </a:lnTo>
                  <a:lnTo>
                    <a:pt x="6805972" y="34007"/>
                  </a:lnTo>
                  <a:lnTo>
                    <a:pt x="6830855" y="70914"/>
                  </a:lnTo>
                  <a:lnTo>
                    <a:pt x="6839980" y="116109"/>
                  </a:lnTo>
                  <a:lnTo>
                    <a:pt x="6839980" y="1044986"/>
                  </a:lnTo>
                  <a:lnTo>
                    <a:pt x="6830855" y="1090181"/>
                  </a:lnTo>
                  <a:lnTo>
                    <a:pt x="6805972" y="1127088"/>
                  </a:lnTo>
                  <a:lnTo>
                    <a:pt x="6769065" y="1151972"/>
                  </a:lnTo>
                  <a:lnTo>
                    <a:pt x="6723870" y="1161096"/>
                  </a:lnTo>
                  <a:lnTo>
                    <a:pt x="116109" y="1161096"/>
                  </a:lnTo>
                  <a:lnTo>
                    <a:pt x="70914" y="1151972"/>
                  </a:lnTo>
                  <a:lnTo>
                    <a:pt x="34007" y="1127088"/>
                  </a:lnTo>
                  <a:lnTo>
                    <a:pt x="9124" y="1090181"/>
                  </a:lnTo>
                  <a:lnTo>
                    <a:pt x="0" y="1044986"/>
                  </a:lnTo>
                  <a:lnTo>
                    <a:pt x="0" y="116109"/>
                  </a:lnTo>
                  <a:close/>
                </a:path>
              </a:pathLst>
            </a:custGeom>
            <a:ln w="253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71435" y="245126"/>
            <a:ext cx="59353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4D4D4D"/>
                </a:solidFill>
              </a:rPr>
              <a:t>CEGAH</a:t>
            </a:r>
            <a:r>
              <a:rPr sz="2400" dirty="0">
                <a:solidFill>
                  <a:srgbClr val="4D4D4D"/>
                </a:solidFill>
              </a:rPr>
              <a:t> </a:t>
            </a:r>
            <a:r>
              <a:rPr sz="2400" spc="-5" dirty="0">
                <a:solidFill>
                  <a:srgbClr val="4D4D4D"/>
                </a:solidFill>
              </a:rPr>
              <a:t>TANGKAL</a:t>
            </a:r>
            <a:r>
              <a:rPr sz="2400" dirty="0">
                <a:solidFill>
                  <a:srgbClr val="4D4D4D"/>
                </a:solidFill>
              </a:rPr>
              <a:t> </a:t>
            </a:r>
            <a:r>
              <a:rPr sz="2400" spc="-5" dirty="0">
                <a:solidFill>
                  <a:srgbClr val="4D4D4D"/>
                </a:solidFill>
              </a:rPr>
              <a:t>PENYAKIT MENULAR</a:t>
            </a:r>
            <a:endParaRPr sz="2400"/>
          </a:p>
        </p:txBody>
      </p:sp>
      <p:sp>
        <p:nvSpPr>
          <p:cNvPr id="7" name="object 7"/>
          <p:cNvSpPr txBox="1"/>
          <p:nvPr/>
        </p:nvSpPr>
        <p:spPr>
          <a:xfrm>
            <a:off x="571435" y="758817"/>
            <a:ext cx="5125085" cy="74676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>
              <a:lnSpc>
                <a:spcPts val="2800"/>
              </a:lnSpc>
              <a:spcBef>
                <a:spcPts val="260"/>
              </a:spcBef>
            </a:pPr>
            <a:r>
              <a:rPr sz="2400" b="1" spc="-5" dirty="0">
                <a:solidFill>
                  <a:srgbClr val="262626"/>
                </a:solidFill>
                <a:latin typeface="Arial"/>
                <a:cs typeface="Arial"/>
              </a:rPr>
              <a:t>Pembasmian </a:t>
            </a:r>
            <a:r>
              <a:rPr sz="2400" b="1" dirty="0">
                <a:solidFill>
                  <a:srgbClr val="262626"/>
                </a:solidFill>
                <a:latin typeface="Arial"/>
                <a:cs typeface="Arial"/>
              </a:rPr>
              <a:t>Hama </a:t>
            </a:r>
            <a:r>
              <a:rPr sz="2400" b="1" spc="-5" dirty="0">
                <a:solidFill>
                  <a:srgbClr val="262626"/>
                </a:solidFill>
                <a:latin typeface="Arial"/>
                <a:cs typeface="Arial"/>
              </a:rPr>
              <a:t>Penyakit dalam </a:t>
            </a:r>
            <a:r>
              <a:rPr sz="2400" b="1" spc="-655" dirty="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262626"/>
                </a:solidFill>
                <a:latin typeface="Arial"/>
                <a:cs typeface="Arial"/>
              </a:rPr>
              <a:t>Pesawat</a:t>
            </a:r>
            <a:r>
              <a:rPr sz="2400" b="1" spc="-10" dirty="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262626"/>
                </a:solidFill>
                <a:latin typeface="Arial"/>
                <a:cs typeface="Arial"/>
              </a:rPr>
              <a:t>Udara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586805" y="1484785"/>
            <a:ext cx="1266928" cy="1788055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1158041" y="1877844"/>
            <a:ext cx="6310630" cy="193675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054735" marR="5080" indent="-1042669">
              <a:lnSpc>
                <a:spcPts val="2800"/>
              </a:lnSpc>
              <a:spcBef>
                <a:spcPts val="260"/>
              </a:spcBef>
            </a:pPr>
            <a:r>
              <a:rPr sz="2400" b="1" spc="-5" dirty="0">
                <a:solidFill>
                  <a:srgbClr val="4D4D4D"/>
                </a:solidFill>
                <a:latin typeface="Arial"/>
                <a:cs typeface="Arial"/>
              </a:rPr>
              <a:t>Pembasmian hama</a:t>
            </a:r>
            <a:r>
              <a:rPr sz="2400" b="1" spc="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4D4D4D"/>
                </a:solidFill>
                <a:latin typeface="Arial"/>
                <a:cs typeface="Arial"/>
              </a:rPr>
              <a:t>penyakit</a:t>
            </a:r>
            <a:r>
              <a:rPr sz="2400" b="1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4D4D4D"/>
                </a:solidFill>
                <a:latin typeface="Arial"/>
                <a:cs typeface="Arial"/>
              </a:rPr>
              <a:t>pesawat</a:t>
            </a:r>
            <a:r>
              <a:rPr sz="2400" b="1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4D4D4D"/>
                </a:solidFill>
                <a:latin typeface="Arial"/>
                <a:cs typeface="Arial"/>
              </a:rPr>
              <a:t>udara </a:t>
            </a:r>
            <a:r>
              <a:rPr sz="2400" b="1" spc="-65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4D4D4D"/>
                </a:solidFill>
                <a:latin typeface="Arial"/>
                <a:cs typeface="Arial"/>
              </a:rPr>
              <a:t>dilakukan</a:t>
            </a:r>
            <a:r>
              <a:rPr sz="2400" b="1" spc="-1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4D4D4D"/>
                </a:solidFill>
                <a:latin typeface="Arial"/>
                <a:cs typeface="Arial"/>
              </a:rPr>
              <a:t>dengan ketentuan:</a:t>
            </a:r>
            <a:endParaRPr sz="2400">
              <a:latin typeface="Arial"/>
              <a:cs typeface="Arial"/>
            </a:endParaRPr>
          </a:p>
          <a:p>
            <a:pPr marL="104139">
              <a:lnSpc>
                <a:spcPct val="100000"/>
              </a:lnSpc>
              <a:spcBef>
                <a:spcPts val="1880"/>
              </a:spcBef>
            </a:pPr>
            <a:r>
              <a:rPr sz="1000" dirty="0">
                <a:solidFill>
                  <a:srgbClr val="FFFFFF"/>
                </a:solidFill>
                <a:latin typeface="Microsoft Sans Serif"/>
                <a:cs typeface="Microsoft Sans Serif"/>
              </a:rPr>
              <a:t>Terbatas</a:t>
            </a:r>
            <a:r>
              <a:rPr sz="1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dirty="0">
                <a:solidFill>
                  <a:srgbClr val="FFFFFF"/>
                </a:solidFill>
                <a:latin typeface="Microsoft Sans Serif"/>
                <a:cs typeface="Microsoft Sans Serif"/>
              </a:rPr>
              <a:t>pada </a:t>
            </a:r>
            <a:r>
              <a:rPr sz="1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container</a:t>
            </a:r>
            <a:r>
              <a:rPr sz="1000" spc="2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dirty="0">
                <a:solidFill>
                  <a:srgbClr val="FFFFFF"/>
                </a:solidFill>
                <a:latin typeface="Microsoft Sans Serif"/>
                <a:cs typeface="Microsoft Sans Serif"/>
              </a:rPr>
              <a:t>atau </a:t>
            </a:r>
            <a:r>
              <a:rPr sz="1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kompartemen </a:t>
            </a:r>
            <a:r>
              <a:rPr sz="1000" dirty="0">
                <a:solidFill>
                  <a:srgbClr val="FFFFFF"/>
                </a:solidFill>
                <a:latin typeface="Microsoft Sans Serif"/>
                <a:cs typeface="Microsoft Sans Serif"/>
              </a:rPr>
              <a:t>pesawat yang membawa; </a:t>
            </a:r>
            <a:endParaRPr sz="1000">
              <a:latin typeface="Microsoft Sans Serif"/>
              <a:cs typeface="Microsoft Sans Serif"/>
            </a:endParaRPr>
          </a:p>
          <a:p>
            <a:pPr marL="104139" marR="828675">
              <a:lnSpc>
                <a:spcPct val="87500"/>
              </a:lnSpc>
              <a:spcBef>
                <a:spcPts val="450"/>
              </a:spcBef>
            </a:pPr>
            <a:r>
              <a:rPr sz="1000" dirty="0">
                <a:solidFill>
                  <a:srgbClr val="FFFFFF"/>
                </a:solidFill>
                <a:latin typeface="Microsoft Sans Serif"/>
                <a:cs typeface="Microsoft Sans Serif"/>
              </a:rPr>
              <a:t>Sesuai prosedur yang </a:t>
            </a:r>
            <a:r>
              <a:rPr sz="1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ditetapkan </a:t>
            </a:r>
            <a:r>
              <a:rPr sz="1000" dirty="0">
                <a:solidFill>
                  <a:srgbClr val="FFFFFF"/>
                </a:solidFill>
                <a:latin typeface="Microsoft Sans Serif"/>
                <a:cs typeface="Microsoft Sans Serif"/>
              </a:rPr>
              <a:t>produsen pesawat udara dan saran dari WHO, dan dalam hal </a:t>
            </a:r>
            <a:r>
              <a:rPr sz="1000" spc="-254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dirty="0">
                <a:solidFill>
                  <a:srgbClr val="FFFFFF"/>
                </a:solidFill>
                <a:latin typeface="Microsoft Sans Serif"/>
                <a:cs typeface="Microsoft Sans Serif"/>
              </a:rPr>
              <a:t>kesehatan hewan, menggunakan metode dan basmi hama yang direkomendasikan oleh </a:t>
            </a:r>
            <a:r>
              <a:rPr sz="10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dirty="0">
                <a:solidFill>
                  <a:srgbClr val="FFFFFF"/>
                </a:solidFill>
                <a:latin typeface="Microsoft Sans Serif"/>
                <a:cs typeface="Microsoft Sans Serif"/>
              </a:rPr>
              <a:t>International</a:t>
            </a:r>
            <a:r>
              <a:rPr sz="1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dirty="0">
                <a:solidFill>
                  <a:srgbClr val="FFFFFF"/>
                </a:solidFill>
                <a:latin typeface="Microsoft Sans Serif"/>
                <a:cs typeface="Microsoft Sans Serif"/>
              </a:rPr>
              <a:t>Office </a:t>
            </a:r>
            <a:r>
              <a:rPr sz="1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Epizootics; </a:t>
            </a:r>
            <a:endParaRPr sz="1000">
              <a:latin typeface="Microsoft Sans Serif"/>
              <a:cs typeface="Microsoft Sans Serif"/>
            </a:endParaRPr>
          </a:p>
          <a:p>
            <a:pPr marL="104139">
              <a:lnSpc>
                <a:spcPts val="1150"/>
              </a:lnSpc>
              <a:spcBef>
                <a:spcPts val="300"/>
              </a:spcBef>
            </a:pPr>
            <a:r>
              <a:rPr sz="1000" dirty="0">
                <a:solidFill>
                  <a:srgbClr val="FFFFFF"/>
                </a:solidFill>
                <a:latin typeface="Microsoft Sans Serif"/>
                <a:cs typeface="Microsoft Sans Serif"/>
              </a:rPr>
              <a:t>Daerah</a:t>
            </a:r>
            <a:r>
              <a:rPr sz="1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dirty="0">
                <a:solidFill>
                  <a:srgbClr val="FFFFFF"/>
                </a:solidFill>
                <a:latin typeface="Microsoft Sans Serif"/>
                <a:cs typeface="Microsoft Sans Serif"/>
              </a:rPr>
              <a:t>yang</a:t>
            </a:r>
            <a:r>
              <a:rPr sz="1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dirty="0">
                <a:solidFill>
                  <a:srgbClr val="FFFFFF"/>
                </a:solidFill>
                <a:latin typeface="Microsoft Sans Serif"/>
                <a:cs typeface="Microsoft Sans Serif"/>
              </a:rPr>
              <a:t>terkontaminasi</a:t>
            </a:r>
            <a:r>
              <a:rPr sz="1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dirty="0">
                <a:solidFill>
                  <a:srgbClr val="FFFFFF"/>
                </a:solidFill>
                <a:latin typeface="Microsoft Sans Serif"/>
                <a:cs typeface="Microsoft Sans Serif"/>
              </a:rPr>
              <a:t>harus</a:t>
            </a:r>
            <a:r>
              <a:rPr sz="1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dirty="0">
                <a:solidFill>
                  <a:srgbClr val="FFFFFF"/>
                </a:solidFill>
                <a:latin typeface="Microsoft Sans Serif"/>
                <a:cs typeface="Microsoft Sans Serif"/>
              </a:rPr>
              <a:t>dibasmi</a:t>
            </a:r>
            <a:r>
              <a:rPr sz="1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dirty="0">
                <a:solidFill>
                  <a:srgbClr val="FFFFFF"/>
                </a:solidFill>
                <a:latin typeface="Microsoft Sans Serif"/>
                <a:cs typeface="Microsoft Sans Serif"/>
              </a:rPr>
              <a:t>hama</a:t>
            </a:r>
            <a:r>
              <a:rPr sz="1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dirty="0">
                <a:solidFill>
                  <a:srgbClr val="FFFFFF"/>
                </a:solidFill>
                <a:latin typeface="Microsoft Sans Serif"/>
                <a:cs typeface="Microsoft Sans Serif"/>
              </a:rPr>
              <a:t>dengan</a:t>
            </a:r>
            <a:r>
              <a:rPr sz="1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dirty="0">
                <a:solidFill>
                  <a:srgbClr val="FFFFFF"/>
                </a:solidFill>
                <a:latin typeface="Microsoft Sans Serif"/>
                <a:cs typeface="Microsoft Sans Serif"/>
              </a:rPr>
              <a:t>senyawa</a:t>
            </a:r>
            <a:r>
              <a:rPr sz="1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dirty="0">
                <a:solidFill>
                  <a:srgbClr val="FFFFFF"/>
                </a:solidFill>
                <a:latin typeface="Microsoft Sans Serif"/>
                <a:cs typeface="Microsoft Sans Serif"/>
              </a:rPr>
              <a:t>yang</a:t>
            </a:r>
            <a:r>
              <a:rPr sz="1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dirty="0">
                <a:solidFill>
                  <a:srgbClr val="FFFFFF"/>
                </a:solidFill>
                <a:latin typeface="Microsoft Sans Serif"/>
                <a:cs typeface="Microsoft Sans Serif"/>
              </a:rPr>
              <a:t>memiliki</a:t>
            </a:r>
            <a:r>
              <a:rPr sz="1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sifat </a:t>
            </a:r>
            <a:endParaRPr sz="1000">
              <a:latin typeface="Microsoft Sans Serif"/>
              <a:cs typeface="Microsoft Sans Serif"/>
            </a:endParaRPr>
          </a:p>
          <a:p>
            <a:pPr marL="104139">
              <a:lnSpc>
                <a:spcPts val="1150"/>
              </a:lnSpc>
            </a:pPr>
            <a:r>
              <a:rPr sz="1000" dirty="0">
                <a:solidFill>
                  <a:srgbClr val="FFFFFF"/>
                </a:solidFill>
                <a:latin typeface="Microsoft Sans Serif"/>
                <a:cs typeface="Microsoft Sans Serif"/>
              </a:rPr>
              <a:t>germicidal</a:t>
            </a:r>
            <a:r>
              <a:rPr sz="1000" spc="2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property</a:t>
            </a:r>
            <a:r>
              <a:rPr sz="1000" dirty="0">
                <a:solidFill>
                  <a:srgbClr val="FFFFFF"/>
                </a:solidFill>
                <a:latin typeface="Microsoft Sans Serif"/>
                <a:cs typeface="Microsoft Sans Serif"/>
              </a:rPr>
              <a:t> kuman yang cocok</a:t>
            </a:r>
            <a:r>
              <a:rPr sz="1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dirty="0">
                <a:solidFill>
                  <a:srgbClr val="FFFFFF"/>
                </a:solidFill>
                <a:latin typeface="Microsoft Sans Serif"/>
                <a:cs typeface="Microsoft Sans Serif"/>
              </a:rPr>
              <a:t>sesuai</a:t>
            </a:r>
            <a:r>
              <a:rPr sz="1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dirty="0">
                <a:solidFill>
                  <a:srgbClr val="FFFFFF"/>
                </a:solidFill>
                <a:latin typeface="Microsoft Sans Serif"/>
                <a:cs typeface="Microsoft Sans Serif"/>
              </a:rPr>
              <a:t>dengan kuman </a:t>
            </a:r>
            <a:r>
              <a:rPr sz="1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penyakit</a:t>
            </a:r>
            <a:r>
              <a:rPr sz="1000" dirty="0">
                <a:solidFill>
                  <a:srgbClr val="FFFFFF"/>
                </a:solidFill>
                <a:latin typeface="Microsoft Sans Serif"/>
                <a:cs typeface="Microsoft Sans Serif"/>
              </a:rPr>
              <a:t> yang </a:t>
            </a:r>
            <a:r>
              <a:rPr sz="1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diduga;</a:t>
            </a:r>
            <a:r>
              <a:rPr sz="10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endParaRPr sz="1000">
              <a:latin typeface="Microsoft Sans Serif"/>
              <a:cs typeface="Microsoft Sans Serif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679851" y="4100988"/>
            <a:ext cx="6865620" cy="1186815"/>
            <a:chOff x="1679851" y="4100988"/>
            <a:chExt cx="6865620" cy="1186815"/>
          </a:xfrm>
        </p:grpSpPr>
        <p:sp>
          <p:nvSpPr>
            <p:cNvPr id="11" name="object 11"/>
            <p:cNvSpPr/>
            <p:nvPr/>
          </p:nvSpPr>
          <p:spPr>
            <a:xfrm>
              <a:off x="1692551" y="4113688"/>
              <a:ext cx="6840220" cy="1161415"/>
            </a:xfrm>
            <a:custGeom>
              <a:avLst/>
              <a:gdLst/>
              <a:ahLst/>
              <a:cxnLst/>
              <a:rect l="l" t="t" r="r" b="b"/>
              <a:pathLst>
                <a:path w="6840220" h="1161414">
                  <a:moveTo>
                    <a:pt x="6723871" y="0"/>
                  </a:moveTo>
                  <a:lnTo>
                    <a:pt x="116109" y="0"/>
                  </a:lnTo>
                  <a:lnTo>
                    <a:pt x="70914" y="9124"/>
                  </a:lnTo>
                  <a:lnTo>
                    <a:pt x="34008" y="34007"/>
                  </a:lnTo>
                  <a:lnTo>
                    <a:pt x="9124" y="70914"/>
                  </a:lnTo>
                  <a:lnTo>
                    <a:pt x="0" y="116109"/>
                  </a:lnTo>
                  <a:lnTo>
                    <a:pt x="0" y="1044986"/>
                  </a:lnTo>
                  <a:lnTo>
                    <a:pt x="9124" y="1090181"/>
                  </a:lnTo>
                  <a:lnTo>
                    <a:pt x="34008" y="1127088"/>
                  </a:lnTo>
                  <a:lnTo>
                    <a:pt x="70914" y="1151971"/>
                  </a:lnTo>
                  <a:lnTo>
                    <a:pt x="116109" y="1161096"/>
                  </a:lnTo>
                  <a:lnTo>
                    <a:pt x="6723871" y="1161096"/>
                  </a:lnTo>
                  <a:lnTo>
                    <a:pt x="6769066" y="1151971"/>
                  </a:lnTo>
                  <a:lnTo>
                    <a:pt x="6805973" y="1127088"/>
                  </a:lnTo>
                  <a:lnTo>
                    <a:pt x="6830856" y="1090181"/>
                  </a:lnTo>
                  <a:lnTo>
                    <a:pt x="6839981" y="1044986"/>
                  </a:lnTo>
                  <a:lnTo>
                    <a:pt x="6839981" y="116109"/>
                  </a:lnTo>
                  <a:lnTo>
                    <a:pt x="6830856" y="70914"/>
                  </a:lnTo>
                  <a:lnTo>
                    <a:pt x="6805973" y="34007"/>
                  </a:lnTo>
                  <a:lnTo>
                    <a:pt x="6769066" y="9124"/>
                  </a:lnTo>
                  <a:lnTo>
                    <a:pt x="6723871" y="0"/>
                  </a:lnTo>
                  <a:close/>
                </a:path>
              </a:pathLst>
            </a:custGeom>
            <a:solidFill>
              <a:srgbClr val="B5D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692551" y="4113688"/>
              <a:ext cx="6840220" cy="1161415"/>
            </a:xfrm>
            <a:custGeom>
              <a:avLst/>
              <a:gdLst/>
              <a:ahLst/>
              <a:cxnLst/>
              <a:rect l="l" t="t" r="r" b="b"/>
              <a:pathLst>
                <a:path w="6840220" h="1161414">
                  <a:moveTo>
                    <a:pt x="0" y="116109"/>
                  </a:moveTo>
                  <a:lnTo>
                    <a:pt x="9124" y="70914"/>
                  </a:lnTo>
                  <a:lnTo>
                    <a:pt x="34007" y="34007"/>
                  </a:lnTo>
                  <a:lnTo>
                    <a:pt x="70914" y="9124"/>
                  </a:lnTo>
                  <a:lnTo>
                    <a:pt x="116109" y="0"/>
                  </a:lnTo>
                  <a:lnTo>
                    <a:pt x="6723870" y="0"/>
                  </a:lnTo>
                  <a:lnTo>
                    <a:pt x="6769065" y="9124"/>
                  </a:lnTo>
                  <a:lnTo>
                    <a:pt x="6805972" y="34007"/>
                  </a:lnTo>
                  <a:lnTo>
                    <a:pt x="6830855" y="70914"/>
                  </a:lnTo>
                  <a:lnTo>
                    <a:pt x="6839980" y="116109"/>
                  </a:lnTo>
                  <a:lnTo>
                    <a:pt x="6839980" y="1044986"/>
                  </a:lnTo>
                  <a:lnTo>
                    <a:pt x="6830855" y="1090182"/>
                  </a:lnTo>
                  <a:lnTo>
                    <a:pt x="6805972" y="1127088"/>
                  </a:lnTo>
                  <a:lnTo>
                    <a:pt x="6769065" y="1151972"/>
                  </a:lnTo>
                  <a:lnTo>
                    <a:pt x="6723870" y="1161096"/>
                  </a:lnTo>
                  <a:lnTo>
                    <a:pt x="116109" y="1161096"/>
                  </a:lnTo>
                  <a:lnTo>
                    <a:pt x="70914" y="1151972"/>
                  </a:lnTo>
                  <a:lnTo>
                    <a:pt x="34007" y="1127088"/>
                  </a:lnTo>
                  <a:lnTo>
                    <a:pt x="9124" y="1090182"/>
                  </a:lnTo>
                  <a:lnTo>
                    <a:pt x="0" y="1044986"/>
                  </a:lnTo>
                  <a:lnTo>
                    <a:pt x="0" y="116109"/>
                  </a:lnTo>
                  <a:close/>
                </a:path>
              </a:pathLst>
            </a:custGeom>
            <a:ln w="253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1853558" y="4366576"/>
            <a:ext cx="4926330" cy="63500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marR="5080">
              <a:lnSpc>
                <a:spcPts val="1000"/>
              </a:lnSpc>
              <a:spcBef>
                <a:spcPts val="300"/>
              </a:spcBef>
            </a:pPr>
            <a:r>
              <a:rPr sz="1000" dirty="0">
                <a:solidFill>
                  <a:srgbClr val="FFFFFF"/>
                </a:solidFill>
                <a:latin typeface="Microsoft Sans Serif"/>
                <a:cs typeface="Microsoft Sans Serif"/>
              </a:rPr>
              <a:t>Harus dilakukan secara cepat oleh petugas yang kompeten dengan menggunakan alat </a:t>
            </a:r>
            <a:r>
              <a:rPr sz="1000" spc="-254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dirty="0">
                <a:solidFill>
                  <a:srgbClr val="FFFFFF"/>
                </a:solidFill>
                <a:latin typeface="Microsoft Sans Serif"/>
                <a:cs typeface="Microsoft Sans Serif"/>
              </a:rPr>
              <a:t>pelindung</a:t>
            </a:r>
            <a:r>
              <a:rPr sz="1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dirty="0">
                <a:solidFill>
                  <a:srgbClr val="FFFFFF"/>
                </a:solidFill>
                <a:latin typeface="Microsoft Sans Serif"/>
                <a:cs typeface="Microsoft Sans Serif"/>
              </a:rPr>
              <a:t>diri</a:t>
            </a:r>
            <a:r>
              <a:rPr sz="1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dirty="0">
                <a:solidFill>
                  <a:srgbClr val="FFFFFF"/>
                </a:solidFill>
                <a:latin typeface="Microsoft Sans Serif"/>
                <a:cs typeface="Microsoft Sans Serif"/>
              </a:rPr>
              <a:t>yang </a:t>
            </a:r>
            <a:r>
              <a:rPr sz="1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sesuai;</a:t>
            </a:r>
            <a:r>
              <a:rPr sz="1000" dirty="0">
                <a:solidFill>
                  <a:srgbClr val="FFFFFF"/>
                </a:solidFill>
                <a:latin typeface="Microsoft Sans Serif"/>
                <a:cs typeface="Microsoft Sans Serif"/>
              </a:rPr>
              <a:t> dan </a:t>
            </a:r>
            <a:endParaRPr sz="1000">
              <a:latin typeface="Microsoft Sans Serif"/>
              <a:cs typeface="Microsoft Sans Serif"/>
            </a:endParaRPr>
          </a:p>
          <a:p>
            <a:pPr marL="12700" marR="71755">
              <a:lnSpc>
                <a:spcPts val="1100"/>
              </a:lnSpc>
              <a:spcBef>
                <a:spcPts val="420"/>
              </a:spcBef>
            </a:pPr>
            <a:r>
              <a:rPr sz="1000" dirty="0">
                <a:solidFill>
                  <a:srgbClr val="FFFFFF"/>
                </a:solidFill>
                <a:latin typeface="Microsoft Sans Serif"/>
                <a:cs typeface="Microsoft Sans Serif"/>
              </a:rPr>
              <a:t>Tidak menggunakan senyawa kimia yang dapat</a:t>
            </a:r>
            <a:r>
              <a:rPr sz="10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terbakar, </a:t>
            </a:r>
            <a:r>
              <a:rPr sz="1000" dirty="0">
                <a:solidFill>
                  <a:srgbClr val="FFFFFF"/>
                </a:solidFill>
                <a:latin typeface="Microsoft Sans Serif"/>
                <a:cs typeface="Microsoft Sans Serif"/>
              </a:rPr>
              <a:t>merusak </a:t>
            </a:r>
            <a:r>
              <a:rPr sz="1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struktur</a:t>
            </a:r>
            <a:r>
              <a:rPr sz="1000" dirty="0">
                <a:solidFill>
                  <a:srgbClr val="FFFFFF"/>
                </a:solidFill>
                <a:latin typeface="Microsoft Sans Serif"/>
                <a:cs typeface="Microsoft Sans Serif"/>
              </a:rPr>
              <a:t> pesawat, </a:t>
            </a:r>
            <a:r>
              <a:rPr sz="10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dirty="0">
                <a:solidFill>
                  <a:srgbClr val="FFFFFF"/>
                </a:solidFill>
                <a:latin typeface="Microsoft Sans Serif"/>
                <a:cs typeface="Microsoft Sans Serif"/>
              </a:rPr>
              <a:t>menyebabkan</a:t>
            </a:r>
            <a:r>
              <a:rPr sz="1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dirty="0">
                <a:solidFill>
                  <a:srgbClr val="FFFFFF"/>
                </a:solidFill>
                <a:latin typeface="Microsoft Sans Serif"/>
                <a:cs typeface="Microsoft Sans Serif"/>
              </a:rPr>
              <a:t>karat,</a:t>
            </a:r>
            <a:r>
              <a:rPr sz="1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dirty="0">
                <a:solidFill>
                  <a:srgbClr val="FFFFFF"/>
                </a:solidFill>
                <a:latin typeface="Microsoft Sans Serif"/>
                <a:cs typeface="Microsoft Sans Serif"/>
              </a:rPr>
              <a:t>dan</a:t>
            </a:r>
            <a:r>
              <a:rPr sz="1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dirty="0">
                <a:solidFill>
                  <a:srgbClr val="FFFFFF"/>
                </a:solidFill>
                <a:latin typeface="Microsoft Sans Serif"/>
                <a:cs typeface="Microsoft Sans Serif"/>
              </a:rPr>
              <a:t>mengganggu</a:t>
            </a:r>
            <a:r>
              <a:rPr sz="1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dirty="0">
                <a:solidFill>
                  <a:srgbClr val="FFFFFF"/>
                </a:solidFill>
                <a:latin typeface="Microsoft Sans Serif"/>
                <a:cs typeface="Microsoft Sans Serif"/>
              </a:rPr>
              <a:t>kesehatan</a:t>
            </a:r>
            <a:r>
              <a:rPr sz="1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dirty="0">
                <a:solidFill>
                  <a:srgbClr val="FFFFFF"/>
                </a:solidFill>
                <a:latin typeface="Microsoft Sans Serif"/>
                <a:cs typeface="Microsoft Sans Serif"/>
              </a:rPr>
              <a:t>penumpang</a:t>
            </a:r>
            <a:r>
              <a:rPr sz="1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dirty="0">
                <a:solidFill>
                  <a:srgbClr val="FFFFFF"/>
                </a:solidFill>
                <a:latin typeface="Microsoft Sans Serif"/>
                <a:cs typeface="Microsoft Sans Serif"/>
              </a:rPr>
              <a:t>dan</a:t>
            </a:r>
            <a:r>
              <a:rPr sz="1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dirty="0">
                <a:solidFill>
                  <a:srgbClr val="FFFFFF"/>
                </a:solidFill>
                <a:latin typeface="Microsoft Sans Serif"/>
                <a:cs typeface="Microsoft Sans Serif"/>
              </a:rPr>
              <a:t>awak</a:t>
            </a:r>
            <a:r>
              <a:rPr sz="1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pesawat.</a:t>
            </a:r>
            <a:r>
              <a:rPr sz="10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endParaRPr sz="1000">
              <a:latin typeface="Microsoft Sans Serif"/>
              <a:cs typeface="Microsoft Sans Serif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2283379" y="5455602"/>
            <a:ext cx="6865620" cy="1186815"/>
            <a:chOff x="2283379" y="5455602"/>
            <a:chExt cx="6865620" cy="1186815"/>
          </a:xfrm>
        </p:grpSpPr>
        <p:sp>
          <p:nvSpPr>
            <p:cNvPr id="15" name="object 15"/>
            <p:cNvSpPr/>
            <p:nvPr/>
          </p:nvSpPr>
          <p:spPr>
            <a:xfrm>
              <a:off x="2296079" y="5468302"/>
              <a:ext cx="6840220" cy="1161415"/>
            </a:xfrm>
            <a:custGeom>
              <a:avLst/>
              <a:gdLst/>
              <a:ahLst/>
              <a:cxnLst/>
              <a:rect l="l" t="t" r="r" b="b"/>
              <a:pathLst>
                <a:path w="6840220" h="1161415">
                  <a:moveTo>
                    <a:pt x="6723870" y="0"/>
                  </a:moveTo>
                  <a:lnTo>
                    <a:pt x="116109" y="0"/>
                  </a:lnTo>
                  <a:lnTo>
                    <a:pt x="70914" y="9124"/>
                  </a:lnTo>
                  <a:lnTo>
                    <a:pt x="34007" y="34007"/>
                  </a:lnTo>
                  <a:lnTo>
                    <a:pt x="9124" y="70914"/>
                  </a:lnTo>
                  <a:lnTo>
                    <a:pt x="0" y="116109"/>
                  </a:lnTo>
                  <a:lnTo>
                    <a:pt x="0" y="1044986"/>
                  </a:lnTo>
                  <a:lnTo>
                    <a:pt x="9124" y="1090181"/>
                  </a:lnTo>
                  <a:lnTo>
                    <a:pt x="34007" y="1127088"/>
                  </a:lnTo>
                  <a:lnTo>
                    <a:pt x="70914" y="1151972"/>
                  </a:lnTo>
                  <a:lnTo>
                    <a:pt x="116109" y="1161096"/>
                  </a:lnTo>
                  <a:lnTo>
                    <a:pt x="6723870" y="1161096"/>
                  </a:lnTo>
                  <a:lnTo>
                    <a:pt x="6769066" y="1151972"/>
                  </a:lnTo>
                  <a:lnTo>
                    <a:pt x="6805973" y="1127088"/>
                  </a:lnTo>
                  <a:lnTo>
                    <a:pt x="6830856" y="1090181"/>
                  </a:lnTo>
                  <a:lnTo>
                    <a:pt x="6839981" y="1044986"/>
                  </a:lnTo>
                  <a:lnTo>
                    <a:pt x="6839981" y="116109"/>
                  </a:lnTo>
                  <a:lnTo>
                    <a:pt x="6830856" y="70914"/>
                  </a:lnTo>
                  <a:lnTo>
                    <a:pt x="6805973" y="34007"/>
                  </a:lnTo>
                  <a:lnTo>
                    <a:pt x="6769066" y="9124"/>
                  </a:lnTo>
                  <a:lnTo>
                    <a:pt x="6723870" y="0"/>
                  </a:lnTo>
                  <a:close/>
                </a:path>
              </a:pathLst>
            </a:custGeom>
            <a:solidFill>
              <a:srgbClr val="B5D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296079" y="5468302"/>
              <a:ext cx="6840220" cy="1161415"/>
            </a:xfrm>
            <a:custGeom>
              <a:avLst/>
              <a:gdLst/>
              <a:ahLst/>
              <a:cxnLst/>
              <a:rect l="l" t="t" r="r" b="b"/>
              <a:pathLst>
                <a:path w="6840220" h="1161415">
                  <a:moveTo>
                    <a:pt x="0" y="116109"/>
                  </a:moveTo>
                  <a:lnTo>
                    <a:pt x="9124" y="70914"/>
                  </a:lnTo>
                  <a:lnTo>
                    <a:pt x="34007" y="34007"/>
                  </a:lnTo>
                  <a:lnTo>
                    <a:pt x="70914" y="9124"/>
                  </a:lnTo>
                  <a:lnTo>
                    <a:pt x="116109" y="0"/>
                  </a:lnTo>
                  <a:lnTo>
                    <a:pt x="6723870" y="0"/>
                  </a:lnTo>
                  <a:lnTo>
                    <a:pt x="6769065" y="9124"/>
                  </a:lnTo>
                  <a:lnTo>
                    <a:pt x="6805972" y="34007"/>
                  </a:lnTo>
                  <a:lnTo>
                    <a:pt x="6830855" y="70914"/>
                  </a:lnTo>
                  <a:lnTo>
                    <a:pt x="6839980" y="116109"/>
                  </a:lnTo>
                  <a:lnTo>
                    <a:pt x="6839980" y="1044986"/>
                  </a:lnTo>
                  <a:lnTo>
                    <a:pt x="6830855" y="1090182"/>
                  </a:lnTo>
                  <a:lnTo>
                    <a:pt x="6805972" y="1127088"/>
                  </a:lnTo>
                  <a:lnTo>
                    <a:pt x="6769065" y="1151972"/>
                  </a:lnTo>
                  <a:lnTo>
                    <a:pt x="6723870" y="1161096"/>
                  </a:lnTo>
                  <a:lnTo>
                    <a:pt x="116109" y="1161096"/>
                  </a:lnTo>
                  <a:lnTo>
                    <a:pt x="70914" y="1151972"/>
                  </a:lnTo>
                  <a:lnTo>
                    <a:pt x="34007" y="1127088"/>
                  </a:lnTo>
                  <a:lnTo>
                    <a:pt x="9124" y="1090182"/>
                  </a:lnTo>
                  <a:lnTo>
                    <a:pt x="0" y="1044986"/>
                  </a:lnTo>
                  <a:lnTo>
                    <a:pt x="0" y="116109"/>
                  </a:lnTo>
                  <a:close/>
                </a:path>
              </a:pathLst>
            </a:custGeom>
            <a:ln w="253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2457086" y="5816441"/>
            <a:ext cx="5128260" cy="444500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 marR="5080">
              <a:lnSpc>
                <a:spcPct val="87500"/>
              </a:lnSpc>
              <a:spcBef>
                <a:spcPts val="250"/>
              </a:spcBef>
            </a:pPr>
            <a:r>
              <a:rPr sz="1000" dirty="0">
                <a:solidFill>
                  <a:srgbClr val="FFFFFF"/>
                </a:solidFill>
                <a:latin typeface="Microsoft Sans Serif"/>
                <a:cs typeface="Microsoft Sans Serif"/>
              </a:rPr>
              <a:t>Apabila terjadi kontaminasi terhadap permukaan atau peralatan pesawat yang disebabkan </a:t>
            </a:r>
            <a:r>
              <a:rPr sz="1000" spc="-254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dirty="0">
                <a:solidFill>
                  <a:srgbClr val="FFFFFF"/>
                </a:solidFill>
                <a:latin typeface="Microsoft Sans Serif"/>
                <a:cs typeface="Microsoft Sans Serif"/>
              </a:rPr>
              <a:t>oleh cairan tubuh termasuk tinja, maka area dan peralatan yang terkontaminasi harus </a:t>
            </a:r>
            <a:r>
              <a:rPr sz="10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dibasmihamakan</a:t>
            </a:r>
            <a:r>
              <a:rPr sz="10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endParaRPr sz="1000">
              <a:latin typeface="Microsoft Sans Serif"/>
              <a:cs typeface="Microsoft Sans Serif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7161591" y="3626873"/>
            <a:ext cx="1383665" cy="2127250"/>
            <a:chOff x="7161591" y="3626873"/>
            <a:chExt cx="1383665" cy="2127250"/>
          </a:xfrm>
        </p:grpSpPr>
        <p:sp>
          <p:nvSpPr>
            <p:cNvPr id="19" name="object 19"/>
            <p:cNvSpPr/>
            <p:nvPr/>
          </p:nvSpPr>
          <p:spPr>
            <a:xfrm>
              <a:off x="7174291" y="3639573"/>
              <a:ext cx="755015" cy="755015"/>
            </a:xfrm>
            <a:custGeom>
              <a:avLst/>
              <a:gdLst/>
              <a:ahLst/>
              <a:cxnLst/>
              <a:rect l="l" t="t" r="r" b="b"/>
              <a:pathLst>
                <a:path w="755015" h="755014">
                  <a:moveTo>
                    <a:pt x="584902" y="0"/>
                  </a:moveTo>
                  <a:lnTo>
                    <a:pt x="169809" y="0"/>
                  </a:lnTo>
                  <a:lnTo>
                    <a:pt x="169809" y="415091"/>
                  </a:lnTo>
                  <a:lnTo>
                    <a:pt x="0" y="415091"/>
                  </a:lnTo>
                  <a:lnTo>
                    <a:pt x="377356" y="754712"/>
                  </a:lnTo>
                  <a:lnTo>
                    <a:pt x="754712" y="415091"/>
                  </a:lnTo>
                  <a:lnTo>
                    <a:pt x="584902" y="415091"/>
                  </a:lnTo>
                  <a:lnTo>
                    <a:pt x="584902" y="0"/>
                  </a:lnTo>
                  <a:close/>
                </a:path>
              </a:pathLst>
            </a:custGeom>
            <a:solidFill>
              <a:srgbClr val="E7F3D6">
                <a:alpha val="901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174291" y="3639573"/>
              <a:ext cx="755015" cy="755015"/>
            </a:xfrm>
            <a:custGeom>
              <a:avLst/>
              <a:gdLst/>
              <a:ahLst/>
              <a:cxnLst/>
              <a:rect l="l" t="t" r="r" b="b"/>
              <a:pathLst>
                <a:path w="755015" h="755014">
                  <a:moveTo>
                    <a:pt x="0" y="415091"/>
                  </a:moveTo>
                  <a:lnTo>
                    <a:pt x="169809" y="415091"/>
                  </a:lnTo>
                  <a:lnTo>
                    <a:pt x="169809" y="0"/>
                  </a:lnTo>
                  <a:lnTo>
                    <a:pt x="584903" y="0"/>
                  </a:lnTo>
                  <a:lnTo>
                    <a:pt x="584903" y="415091"/>
                  </a:lnTo>
                  <a:lnTo>
                    <a:pt x="754712" y="415091"/>
                  </a:lnTo>
                  <a:lnTo>
                    <a:pt x="377356" y="754712"/>
                  </a:lnTo>
                  <a:lnTo>
                    <a:pt x="0" y="415091"/>
                  </a:lnTo>
                  <a:close/>
                </a:path>
              </a:pathLst>
            </a:custGeom>
            <a:ln w="25399">
              <a:solidFill>
                <a:srgbClr val="E7F3D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777819" y="4986446"/>
              <a:ext cx="755015" cy="755015"/>
            </a:xfrm>
            <a:custGeom>
              <a:avLst/>
              <a:gdLst/>
              <a:ahLst/>
              <a:cxnLst/>
              <a:rect l="l" t="t" r="r" b="b"/>
              <a:pathLst>
                <a:path w="755015" h="755014">
                  <a:moveTo>
                    <a:pt x="584903" y="0"/>
                  </a:moveTo>
                  <a:lnTo>
                    <a:pt x="169809" y="0"/>
                  </a:lnTo>
                  <a:lnTo>
                    <a:pt x="169809" y="415091"/>
                  </a:lnTo>
                  <a:lnTo>
                    <a:pt x="0" y="415091"/>
                  </a:lnTo>
                  <a:lnTo>
                    <a:pt x="377356" y="754714"/>
                  </a:lnTo>
                  <a:lnTo>
                    <a:pt x="754712" y="415091"/>
                  </a:lnTo>
                  <a:lnTo>
                    <a:pt x="584903" y="415091"/>
                  </a:lnTo>
                  <a:lnTo>
                    <a:pt x="584903" y="0"/>
                  </a:lnTo>
                  <a:close/>
                </a:path>
              </a:pathLst>
            </a:custGeom>
            <a:solidFill>
              <a:srgbClr val="E7F3D6">
                <a:alpha val="901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777819" y="4986446"/>
              <a:ext cx="755015" cy="755015"/>
            </a:xfrm>
            <a:custGeom>
              <a:avLst/>
              <a:gdLst/>
              <a:ahLst/>
              <a:cxnLst/>
              <a:rect l="l" t="t" r="r" b="b"/>
              <a:pathLst>
                <a:path w="755015" h="755014">
                  <a:moveTo>
                    <a:pt x="0" y="415091"/>
                  </a:moveTo>
                  <a:lnTo>
                    <a:pt x="169809" y="415091"/>
                  </a:lnTo>
                  <a:lnTo>
                    <a:pt x="169809" y="0"/>
                  </a:lnTo>
                  <a:lnTo>
                    <a:pt x="584903" y="0"/>
                  </a:lnTo>
                  <a:lnTo>
                    <a:pt x="584903" y="415091"/>
                  </a:lnTo>
                  <a:lnTo>
                    <a:pt x="754712" y="415091"/>
                  </a:lnTo>
                  <a:lnTo>
                    <a:pt x="377356" y="754712"/>
                  </a:lnTo>
                  <a:lnTo>
                    <a:pt x="0" y="415091"/>
                  </a:lnTo>
                  <a:close/>
                </a:path>
              </a:pathLst>
            </a:custGeom>
            <a:ln w="25399">
              <a:solidFill>
                <a:srgbClr val="E7F3D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9427" y="245126"/>
            <a:ext cx="703643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4D4D4D"/>
                </a:solidFill>
              </a:rPr>
              <a:t>PROSEDUR</a:t>
            </a:r>
            <a:r>
              <a:rPr sz="2400" spc="10" dirty="0">
                <a:solidFill>
                  <a:srgbClr val="4D4D4D"/>
                </a:solidFill>
              </a:rPr>
              <a:t> </a:t>
            </a:r>
            <a:r>
              <a:rPr sz="2400" spc="-5" dirty="0">
                <a:solidFill>
                  <a:srgbClr val="4D4D4D"/>
                </a:solidFill>
              </a:rPr>
              <a:t>TERKAIT</a:t>
            </a:r>
            <a:r>
              <a:rPr sz="2400" spc="5" dirty="0">
                <a:solidFill>
                  <a:srgbClr val="4D4D4D"/>
                </a:solidFill>
              </a:rPr>
              <a:t> </a:t>
            </a:r>
            <a:r>
              <a:rPr sz="2400" spc="-5" dirty="0">
                <a:solidFill>
                  <a:srgbClr val="4D4D4D"/>
                </a:solidFill>
              </a:rPr>
              <a:t>KARANTINA</a:t>
            </a:r>
            <a:r>
              <a:rPr sz="2400" spc="10" dirty="0">
                <a:solidFill>
                  <a:srgbClr val="4D4D4D"/>
                </a:solidFill>
              </a:rPr>
              <a:t> </a:t>
            </a:r>
            <a:r>
              <a:rPr sz="2400" spc="-5" dirty="0">
                <a:solidFill>
                  <a:srgbClr val="4D4D4D"/>
                </a:solidFill>
              </a:rPr>
              <a:t>KESEHATAN</a:t>
            </a:r>
            <a:endParaRPr sz="2400"/>
          </a:p>
        </p:txBody>
      </p:sp>
      <p:grpSp>
        <p:nvGrpSpPr>
          <p:cNvPr id="3" name="object 3"/>
          <p:cNvGrpSpPr/>
          <p:nvPr/>
        </p:nvGrpSpPr>
        <p:grpSpPr>
          <a:xfrm>
            <a:off x="369916" y="1783079"/>
            <a:ext cx="4638675" cy="640080"/>
            <a:chOff x="369916" y="1783079"/>
            <a:chExt cx="4638675" cy="64008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9916" y="1783079"/>
              <a:ext cx="4638502" cy="64007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42753" y="1849581"/>
              <a:ext cx="2755668" cy="51954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0687" y="1808858"/>
              <a:ext cx="4536502" cy="540023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420687" y="1808858"/>
              <a:ext cx="4537075" cy="540385"/>
            </a:xfrm>
            <a:custGeom>
              <a:avLst/>
              <a:gdLst/>
              <a:ahLst/>
              <a:cxnLst/>
              <a:rect l="l" t="t" r="r" b="b"/>
              <a:pathLst>
                <a:path w="4537075" h="540385">
                  <a:moveTo>
                    <a:pt x="0" y="0"/>
                  </a:moveTo>
                  <a:lnTo>
                    <a:pt x="4266491" y="0"/>
                  </a:lnTo>
                  <a:lnTo>
                    <a:pt x="4536502" y="270011"/>
                  </a:lnTo>
                  <a:lnTo>
                    <a:pt x="4266491" y="540022"/>
                  </a:lnTo>
                  <a:lnTo>
                    <a:pt x="0" y="540022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6BA72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499427" y="758817"/>
            <a:ext cx="8705215" cy="592709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330825">
              <a:lnSpc>
                <a:spcPts val="2800"/>
              </a:lnSpc>
              <a:spcBef>
                <a:spcPts val="260"/>
              </a:spcBef>
            </a:pPr>
            <a:r>
              <a:rPr sz="2400" b="1" spc="-5" dirty="0">
                <a:solidFill>
                  <a:srgbClr val="262626"/>
                </a:solidFill>
                <a:latin typeface="Arial"/>
                <a:cs typeface="Arial"/>
              </a:rPr>
              <a:t>Kedatangan</a:t>
            </a:r>
            <a:r>
              <a:rPr sz="2400" b="1" spc="-40" dirty="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262626"/>
                </a:solidFill>
                <a:latin typeface="Arial"/>
                <a:cs typeface="Arial"/>
              </a:rPr>
              <a:t>Orang</a:t>
            </a:r>
            <a:r>
              <a:rPr sz="2400" b="1" spc="-30" dirty="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262626"/>
                </a:solidFill>
                <a:latin typeface="Arial"/>
                <a:cs typeface="Arial"/>
              </a:rPr>
              <a:t>dan </a:t>
            </a:r>
            <a:r>
              <a:rPr sz="2400" b="1" spc="-655" dirty="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262626"/>
                </a:solidFill>
                <a:latin typeface="Arial"/>
                <a:cs typeface="Arial"/>
              </a:rPr>
              <a:t>Bagasinya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650">
              <a:latin typeface="Arial"/>
              <a:cs typeface="Arial"/>
            </a:endParaRPr>
          </a:p>
          <a:p>
            <a:pPr marL="812800">
              <a:lnSpc>
                <a:spcPct val="100000"/>
              </a:lnSpc>
            </a:pPr>
            <a:r>
              <a:rPr sz="2400" b="1" dirty="0">
                <a:solidFill>
                  <a:srgbClr val="262626"/>
                </a:solidFill>
                <a:latin typeface="Arial"/>
                <a:cs typeface="Arial"/>
              </a:rPr>
              <a:t>Dari</a:t>
            </a:r>
            <a:r>
              <a:rPr sz="2400" b="1" spc="-25" dirty="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262626"/>
                </a:solidFill>
                <a:latin typeface="Arial"/>
                <a:cs typeface="Arial"/>
              </a:rPr>
              <a:t>Negara</a:t>
            </a:r>
            <a:r>
              <a:rPr sz="2400" b="1" spc="-15" dirty="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262626"/>
                </a:solidFill>
                <a:latin typeface="Arial"/>
                <a:cs typeface="Arial"/>
              </a:rPr>
              <a:t>Sehat</a:t>
            </a:r>
            <a:endParaRPr sz="2400">
              <a:latin typeface="Arial"/>
              <a:cs typeface="Arial"/>
            </a:endParaRPr>
          </a:p>
          <a:p>
            <a:pPr marL="547370" marR="242570" indent="-330200">
              <a:lnSpc>
                <a:spcPts val="1600"/>
              </a:lnSpc>
              <a:spcBef>
                <a:spcPts val="1735"/>
              </a:spcBef>
              <a:buChar char="•"/>
              <a:tabLst>
                <a:tab pos="560070" algn="l"/>
                <a:tab pos="560705" algn="l"/>
              </a:tabLst>
            </a:pPr>
            <a:r>
              <a:rPr sz="1400" dirty="0">
                <a:solidFill>
                  <a:srgbClr val="4D4D4D"/>
                </a:solidFill>
                <a:latin typeface="Microsoft Sans Serif"/>
                <a:cs typeface="Microsoft Sans Serif"/>
              </a:rPr>
              <a:t>Dokumen karantina kesehatan untuk orang yang wajib diserahkan pada KKP pada saat kedatangan </a:t>
            </a:r>
            <a:r>
              <a:rPr sz="1400" spc="-36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4D4D4D"/>
                </a:solidFill>
                <a:latin typeface="Microsoft Sans Serif"/>
                <a:cs typeface="Microsoft Sans Serif"/>
              </a:rPr>
              <a:t>pesawat</a:t>
            </a:r>
            <a:r>
              <a:rPr sz="14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4D4D4D"/>
                </a:solidFill>
                <a:latin typeface="Microsoft Sans Serif"/>
                <a:cs typeface="Microsoft Sans Serif"/>
              </a:rPr>
              <a:t>udara, sebagai</a:t>
            </a:r>
            <a:r>
              <a:rPr sz="14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4D4D4D"/>
                </a:solidFill>
                <a:latin typeface="Microsoft Sans Serif"/>
                <a:cs typeface="Microsoft Sans Serif"/>
              </a:rPr>
              <a:t>berikut: </a:t>
            </a:r>
            <a:endParaRPr sz="1400">
              <a:latin typeface="Microsoft Sans Serif"/>
              <a:cs typeface="Microsoft Sans Serif"/>
            </a:endParaRPr>
          </a:p>
          <a:p>
            <a:pPr marL="839469" lvl="1" indent="-267335">
              <a:lnSpc>
                <a:spcPct val="100000"/>
              </a:lnSpc>
              <a:spcBef>
                <a:spcPts val="265"/>
              </a:spcBef>
              <a:buAutoNum type="arabicParenR"/>
              <a:tabLst>
                <a:tab pos="839469" algn="l"/>
                <a:tab pos="840105" algn="l"/>
              </a:tabLst>
            </a:pPr>
            <a:r>
              <a:rPr sz="1200" dirty="0">
                <a:solidFill>
                  <a:srgbClr val="4D4D4D"/>
                </a:solidFill>
                <a:latin typeface="Microsoft Sans Serif"/>
                <a:cs typeface="Microsoft Sans Serif"/>
              </a:rPr>
              <a:t>Deklarasi</a:t>
            </a:r>
            <a:r>
              <a:rPr sz="1200" spc="30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D4D4D"/>
                </a:solidFill>
                <a:latin typeface="Microsoft Sans Serif"/>
                <a:cs typeface="Microsoft Sans Serif"/>
              </a:rPr>
              <a:t>Kesehatan</a:t>
            </a:r>
            <a:r>
              <a:rPr sz="1200" spc="30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D4D4D"/>
                </a:solidFill>
                <a:latin typeface="Microsoft Sans Serif"/>
                <a:cs typeface="Microsoft Sans Serif"/>
              </a:rPr>
              <a:t>sebagai</a:t>
            </a:r>
            <a:r>
              <a:rPr sz="1200" spc="-1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D4D4D"/>
                </a:solidFill>
                <a:latin typeface="Microsoft Sans Serif"/>
                <a:cs typeface="Microsoft Sans Serif"/>
              </a:rPr>
              <a:t>bagian</a:t>
            </a:r>
            <a:r>
              <a:rPr sz="1200" spc="31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D4D4D"/>
                </a:solidFill>
                <a:latin typeface="Microsoft Sans Serif"/>
                <a:cs typeface="Microsoft Sans Serif"/>
              </a:rPr>
              <a:t>dari</a:t>
            </a:r>
            <a:r>
              <a:rPr sz="1200" spc="30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D4D4D"/>
                </a:solidFill>
                <a:latin typeface="Microsoft Sans Serif"/>
                <a:cs typeface="Microsoft Sans Serif"/>
              </a:rPr>
              <a:t>Deklarasi</a:t>
            </a:r>
            <a:r>
              <a:rPr sz="1200" spc="30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Umum;</a:t>
            </a:r>
            <a:r>
              <a:rPr sz="120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endParaRPr sz="1200">
              <a:latin typeface="Microsoft Sans Serif"/>
              <a:cs typeface="Microsoft Sans Serif"/>
            </a:endParaRPr>
          </a:p>
          <a:p>
            <a:pPr marL="839469">
              <a:lnSpc>
                <a:spcPct val="100000"/>
              </a:lnSpc>
              <a:spcBef>
                <a:spcPts val="260"/>
              </a:spcBef>
            </a:pPr>
            <a:r>
              <a:rPr sz="1200" dirty="0">
                <a:solidFill>
                  <a:srgbClr val="4D4D4D"/>
                </a:solidFill>
                <a:latin typeface="Microsoft Sans Serif"/>
                <a:cs typeface="Microsoft Sans Serif"/>
              </a:rPr>
              <a:t>Prosedur</a:t>
            </a:r>
            <a:r>
              <a:rPr sz="1200" spc="62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D4D4D"/>
                </a:solidFill>
                <a:latin typeface="Microsoft Sans Serif"/>
                <a:cs typeface="Microsoft Sans Serif"/>
              </a:rPr>
              <a:t>penyerahan  </a:t>
            </a:r>
            <a:r>
              <a:rPr sz="1200" spc="30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D4D4D"/>
                </a:solidFill>
                <a:latin typeface="Microsoft Sans Serif"/>
                <a:cs typeface="Microsoft Sans Serif"/>
              </a:rPr>
              <a:t>Deklarasi</a:t>
            </a:r>
            <a:r>
              <a:rPr sz="1200" spc="62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D4D4D"/>
                </a:solidFill>
                <a:latin typeface="Microsoft Sans Serif"/>
                <a:cs typeface="Microsoft Sans Serif"/>
              </a:rPr>
              <a:t>Kesehatan</a:t>
            </a:r>
            <a:r>
              <a:rPr sz="1200" spc="62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D4D4D"/>
                </a:solidFill>
                <a:latin typeface="Microsoft Sans Serif"/>
                <a:cs typeface="Microsoft Sans Serif"/>
              </a:rPr>
              <a:t>sebagai</a:t>
            </a:r>
            <a:r>
              <a:rPr sz="1200" spc="62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D4D4D"/>
                </a:solidFill>
                <a:latin typeface="Microsoft Sans Serif"/>
                <a:cs typeface="Microsoft Sans Serif"/>
              </a:rPr>
              <a:t>bagian</a:t>
            </a:r>
            <a:r>
              <a:rPr sz="1200" spc="31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D4D4D"/>
                </a:solidFill>
                <a:latin typeface="Microsoft Sans Serif"/>
                <a:cs typeface="Microsoft Sans Serif"/>
              </a:rPr>
              <a:t>dari</a:t>
            </a:r>
            <a:r>
              <a:rPr sz="1200" spc="-1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D4D4D"/>
                </a:solidFill>
                <a:latin typeface="Microsoft Sans Serif"/>
                <a:cs typeface="Microsoft Sans Serif"/>
              </a:rPr>
              <a:t>Deklarasi</a:t>
            </a:r>
            <a:r>
              <a:rPr sz="1200" spc="31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Umum:</a:t>
            </a:r>
            <a:r>
              <a:rPr sz="120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endParaRPr sz="1200">
              <a:latin typeface="Microsoft Sans Serif"/>
              <a:cs typeface="Microsoft Sans Serif"/>
            </a:endParaRPr>
          </a:p>
          <a:p>
            <a:pPr marL="1068070" marR="387350" lvl="2" indent="-228600">
              <a:lnSpc>
                <a:spcPct val="101200"/>
              </a:lnSpc>
              <a:spcBef>
                <a:spcPts val="320"/>
              </a:spcBef>
              <a:buAutoNum type="alphaLcParenR"/>
              <a:tabLst>
                <a:tab pos="1068705" algn="l"/>
              </a:tabLst>
            </a:pPr>
            <a:r>
              <a:rPr sz="1100" dirty="0">
                <a:solidFill>
                  <a:srgbClr val="4D4D4D"/>
                </a:solidFill>
                <a:latin typeface="Microsoft Sans Serif"/>
                <a:cs typeface="Microsoft Sans Serif"/>
              </a:rPr>
              <a:t>Sebelum dan setelah pesawat datang, agen menyerahkan </a:t>
            </a:r>
            <a:r>
              <a:rPr sz="1100" dirty="0">
                <a:solidFill>
                  <a:srgbClr val="606060"/>
                </a:solidFill>
                <a:latin typeface="Microsoft Sans Serif"/>
                <a:cs typeface="Microsoft Sans Serif"/>
              </a:rPr>
              <a:t>General Declaration </a:t>
            </a:r>
            <a:r>
              <a:rPr sz="1100" spc="-5" dirty="0">
                <a:solidFill>
                  <a:srgbClr val="606060"/>
                </a:solidFill>
                <a:latin typeface="Microsoft Sans Serif"/>
                <a:cs typeface="Microsoft Sans Serif"/>
              </a:rPr>
              <a:t>(Gendec)</a:t>
            </a:r>
            <a:r>
              <a:rPr sz="1100" dirty="0">
                <a:solidFill>
                  <a:srgbClr val="4D4D4D"/>
                </a:solidFill>
                <a:latin typeface="Microsoft Sans Serif"/>
                <a:cs typeface="Microsoft Sans Serif"/>
              </a:rPr>
              <a:t> dan </a:t>
            </a:r>
            <a:r>
              <a:rPr sz="1100" spc="-5" dirty="0">
                <a:solidFill>
                  <a:srgbClr val="606060"/>
                </a:solidFill>
                <a:latin typeface="Microsoft Sans Serif"/>
                <a:cs typeface="Microsoft Sans Serif"/>
              </a:rPr>
              <a:t>passenger </a:t>
            </a:r>
            <a:r>
              <a:rPr sz="1100" dirty="0">
                <a:solidFill>
                  <a:srgbClr val="606060"/>
                </a:solidFill>
                <a:latin typeface="Microsoft Sans Serif"/>
                <a:cs typeface="Microsoft Sans Serif"/>
              </a:rPr>
              <a:t>list</a:t>
            </a:r>
            <a:r>
              <a:rPr sz="1100" dirty="0">
                <a:solidFill>
                  <a:srgbClr val="4D4D4D"/>
                </a:solidFill>
                <a:latin typeface="Microsoft Sans Serif"/>
                <a:cs typeface="Microsoft Sans Serif"/>
              </a:rPr>
              <a:t> kepada </a:t>
            </a:r>
            <a:r>
              <a:rPr sz="1100" spc="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4D4D4D"/>
                </a:solidFill>
                <a:latin typeface="Microsoft Sans Serif"/>
                <a:cs typeface="Microsoft Sans Serif"/>
              </a:rPr>
              <a:t>petugas</a:t>
            </a:r>
            <a:r>
              <a:rPr sz="1100" spc="-1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4D4D4D"/>
                </a:solidFill>
                <a:latin typeface="Microsoft Sans Serif"/>
                <a:cs typeface="Microsoft Sans Serif"/>
              </a:rPr>
              <a:t>karantina; </a:t>
            </a:r>
            <a:endParaRPr sz="1100">
              <a:latin typeface="Microsoft Sans Serif"/>
              <a:cs typeface="Microsoft Sans Serif"/>
            </a:endParaRPr>
          </a:p>
          <a:p>
            <a:pPr marL="1068070" marR="330200" lvl="2" indent="-228600">
              <a:lnSpc>
                <a:spcPct val="101200"/>
              </a:lnSpc>
              <a:spcBef>
                <a:spcPts val="229"/>
              </a:spcBef>
              <a:buAutoNum type="alphaLcParenR"/>
              <a:tabLst>
                <a:tab pos="1068705" algn="l"/>
              </a:tabLst>
            </a:pPr>
            <a:r>
              <a:rPr sz="1100" dirty="0">
                <a:solidFill>
                  <a:srgbClr val="4D4D4D"/>
                </a:solidFill>
                <a:latin typeface="Microsoft Sans Serif"/>
                <a:cs typeface="Microsoft Sans Serif"/>
              </a:rPr>
              <a:t>Petugas Karantina </a:t>
            </a:r>
            <a:r>
              <a:rPr sz="11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meneliti </a:t>
            </a:r>
            <a:r>
              <a:rPr sz="1100" dirty="0">
                <a:solidFill>
                  <a:srgbClr val="4D4D4D"/>
                </a:solidFill>
                <a:latin typeface="Microsoft Sans Serif"/>
                <a:cs typeface="Microsoft Sans Serif"/>
              </a:rPr>
              <a:t>penjelasan pilot pesawat/ kru pada bagian kesehatan </a:t>
            </a:r>
            <a:r>
              <a:rPr sz="1100" dirty="0">
                <a:solidFill>
                  <a:srgbClr val="606060"/>
                </a:solidFill>
                <a:latin typeface="Microsoft Sans Serif"/>
                <a:cs typeface="Microsoft Sans Serif"/>
              </a:rPr>
              <a:t>(Declaration of </a:t>
            </a:r>
            <a:r>
              <a:rPr sz="1100" spc="-5" dirty="0">
                <a:solidFill>
                  <a:srgbClr val="606060"/>
                </a:solidFill>
                <a:latin typeface="Microsoft Sans Serif"/>
                <a:cs typeface="Microsoft Sans Serif"/>
              </a:rPr>
              <a:t>Health)</a:t>
            </a:r>
            <a:r>
              <a:rPr sz="11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4D4D4D"/>
                </a:solidFill>
                <a:latin typeface="Microsoft Sans Serif"/>
                <a:cs typeface="Microsoft Sans Serif"/>
              </a:rPr>
              <a:t>dari </a:t>
            </a:r>
            <a:r>
              <a:rPr sz="1100" dirty="0">
                <a:solidFill>
                  <a:srgbClr val="606060"/>
                </a:solidFill>
                <a:latin typeface="Microsoft Sans Serif"/>
                <a:cs typeface="Microsoft Sans Serif"/>
              </a:rPr>
              <a:t>Gendec </a:t>
            </a:r>
            <a:r>
              <a:rPr sz="1100" spc="5" dirty="0">
                <a:solidFill>
                  <a:srgbClr val="606060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4D4D4D"/>
                </a:solidFill>
                <a:latin typeface="Microsoft Sans Serif"/>
                <a:cs typeface="Microsoft Sans Serif"/>
              </a:rPr>
              <a:t>tersebut; </a:t>
            </a:r>
            <a:endParaRPr sz="1100">
              <a:latin typeface="Microsoft Sans Serif"/>
              <a:cs typeface="Microsoft Sans Serif"/>
            </a:endParaRPr>
          </a:p>
          <a:p>
            <a:pPr marL="1068070" marR="201295" lvl="2" indent="-228600">
              <a:lnSpc>
                <a:spcPct val="101200"/>
              </a:lnSpc>
              <a:spcBef>
                <a:spcPts val="229"/>
              </a:spcBef>
              <a:buAutoNum type="alphaLcParenR"/>
              <a:tabLst>
                <a:tab pos="1068705" algn="l"/>
              </a:tabLst>
            </a:pPr>
            <a:r>
              <a:rPr sz="1100" dirty="0">
                <a:solidFill>
                  <a:srgbClr val="4D4D4D"/>
                </a:solidFill>
                <a:latin typeface="Microsoft Sans Serif"/>
                <a:cs typeface="Microsoft Sans Serif"/>
              </a:rPr>
              <a:t>Dalam </a:t>
            </a:r>
            <a:r>
              <a:rPr sz="1100" dirty="0">
                <a:solidFill>
                  <a:srgbClr val="606060"/>
                </a:solidFill>
                <a:latin typeface="Microsoft Sans Serif"/>
                <a:cs typeface="Microsoft Sans Serif"/>
              </a:rPr>
              <a:t>Gendec</a:t>
            </a:r>
            <a:r>
              <a:rPr sz="1100" dirty="0">
                <a:solidFill>
                  <a:srgbClr val="4D4D4D"/>
                </a:solidFill>
                <a:latin typeface="Microsoft Sans Serif"/>
                <a:cs typeface="Microsoft Sans Serif"/>
              </a:rPr>
              <a:t> bagian kesehatan tersebut </a:t>
            </a:r>
            <a:r>
              <a:rPr sz="11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tertera </a:t>
            </a:r>
            <a:r>
              <a:rPr sz="1100" dirty="0">
                <a:solidFill>
                  <a:srgbClr val="4D4D4D"/>
                </a:solidFill>
                <a:latin typeface="Microsoft Sans Serif"/>
                <a:cs typeface="Microsoft Sans Serif"/>
              </a:rPr>
              <a:t>penjelasan ada tidaknya penumpang/ awak </a:t>
            </a:r>
            <a:r>
              <a:rPr sz="11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pesawat </a:t>
            </a:r>
            <a:r>
              <a:rPr sz="1100" dirty="0">
                <a:solidFill>
                  <a:srgbClr val="4D4D4D"/>
                </a:solidFill>
                <a:latin typeface="Microsoft Sans Serif"/>
                <a:cs typeface="Microsoft Sans Serif"/>
              </a:rPr>
              <a:t>udara yang </a:t>
            </a:r>
            <a:r>
              <a:rPr sz="11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sakit </a:t>
            </a:r>
            <a:r>
              <a:rPr sz="110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1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beserta </a:t>
            </a:r>
            <a:r>
              <a:rPr sz="1100" dirty="0">
                <a:solidFill>
                  <a:srgbClr val="4D4D4D"/>
                </a:solidFill>
                <a:latin typeface="Microsoft Sans Serif"/>
                <a:cs typeface="Microsoft Sans Serif"/>
              </a:rPr>
              <a:t>penjelasannya; </a:t>
            </a:r>
            <a:endParaRPr sz="1100">
              <a:latin typeface="Microsoft Sans Serif"/>
              <a:cs typeface="Microsoft Sans Serif"/>
            </a:endParaRPr>
          </a:p>
          <a:p>
            <a:pPr marL="1068070" marR="5080" lvl="2" indent="-228600">
              <a:lnSpc>
                <a:spcPct val="101200"/>
              </a:lnSpc>
              <a:spcBef>
                <a:spcPts val="225"/>
              </a:spcBef>
              <a:buAutoNum type="alphaLcParenR"/>
              <a:tabLst>
                <a:tab pos="1068705" algn="l"/>
              </a:tabLst>
            </a:pPr>
            <a:r>
              <a:rPr sz="1100" dirty="0">
                <a:solidFill>
                  <a:srgbClr val="4D4D4D"/>
                </a:solidFill>
                <a:latin typeface="Microsoft Sans Serif"/>
                <a:cs typeface="Microsoft Sans Serif"/>
              </a:rPr>
              <a:t>Apabila tidak terdapat penumpang/ awak pesawat udara yang </a:t>
            </a:r>
            <a:r>
              <a:rPr sz="11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sakit, </a:t>
            </a:r>
            <a:r>
              <a:rPr sz="1100" dirty="0">
                <a:solidFill>
                  <a:srgbClr val="4D4D4D"/>
                </a:solidFill>
                <a:latin typeface="Microsoft Sans Serif"/>
                <a:cs typeface="Microsoft Sans Serif"/>
              </a:rPr>
              <a:t>petugas karantina kesehatan memberikan persetujuan </a:t>
            </a:r>
            <a:r>
              <a:rPr sz="1100" spc="-28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4D4D4D"/>
                </a:solidFill>
                <a:latin typeface="Microsoft Sans Serif"/>
                <a:cs typeface="Microsoft Sans Serif"/>
              </a:rPr>
              <a:t>karantina.</a:t>
            </a:r>
            <a:r>
              <a:rPr sz="11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4D4D4D"/>
                </a:solidFill>
                <a:latin typeface="Microsoft Sans Serif"/>
                <a:cs typeface="Microsoft Sans Serif"/>
              </a:rPr>
              <a:t>Persetujuan karantina disampaikan dalam</a:t>
            </a:r>
            <a:r>
              <a:rPr sz="11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4D4D4D"/>
                </a:solidFill>
                <a:latin typeface="Microsoft Sans Serif"/>
                <a:cs typeface="Microsoft Sans Serif"/>
              </a:rPr>
              <a:t>bentuk</a:t>
            </a:r>
            <a:r>
              <a:rPr sz="1100" spc="-1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4D4D4D"/>
                </a:solidFill>
                <a:latin typeface="Microsoft Sans Serif"/>
                <a:cs typeface="Microsoft Sans Serif"/>
              </a:rPr>
              <a:t>lisan / telepon atau </a:t>
            </a:r>
            <a:r>
              <a:rPr sz="11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tertulis;</a:t>
            </a:r>
            <a:r>
              <a:rPr sz="110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endParaRPr sz="1100">
              <a:latin typeface="Microsoft Sans Serif"/>
              <a:cs typeface="Microsoft Sans Serif"/>
            </a:endParaRPr>
          </a:p>
          <a:p>
            <a:pPr marL="1068070" marR="440055" lvl="2" indent="-228600">
              <a:lnSpc>
                <a:spcPct val="101200"/>
              </a:lnSpc>
              <a:spcBef>
                <a:spcPts val="229"/>
              </a:spcBef>
              <a:buAutoNum type="alphaLcParenR"/>
              <a:tabLst>
                <a:tab pos="1068705" algn="l"/>
              </a:tabLst>
            </a:pPr>
            <a:r>
              <a:rPr sz="1100" dirty="0">
                <a:solidFill>
                  <a:srgbClr val="4D4D4D"/>
                </a:solidFill>
                <a:latin typeface="Microsoft Sans Serif"/>
                <a:cs typeface="Microsoft Sans Serif"/>
              </a:rPr>
              <a:t>Setiap kedatangan pesawat dari luar negeri untuk mencegah masuknya serangga penular </a:t>
            </a:r>
            <a:r>
              <a:rPr sz="11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penyakit dari </a:t>
            </a:r>
            <a:r>
              <a:rPr sz="1100" dirty="0">
                <a:solidFill>
                  <a:srgbClr val="4D4D4D"/>
                </a:solidFill>
                <a:latin typeface="Microsoft Sans Serif"/>
                <a:cs typeface="Microsoft Sans Serif"/>
              </a:rPr>
              <a:t>negara lain, </a:t>
            </a:r>
            <a:r>
              <a:rPr sz="1100" spc="-28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4D4D4D"/>
                </a:solidFill>
                <a:latin typeface="Microsoft Sans Serif"/>
                <a:cs typeface="Microsoft Sans Serif"/>
              </a:rPr>
              <a:t>sebelum</a:t>
            </a:r>
            <a:r>
              <a:rPr sz="1100" spc="-1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4D4D4D"/>
                </a:solidFill>
                <a:latin typeface="Microsoft Sans Serif"/>
                <a:cs typeface="Microsoft Sans Serif"/>
              </a:rPr>
              <a:t>penumpang turun dilakukan disinseksi</a:t>
            </a:r>
            <a:r>
              <a:rPr sz="11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 (insektisida</a:t>
            </a:r>
            <a:r>
              <a:rPr sz="1100" dirty="0">
                <a:solidFill>
                  <a:srgbClr val="4D4D4D"/>
                </a:solidFill>
                <a:latin typeface="Microsoft Sans Serif"/>
                <a:cs typeface="Microsoft Sans Serif"/>
              </a:rPr>
              <a:t> aerosol)</a:t>
            </a:r>
            <a:r>
              <a:rPr sz="11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4D4D4D"/>
                </a:solidFill>
                <a:latin typeface="Microsoft Sans Serif"/>
                <a:cs typeface="Microsoft Sans Serif"/>
              </a:rPr>
              <a:t>sesuai</a:t>
            </a:r>
            <a:r>
              <a:rPr sz="11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 standar </a:t>
            </a:r>
            <a:r>
              <a:rPr sz="1100" dirty="0">
                <a:solidFill>
                  <a:srgbClr val="4D4D4D"/>
                </a:solidFill>
                <a:latin typeface="Microsoft Sans Serif"/>
                <a:cs typeface="Microsoft Sans Serif"/>
              </a:rPr>
              <a:t>termasuk</a:t>
            </a:r>
            <a:r>
              <a:rPr sz="11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4D4D4D"/>
                </a:solidFill>
                <a:latin typeface="Microsoft Sans Serif"/>
                <a:cs typeface="Microsoft Sans Serif"/>
              </a:rPr>
              <a:t>kargo; </a:t>
            </a:r>
            <a:endParaRPr sz="1100">
              <a:latin typeface="Microsoft Sans Serif"/>
              <a:cs typeface="Microsoft Sans Serif"/>
            </a:endParaRPr>
          </a:p>
          <a:p>
            <a:pPr marL="1068070" lvl="2" indent="-229235">
              <a:lnSpc>
                <a:spcPct val="100000"/>
              </a:lnSpc>
              <a:spcBef>
                <a:spcPts val="244"/>
              </a:spcBef>
              <a:buAutoNum type="alphaLcParenR"/>
              <a:tabLst>
                <a:tab pos="1068070" algn="l"/>
                <a:tab pos="1068705" algn="l"/>
              </a:tabLst>
            </a:pPr>
            <a:r>
              <a:rPr sz="1100" dirty="0">
                <a:solidFill>
                  <a:srgbClr val="4D4D4D"/>
                </a:solidFill>
                <a:latin typeface="Microsoft Sans Serif"/>
                <a:cs typeface="Microsoft Sans Serif"/>
              </a:rPr>
              <a:t>Kepada</a:t>
            </a:r>
            <a:r>
              <a:rPr sz="1100" spc="-1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4D4D4D"/>
                </a:solidFill>
                <a:latin typeface="Microsoft Sans Serif"/>
                <a:cs typeface="Microsoft Sans Serif"/>
              </a:rPr>
              <a:t>penumpang</a:t>
            </a:r>
            <a:r>
              <a:rPr sz="1100" spc="-1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4D4D4D"/>
                </a:solidFill>
                <a:latin typeface="Microsoft Sans Serif"/>
                <a:cs typeface="Microsoft Sans Serif"/>
              </a:rPr>
              <a:t>pesawat</a:t>
            </a:r>
            <a:r>
              <a:rPr sz="1100" spc="-1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4D4D4D"/>
                </a:solidFill>
                <a:latin typeface="Microsoft Sans Serif"/>
                <a:cs typeface="Microsoft Sans Serif"/>
              </a:rPr>
              <a:t>yang</a:t>
            </a:r>
            <a:r>
              <a:rPr sz="1100" spc="-1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4D4D4D"/>
                </a:solidFill>
                <a:latin typeface="Microsoft Sans Serif"/>
                <a:cs typeface="Microsoft Sans Serif"/>
              </a:rPr>
              <a:t>sehat</a:t>
            </a:r>
            <a:r>
              <a:rPr sz="1100" spc="-1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4D4D4D"/>
                </a:solidFill>
                <a:latin typeface="Microsoft Sans Serif"/>
                <a:cs typeface="Microsoft Sans Serif"/>
              </a:rPr>
              <a:t>dipersilakan</a:t>
            </a:r>
            <a:r>
              <a:rPr sz="1100" spc="-1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4D4D4D"/>
                </a:solidFill>
                <a:latin typeface="Microsoft Sans Serif"/>
                <a:cs typeface="Microsoft Sans Serif"/>
              </a:rPr>
              <a:t>keluar</a:t>
            </a:r>
            <a:r>
              <a:rPr sz="1100" spc="-1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4D4D4D"/>
                </a:solidFill>
                <a:latin typeface="Microsoft Sans Serif"/>
                <a:cs typeface="Microsoft Sans Serif"/>
              </a:rPr>
              <a:t>dari</a:t>
            </a:r>
            <a:r>
              <a:rPr sz="1100" spc="-1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4D4D4D"/>
                </a:solidFill>
                <a:latin typeface="Microsoft Sans Serif"/>
                <a:cs typeface="Microsoft Sans Serif"/>
              </a:rPr>
              <a:t>pesawat; </a:t>
            </a:r>
            <a:endParaRPr sz="1100">
              <a:latin typeface="Microsoft Sans Serif"/>
              <a:cs typeface="Microsoft Sans Serif"/>
            </a:endParaRPr>
          </a:p>
          <a:p>
            <a:pPr marL="1068070" marR="39370" lvl="2" indent="-228600">
              <a:lnSpc>
                <a:spcPct val="101200"/>
              </a:lnSpc>
              <a:spcBef>
                <a:spcPts val="260"/>
              </a:spcBef>
              <a:buAutoNum type="alphaLcParenR"/>
              <a:tabLst>
                <a:tab pos="1068705" algn="l"/>
              </a:tabLst>
            </a:pPr>
            <a:r>
              <a:rPr sz="1100" dirty="0">
                <a:solidFill>
                  <a:srgbClr val="4D4D4D"/>
                </a:solidFill>
                <a:latin typeface="Microsoft Sans Serif"/>
                <a:cs typeface="Microsoft Sans Serif"/>
              </a:rPr>
              <a:t>Kepada penumpang/ awak pesawat udara yang </a:t>
            </a:r>
            <a:r>
              <a:rPr sz="11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sakit </a:t>
            </a:r>
            <a:r>
              <a:rPr sz="1100" dirty="0">
                <a:solidFill>
                  <a:srgbClr val="4D4D4D"/>
                </a:solidFill>
                <a:latin typeface="Microsoft Sans Serif"/>
                <a:cs typeface="Microsoft Sans Serif"/>
              </a:rPr>
              <a:t>dibawa ke ruangan Karantina Kesehatan untuk mendapat pelayanan </a:t>
            </a:r>
            <a:r>
              <a:rPr sz="1100" spc="-28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4D4D4D"/>
                </a:solidFill>
                <a:latin typeface="Microsoft Sans Serif"/>
                <a:cs typeface="Microsoft Sans Serif"/>
              </a:rPr>
              <a:t>kesehatan; </a:t>
            </a:r>
            <a:endParaRPr sz="1100">
              <a:latin typeface="Microsoft Sans Serif"/>
              <a:cs typeface="Microsoft Sans Serif"/>
            </a:endParaRPr>
          </a:p>
          <a:p>
            <a:pPr marL="1068070" marR="170180" lvl="2" indent="-228600">
              <a:lnSpc>
                <a:spcPct val="101200"/>
              </a:lnSpc>
              <a:spcBef>
                <a:spcPts val="229"/>
              </a:spcBef>
              <a:buAutoNum type="alphaLcParenR"/>
              <a:tabLst>
                <a:tab pos="1068705" algn="l"/>
              </a:tabLst>
            </a:pPr>
            <a:r>
              <a:rPr sz="1100" dirty="0">
                <a:solidFill>
                  <a:srgbClr val="4D4D4D"/>
                </a:solidFill>
                <a:latin typeface="Microsoft Sans Serif"/>
                <a:cs typeface="Microsoft Sans Serif"/>
              </a:rPr>
              <a:t>Penumpang/ awak</a:t>
            </a:r>
            <a:r>
              <a:rPr sz="11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4D4D4D"/>
                </a:solidFill>
                <a:latin typeface="Microsoft Sans Serif"/>
                <a:cs typeface="Microsoft Sans Serif"/>
              </a:rPr>
              <a:t>pesawat</a:t>
            </a:r>
            <a:r>
              <a:rPr sz="1100" spc="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4D4D4D"/>
                </a:solidFill>
                <a:latin typeface="Microsoft Sans Serif"/>
                <a:cs typeface="Microsoft Sans Serif"/>
              </a:rPr>
              <a:t>udara yang </a:t>
            </a:r>
            <a:r>
              <a:rPr sz="11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sakit</a:t>
            </a:r>
            <a:r>
              <a:rPr sz="1100" spc="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4D4D4D"/>
                </a:solidFill>
                <a:latin typeface="Microsoft Sans Serif"/>
                <a:cs typeface="Microsoft Sans Serif"/>
              </a:rPr>
              <a:t>dan ternyata</a:t>
            </a:r>
            <a:r>
              <a:rPr sz="1100" spc="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4D4D4D"/>
                </a:solidFill>
                <a:latin typeface="Microsoft Sans Serif"/>
                <a:cs typeface="Microsoft Sans Serif"/>
              </a:rPr>
              <a:t>tidak</a:t>
            </a:r>
            <a:r>
              <a:rPr sz="11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 menderita</a:t>
            </a:r>
            <a:r>
              <a:rPr sz="110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1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penyakit</a:t>
            </a:r>
            <a:r>
              <a:rPr sz="1100" spc="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1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menular,</a:t>
            </a:r>
            <a:r>
              <a:rPr sz="1100" dirty="0">
                <a:solidFill>
                  <a:srgbClr val="4D4D4D"/>
                </a:solidFill>
                <a:latin typeface="Microsoft Sans Serif"/>
                <a:cs typeface="Microsoft Sans Serif"/>
              </a:rPr>
              <a:t> maka</a:t>
            </a:r>
            <a:r>
              <a:rPr sz="1100" spc="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4D4D4D"/>
                </a:solidFill>
                <a:latin typeface="Microsoft Sans Serif"/>
                <a:cs typeface="Microsoft Sans Serif"/>
              </a:rPr>
              <a:t>kepadanya diberikan </a:t>
            </a:r>
            <a:r>
              <a:rPr sz="1100" spc="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4D4D4D"/>
                </a:solidFill>
                <a:latin typeface="Microsoft Sans Serif"/>
                <a:cs typeface="Microsoft Sans Serif"/>
              </a:rPr>
              <a:t>pengobatan</a:t>
            </a:r>
            <a:r>
              <a:rPr sz="11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4D4D4D"/>
                </a:solidFill>
                <a:latin typeface="Microsoft Sans Serif"/>
                <a:cs typeface="Microsoft Sans Serif"/>
              </a:rPr>
              <a:t>atau dirujuk</a:t>
            </a:r>
            <a:r>
              <a:rPr sz="11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4D4D4D"/>
                </a:solidFill>
                <a:latin typeface="Microsoft Sans Serif"/>
                <a:cs typeface="Microsoft Sans Serif"/>
              </a:rPr>
              <a:t>ke rumah </a:t>
            </a:r>
            <a:r>
              <a:rPr sz="11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sakit</a:t>
            </a:r>
            <a:r>
              <a:rPr sz="1100" dirty="0">
                <a:solidFill>
                  <a:srgbClr val="4D4D4D"/>
                </a:solidFill>
                <a:latin typeface="Microsoft Sans Serif"/>
                <a:cs typeface="Microsoft Sans Serif"/>
              </a:rPr>
              <a:t> pilihan pasien; </a:t>
            </a:r>
            <a:endParaRPr sz="1100">
              <a:latin typeface="Microsoft Sans Serif"/>
              <a:cs typeface="Microsoft Sans Serif"/>
            </a:endParaRPr>
          </a:p>
          <a:p>
            <a:pPr marL="1068070" lvl="2" indent="-229235">
              <a:lnSpc>
                <a:spcPct val="100000"/>
              </a:lnSpc>
              <a:spcBef>
                <a:spcPts val="245"/>
              </a:spcBef>
              <a:buAutoNum type="alphaLcParenR"/>
              <a:tabLst>
                <a:tab pos="1068070" algn="l"/>
                <a:tab pos="1068705" algn="l"/>
              </a:tabLst>
            </a:pPr>
            <a:r>
              <a:rPr sz="1100" dirty="0">
                <a:solidFill>
                  <a:srgbClr val="4D4D4D"/>
                </a:solidFill>
                <a:latin typeface="Microsoft Sans Serif"/>
                <a:cs typeface="Microsoft Sans Serif"/>
              </a:rPr>
              <a:t>Penumpang/ awak pesawat</a:t>
            </a:r>
            <a:r>
              <a:rPr sz="1100" spc="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4D4D4D"/>
                </a:solidFill>
                <a:latin typeface="Microsoft Sans Serif"/>
                <a:cs typeface="Microsoft Sans Serif"/>
              </a:rPr>
              <a:t>udara yang</a:t>
            </a:r>
            <a:r>
              <a:rPr sz="1100" spc="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4D4D4D"/>
                </a:solidFill>
                <a:latin typeface="Microsoft Sans Serif"/>
                <a:cs typeface="Microsoft Sans Serif"/>
              </a:rPr>
              <a:t>ternyata</a:t>
            </a:r>
            <a:r>
              <a:rPr sz="1100" spc="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1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menderita</a:t>
            </a:r>
            <a:r>
              <a:rPr sz="110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1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penyakit</a:t>
            </a:r>
            <a:r>
              <a:rPr sz="1100" spc="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1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menular,</a:t>
            </a:r>
            <a:r>
              <a:rPr sz="1100" spc="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4D4D4D"/>
                </a:solidFill>
                <a:latin typeface="Microsoft Sans Serif"/>
                <a:cs typeface="Microsoft Sans Serif"/>
              </a:rPr>
              <a:t>maka dilakukan</a:t>
            </a:r>
            <a:r>
              <a:rPr sz="1100" spc="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1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prosedur</a:t>
            </a:r>
            <a:r>
              <a:rPr sz="1100" dirty="0">
                <a:solidFill>
                  <a:srgbClr val="4D4D4D"/>
                </a:solidFill>
                <a:latin typeface="Microsoft Sans Serif"/>
                <a:cs typeface="Microsoft Sans Serif"/>
              </a:rPr>
              <a:t> penanganan; </a:t>
            </a:r>
            <a:endParaRPr sz="1100">
              <a:latin typeface="Microsoft Sans Serif"/>
              <a:cs typeface="Microsoft Sans Serif"/>
            </a:endParaRPr>
          </a:p>
          <a:p>
            <a:pPr marL="1068070" marR="503555" lvl="2" indent="-228600">
              <a:lnSpc>
                <a:spcPts val="1240"/>
              </a:lnSpc>
              <a:spcBef>
                <a:spcPts val="390"/>
              </a:spcBef>
              <a:buAutoNum type="alphaLcParenR"/>
              <a:tabLst>
                <a:tab pos="1068070" algn="l"/>
                <a:tab pos="1068705" algn="l"/>
              </a:tabLst>
            </a:pPr>
            <a:r>
              <a:rPr sz="1100" dirty="0">
                <a:solidFill>
                  <a:srgbClr val="4D4D4D"/>
                </a:solidFill>
                <a:latin typeface="Microsoft Sans Serif"/>
                <a:cs typeface="Microsoft Sans Serif"/>
              </a:rPr>
              <a:t>Apabila terdapat penumpang/ awak pesawat udara yang meninggal di atas pesawat, maka petugas karantina perlu </a:t>
            </a:r>
            <a:r>
              <a:rPr sz="1100" spc="-28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4D4D4D"/>
                </a:solidFill>
                <a:latin typeface="Microsoft Sans Serif"/>
                <a:cs typeface="Microsoft Sans Serif"/>
              </a:rPr>
              <a:t>melakukan</a:t>
            </a:r>
            <a:r>
              <a:rPr sz="11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4D4D4D"/>
                </a:solidFill>
                <a:latin typeface="Microsoft Sans Serif"/>
                <a:cs typeface="Microsoft Sans Serif"/>
              </a:rPr>
              <a:t>penanganan </a:t>
            </a:r>
            <a:r>
              <a:rPr sz="11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seperti prosedur.</a:t>
            </a:r>
            <a:r>
              <a:rPr sz="110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endParaRPr sz="1100">
              <a:latin typeface="Microsoft Sans Serif"/>
              <a:cs typeface="Microsoft Sans Serif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478410" y="1793876"/>
            <a:ext cx="702310" cy="588010"/>
            <a:chOff x="478410" y="1793876"/>
            <a:chExt cx="702310" cy="588010"/>
          </a:xfrm>
        </p:grpSpPr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23701" y="1841269"/>
              <a:ext cx="656705" cy="540327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492697" y="1808163"/>
              <a:ext cx="617855" cy="504825"/>
            </a:xfrm>
            <a:custGeom>
              <a:avLst/>
              <a:gdLst/>
              <a:ahLst/>
              <a:cxnLst/>
              <a:rect l="l" t="t" r="r" b="b"/>
              <a:pathLst>
                <a:path w="617855" h="504825">
                  <a:moveTo>
                    <a:pt x="533398" y="0"/>
                  </a:moveTo>
                  <a:lnTo>
                    <a:pt x="84138" y="0"/>
                  </a:lnTo>
                  <a:lnTo>
                    <a:pt x="51388" y="6612"/>
                  </a:lnTo>
                  <a:lnTo>
                    <a:pt x="24643" y="24643"/>
                  </a:lnTo>
                  <a:lnTo>
                    <a:pt x="6612" y="51388"/>
                  </a:lnTo>
                  <a:lnTo>
                    <a:pt x="0" y="84138"/>
                  </a:lnTo>
                  <a:lnTo>
                    <a:pt x="0" y="420687"/>
                  </a:lnTo>
                  <a:lnTo>
                    <a:pt x="6612" y="453437"/>
                  </a:lnTo>
                  <a:lnTo>
                    <a:pt x="24643" y="480182"/>
                  </a:lnTo>
                  <a:lnTo>
                    <a:pt x="51388" y="498214"/>
                  </a:lnTo>
                  <a:lnTo>
                    <a:pt x="84138" y="504826"/>
                  </a:lnTo>
                  <a:lnTo>
                    <a:pt x="533398" y="504826"/>
                  </a:lnTo>
                  <a:lnTo>
                    <a:pt x="566148" y="498214"/>
                  </a:lnTo>
                  <a:lnTo>
                    <a:pt x="592893" y="480182"/>
                  </a:lnTo>
                  <a:lnTo>
                    <a:pt x="610924" y="453437"/>
                  </a:lnTo>
                  <a:lnTo>
                    <a:pt x="617536" y="420687"/>
                  </a:lnTo>
                  <a:lnTo>
                    <a:pt x="617536" y="84138"/>
                  </a:lnTo>
                  <a:lnTo>
                    <a:pt x="610924" y="51388"/>
                  </a:lnTo>
                  <a:lnTo>
                    <a:pt x="592893" y="24643"/>
                  </a:lnTo>
                  <a:lnTo>
                    <a:pt x="566148" y="6612"/>
                  </a:lnTo>
                  <a:lnTo>
                    <a:pt x="533398" y="0"/>
                  </a:lnTo>
                  <a:close/>
                </a:path>
              </a:pathLst>
            </a:custGeom>
            <a:solidFill>
              <a:srgbClr val="B5D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92697" y="1808164"/>
              <a:ext cx="617855" cy="504825"/>
            </a:xfrm>
            <a:custGeom>
              <a:avLst/>
              <a:gdLst/>
              <a:ahLst/>
              <a:cxnLst/>
              <a:rect l="l" t="t" r="r" b="b"/>
              <a:pathLst>
                <a:path w="617855" h="504825">
                  <a:moveTo>
                    <a:pt x="0" y="84139"/>
                  </a:moveTo>
                  <a:lnTo>
                    <a:pt x="6612" y="51388"/>
                  </a:lnTo>
                  <a:lnTo>
                    <a:pt x="24643" y="24643"/>
                  </a:lnTo>
                  <a:lnTo>
                    <a:pt x="51388" y="6612"/>
                  </a:lnTo>
                  <a:lnTo>
                    <a:pt x="84138" y="0"/>
                  </a:lnTo>
                  <a:lnTo>
                    <a:pt x="533397" y="0"/>
                  </a:lnTo>
                  <a:lnTo>
                    <a:pt x="566148" y="6612"/>
                  </a:lnTo>
                  <a:lnTo>
                    <a:pt x="592893" y="24643"/>
                  </a:lnTo>
                  <a:lnTo>
                    <a:pt x="610924" y="51388"/>
                  </a:lnTo>
                  <a:lnTo>
                    <a:pt x="617536" y="84139"/>
                  </a:lnTo>
                  <a:lnTo>
                    <a:pt x="617536" y="420687"/>
                  </a:lnTo>
                  <a:lnTo>
                    <a:pt x="610924" y="453437"/>
                  </a:lnTo>
                  <a:lnTo>
                    <a:pt x="592893" y="480182"/>
                  </a:lnTo>
                  <a:lnTo>
                    <a:pt x="566148" y="498213"/>
                  </a:lnTo>
                  <a:lnTo>
                    <a:pt x="533397" y="504825"/>
                  </a:lnTo>
                  <a:lnTo>
                    <a:pt x="84138" y="504825"/>
                  </a:lnTo>
                  <a:lnTo>
                    <a:pt x="51388" y="498213"/>
                  </a:lnTo>
                  <a:lnTo>
                    <a:pt x="24643" y="480182"/>
                  </a:lnTo>
                  <a:lnTo>
                    <a:pt x="6612" y="453437"/>
                  </a:lnTo>
                  <a:lnTo>
                    <a:pt x="0" y="420687"/>
                  </a:lnTo>
                  <a:lnTo>
                    <a:pt x="0" y="84139"/>
                  </a:lnTo>
                  <a:close/>
                </a:path>
              </a:pathLst>
            </a:custGeom>
            <a:ln w="28574">
              <a:solidFill>
                <a:srgbClr val="6060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25253" y="1889253"/>
              <a:ext cx="353695" cy="341630"/>
            </a:xfrm>
            <a:custGeom>
              <a:avLst/>
              <a:gdLst/>
              <a:ahLst/>
              <a:cxnLst/>
              <a:rect l="l" t="t" r="r" b="b"/>
              <a:pathLst>
                <a:path w="353694" h="341630">
                  <a:moveTo>
                    <a:pt x="351336" y="0"/>
                  </a:moveTo>
                  <a:lnTo>
                    <a:pt x="305692" y="6935"/>
                  </a:lnTo>
                  <a:lnTo>
                    <a:pt x="250454" y="38125"/>
                  </a:lnTo>
                  <a:lnTo>
                    <a:pt x="184657" y="117237"/>
                  </a:lnTo>
                  <a:lnTo>
                    <a:pt x="153361" y="159979"/>
                  </a:lnTo>
                  <a:lnTo>
                    <a:pt x="118569" y="210868"/>
                  </a:lnTo>
                  <a:lnTo>
                    <a:pt x="99289" y="238004"/>
                  </a:lnTo>
                  <a:lnTo>
                    <a:pt x="88461" y="250351"/>
                  </a:lnTo>
                  <a:lnTo>
                    <a:pt x="86712" y="251145"/>
                  </a:lnTo>
                  <a:lnTo>
                    <a:pt x="84381" y="250351"/>
                  </a:lnTo>
                  <a:lnTo>
                    <a:pt x="80503" y="246047"/>
                  </a:lnTo>
                  <a:lnTo>
                    <a:pt x="64093" y="209530"/>
                  </a:lnTo>
                  <a:lnTo>
                    <a:pt x="57883" y="199922"/>
                  </a:lnTo>
                  <a:lnTo>
                    <a:pt x="54229" y="197289"/>
                  </a:lnTo>
                  <a:lnTo>
                    <a:pt x="47503" y="197457"/>
                  </a:lnTo>
                  <a:lnTo>
                    <a:pt x="33201" y="200966"/>
                  </a:lnTo>
                  <a:lnTo>
                    <a:pt x="19570" y="206711"/>
                  </a:lnTo>
                  <a:lnTo>
                    <a:pt x="7353" y="214503"/>
                  </a:lnTo>
                  <a:lnTo>
                    <a:pt x="1815" y="220644"/>
                  </a:lnTo>
                  <a:lnTo>
                    <a:pt x="0" y="229293"/>
                  </a:lnTo>
                  <a:lnTo>
                    <a:pt x="1748" y="244355"/>
                  </a:lnTo>
                  <a:lnTo>
                    <a:pt x="15154" y="290983"/>
                  </a:lnTo>
                  <a:lnTo>
                    <a:pt x="35711" y="334037"/>
                  </a:lnTo>
                  <a:lnTo>
                    <a:pt x="70370" y="341433"/>
                  </a:lnTo>
                  <a:lnTo>
                    <a:pt x="79584" y="339825"/>
                  </a:lnTo>
                  <a:lnTo>
                    <a:pt x="112852" y="311998"/>
                  </a:lnTo>
                  <a:lnTo>
                    <a:pt x="147779" y="257474"/>
                  </a:lnTo>
                  <a:lnTo>
                    <a:pt x="189836" y="198918"/>
                  </a:lnTo>
                  <a:lnTo>
                    <a:pt x="237250" y="138797"/>
                  </a:lnTo>
                  <a:lnTo>
                    <a:pt x="297106" y="69211"/>
                  </a:lnTo>
                  <a:lnTo>
                    <a:pt x="353218" y="9170"/>
                  </a:lnTo>
                  <a:lnTo>
                    <a:pt x="351336" y="0"/>
                  </a:lnTo>
                  <a:close/>
                </a:path>
              </a:pathLst>
            </a:custGeom>
            <a:solidFill>
              <a:srgbClr val="6060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503368" y="2492896"/>
            <a:ext cx="475615" cy="334645"/>
            <a:chOff x="503368" y="2492896"/>
            <a:chExt cx="475615" cy="334645"/>
          </a:xfrm>
        </p:grpSpPr>
        <p:sp>
          <p:nvSpPr>
            <p:cNvPr id="15" name="object 15"/>
            <p:cNvSpPr/>
            <p:nvPr/>
          </p:nvSpPr>
          <p:spPr>
            <a:xfrm>
              <a:off x="503368" y="2492896"/>
              <a:ext cx="475615" cy="334645"/>
            </a:xfrm>
            <a:custGeom>
              <a:avLst/>
              <a:gdLst/>
              <a:ahLst/>
              <a:cxnLst/>
              <a:rect l="l" t="t" r="r" b="b"/>
              <a:pathLst>
                <a:path w="475615" h="334644">
                  <a:moveTo>
                    <a:pt x="449687" y="0"/>
                  </a:moveTo>
                  <a:lnTo>
                    <a:pt x="364562" y="10153"/>
                  </a:lnTo>
                  <a:lnTo>
                    <a:pt x="355571" y="5603"/>
                  </a:lnTo>
                  <a:lnTo>
                    <a:pt x="129905" y="31664"/>
                  </a:lnTo>
                  <a:lnTo>
                    <a:pt x="109806" y="16057"/>
                  </a:lnTo>
                  <a:lnTo>
                    <a:pt x="19187" y="28863"/>
                  </a:lnTo>
                  <a:lnTo>
                    <a:pt x="19128" y="38564"/>
                  </a:lnTo>
                  <a:lnTo>
                    <a:pt x="18070" y="43926"/>
                  </a:lnTo>
                  <a:lnTo>
                    <a:pt x="14780" y="50374"/>
                  </a:lnTo>
                  <a:lnTo>
                    <a:pt x="13016" y="51972"/>
                  </a:lnTo>
                  <a:lnTo>
                    <a:pt x="8109" y="54472"/>
                  </a:lnTo>
                  <a:lnTo>
                    <a:pt x="0" y="56310"/>
                  </a:lnTo>
                  <a:lnTo>
                    <a:pt x="94115" y="334128"/>
                  </a:lnTo>
                  <a:lnTo>
                    <a:pt x="462145" y="263776"/>
                  </a:lnTo>
                  <a:lnTo>
                    <a:pt x="475103" y="19673"/>
                  </a:lnTo>
                  <a:lnTo>
                    <a:pt x="467905" y="18558"/>
                  </a:lnTo>
                  <a:lnTo>
                    <a:pt x="459060" y="12804"/>
                  </a:lnTo>
                  <a:lnTo>
                    <a:pt x="456827" y="9218"/>
                  </a:lnTo>
                  <a:lnTo>
                    <a:pt x="449687" y="0"/>
                  </a:lnTo>
                  <a:close/>
                </a:path>
              </a:pathLst>
            </a:custGeom>
            <a:solidFill>
              <a:srgbClr val="6060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22247" y="2503865"/>
              <a:ext cx="342265" cy="299720"/>
            </a:xfrm>
            <a:custGeom>
              <a:avLst/>
              <a:gdLst/>
              <a:ahLst/>
              <a:cxnLst/>
              <a:rect l="l" t="t" r="r" b="b"/>
              <a:pathLst>
                <a:path w="342265" h="299719">
                  <a:moveTo>
                    <a:pt x="322162" y="0"/>
                  </a:moveTo>
                  <a:lnTo>
                    <a:pt x="150720" y="21888"/>
                  </a:lnTo>
                  <a:lnTo>
                    <a:pt x="146170" y="25717"/>
                  </a:lnTo>
                  <a:lnTo>
                    <a:pt x="143793" y="29455"/>
                  </a:lnTo>
                  <a:lnTo>
                    <a:pt x="142648" y="33736"/>
                  </a:lnTo>
                  <a:lnTo>
                    <a:pt x="135075" y="46941"/>
                  </a:lnTo>
                  <a:lnTo>
                    <a:pt x="134136" y="47937"/>
                  </a:lnTo>
                  <a:lnTo>
                    <a:pt x="131436" y="52368"/>
                  </a:lnTo>
                  <a:lnTo>
                    <a:pt x="128618" y="54147"/>
                  </a:lnTo>
                  <a:lnTo>
                    <a:pt x="27649" y="68529"/>
                  </a:lnTo>
                  <a:lnTo>
                    <a:pt x="16701" y="78930"/>
                  </a:lnTo>
                  <a:lnTo>
                    <a:pt x="10038" y="81704"/>
                  </a:lnTo>
                  <a:lnTo>
                    <a:pt x="8482" y="81824"/>
                  </a:lnTo>
                  <a:lnTo>
                    <a:pt x="0" y="299111"/>
                  </a:lnTo>
                  <a:lnTo>
                    <a:pt x="330674" y="233235"/>
                  </a:lnTo>
                  <a:lnTo>
                    <a:pt x="342239" y="16883"/>
                  </a:lnTo>
                  <a:lnTo>
                    <a:pt x="333815" y="14048"/>
                  </a:lnTo>
                  <a:lnTo>
                    <a:pt x="327886" y="9587"/>
                  </a:lnTo>
                  <a:lnTo>
                    <a:pt x="323542" y="3375"/>
                  </a:lnTo>
                  <a:lnTo>
                    <a:pt x="322162" y="0"/>
                  </a:lnTo>
                  <a:close/>
                </a:path>
              </a:pathLst>
            </a:custGeom>
            <a:solidFill>
              <a:srgbClr val="B5D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71435" y="245126"/>
            <a:ext cx="703643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4D4D4D"/>
                </a:solidFill>
              </a:rPr>
              <a:t>PROSEDUR</a:t>
            </a:r>
            <a:r>
              <a:rPr sz="2400" spc="10" dirty="0">
                <a:solidFill>
                  <a:srgbClr val="4D4D4D"/>
                </a:solidFill>
              </a:rPr>
              <a:t> </a:t>
            </a:r>
            <a:r>
              <a:rPr sz="2400" spc="-5" dirty="0">
                <a:solidFill>
                  <a:srgbClr val="4D4D4D"/>
                </a:solidFill>
              </a:rPr>
              <a:t>TERKAIT</a:t>
            </a:r>
            <a:r>
              <a:rPr sz="2400" spc="5" dirty="0">
                <a:solidFill>
                  <a:srgbClr val="4D4D4D"/>
                </a:solidFill>
              </a:rPr>
              <a:t> </a:t>
            </a:r>
            <a:r>
              <a:rPr sz="2400" spc="-5" dirty="0">
                <a:solidFill>
                  <a:srgbClr val="4D4D4D"/>
                </a:solidFill>
              </a:rPr>
              <a:t>KARANTINA</a:t>
            </a:r>
            <a:r>
              <a:rPr sz="2400" spc="10" dirty="0">
                <a:solidFill>
                  <a:srgbClr val="4D4D4D"/>
                </a:solidFill>
              </a:rPr>
              <a:t> </a:t>
            </a:r>
            <a:r>
              <a:rPr sz="2400" spc="-5" dirty="0">
                <a:solidFill>
                  <a:srgbClr val="4D4D4D"/>
                </a:solidFill>
              </a:rPr>
              <a:t>KESEHATAN</a:t>
            </a:r>
            <a:endParaRPr sz="2400"/>
          </a:p>
        </p:txBody>
      </p:sp>
      <p:grpSp>
        <p:nvGrpSpPr>
          <p:cNvPr id="3" name="object 3"/>
          <p:cNvGrpSpPr/>
          <p:nvPr/>
        </p:nvGrpSpPr>
        <p:grpSpPr>
          <a:xfrm>
            <a:off x="369916" y="1783079"/>
            <a:ext cx="4638675" cy="640080"/>
            <a:chOff x="369916" y="1783079"/>
            <a:chExt cx="4638675" cy="64008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9916" y="1783079"/>
              <a:ext cx="4638502" cy="64007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42753" y="1849581"/>
              <a:ext cx="2755668" cy="51954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0687" y="1808858"/>
              <a:ext cx="4536502" cy="540023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420687" y="1808858"/>
              <a:ext cx="4537075" cy="540385"/>
            </a:xfrm>
            <a:custGeom>
              <a:avLst/>
              <a:gdLst/>
              <a:ahLst/>
              <a:cxnLst/>
              <a:rect l="l" t="t" r="r" b="b"/>
              <a:pathLst>
                <a:path w="4537075" h="540385">
                  <a:moveTo>
                    <a:pt x="0" y="0"/>
                  </a:moveTo>
                  <a:lnTo>
                    <a:pt x="4266491" y="0"/>
                  </a:lnTo>
                  <a:lnTo>
                    <a:pt x="4536502" y="270011"/>
                  </a:lnTo>
                  <a:lnTo>
                    <a:pt x="4266491" y="540022"/>
                  </a:lnTo>
                  <a:lnTo>
                    <a:pt x="0" y="540022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6BA72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571435" y="758817"/>
            <a:ext cx="8652510" cy="5380355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278120">
              <a:lnSpc>
                <a:spcPts val="2800"/>
              </a:lnSpc>
              <a:spcBef>
                <a:spcPts val="260"/>
              </a:spcBef>
            </a:pPr>
            <a:r>
              <a:rPr sz="2400" b="1" spc="-5" dirty="0">
                <a:solidFill>
                  <a:srgbClr val="262626"/>
                </a:solidFill>
                <a:latin typeface="Arial"/>
                <a:cs typeface="Arial"/>
              </a:rPr>
              <a:t>Kedatangan</a:t>
            </a:r>
            <a:r>
              <a:rPr sz="2400" b="1" spc="-40" dirty="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262626"/>
                </a:solidFill>
                <a:latin typeface="Arial"/>
                <a:cs typeface="Arial"/>
              </a:rPr>
              <a:t>Orang</a:t>
            </a:r>
            <a:r>
              <a:rPr sz="2400" b="1" spc="-30" dirty="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262626"/>
                </a:solidFill>
                <a:latin typeface="Arial"/>
                <a:cs typeface="Arial"/>
              </a:rPr>
              <a:t>dan </a:t>
            </a:r>
            <a:r>
              <a:rPr sz="2400" b="1" spc="-655" dirty="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262626"/>
                </a:solidFill>
                <a:latin typeface="Arial"/>
                <a:cs typeface="Arial"/>
              </a:rPr>
              <a:t>Bagasinya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650">
              <a:latin typeface="Arial"/>
              <a:cs typeface="Arial"/>
            </a:endParaRPr>
          </a:p>
          <a:p>
            <a:pPr marL="740410">
              <a:lnSpc>
                <a:spcPct val="100000"/>
              </a:lnSpc>
            </a:pPr>
            <a:r>
              <a:rPr sz="2400" b="1" dirty="0">
                <a:solidFill>
                  <a:srgbClr val="262626"/>
                </a:solidFill>
                <a:latin typeface="Arial"/>
                <a:cs typeface="Arial"/>
              </a:rPr>
              <a:t>Dari</a:t>
            </a:r>
            <a:r>
              <a:rPr sz="2400" b="1" spc="-25" dirty="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262626"/>
                </a:solidFill>
                <a:latin typeface="Arial"/>
                <a:cs typeface="Arial"/>
              </a:rPr>
              <a:t>Negara</a:t>
            </a:r>
            <a:r>
              <a:rPr sz="2400" b="1" spc="-15" dirty="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262626"/>
                </a:solidFill>
                <a:latin typeface="Arial"/>
                <a:cs typeface="Arial"/>
              </a:rPr>
              <a:t>Sehat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450">
              <a:latin typeface="Arial"/>
              <a:cs typeface="Arial"/>
            </a:endParaRPr>
          </a:p>
          <a:p>
            <a:pPr marL="767080" marR="276225" indent="-266700">
              <a:lnSpc>
                <a:spcPts val="1900"/>
              </a:lnSpc>
              <a:buAutoNum type="arabicParenR" startAt="2"/>
              <a:tabLst>
                <a:tab pos="769620" algn="l"/>
              </a:tabLst>
            </a:pPr>
            <a:r>
              <a:rPr sz="16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Sertifikat</a:t>
            </a:r>
            <a:r>
              <a:rPr sz="1600" spc="1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4D4D4D"/>
                </a:solidFill>
                <a:latin typeface="Microsoft Sans Serif"/>
                <a:cs typeface="Microsoft Sans Serif"/>
              </a:rPr>
              <a:t>vaksinasi</a:t>
            </a:r>
            <a:r>
              <a:rPr sz="1600" spc="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internasional/</a:t>
            </a:r>
            <a:r>
              <a:rPr sz="1600" spc="1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650" spc="-25" dirty="0">
                <a:solidFill>
                  <a:srgbClr val="4D4D4D"/>
                </a:solidFill>
                <a:latin typeface="Microsoft Sans Serif"/>
                <a:cs typeface="Microsoft Sans Serif"/>
              </a:rPr>
              <a:t>International</a:t>
            </a:r>
            <a:r>
              <a:rPr sz="165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650" spc="-25" dirty="0">
                <a:solidFill>
                  <a:srgbClr val="4D4D4D"/>
                </a:solidFill>
                <a:latin typeface="Microsoft Sans Serif"/>
                <a:cs typeface="Microsoft Sans Serif"/>
              </a:rPr>
              <a:t>Certificate</a:t>
            </a:r>
            <a:r>
              <a:rPr sz="165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650" spc="-25" dirty="0">
                <a:solidFill>
                  <a:srgbClr val="4D4D4D"/>
                </a:solidFill>
                <a:latin typeface="Microsoft Sans Serif"/>
                <a:cs typeface="Microsoft Sans Serif"/>
              </a:rPr>
              <a:t>Vaccination</a:t>
            </a:r>
            <a:r>
              <a:rPr sz="1650" spc="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650" spc="-25" dirty="0">
                <a:solidFill>
                  <a:srgbClr val="4D4D4D"/>
                </a:solidFill>
                <a:latin typeface="Microsoft Sans Serif"/>
                <a:cs typeface="Microsoft Sans Serif"/>
              </a:rPr>
              <a:t>or</a:t>
            </a:r>
            <a:r>
              <a:rPr sz="165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650" spc="-25" dirty="0">
                <a:solidFill>
                  <a:srgbClr val="4D4D4D"/>
                </a:solidFill>
                <a:latin typeface="Microsoft Sans Serif"/>
                <a:cs typeface="Microsoft Sans Serif"/>
              </a:rPr>
              <a:t>Prophylaxis </a:t>
            </a:r>
            <a:r>
              <a:rPr sz="1650" spc="-2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650" spc="-25" dirty="0">
                <a:solidFill>
                  <a:srgbClr val="4D4D4D"/>
                </a:solidFill>
                <a:latin typeface="Microsoft Sans Serif"/>
                <a:cs typeface="Microsoft Sans Serif"/>
              </a:rPr>
              <a:t>(lCV):</a:t>
            </a:r>
            <a:r>
              <a:rPr sz="1600" dirty="0">
                <a:solidFill>
                  <a:srgbClr val="4D4D4D"/>
                </a:solidFill>
                <a:latin typeface="Microsoft Sans Serif"/>
                <a:cs typeface="Microsoft Sans Serif"/>
              </a:rPr>
              <a:t>  </a:t>
            </a:r>
            <a:endParaRPr sz="1600">
              <a:latin typeface="Microsoft Sans Serif"/>
              <a:cs typeface="Microsoft Sans Serif"/>
            </a:endParaRPr>
          </a:p>
          <a:p>
            <a:pPr marL="1033780" marR="5080" lvl="1" indent="-279400">
              <a:lnSpc>
                <a:spcPts val="1660"/>
              </a:lnSpc>
              <a:spcBef>
                <a:spcPts val="330"/>
              </a:spcBef>
              <a:buClr>
                <a:srgbClr val="4D4D4D"/>
              </a:buClr>
              <a:buSzPct val="96551"/>
              <a:buAutoNum type="alphaLcParenR"/>
              <a:tabLst>
                <a:tab pos="1039494" algn="l"/>
              </a:tabLst>
            </a:pPr>
            <a:r>
              <a:rPr sz="1450" spc="-30" dirty="0">
                <a:solidFill>
                  <a:srgbClr val="606060"/>
                </a:solidFill>
                <a:latin typeface="Microsoft Sans Serif"/>
                <a:cs typeface="Microsoft Sans Serif"/>
              </a:rPr>
              <a:t>ICV</a:t>
            </a:r>
            <a:r>
              <a:rPr sz="1450" spc="-3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4D4D4D"/>
                </a:solidFill>
                <a:latin typeface="Microsoft Sans Serif"/>
                <a:cs typeface="Microsoft Sans Serif"/>
              </a:rPr>
              <a:t>wajib dimiliki oleh setiap </a:t>
            </a:r>
            <a:r>
              <a:rPr sz="14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awak/ </a:t>
            </a:r>
            <a:r>
              <a:rPr sz="1400" dirty="0">
                <a:solidFill>
                  <a:srgbClr val="4D4D4D"/>
                </a:solidFill>
                <a:latin typeface="Microsoft Sans Serif"/>
                <a:cs typeface="Microsoft Sans Serif"/>
              </a:rPr>
              <a:t>personel dan penumpang yang datang dari negara endemis </a:t>
            </a:r>
            <a:r>
              <a:rPr sz="1400" spc="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4D4D4D"/>
                </a:solidFill>
                <a:latin typeface="Microsoft Sans Serif"/>
                <a:cs typeface="Microsoft Sans Serif"/>
              </a:rPr>
              <a:t>dan</a:t>
            </a:r>
            <a:r>
              <a:rPr sz="14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4D4D4D"/>
                </a:solidFill>
                <a:latin typeface="Microsoft Sans Serif"/>
                <a:cs typeface="Microsoft Sans Serif"/>
              </a:rPr>
              <a:t>negara </a:t>
            </a:r>
            <a:r>
              <a:rPr sz="14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terjangkit. </a:t>
            </a:r>
            <a:endParaRPr sz="1400">
              <a:latin typeface="Microsoft Sans Serif"/>
              <a:cs typeface="Microsoft Sans Serif"/>
            </a:endParaRPr>
          </a:p>
          <a:p>
            <a:pPr marL="1033780" marR="378460" lvl="1" indent="-279400">
              <a:lnSpc>
                <a:spcPts val="1660"/>
              </a:lnSpc>
              <a:spcBef>
                <a:spcPts val="380"/>
              </a:spcBef>
              <a:buAutoNum type="alphaLcParenR"/>
              <a:tabLst>
                <a:tab pos="1040130" algn="l"/>
                <a:tab pos="1040765" algn="l"/>
              </a:tabLst>
            </a:pPr>
            <a:r>
              <a:rPr sz="1400" dirty="0">
                <a:solidFill>
                  <a:srgbClr val="4D4D4D"/>
                </a:solidFill>
                <a:latin typeface="Microsoft Sans Serif"/>
                <a:cs typeface="Microsoft Sans Serif"/>
              </a:rPr>
              <a:t>Setiap </a:t>
            </a:r>
            <a:r>
              <a:rPr sz="14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awak/ </a:t>
            </a:r>
            <a:r>
              <a:rPr sz="1400" dirty="0">
                <a:solidFill>
                  <a:srgbClr val="4D4D4D"/>
                </a:solidFill>
                <a:latin typeface="Microsoft Sans Serif"/>
                <a:cs typeface="Microsoft Sans Serif"/>
              </a:rPr>
              <a:t>personel dan penumpang yang tidak memiliki </a:t>
            </a:r>
            <a:r>
              <a:rPr sz="14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sertifikat </a:t>
            </a:r>
            <a:r>
              <a:rPr sz="1400" dirty="0">
                <a:solidFill>
                  <a:srgbClr val="4D4D4D"/>
                </a:solidFill>
                <a:latin typeface="Microsoft Sans Serif"/>
                <a:cs typeface="Microsoft Sans Serif"/>
              </a:rPr>
              <a:t>vaksinasi internasional </a:t>
            </a:r>
            <a:r>
              <a:rPr sz="1400" spc="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4D4D4D"/>
                </a:solidFill>
                <a:latin typeface="Microsoft Sans Serif"/>
                <a:cs typeface="Microsoft Sans Serif"/>
              </a:rPr>
              <a:t>dilakukan</a:t>
            </a:r>
            <a:r>
              <a:rPr sz="14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4D4D4D"/>
                </a:solidFill>
                <a:latin typeface="Microsoft Sans Serif"/>
                <a:cs typeface="Microsoft Sans Serif"/>
              </a:rPr>
              <a:t>tindakan</a:t>
            </a:r>
            <a:r>
              <a:rPr sz="14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4D4D4D"/>
                </a:solidFill>
                <a:latin typeface="Microsoft Sans Serif"/>
                <a:cs typeface="Microsoft Sans Serif"/>
              </a:rPr>
              <a:t>kekarantinaan</a:t>
            </a:r>
            <a:r>
              <a:rPr sz="14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4D4D4D"/>
                </a:solidFill>
                <a:latin typeface="Microsoft Sans Serif"/>
                <a:cs typeface="Microsoft Sans Serif"/>
              </a:rPr>
              <a:t>kesehatan oleh</a:t>
            </a:r>
            <a:r>
              <a:rPr sz="14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4D4D4D"/>
                </a:solidFill>
                <a:latin typeface="Microsoft Sans Serif"/>
                <a:cs typeface="Microsoft Sans Serif"/>
              </a:rPr>
              <a:t>petugas</a:t>
            </a:r>
            <a:r>
              <a:rPr sz="1400" spc="-1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4D4D4D"/>
                </a:solidFill>
                <a:latin typeface="Microsoft Sans Serif"/>
                <a:cs typeface="Microsoft Sans Serif"/>
              </a:rPr>
              <a:t>karantina</a:t>
            </a:r>
            <a:r>
              <a:rPr sz="14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4D4D4D"/>
                </a:solidFill>
                <a:latin typeface="Microsoft Sans Serif"/>
                <a:cs typeface="Microsoft Sans Serif"/>
              </a:rPr>
              <a:t>kesehatan. </a:t>
            </a:r>
            <a:endParaRPr sz="1400">
              <a:latin typeface="Microsoft Sans Serif"/>
              <a:cs typeface="Microsoft Sans Serif"/>
            </a:endParaRPr>
          </a:p>
          <a:p>
            <a:pPr marL="1033780" marR="601345" lvl="1" indent="-279400">
              <a:lnSpc>
                <a:spcPts val="1660"/>
              </a:lnSpc>
              <a:spcBef>
                <a:spcPts val="380"/>
              </a:spcBef>
              <a:buAutoNum type="alphaLcParenR"/>
              <a:tabLst>
                <a:tab pos="1040130" algn="l"/>
                <a:tab pos="1040765" algn="l"/>
              </a:tabLst>
            </a:pPr>
            <a:r>
              <a:rPr sz="14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Terhadap awak/ </a:t>
            </a:r>
            <a:r>
              <a:rPr sz="1400" dirty="0">
                <a:solidFill>
                  <a:srgbClr val="4D4D4D"/>
                </a:solidFill>
                <a:latin typeface="Microsoft Sans Serif"/>
                <a:cs typeface="Microsoft Sans Serif"/>
              </a:rPr>
              <a:t>personel dan penumpang harus diberikan vaksinasi atau profilaksis dan </a:t>
            </a:r>
            <a:r>
              <a:rPr sz="1400" spc="-36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penerbitan</a:t>
            </a:r>
            <a:r>
              <a:rPr sz="1400" spc="-1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50" spc="-30" dirty="0">
                <a:solidFill>
                  <a:srgbClr val="606060"/>
                </a:solidFill>
                <a:latin typeface="Microsoft Sans Serif"/>
                <a:cs typeface="Microsoft Sans Serif"/>
              </a:rPr>
              <a:t>ICV</a:t>
            </a:r>
            <a:r>
              <a:rPr sz="1450" spc="-1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4D4D4D"/>
                </a:solidFill>
                <a:latin typeface="Microsoft Sans Serif"/>
                <a:cs typeface="Microsoft Sans Serif"/>
              </a:rPr>
              <a:t>sesuai</a:t>
            </a:r>
            <a:r>
              <a:rPr sz="14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4D4D4D"/>
                </a:solidFill>
                <a:latin typeface="Microsoft Sans Serif"/>
                <a:cs typeface="Microsoft Sans Serif"/>
              </a:rPr>
              <a:t>persyaratan dan </a:t>
            </a:r>
            <a:r>
              <a:rPr sz="14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standar</a:t>
            </a:r>
            <a:r>
              <a:rPr sz="1400" spc="-1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4D4D4D"/>
                </a:solidFill>
                <a:latin typeface="Microsoft Sans Serif"/>
                <a:cs typeface="Microsoft Sans Serif"/>
              </a:rPr>
              <a:t>yang berlaku. </a:t>
            </a:r>
            <a:endParaRPr sz="1400">
              <a:latin typeface="Microsoft Sans Serif"/>
              <a:cs typeface="Microsoft Sans Serif"/>
            </a:endParaRPr>
          </a:p>
          <a:p>
            <a:pPr marL="1033780" marR="123825" lvl="1" indent="-279400">
              <a:lnSpc>
                <a:spcPct val="98400"/>
              </a:lnSpc>
              <a:spcBef>
                <a:spcPts val="334"/>
              </a:spcBef>
              <a:buAutoNum type="alphaLcParenR"/>
              <a:tabLst>
                <a:tab pos="1040130" algn="l"/>
                <a:tab pos="1040765" algn="l"/>
              </a:tabLst>
            </a:pPr>
            <a:r>
              <a:rPr sz="14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Terhadap awak/</a:t>
            </a:r>
            <a:r>
              <a:rPr sz="1400" dirty="0">
                <a:solidFill>
                  <a:srgbClr val="4D4D4D"/>
                </a:solidFill>
                <a:latin typeface="Microsoft Sans Serif"/>
                <a:cs typeface="Microsoft Sans Serif"/>
              </a:rPr>
              <a:t> personel</a:t>
            </a:r>
            <a:r>
              <a:rPr sz="14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4D4D4D"/>
                </a:solidFill>
                <a:latin typeface="Microsoft Sans Serif"/>
                <a:cs typeface="Microsoft Sans Serif"/>
              </a:rPr>
              <a:t>dan penumpang yang akan berangkat ke</a:t>
            </a:r>
            <a:r>
              <a:rPr sz="14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4D4D4D"/>
                </a:solidFill>
                <a:latin typeface="Microsoft Sans Serif"/>
                <a:cs typeface="Microsoft Sans Serif"/>
              </a:rPr>
              <a:t>negara </a:t>
            </a:r>
            <a:r>
              <a:rPr sz="14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endemis,</a:t>
            </a:r>
            <a:r>
              <a:rPr sz="1400" dirty="0">
                <a:solidFill>
                  <a:srgbClr val="4D4D4D"/>
                </a:solidFill>
                <a:latin typeface="Microsoft Sans Serif"/>
                <a:cs typeface="Microsoft Sans Serif"/>
              </a:rPr>
              <a:t> negara </a:t>
            </a:r>
            <a:r>
              <a:rPr sz="1400" spc="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terjangkit,</a:t>
            </a:r>
            <a:r>
              <a:rPr sz="1400" dirty="0">
                <a:solidFill>
                  <a:srgbClr val="4D4D4D"/>
                </a:solidFill>
                <a:latin typeface="Microsoft Sans Serif"/>
                <a:cs typeface="Microsoft Sans Serif"/>
              </a:rPr>
              <a:t> dan atau negara yang mewajibkan adanya </a:t>
            </a:r>
            <a:r>
              <a:rPr sz="14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vaksinasi,</a:t>
            </a:r>
            <a:r>
              <a:rPr sz="1400" dirty="0">
                <a:solidFill>
                  <a:srgbClr val="4D4D4D"/>
                </a:solidFill>
                <a:latin typeface="Microsoft Sans Serif"/>
                <a:cs typeface="Microsoft Sans Serif"/>
              </a:rPr>
              <a:t> wajib memiliki</a:t>
            </a:r>
            <a:r>
              <a:rPr sz="14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50" spc="-30" dirty="0">
                <a:solidFill>
                  <a:srgbClr val="606060"/>
                </a:solidFill>
                <a:latin typeface="Microsoft Sans Serif"/>
                <a:cs typeface="Microsoft Sans Serif"/>
              </a:rPr>
              <a:t>ICV</a:t>
            </a:r>
            <a:r>
              <a:rPr sz="1450" spc="-1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4D4D4D"/>
                </a:solidFill>
                <a:latin typeface="Microsoft Sans Serif"/>
                <a:cs typeface="Microsoft Sans Serif"/>
              </a:rPr>
              <a:t>yang masih </a:t>
            </a:r>
            <a:r>
              <a:rPr sz="1400" spc="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4D4D4D"/>
                </a:solidFill>
                <a:latin typeface="Microsoft Sans Serif"/>
                <a:cs typeface="Microsoft Sans Serif"/>
              </a:rPr>
              <a:t>berlaku. </a:t>
            </a:r>
            <a:endParaRPr sz="1400">
              <a:latin typeface="Microsoft Sans Serif"/>
              <a:cs typeface="Microsoft Sans Serif"/>
            </a:endParaRPr>
          </a:p>
          <a:p>
            <a:pPr marL="1033780" marR="281940" lvl="1" indent="-279400">
              <a:lnSpc>
                <a:spcPts val="1660"/>
              </a:lnSpc>
              <a:spcBef>
                <a:spcPts val="425"/>
              </a:spcBef>
              <a:buAutoNum type="alphaLcParenR"/>
              <a:tabLst>
                <a:tab pos="1040130" algn="l"/>
                <a:tab pos="1040765" algn="l"/>
              </a:tabLst>
            </a:pPr>
            <a:r>
              <a:rPr sz="1400" dirty="0">
                <a:solidFill>
                  <a:srgbClr val="4D4D4D"/>
                </a:solidFill>
                <a:latin typeface="Microsoft Sans Serif"/>
                <a:cs typeface="Microsoft Sans Serif"/>
              </a:rPr>
              <a:t>Setiap</a:t>
            </a:r>
            <a:r>
              <a:rPr sz="1400" spc="1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awak/</a:t>
            </a:r>
            <a:r>
              <a:rPr sz="1400" dirty="0">
                <a:solidFill>
                  <a:srgbClr val="4D4D4D"/>
                </a:solidFill>
                <a:latin typeface="Microsoft Sans Serif"/>
                <a:cs typeface="Microsoft Sans Serif"/>
              </a:rPr>
              <a:t> personel</a:t>
            </a:r>
            <a:r>
              <a:rPr sz="14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4D4D4D"/>
                </a:solidFill>
                <a:latin typeface="Microsoft Sans Serif"/>
                <a:cs typeface="Microsoft Sans Serif"/>
              </a:rPr>
              <a:t>dan</a:t>
            </a:r>
            <a:r>
              <a:rPr sz="1400" spc="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4D4D4D"/>
                </a:solidFill>
                <a:latin typeface="Microsoft Sans Serif"/>
                <a:cs typeface="Microsoft Sans Serif"/>
              </a:rPr>
              <a:t>penumpang yang</a:t>
            </a:r>
            <a:r>
              <a:rPr sz="1400" spc="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4D4D4D"/>
                </a:solidFill>
                <a:latin typeface="Microsoft Sans Serif"/>
                <a:cs typeface="Microsoft Sans Serif"/>
              </a:rPr>
              <a:t>tidak</a:t>
            </a:r>
            <a:r>
              <a:rPr sz="14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4D4D4D"/>
                </a:solidFill>
                <a:latin typeface="Microsoft Sans Serif"/>
                <a:cs typeface="Microsoft Sans Serif"/>
              </a:rPr>
              <a:t>memiliki</a:t>
            </a:r>
            <a:r>
              <a:rPr sz="14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 sertifikat</a:t>
            </a:r>
            <a:r>
              <a:rPr sz="1400" spc="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4D4D4D"/>
                </a:solidFill>
                <a:latin typeface="Microsoft Sans Serif"/>
                <a:cs typeface="Microsoft Sans Serif"/>
              </a:rPr>
              <a:t>vaksinasi</a:t>
            </a:r>
            <a:r>
              <a:rPr sz="14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 internasional, </a:t>
            </a:r>
            <a:r>
              <a:rPr sz="1400" dirty="0">
                <a:solidFill>
                  <a:srgbClr val="4D4D4D"/>
                </a:solidFill>
                <a:latin typeface="Microsoft Sans Serif"/>
                <a:cs typeface="Microsoft Sans Serif"/>
              </a:rPr>
              <a:t> dapat</a:t>
            </a:r>
            <a:r>
              <a:rPr sz="14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4D4D4D"/>
                </a:solidFill>
                <a:latin typeface="Microsoft Sans Serif"/>
                <a:cs typeface="Microsoft Sans Serif"/>
              </a:rPr>
              <a:t>dilakukan</a:t>
            </a:r>
            <a:r>
              <a:rPr sz="14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4D4D4D"/>
                </a:solidFill>
                <a:latin typeface="Microsoft Sans Serif"/>
                <a:cs typeface="Microsoft Sans Serif"/>
              </a:rPr>
              <a:t>penundaan</a:t>
            </a:r>
            <a:r>
              <a:rPr sz="14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4D4D4D"/>
                </a:solidFill>
                <a:latin typeface="Microsoft Sans Serif"/>
                <a:cs typeface="Microsoft Sans Serif"/>
              </a:rPr>
              <a:t>keberangkatannya oleh</a:t>
            </a:r>
            <a:r>
              <a:rPr sz="14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4D4D4D"/>
                </a:solidFill>
                <a:latin typeface="Microsoft Sans Serif"/>
                <a:cs typeface="Microsoft Sans Serif"/>
              </a:rPr>
              <a:t>pejabat</a:t>
            </a:r>
            <a:r>
              <a:rPr sz="14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4D4D4D"/>
                </a:solidFill>
                <a:latin typeface="Microsoft Sans Serif"/>
                <a:cs typeface="Microsoft Sans Serif"/>
              </a:rPr>
              <a:t>karantina</a:t>
            </a:r>
            <a:r>
              <a:rPr sz="14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4D4D4D"/>
                </a:solidFill>
                <a:latin typeface="Microsoft Sans Serif"/>
                <a:cs typeface="Microsoft Sans Serif"/>
              </a:rPr>
              <a:t>kesehatan. </a:t>
            </a:r>
            <a:endParaRPr sz="1400">
              <a:latin typeface="Microsoft Sans Serif"/>
              <a:cs typeface="Microsoft Sans Serif"/>
            </a:endParaRPr>
          </a:p>
          <a:p>
            <a:pPr marL="1033780" marR="272415" lvl="1" indent="-279400">
              <a:lnSpc>
                <a:spcPts val="1660"/>
              </a:lnSpc>
              <a:spcBef>
                <a:spcPts val="380"/>
              </a:spcBef>
              <a:buAutoNum type="alphaLcParenR"/>
              <a:tabLst>
                <a:tab pos="1040130" algn="l"/>
                <a:tab pos="1040765" algn="l"/>
              </a:tabLst>
            </a:pPr>
            <a:r>
              <a:rPr sz="1400" dirty="0">
                <a:solidFill>
                  <a:srgbClr val="4D4D4D"/>
                </a:solidFill>
                <a:latin typeface="Microsoft Sans Serif"/>
                <a:cs typeface="Microsoft Sans Serif"/>
              </a:rPr>
              <a:t>Ketentuan mengenai tata laksana vaksinasi dan pemberian </a:t>
            </a:r>
            <a:r>
              <a:rPr sz="14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sertifikat </a:t>
            </a:r>
            <a:r>
              <a:rPr sz="1400" dirty="0">
                <a:solidFill>
                  <a:srgbClr val="4D4D4D"/>
                </a:solidFill>
                <a:latin typeface="Microsoft Sans Serif"/>
                <a:cs typeface="Microsoft Sans Serif"/>
              </a:rPr>
              <a:t>vaksinasi internasional </a:t>
            </a:r>
            <a:r>
              <a:rPr sz="1400" spc="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4D4D4D"/>
                </a:solidFill>
                <a:latin typeface="Microsoft Sans Serif"/>
                <a:cs typeface="Microsoft Sans Serif"/>
              </a:rPr>
              <a:t>sesuai</a:t>
            </a:r>
            <a:r>
              <a:rPr sz="1400" spc="-1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4D4D4D"/>
                </a:solidFill>
                <a:latin typeface="Microsoft Sans Serif"/>
                <a:cs typeface="Microsoft Sans Serif"/>
              </a:rPr>
              <a:t>dengan</a:t>
            </a:r>
            <a:r>
              <a:rPr sz="1400" spc="-1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4D4D4D"/>
                </a:solidFill>
                <a:latin typeface="Microsoft Sans Serif"/>
                <a:cs typeface="Microsoft Sans Serif"/>
              </a:rPr>
              <a:t>ketentuan</a:t>
            </a:r>
            <a:r>
              <a:rPr sz="1400" spc="-1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4D4D4D"/>
                </a:solidFill>
                <a:latin typeface="Microsoft Sans Serif"/>
                <a:cs typeface="Microsoft Sans Serif"/>
              </a:rPr>
              <a:t>peraturan</a:t>
            </a:r>
            <a:r>
              <a:rPr sz="1400" spc="-1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4D4D4D"/>
                </a:solidFill>
                <a:latin typeface="Microsoft Sans Serif"/>
                <a:cs typeface="Microsoft Sans Serif"/>
              </a:rPr>
              <a:t>perundang-undangan</a:t>
            </a:r>
            <a:r>
              <a:rPr sz="1400" spc="-1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4D4D4D"/>
                </a:solidFill>
                <a:latin typeface="Microsoft Sans Serif"/>
                <a:cs typeface="Microsoft Sans Serif"/>
              </a:rPr>
              <a:t>yang</a:t>
            </a:r>
            <a:r>
              <a:rPr sz="1400" spc="-1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4D4D4D"/>
                </a:solidFill>
                <a:latin typeface="Microsoft Sans Serif"/>
                <a:cs typeface="Microsoft Sans Serif"/>
              </a:rPr>
              <a:t>berlaku</a:t>
            </a:r>
            <a:r>
              <a:rPr sz="1400" spc="-1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4D4D4D"/>
                </a:solidFill>
                <a:latin typeface="Microsoft Sans Serif"/>
                <a:cs typeface="Microsoft Sans Serif"/>
              </a:rPr>
              <a:t>di</a:t>
            </a:r>
            <a:r>
              <a:rPr sz="1400" spc="-1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4D4D4D"/>
                </a:solidFill>
                <a:latin typeface="Microsoft Sans Serif"/>
                <a:cs typeface="Microsoft Sans Serif"/>
              </a:rPr>
              <a:t>bidang</a:t>
            </a:r>
            <a:r>
              <a:rPr sz="1400" spc="-1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4D4D4D"/>
                </a:solidFill>
                <a:latin typeface="Microsoft Sans Serif"/>
                <a:cs typeface="Microsoft Sans Serif"/>
              </a:rPr>
              <a:t>kesehatan. </a:t>
            </a:r>
            <a:endParaRPr sz="1400">
              <a:latin typeface="Microsoft Sans Serif"/>
              <a:cs typeface="Microsoft Sans Serif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478410" y="1793876"/>
            <a:ext cx="702310" cy="588010"/>
            <a:chOff x="478410" y="1793876"/>
            <a:chExt cx="702310" cy="588010"/>
          </a:xfrm>
        </p:grpSpPr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23701" y="1841269"/>
              <a:ext cx="656705" cy="540327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492697" y="1808163"/>
              <a:ext cx="617855" cy="504825"/>
            </a:xfrm>
            <a:custGeom>
              <a:avLst/>
              <a:gdLst/>
              <a:ahLst/>
              <a:cxnLst/>
              <a:rect l="l" t="t" r="r" b="b"/>
              <a:pathLst>
                <a:path w="617855" h="504825">
                  <a:moveTo>
                    <a:pt x="533398" y="0"/>
                  </a:moveTo>
                  <a:lnTo>
                    <a:pt x="84138" y="0"/>
                  </a:lnTo>
                  <a:lnTo>
                    <a:pt x="51388" y="6612"/>
                  </a:lnTo>
                  <a:lnTo>
                    <a:pt x="24643" y="24643"/>
                  </a:lnTo>
                  <a:lnTo>
                    <a:pt x="6612" y="51388"/>
                  </a:lnTo>
                  <a:lnTo>
                    <a:pt x="0" y="84138"/>
                  </a:lnTo>
                  <a:lnTo>
                    <a:pt x="0" y="420687"/>
                  </a:lnTo>
                  <a:lnTo>
                    <a:pt x="6612" y="453437"/>
                  </a:lnTo>
                  <a:lnTo>
                    <a:pt x="24643" y="480182"/>
                  </a:lnTo>
                  <a:lnTo>
                    <a:pt x="51388" y="498214"/>
                  </a:lnTo>
                  <a:lnTo>
                    <a:pt x="84138" y="504826"/>
                  </a:lnTo>
                  <a:lnTo>
                    <a:pt x="533398" y="504826"/>
                  </a:lnTo>
                  <a:lnTo>
                    <a:pt x="566148" y="498214"/>
                  </a:lnTo>
                  <a:lnTo>
                    <a:pt x="592893" y="480182"/>
                  </a:lnTo>
                  <a:lnTo>
                    <a:pt x="610924" y="453437"/>
                  </a:lnTo>
                  <a:lnTo>
                    <a:pt x="617536" y="420687"/>
                  </a:lnTo>
                  <a:lnTo>
                    <a:pt x="617536" y="84138"/>
                  </a:lnTo>
                  <a:lnTo>
                    <a:pt x="610924" y="51388"/>
                  </a:lnTo>
                  <a:lnTo>
                    <a:pt x="592893" y="24643"/>
                  </a:lnTo>
                  <a:lnTo>
                    <a:pt x="566148" y="6612"/>
                  </a:lnTo>
                  <a:lnTo>
                    <a:pt x="533398" y="0"/>
                  </a:lnTo>
                  <a:close/>
                </a:path>
              </a:pathLst>
            </a:custGeom>
            <a:solidFill>
              <a:srgbClr val="B5D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92697" y="1808164"/>
              <a:ext cx="617855" cy="504825"/>
            </a:xfrm>
            <a:custGeom>
              <a:avLst/>
              <a:gdLst/>
              <a:ahLst/>
              <a:cxnLst/>
              <a:rect l="l" t="t" r="r" b="b"/>
              <a:pathLst>
                <a:path w="617855" h="504825">
                  <a:moveTo>
                    <a:pt x="0" y="84139"/>
                  </a:moveTo>
                  <a:lnTo>
                    <a:pt x="6612" y="51388"/>
                  </a:lnTo>
                  <a:lnTo>
                    <a:pt x="24643" y="24643"/>
                  </a:lnTo>
                  <a:lnTo>
                    <a:pt x="51388" y="6612"/>
                  </a:lnTo>
                  <a:lnTo>
                    <a:pt x="84138" y="0"/>
                  </a:lnTo>
                  <a:lnTo>
                    <a:pt x="533397" y="0"/>
                  </a:lnTo>
                  <a:lnTo>
                    <a:pt x="566148" y="6612"/>
                  </a:lnTo>
                  <a:lnTo>
                    <a:pt x="592893" y="24643"/>
                  </a:lnTo>
                  <a:lnTo>
                    <a:pt x="610924" y="51388"/>
                  </a:lnTo>
                  <a:lnTo>
                    <a:pt x="617536" y="84139"/>
                  </a:lnTo>
                  <a:lnTo>
                    <a:pt x="617536" y="420687"/>
                  </a:lnTo>
                  <a:lnTo>
                    <a:pt x="610924" y="453437"/>
                  </a:lnTo>
                  <a:lnTo>
                    <a:pt x="592893" y="480182"/>
                  </a:lnTo>
                  <a:lnTo>
                    <a:pt x="566148" y="498213"/>
                  </a:lnTo>
                  <a:lnTo>
                    <a:pt x="533397" y="504825"/>
                  </a:lnTo>
                  <a:lnTo>
                    <a:pt x="84138" y="504825"/>
                  </a:lnTo>
                  <a:lnTo>
                    <a:pt x="51388" y="498213"/>
                  </a:lnTo>
                  <a:lnTo>
                    <a:pt x="24643" y="480182"/>
                  </a:lnTo>
                  <a:lnTo>
                    <a:pt x="6612" y="453437"/>
                  </a:lnTo>
                  <a:lnTo>
                    <a:pt x="0" y="420687"/>
                  </a:lnTo>
                  <a:lnTo>
                    <a:pt x="0" y="84139"/>
                  </a:lnTo>
                  <a:close/>
                </a:path>
              </a:pathLst>
            </a:custGeom>
            <a:ln w="28574">
              <a:solidFill>
                <a:srgbClr val="6060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25253" y="1889253"/>
              <a:ext cx="353695" cy="341630"/>
            </a:xfrm>
            <a:custGeom>
              <a:avLst/>
              <a:gdLst/>
              <a:ahLst/>
              <a:cxnLst/>
              <a:rect l="l" t="t" r="r" b="b"/>
              <a:pathLst>
                <a:path w="353694" h="341630">
                  <a:moveTo>
                    <a:pt x="351336" y="0"/>
                  </a:moveTo>
                  <a:lnTo>
                    <a:pt x="305692" y="6935"/>
                  </a:lnTo>
                  <a:lnTo>
                    <a:pt x="250454" y="38125"/>
                  </a:lnTo>
                  <a:lnTo>
                    <a:pt x="184657" y="117237"/>
                  </a:lnTo>
                  <a:lnTo>
                    <a:pt x="153361" y="159979"/>
                  </a:lnTo>
                  <a:lnTo>
                    <a:pt x="118569" y="210868"/>
                  </a:lnTo>
                  <a:lnTo>
                    <a:pt x="99289" y="238004"/>
                  </a:lnTo>
                  <a:lnTo>
                    <a:pt x="88461" y="250351"/>
                  </a:lnTo>
                  <a:lnTo>
                    <a:pt x="86712" y="251145"/>
                  </a:lnTo>
                  <a:lnTo>
                    <a:pt x="84381" y="250351"/>
                  </a:lnTo>
                  <a:lnTo>
                    <a:pt x="80503" y="246047"/>
                  </a:lnTo>
                  <a:lnTo>
                    <a:pt x="64093" y="209530"/>
                  </a:lnTo>
                  <a:lnTo>
                    <a:pt x="57883" y="199922"/>
                  </a:lnTo>
                  <a:lnTo>
                    <a:pt x="54229" y="197289"/>
                  </a:lnTo>
                  <a:lnTo>
                    <a:pt x="47503" y="197457"/>
                  </a:lnTo>
                  <a:lnTo>
                    <a:pt x="33201" y="200966"/>
                  </a:lnTo>
                  <a:lnTo>
                    <a:pt x="19570" y="206711"/>
                  </a:lnTo>
                  <a:lnTo>
                    <a:pt x="7353" y="214503"/>
                  </a:lnTo>
                  <a:lnTo>
                    <a:pt x="1815" y="220644"/>
                  </a:lnTo>
                  <a:lnTo>
                    <a:pt x="0" y="229293"/>
                  </a:lnTo>
                  <a:lnTo>
                    <a:pt x="1748" y="244355"/>
                  </a:lnTo>
                  <a:lnTo>
                    <a:pt x="15154" y="290983"/>
                  </a:lnTo>
                  <a:lnTo>
                    <a:pt x="35711" y="334037"/>
                  </a:lnTo>
                  <a:lnTo>
                    <a:pt x="70370" y="341433"/>
                  </a:lnTo>
                  <a:lnTo>
                    <a:pt x="79584" y="339825"/>
                  </a:lnTo>
                  <a:lnTo>
                    <a:pt x="112852" y="311998"/>
                  </a:lnTo>
                  <a:lnTo>
                    <a:pt x="147779" y="257474"/>
                  </a:lnTo>
                  <a:lnTo>
                    <a:pt x="189836" y="198918"/>
                  </a:lnTo>
                  <a:lnTo>
                    <a:pt x="237250" y="138797"/>
                  </a:lnTo>
                  <a:lnTo>
                    <a:pt x="297106" y="69211"/>
                  </a:lnTo>
                  <a:lnTo>
                    <a:pt x="353218" y="9170"/>
                  </a:lnTo>
                  <a:lnTo>
                    <a:pt x="351336" y="0"/>
                  </a:lnTo>
                  <a:close/>
                </a:path>
              </a:pathLst>
            </a:custGeom>
            <a:solidFill>
              <a:srgbClr val="6060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503368" y="2590816"/>
            <a:ext cx="475615" cy="334645"/>
            <a:chOff x="503368" y="2590816"/>
            <a:chExt cx="475615" cy="334645"/>
          </a:xfrm>
        </p:grpSpPr>
        <p:sp>
          <p:nvSpPr>
            <p:cNvPr id="15" name="object 15"/>
            <p:cNvSpPr/>
            <p:nvPr/>
          </p:nvSpPr>
          <p:spPr>
            <a:xfrm>
              <a:off x="503368" y="2590816"/>
              <a:ext cx="475615" cy="334645"/>
            </a:xfrm>
            <a:custGeom>
              <a:avLst/>
              <a:gdLst/>
              <a:ahLst/>
              <a:cxnLst/>
              <a:rect l="l" t="t" r="r" b="b"/>
              <a:pathLst>
                <a:path w="475615" h="334644">
                  <a:moveTo>
                    <a:pt x="449687" y="0"/>
                  </a:moveTo>
                  <a:lnTo>
                    <a:pt x="364562" y="10153"/>
                  </a:lnTo>
                  <a:lnTo>
                    <a:pt x="355571" y="5603"/>
                  </a:lnTo>
                  <a:lnTo>
                    <a:pt x="129905" y="31664"/>
                  </a:lnTo>
                  <a:lnTo>
                    <a:pt x="109806" y="16059"/>
                  </a:lnTo>
                  <a:lnTo>
                    <a:pt x="19187" y="28863"/>
                  </a:lnTo>
                  <a:lnTo>
                    <a:pt x="19128" y="38564"/>
                  </a:lnTo>
                  <a:lnTo>
                    <a:pt x="18070" y="43926"/>
                  </a:lnTo>
                  <a:lnTo>
                    <a:pt x="14780" y="50374"/>
                  </a:lnTo>
                  <a:lnTo>
                    <a:pt x="13016" y="51972"/>
                  </a:lnTo>
                  <a:lnTo>
                    <a:pt x="8109" y="54472"/>
                  </a:lnTo>
                  <a:lnTo>
                    <a:pt x="0" y="56310"/>
                  </a:lnTo>
                  <a:lnTo>
                    <a:pt x="94115" y="334128"/>
                  </a:lnTo>
                  <a:lnTo>
                    <a:pt x="462145" y="263777"/>
                  </a:lnTo>
                  <a:lnTo>
                    <a:pt x="475103" y="19673"/>
                  </a:lnTo>
                  <a:lnTo>
                    <a:pt x="467905" y="18559"/>
                  </a:lnTo>
                  <a:lnTo>
                    <a:pt x="459060" y="12804"/>
                  </a:lnTo>
                  <a:lnTo>
                    <a:pt x="456827" y="9218"/>
                  </a:lnTo>
                  <a:lnTo>
                    <a:pt x="449687" y="0"/>
                  </a:lnTo>
                  <a:close/>
                </a:path>
              </a:pathLst>
            </a:custGeom>
            <a:solidFill>
              <a:srgbClr val="6060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22247" y="2601785"/>
              <a:ext cx="342265" cy="299720"/>
            </a:xfrm>
            <a:custGeom>
              <a:avLst/>
              <a:gdLst/>
              <a:ahLst/>
              <a:cxnLst/>
              <a:rect l="l" t="t" r="r" b="b"/>
              <a:pathLst>
                <a:path w="342265" h="299719">
                  <a:moveTo>
                    <a:pt x="322162" y="0"/>
                  </a:moveTo>
                  <a:lnTo>
                    <a:pt x="150720" y="21888"/>
                  </a:lnTo>
                  <a:lnTo>
                    <a:pt x="146170" y="25717"/>
                  </a:lnTo>
                  <a:lnTo>
                    <a:pt x="143793" y="29456"/>
                  </a:lnTo>
                  <a:lnTo>
                    <a:pt x="142648" y="33737"/>
                  </a:lnTo>
                  <a:lnTo>
                    <a:pt x="135075" y="46943"/>
                  </a:lnTo>
                  <a:lnTo>
                    <a:pt x="134136" y="47937"/>
                  </a:lnTo>
                  <a:lnTo>
                    <a:pt x="131436" y="52369"/>
                  </a:lnTo>
                  <a:lnTo>
                    <a:pt x="128618" y="54147"/>
                  </a:lnTo>
                  <a:lnTo>
                    <a:pt x="27649" y="68529"/>
                  </a:lnTo>
                  <a:lnTo>
                    <a:pt x="16701" y="78931"/>
                  </a:lnTo>
                  <a:lnTo>
                    <a:pt x="10038" y="81704"/>
                  </a:lnTo>
                  <a:lnTo>
                    <a:pt x="8482" y="81824"/>
                  </a:lnTo>
                  <a:lnTo>
                    <a:pt x="0" y="299111"/>
                  </a:lnTo>
                  <a:lnTo>
                    <a:pt x="330674" y="233235"/>
                  </a:lnTo>
                  <a:lnTo>
                    <a:pt x="342239" y="16883"/>
                  </a:lnTo>
                  <a:lnTo>
                    <a:pt x="333815" y="14050"/>
                  </a:lnTo>
                  <a:lnTo>
                    <a:pt x="327886" y="9587"/>
                  </a:lnTo>
                  <a:lnTo>
                    <a:pt x="323542" y="3376"/>
                  </a:lnTo>
                  <a:lnTo>
                    <a:pt x="322162" y="0"/>
                  </a:lnTo>
                  <a:close/>
                </a:path>
              </a:pathLst>
            </a:custGeom>
            <a:solidFill>
              <a:srgbClr val="B5D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9427" y="245126"/>
            <a:ext cx="703643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/>
              <a:t>PROSEDUR</a:t>
            </a:r>
            <a:r>
              <a:rPr sz="2400" spc="10" dirty="0"/>
              <a:t> </a:t>
            </a:r>
            <a:r>
              <a:rPr sz="2400" spc="-5" dirty="0"/>
              <a:t>TERKAIT</a:t>
            </a:r>
            <a:r>
              <a:rPr sz="2400" spc="5" dirty="0"/>
              <a:t> </a:t>
            </a:r>
            <a:r>
              <a:rPr sz="2400" spc="-5" dirty="0"/>
              <a:t>KARANTINA</a:t>
            </a:r>
            <a:r>
              <a:rPr sz="2400" spc="10" dirty="0"/>
              <a:t> </a:t>
            </a:r>
            <a:r>
              <a:rPr sz="2400" spc="-5" dirty="0"/>
              <a:t>KESEHATAN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1148492" y="2552061"/>
            <a:ext cx="8162290" cy="2715895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271145" indent="-259079">
              <a:lnSpc>
                <a:spcPct val="100000"/>
              </a:lnSpc>
              <a:spcBef>
                <a:spcPts val="459"/>
              </a:spcBef>
              <a:buAutoNum type="arabicParenR" startAt="3"/>
              <a:tabLst>
                <a:tab pos="271780" algn="l"/>
              </a:tabLst>
            </a:pPr>
            <a:r>
              <a:rPr sz="16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OMKABA(Obat,</a:t>
            </a:r>
            <a:r>
              <a:rPr sz="1600" spc="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Makanan,</a:t>
            </a:r>
            <a:r>
              <a:rPr sz="1600" spc="2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Kosrnetika,</a:t>
            </a:r>
            <a:r>
              <a:rPr sz="1600" spc="1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Alat</a:t>
            </a:r>
            <a:r>
              <a:rPr sz="1600" spc="44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Kesehatan</a:t>
            </a:r>
            <a:r>
              <a:rPr sz="1600" spc="44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4D4D4D"/>
                </a:solidFill>
                <a:latin typeface="Microsoft Sans Serif"/>
                <a:cs typeface="Microsoft Sans Serif"/>
              </a:rPr>
              <a:t>Dan</a:t>
            </a:r>
            <a:r>
              <a:rPr sz="1600" spc="44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4D4D4D"/>
                </a:solidFill>
                <a:latin typeface="Microsoft Sans Serif"/>
                <a:cs typeface="Microsoft Sans Serif"/>
              </a:rPr>
              <a:t>Bahan</a:t>
            </a:r>
            <a:r>
              <a:rPr sz="1600" spc="1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Adiktif) </a:t>
            </a:r>
            <a:endParaRPr sz="1600">
              <a:latin typeface="Microsoft Sans Serif"/>
              <a:cs typeface="Microsoft Sans Serif"/>
            </a:endParaRPr>
          </a:p>
          <a:p>
            <a:pPr marL="545465" marR="5080" lvl="1" indent="-228600">
              <a:lnSpc>
                <a:spcPct val="98500"/>
              </a:lnSpc>
              <a:spcBef>
                <a:spcPts val="340"/>
              </a:spcBef>
              <a:buAutoNum type="alphaLcParenR"/>
              <a:tabLst>
                <a:tab pos="546100" algn="l"/>
              </a:tabLst>
            </a:pPr>
            <a:r>
              <a:rPr sz="1400" dirty="0">
                <a:solidFill>
                  <a:srgbClr val="4D4D4D"/>
                </a:solidFill>
                <a:latin typeface="Microsoft Sans Serif"/>
                <a:cs typeface="Microsoft Sans Serif"/>
              </a:rPr>
              <a:t>Barang bawaan penumpang yang tidak dipergunakan untuk kepentingan sendiri dan barang lain </a:t>
            </a:r>
            <a:r>
              <a:rPr sz="1400" spc="-36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4D4D4D"/>
                </a:solidFill>
                <a:latin typeface="Microsoft Sans Serif"/>
                <a:cs typeface="Microsoft Sans Serif"/>
              </a:rPr>
              <a:t>(kargo/ bagasi) yang akan dikonsumsi oleh manusia wajib dilengkapi </a:t>
            </a:r>
            <a:r>
              <a:rPr sz="14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sertifikat </a:t>
            </a:r>
            <a:r>
              <a:rPr sz="1400" dirty="0">
                <a:solidFill>
                  <a:srgbClr val="4D4D4D"/>
                </a:solidFill>
                <a:latin typeface="Microsoft Sans Serif"/>
                <a:cs typeface="Microsoft Sans Serif"/>
              </a:rPr>
              <a:t>kesehatan atau </a:t>
            </a:r>
            <a:r>
              <a:rPr sz="1400" spc="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4D4D4D"/>
                </a:solidFill>
                <a:latin typeface="Microsoft Sans Serif"/>
                <a:cs typeface="Microsoft Sans Serif"/>
              </a:rPr>
              <a:t>surat keterangan kesehatan obat, makanan, kosmetika, alat kesehatan dan bahan </a:t>
            </a:r>
            <a:r>
              <a:rPr sz="14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adiktif </a:t>
            </a:r>
            <a:r>
              <a:rPr sz="140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(OMKABA).</a:t>
            </a:r>
            <a:r>
              <a:rPr sz="140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endParaRPr sz="1400">
              <a:latin typeface="Microsoft Sans Serif"/>
              <a:cs typeface="Microsoft Sans Serif"/>
            </a:endParaRPr>
          </a:p>
          <a:p>
            <a:pPr marL="545465" marR="478155" lvl="1" indent="-228600" algn="just">
              <a:lnSpc>
                <a:spcPct val="100099"/>
              </a:lnSpc>
              <a:spcBef>
                <a:spcPts val="355"/>
              </a:spcBef>
              <a:buAutoNum type="alphaLcParenR"/>
              <a:tabLst>
                <a:tab pos="546100" algn="l"/>
              </a:tabLst>
            </a:pPr>
            <a:r>
              <a:rPr sz="1400" dirty="0">
                <a:solidFill>
                  <a:srgbClr val="4D4D4D"/>
                </a:solidFill>
                <a:latin typeface="Microsoft Sans Serif"/>
                <a:cs typeface="Microsoft Sans Serif"/>
              </a:rPr>
              <a:t>Dalam hal diperlukan dokumen karantina kesehatan untuk obat, makanan, kosmetika, alat </a:t>
            </a:r>
            <a:r>
              <a:rPr sz="1400" spc="-36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4D4D4D"/>
                </a:solidFill>
                <a:latin typeface="Microsoft Sans Serif"/>
                <a:cs typeface="Microsoft Sans Serif"/>
              </a:rPr>
              <a:t>kesehatan dan bahan </a:t>
            </a:r>
            <a:r>
              <a:rPr sz="14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adiktif (OMKABA) </a:t>
            </a:r>
            <a:r>
              <a:rPr sz="1400" dirty="0">
                <a:solidFill>
                  <a:srgbClr val="4D4D4D"/>
                </a:solidFill>
                <a:latin typeface="Microsoft Sans Serif"/>
                <a:cs typeface="Microsoft Sans Serif"/>
              </a:rPr>
              <a:t>berdasarkan permintaan negara </a:t>
            </a:r>
            <a:r>
              <a:rPr sz="14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tertentu, </a:t>
            </a:r>
            <a:r>
              <a:rPr sz="1400" dirty="0">
                <a:solidFill>
                  <a:srgbClr val="4D4D4D"/>
                </a:solidFill>
                <a:latin typeface="Microsoft Sans Serif"/>
                <a:cs typeface="Microsoft Sans Serif"/>
              </a:rPr>
              <a:t>pejabat </a:t>
            </a:r>
            <a:r>
              <a:rPr sz="1400" spc="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4D4D4D"/>
                </a:solidFill>
                <a:latin typeface="Microsoft Sans Serif"/>
                <a:cs typeface="Microsoft Sans Serif"/>
              </a:rPr>
              <a:t>karantina kesehatan dapat </a:t>
            </a:r>
            <a:r>
              <a:rPr sz="14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menerbitkan</a:t>
            </a:r>
            <a:r>
              <a:rPr sz="140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sertifikat</a:t>
            </a:r>
            <a:r>
              <a:rPr sz="1400" dirty="0">
                <a:solidFill>
                  <a:srgbClr val="4D4D4D"/>
                </a:solidFill>
                <a:latin typeface="Microsoft Sans Serif"/>
                <a:cs typeface="Microsoft Sans Serif"/>
              </a:rPr>
              <a:t> kesehatan OMKABA </a:t>
            </a:r>
            <a:r>
              <a:rPr sz="14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ekspor.</a:t>
            </a:r>
            <a:r>
              <a:rPr sz="160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endParaRPr sz="1600">
              <a:latin typeface="Microsoft Sans Serif"/>
              <a:cs typeface="Microsoft Sans Serif"/>
            </a:endParaRPr>
          </a:p>
          <a:p>
            <a:pPr marL="271145" indent="-259079" algn="just">
              <a:lnSpc>
                <a:spcPct val="100000"/>
              </a:lnSpc>
              <a:spcBef>
                <a:spcPts val="405"/>
              </a:spcBef>
              <a:buAutoNum type="arabicParenR" startAt="5"/>
              <a:tabLst>
                <a:tab pos="271780" algn="l"/>
              </a:tabLst>
            </a:pPr>
            <a:r>
              <a:rPr sz="16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Surat</a:t>
            </a:r>
            <a:r>
              <a:rPr sz="1600" spc="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keterangan</a:t>
            </a:r>
            <a:r>
              <a:rPr sz="1600" spc="1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pengangkutan</a:t>
            </a:r>
            <a:r>
              <a:rPr sz="1600" spc="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4D4D4D"/>
                </a:solidFill>
                <a:latin typeface="Microsoft Sans Serif"/>
                <a:cs typeface="Microsoft Sans Serif"/>
              </a:rPr>
              <a:t>orang</a:t>
            </a:r>
            <a:r>
              <a:rPr sz="1600" spc="1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sakit.</a:t>
            </a:r>
            <a:r>
              <a:rPr sz="160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endParaRPr sz="1600">
              <a:latin typeface="Microsoft Sans Serif"/>
              <a:cs typeface="Microsoft Sans Serif"/>
            </a:endParaRPr>
          </a:p>
          <a:p>
            <a:pPr marL="279400" marR="1062990" indent="-266700" algn="just">
              <a:lnSpc>
                <a:spcPct val="100000"/>
              </a:lnSpc>
              <a:spcBef>
                <a:spcPts val="380"/>
              </a:spcBef>
              <a:buAutoNum type="arabicParenR" startAt="5"/>
              <a:tabLst>
                <a:tab pos="271780" algn="l"/>
              </a:tabLst>
            </a:pPr>
            <a:r>
              <a:rPr sz="16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Surat Keterangan Kesehatan </a:t>
            </a:r>
            <a:r>
              <a:rPr sz="1600" dirty="0">
                <a:solidFill>
                  <a:srgbClr val="4D4D4D"/>
                </a:solidFill>
                <a:latin typeface="Microsoft Sans Serif"/>
                <a:cs typeface="Microsoft Sans Serif"/>
              </a:rPr>
              <a:t>Laik </a:t>
            </a:r>
            <a:r>
              <a:rPr sz="16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Terbang </a:t>
            </a:r>
            <a:r>
              <a:rPr sz="1600" dirty="0">
                <a:solidFill>
                  <a:srgbClr val="4D4D4D"/>
                </a:solidFill>
                <a:latin typeface="Microsoft Sans Serif"/>
                <a:cs typeface="Microsoft Sans Serif"/>
              </a:rPr>
              <a:t>bagi penumpang </a:t>
            </a:r>
            <a:r>
              <a:rPr sz="16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disabilitas </a:t>
            </a:r>
            <a:r>
              <a:rPr sz="1600" dirty="0">
                <a:solidFill>
                  <a:srgbClr val="4D4D4D"/>
                </a:solidFill>
                <a:latin typeface="Microsoft Sans Serif"/>
                <a:cs typeface="Microsoft Sans Serif"/>
              </a:rPr>
              <a:t>dan </a:t>
            </a:r>
            <a:r>
              <a:rPr sz="1600" spc="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4D4D4D"/>
                </a:solidFill>
                <a:latin typeface="Microsoft Sans Serif"/>
                <a:cs typeface="Microsoft Sans Serif"/>
              </a:rPr>
              <a:t>penumpang</a:t>
            </a:r>
            <a:r>
              <a:rPr sz="16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4D4D4D"/>
                </a:solidFill>
                <a:latin typeface="Microsoft Sans Serif"/>
                <a:cs typeface="Microsoft Sans Serif"/>
              </a:rPr>
              <a:t>dengan </a:t>
            </a:r>
            <a:r>
              <a:rPr sz="16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kebutuhan</a:t>
            </a:r>
            <a:r>
              <a:rPr sz="160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khusus.</a:t>
            </a:r>
            <a:r>
              <a:rPr sz="160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endParaRPr sz="1600">
              <a:latin typeface="Microsoft Sans Serif"/>
              <a:cs typeface="Microsoft Sans Serif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69916" y="1783079"/>
            <a:ext cx="4638675" cy="640080"/>
            <a:chOff x="369916" y="1783079"/>
            <a:chExt cx="4638675" cy="64008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9916" y="1783079"/>
              <a:ext cx="4638502" cy="64007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42753" y="1849581"/>
              <a:ext cx="2755668" cy="51954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0687" y="1808858"/>
              <a:ext cx="4536502" cy="540023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420687" y="1808858"/>
              <a:ext cx="4537075" cy="540385"/>
            </a:xfrm>
            <a:custGeom>
              <a:avLst/>
              <a:gdLst/>
              <a:ahLst/>
              <a:cxnLst/>
              <a:rect l="l" t="t" r="r" b="b"/>
              <a:pathLst>
                <a:path w="4537075" h="540385">
                  <a:moveTo>
                    <a:pt x="0" y="0"/>
                  </a:moveTo>
                  <a:lnTo>
                    <a:pt x="4266491" y="0"/>
                  </a:lnTo>
                  <a:lnTo>
                    <a:pt x="4536502" y="270011"/>
                  </a:lnTo>
                  <a:lnTo>
                    <a:pt x="4266491" y="540022"/>
                  </a:lnTo>
                  <a:lnTo>
                    <a:pt x="0" y="540022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6BA72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499427" y="758817"/>
            <a:ext cx="3451860" cy="1515745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77470">
              <a:lnSpc>
                <a:spcPts val="2800"/>
              </a:lnSpc>
              <a:spcBef>
                <a:spcPts val="260"/>
              </a:spcBef>
            </a:pPr>
            <a:r>
              <a:rPr sz="2400" b="1" spc="-5" dirty="0">
                <a:latin typeface="Arial"/>
                <a:cs typeface="Arial"/>
              </a:rPr>
              <a:t>Kedatangan</a:t>
            </a:r>
            <a:r>
              <a:rPr sz="2400" b="1" spc="-4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Orang</a:t>
            </a:r>
            <a:r>
              <a:rPr sz="2400" b="1" spc="-3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dan </a:t>
            </a:r>
            <a:r>
              <a:rPr sz="2400" b="1" spc="-65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Bagasinya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650">
              <a:latin typeface="Arial"/>
              <a:cs typeface="Arial"/>
            </a:endParaRPr>
          </a:p>
          <a:p>
            <a:pPr marL="812800">
              <a:lnSpc>
                <a:spcPct val="100000"/>
              </a:lnSpc>
            </a:pPr>
            <a:r>
              <a:rPr sz="2400" b="1" dirty="0">
                <a:solidFill>
                  <a:srgbClr val="262626"/>
                </a:solidFill>
                <a:latin typeface="Arial"/>
                <a:cs typeface="Arial"/>
              </a:rPr>
              <a:t>Dari</a:t>
            </a:r>
            <a:r>
              <a:rPr sz="2400" b="1" spc="-35" dirty="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262626"/>
                </a:solidFill>
                <a:latin typeface="Arial"/>
                <a:cs typeface="Arial"/>
              </a:rPr>
              <a:t>Negara</a:t>
            </a:r>
            <a:r>
              <a:rPr sz="2400" b="1" spc="-25" dirty="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262626"/>
                </a:solidFill>
                <a:latin typeface="Arial"/>
                <a:cs typeface="Arial"/>
              </a:rPr>
              <a:t>Sehat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478410" y="1793876"/>
            <a:ext cx="702310" cy="588010"/>
            <a:chOff x="478410" y="1793876"/>
            <a:chExt cx="702310" cy="588010"/>
          </a:xfrm>
        </p:grpSpPr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23701" y="1841269"/>
              <a:ext cx="656705" cy="540327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492697" y="1808163"/>
              <a:ext cx="617855" cy="504825"/>
            </a:xfrm>
            <a:custGeom>
              <a:avLst/>
              <a:gdLst/>
              <a:ahLst/>
              <a:cxnLst/>
              <a:rect l="l" t="t" r="r" b="b"/>
              <a:pathLst>
                <a:path w="617855" h="504825">
                  <a:moveTo>
                    <a:pt x="533398" y="0"/>
                  </a:moveTo>
                  <a:lnTo>
                    <a:pt x="84138" y="0"/>
                  </a:lnTo>
                  <a:lnTo>
                    <a:pt x="51388" y="6612"/>
                  </a:lnTo>
                  <a:lnTo>
                    <a:pt x="24643" y="24643"/>
                  </a:lnTo>
                  <a:lnTo>
                    <a:pt x="6612" y="51388"/>
                  </a:lnTo>
                  <a:lnTo>
                    <a:pt x="0" y="84138"/>
                  </a:lnTo>
                  <a:lnTo>
                    <a:pt x="0" y="420687"/>
                  </a:lnTo>
                  <a:lnTo>
                    <a:pt x="6612" y="453437"/>
                  </a:lnTo>
                  <a:lnTo>
                    <a:pt x="24643" y="480182"/>
                  </a:lnTo>
                  <a:lnTo>
                    <a:pt x="51388" y="498214"/>
                  </a:lnTo>
                  <a:lnTo>
                    <a:pt x="84138" y="504826"/>
                  </a:lnTo>
                  <a:lnTo>
                    <a:pt x="533398" y="504826"/>
                  </a:lnTo>
                  <a:lnTo>
                    <a:pt x="566148" y="498214"/>
                  </a:lnTo>
                  <a:lnTo>
                    <a:pt x="592893" y="480182"/>
                  </a:lnTo>
                  <a:lnTo>
                    <a:pt x="610924" y="453437"/>
                  </a:lnTo>
                  <a:lnTo>
                    <a:pt x="617536" y="420687"/>
                  </a:lnTo>
                  <a:lnTo>
                    <a:pt x="617536" y="84138"/>
                  </a:lnTo>
                  <a:lnTo>
                    <a:pt x="610924" y="51388"/>
                  </a:lnTo>
                  <a:lnTo>
                    <a:pt x="592893" y="24643"/>
                  </a:lnTo>
                  <a:lnTo>
                    <a:pt x="566148" y="6612"/>
                  </a:lnTo>
                  <a:lnTo>
                    <a:pt x="533398" y="0"/>
                  </a:lnTo>
                  <a:close/>
                </a:path>
              </a:pathLst>
            </a:custGeom>
            <a:solidFill>
              <a:srgbClr val="B5D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92697" y="1808164"/>
              <a:ext cx="617855" cy="504825"/>
            </a:xfrm>
            <a:custGeom>
              <a:avLst/>
              <a:gdLst/>
              <a:ahLst/>
              <a:cxnLst/>
              <a:rect l="l" t="t" r="r" b="b"/>
              <a:pathLst>
                <a:path w="617855" h="504825">
                  <a:moveTo>
                    <a:pt x="0" y="84139"/>
                  </a:moveTo>
                  <a:lnTo>
                    <a:pt x="6612" y="51388"/>
                  </a:lnTo>
                  <a:lnTo>
                    <a:pt x="24643" y="24643"/>
                  </a:lnTo>
                  <a:lnTo>
                    <a:pt x="51388" y="6612"/>
                  </a:lnTo>
                  <a:lnTo>
                    <a:pt x="84138" y="0"/>
                  </a:lnTo>
                  <a:lnTo>
                    <a:pt x="533397" y="0"/>
                  </a:lnTo>
                  <a:lnTo>
                    <a:pt x="566148" y="6612"/>
                  </a:lnTo>
                  <a:lnTo>
                    <a:pt x="592893" y="24643"/>
                  </a:lnTo>
                  <a:lnTo>
                    <a:pt x="610924" y="51388"/>
                  </a:lnTo>
                  <a:lnTo>
                    <a:pt x="617536" y="84139"/>
                  </a:lnTo>
                  <a:lnTo>
                    <a:pt x="617536" y="420687"/>
                  </a:lnTo>
                  <a:lnTo>
                    <a:pt x="610924" y="453437"/>
                  </a:lnTo>
                  <a:lnTo>
                    <a:pt x="592893" y="480182"/>
                  </a:lnTo>
                  <a:lnTo>
                    <a:pt x="566148" y="498213"/>
                  </a:lnTo>
                  <a:lnTo>
                    <a:pt x="533397" y="504825"/>
                  </a:lnTo>
                  <a:lnTo>
                    <a:pt x="84138" y="504825"/>
                  </a:lnTo>
                  <a:lnTo>
                    <a:pt x="51388" y="498213"/>
                  </a:lnTo>
                  <a:lnTo>
                    <a:pt x="24643" y="480182"/>
                  </a:lnTo>
                  <a:lnTo>
                    <a:pt x="6612" y="453437"/>
                  </a:lnTo>
                  <a:lnTo>
                    <a:pt x="0" y="420687"/>
                  </a:lnTo>
                  <a:lnTo>
                    <a:pt x="0" y="84139"/>
                  </a:lnTo>
                  <a:close/>
                </a:path>
              </a:pathLst>
            </a:custGeom>
            <a:ln w="28574">
              <a:solidFill>
                <a:srgbClr val="6060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25253" y="1889253"/>
              <a:ext cx="353695" cy="341630"/>
            </a:xfrm>
            <a:custGeom>
              <a:avLst/>
              <a:gdLst/>
              <a:ahLst/>
              <a:cxnLst/>
              <a:rect l="l" t="t" r="r" b="b"/>
              <a:pathLst>
                <a:path w="353694" h="341630">
                  <a:moveTo>
                    <a:pt x="351336" y="0"/>
                  </a:moveTo>
                  <a:lnTo>
                    <a:pt x="305692" y="6935"/>
                  </a:lnTo>
                  <a:lnTo>
                    <a:pt x="250454" y="38125"/>
                  </a:lnTo>
                  <a:lnTo>
                    <a:pt x="184657" y="117237"/>
                  </a:lnTo>
                  <a:lnTo>
                    <a:pt x="153361" y="159979"/>
                  </a:lnTo>
                  <a:lnTo>
                    <a:pt x="118569" y="210868"/>
                  </a:lnTo>
                  <a:lnTo>
                    <a:pt x="99289" y="238004"/>
                  </a:lnTo>
                  <a:lnTo>
                    <a:pt x="88461" y="250351"/>
                  </a:lnTo>
                  <a:lnTo>
                    <a:pt x="86712" y="251145"/>
                  </a:lnTo>
                  <a:lnTo>
                    <a:pt x="84381" y="250351"/>
                  </a:lnTo>
                  <a:lnTo>
                    <a:pt x="80503" y="246047"/>
                  </a:lnTo>
                  <a:lnTo>
                    <a:pt x="64093" y="209530"/>
                  </a:lnTo>
                  <a:lnTo>
                    <a:pt x="57883" y="199922"/>
                  </a:lnTo>
                  <a:lnTo>
                    <a:pt x="54229" y="197289"/>
                  </a:lnTo>
                  <a:lnTo>
                    <a:pt x="47503" y="197457"/>
                  </a:lnTo>
                  <a:lnTo>
                    <a:pt x="33201" y="200966"/>
                  </a:lnTo>
                  <a:lnTo>
                    <a:pt x="19570" y="206711"/>
                  </a:lnTo>
                  <a:lnTo>
                    <a:pt x="7353" y="214503"/>
                  </a:lnTo>
                  <a:lnTo>
                    <a:pt x="1815" y="220644"/>
                  </a:lnTo>
                  <a:lnTo>
                    <a:pt x="0" y="229293"/>
                  </a:lnTo>
                  <a:lnTo>
                    <a:pt x="1748" y="244355"/>
                  </a:lnTo>
                  <a:lnTo>
                    <a:pt x="15154" y="290983"/>
                  </a:lnTo>
                  <a:lnTo>
                    <a:pt x="35711" y="334037"/>
                  </a:lnTo>
                  <a:lnTo>
                    <a:pt x="70370" y="341433"/>
                  </a:lnTo>
                  <a:lnTo>
                    <a:pt x="79584" y="339825"/>
                  </a:lnTo>
                  <a:lnTo>
                    <a:pt x="112852" y="311998"/>
                  </a:lnTo>
                  <a:lnTo>
                    <a:pt x="147779" y="257474"/>
                  </a:lnTo>
                  <a:lnTo>
                    <a:pt x="189836" y="198918"/>
                  </a:lnTo>
                  <a:lnTo>
                    <a:pt x="237250" y="138797"/>
                  </a:lnTo>
                  <a:lnTo>
                    <a:pt x="297106" y="69211"/>
                  </a:lnTo>
                  <a:lnTo>
                    <a:pt x="353218" y="9170"/>
                  </a:lnTo>
                  <a:lnTo>
                    <a:pt x="351336" y="0"/>
                  </a:lnTo>
                  <a:close/>
                </a:path>
              </a:pathLst>
            </a:custGeom>
            <a:solidFill>
              <a:srgbClr val="6060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503368" y="2590816"/>
            <a:ext cx="475615" cy="334645"/>
            <a:chOff x="503368" y="2590816"/>
            <a:chExt cx="475615" cy="334645"/>
          </a:xfrm>
        </p:grpSpPr>
        <p:sp>
          <p:nvSpPr>
            <p:cNvPr id="16" name="object 16"/>
            <p:cNvSpPr/>
            <p:nvPr/>
          </p:nvSpPr>
          <p:spPr>
            <a:xfrm>
              <a:off x="503368" y="2590816"/>
              <a:ext cx="475615" cy="334645"/>
            </a:xfrm>
            <a:custGeom>
              <a:avLst/>
              <a:gdLst/>
              <a:ahLst/>
              <a:cxnLst/>
              <a:rect l="l" t="t" r="r" b="b"/>
              <a:pathLst>
                <a:path w="475615" h="334644">
                  <a:moveTo>
                    <a:pt x="449687" y="0"/>
                  </a:moveTo>
                  <a:lnTo>
                    <a:pt x="364562" y="10153"/>
                  </a:lnTo>
                  <a:lnTo>
                    <a:pt x="355571" y="5603"/>
                  </a:lnTo>
                  <a:lnTo>
                    <a:pt x="129905" y="31664"/>
                  </a:lnTo>
                  <a:lnTo>
                    <a:pt x="109806" y="16059"/>
                  </a:lnTo>
                  <a:lnTo>
                    <a:pt x="19187" y="28863"/>
                  </a:lnTo>
                  <a:lnTo>
                    <a:pt x="19128" y="38564"/>
                  </a:lnTo>
                  <a:lnTo>
                    <a:pt x="18070" y="43926"/>
                  </a:lnTo>
                  <a:lnTo>
                    <a:pt x="14780" y="50374"/>
                  </a:lnTo>
                  <a:lnTo>
                    <a:pt x="13016" y="51972"/>
                  </a:lnTo>
                  <a:lnTo>
                    <a:pt x="8109" y="54472"/>
                  </a:lnTo>
                  <a:lnTo>
                    <a:pt x="0" y="56310"/>
                  </a:lnTo>
                  <a:lnTo>
                    <a:pt x="94115" y="334128"/>
                  </a:lnTo>
                  <a:lnTo>
                    <a:pt x="462145" y="263777"/>
                  </a:lnTo>
                  <a:lnTo>
                    <a:pt x="475103" y="19673"/>
                  </a:lnTo>
                  <a:lnTo>
                    <a:pt x="467905" y="18559"/>
                  </a:lnTo>
                  <a:lnTo>
                    <a:pt x="459060" y="12804"/>
                  </a:lnTo>
                  <a:lnTo>
                    <a:pt x="456827" y="9218"/>
                  </a:lnTo>
                  <a:lnTo>
                    <a:pt x="449687" y="0"/>
                  </a:lnTo>
                  <a:close/>
                </a:path>
              </a:pathLst>
            </a:custGeom>
            <a:solidFill>
              <a:srgbClr val="6060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22247" y="2601785"/>
              <a:ext cx="342265" cy="299720"/>
            </a:xfrm>
            <a:custGeom>
              <a:avLst/>
              <a:gdLst/>
              <a:ahLst/>
              <a:cxnLst/>
              <a:rect l="l" t="t" r="r" b="b"/>
              <a:pathLst>
                <a:path w="342265" h="299719">
                  <a:moveTo>
                    <a:pt x="322162" y="0"/>
                  </a:moveTo>
                  <a:lnTo>
                    <a:pt x="150720" y="21888"/>
                  </a:lnTo>
                  <a:lnTo>
                    <a:pt x="146170" y="25717"/>
                  </a:lnTo>
                  <a:lnTo>
                    <a:pt x="143793" y="29456"/>
                  </a:lnTo>
                  <a:lnTo>
                    <a:pt x="142648" y="33737"/>
                  </a:lnTo>
                  <a:lnTo>
                    <a:pt x="135075" y="46943"/>
                  </a:lnTo>
                  <a:lnTo>
                    <a:pt x="134136" y="47937"/>
                  </a:lnTo>
                  <a:lnTo>
                    <a:pt x="131436" y="52369"/>
                  </a:lnTo>
                  <a:lnTo>
                    <a:pt x="128618" y="54147"/>
                  </a:lnTo>
                  <a:lnTo>
                    <a:pt x="27649" y="68529"/>
                  </a:lnTo>
                  <a:lnTo>
                    <a:pt x="16701" y="78931"/>
                  </a:lnTo>
                  <a:lnTo>
                    <a:pt x="10038" y="81704"/>
                  </a:lnTo>
                  <a:lnTo>
                    <a:pt x="8482" y="81824"/>
                  </a:lnTo>
                  <a:lnTo>
                    <a:pt x="0" y="299111"/>
                  </a:lnTo>
                  <a:lnTo>
                    <a:pt x="330674" y="233235"/>
                  </a:lnTo>
                  <a:lnTo>
                    <a:pt x="342239" y="16883"/>
                  </a:lnTo>
                  <a:lnTo>
                    <a:pt x="333815" y="14050"/>
                  </a:lnTo>
                  <a:lnTo>
                    <a:pt x="327886" y="9587"/>
                  </a:lnTo>
                  <a:lnTo>
                    <a:pt x="323542" y="3376"/>
                  </a:lnTo>
                  <a:lnTo>
                    <a:pt x="322162" y="0"/>
                  </a:lnTo>
                  <a:close/>
                </a:path>
              </a:pathLst>
            </a:custGeom>
            <a:solidFill>
              <a:srgbClr val="B5D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503368" y="4437112"/>
            <a:ext cx="475615" cy="648335"/>
            <a:chOff x="503368" y="4437112"/>
            <a:chExt cx="475615" cy="648335"/>
          </a:xfrm>
        </p:grpSpPr>
        <p:sp>
          <p:nvSpPr>
            <p:cNvPr id="19" name="object 19"/>
            <p:cNvSpPr/>
            <p:nvPr/>
          </p:nvSpPr>
          <p:spPr>
            <a:xfrm>
              <a:off x="503368" y="4437112"/>
              <a:ext cx="475615" cy="334645"/>
            </a:xfrm>
            <a:custGeom>
              <a:avLst/>
              <a:gdLst/>
              <a:ahLst/>
              <a:cxnLst/>
              <a:rect l="l" t="t" r="r" b="b"/>
              <a:pathLst>
                <a:path w="475615" h="334645">
                  <a:moveTo>
                    <a:pt x="449687" y="0"/>
                  </a:moveTo>
                  <a:lnTo>
                    <a:pt x="364562" y="10153"/>
                  </a:lnTo>
                  <a:lnTo>
                    <a:pt x="355571" y="5604"/>
                  </a:lnTo>
                  <a:lnTo>
                    <a:pt x="129905" y="31664"/>
                  </a:lnTo>
                  <a:lnTo>
                    <a:pt x="109806" y="16059"/>
                  </a:lnTo>
                  <a:lnTo>
                    <a:pt x="19187" y="28863"/>
                  </a:lnTo>
                  <a:lnTo>
                    <a:pt x="19128" y="38564"/>
                  </a:lnTo>
                  <a:lnTo>
                    <a:pt x="18070" y="43928"/>
                  </a:lnTo>
                  <a:lnTo>
                    <a:pt x="14780" y="50375"/>
                  </a:lnTo>
                  <a:lnTo>
                    <a:pt x="13016" y="51972"/>
                  </a:lnTo>
                  <a:lnTo>
                    <a:pt x="8109" y="54472"/>
                  </a:lnTo>
                  <a:lnTo>
                    <a:pt x="0" y="56310"/>
                  </a:lnTo>
                  <a:lnTo>
                    <a:pt x="94115" y="334128"/>
                  </a:lnTo>
                  <a:lnTo>
                    <a:pt x="462145" y="263777"/>
                  </a:lnTo>
                  <a:lnTo>
                    <a:pt x="475103" y="19673"/>
                  </a:lnTo>
                  <a:lnTo>
                    <a:pt x="467905" y="18559"/>
                  </a:lnTo>
                  <a:lnTo>
                    <a:pt x="459060" y="12805"/>
                  </a:lnTo>
                  <a:lnTo>
                    <a:pt x="456827" y="9218"/>
                  </a:lnTo>
                  <a:lnTo>
                    <a:pt x="449687" y="0"/>
                  </a:lnTo>
                  <a:close/>
                </a:path>
              </a:pathLst>
            </a:custGeom>
            <a:solidFill>
              <a:srgbClr val="6060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22247" y="4448081"/>
              <a:ext cx="342265" cy="299720"/>
            </a:xfrm>
            <a:custGeom>
              <a:avLst/>
              <a:gdLst/>
              <a:ahLst/>
              <a:cxnLst/>
              <a:rect l="l" t="t" r="r" b="b"/>
              <a:pathLst>
                <a:path w="342265" h="299720">
                  <a:moveTo>
                    <a:pt x="322162" y="0"/>
                  </a:moveTo>
                  <a:lnTo>
                    <a:pt x="150720" y="21888"/>
                  </a:lnTo>
                  <a:lnTo>
                    <a:pt x="146170" y="25717"/>
                  </a:lnTo>
                  <a:lnTo>
                    <a:pt x="143793" y="29456"/>
                  </a:lnTo>
                  <a:lnTo>
                    <a:pt x="142648" y="33737"/>
                  </a:lnTo>
                  <a:lnTo>
                    <a:pt x="135075" y="46943"/>
                  </a:lnTo>
                  <a:lnTo>
                    <a:pt x="134136" y="47937"/>
                  </a:lnTo>
                  <a:lnTo>
                    <a:pt x="131436" y="52369"/>
                  </a:lnTo>
                  <a:lnTo>
                    <a:pt x="128618" y="54147"/>
                  </a:lnTo>
                  <a:lnTo>
                    <a:pt x="27649" y="68529"/>
                  </a:lnTo>
                  <a:lnTo>
                    <a:pt x="16701" y="78930"/>
                  </a:lnTo>
                  <a:lnTo>
                    <a:pt x="10038" y="81705"/>
                  </a:lnTo>
                  <a:lnTo>
                    <a:pt x="8482" y="81826"/>
                  </a:lnTo>
                  <a:lnTo>
                    <a:pt x="0" y="299111"/>
                  </a:lnTo>
                  <a:lnTo>
                    <a:pt x="330674" y="233235"/>
                  </a:lnTo>
                  <a:lnTo>
                    <a:pt x="342239" y="16883"/>
                  </a:lnTo>
                  <a:lnTo>
                    <a:pt x="333815" y="14050"/>
                  </a:lnTo>
                  <a:lnTo>
                    <a:pt x="327886" y="9587"/>
                  </a:lnTo>
                  <a:lnTo>
                    <a:pt x="323542" y="3376"/>
                  </a:lnTo>
                  <a:lnTo>
                    <a:pt x="322162" y="0"/>
                  </a:lnTo>
                  <a:close/>
                </a:path>
              </a:pathLst>
            </a:custGeom>
            <a:solidFill>
              <a:srgbClr val="B5D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03368" y="4751056"/>
              <a:ext cx="475615" cy="334645"/>
            </a:xfrm>
            <a:custGeom>
              <a:avLst/>
              <a:gdLst/>
              <a:ahLst/>
              <a:cxnLst/>
              <a:rect l="l" t="t" r="r" b="b"/>
              <a:pathLst>
                <a:path w="475615" h="334645">
                  <a:moveTo>
                    <a:pt x="449687" y="0"/>
                  </a:moveTo>
                  <a:lnTo>
                    <a:pt x="364562" y="10153"/>
                  </a:lnTo>
                  <a:lnTo>
                    <a:pt x="355571" y="5604"/>
                  </a:lnTo>
                  <a:lnTo>
                    <a:pt x="129905" y="31664"/>
                  </a:lnTo>
                  <a:lnTo>
                    <a:pt x="109806" y="16059"/>
                  </a:lnTo>
                  <a:lnTo>
                    <a:pt x="19187" y="28863"/>
                  </a:lnTo>
                  <a:lnTo>
                    <a:pt x="19128" y="38564"/>
                  </a:lnTo>
                  <a:lnTo>
                    <a:pt x="18070" y="43928"/>
                  </a:lnTo>
                  <a:lnTo>
                    <a:pt x="14780" y="50375"/>
                  </a:lnTo>
                  <a:lnTo>
                    <a:pt x="13016" y="51972"/>
                  </a:lnTo>
                  <a:lnTo>
                    <a:pt x="8109" y="54472"/>
                  </a:lnTo>
                  <a:lnTo>
                    <a:pt x="0" y="56310"/>
                  </a:lnTo>
                  <a:lnTo>
                    <a:pt x="94115" y="334128"/>
                  </a:lnTo>
                  <a:lnTo>
                    <a:pt x="462145" y="263777"/>
                  </a:lnTo>
                  <a:lnTo>
                    <a:pt x="475103" y="19673"/>
                  </a:lnTo>
                  <a:lnTo>
                    <a:pt x="467905" y="18559"/>
                  </a:lnTo>
                  <a:lnTo>
                    <a:pt x="459060" y="12805"/>
                  </a:lnTo>
                  <a:lnTo>
                    <a:pt x="456827" y="9220"/>
                  </a:lnTo>
                  <a:lnTo>
                    <a:pt x="449687" y="0"/>
                  </a:lnTo>
                  <a:close/>
                </a:path>
              </a:pathLst>
            </a:custGeom>
            <a:solidFill>
              <a:srgbClr val="6060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22247" y="4762025"/>
              <a:ext cx="342265" cy="299720"/>
            </a:xfrm>
            <a:custGeom>
              <a:avLst/>
              <a:gdLst/>
              <a:ahLst/>
              <a:cxnLst/>
              <a:rect l="l" t="t" r="r" b="b"/>
              <a:pathLst>
                <a:path w="342265" h="299720">
                  <a:moveTo>
                    <a:pt x="322162" y="0"/>
                  </a:moveTo>
                  <a:lnTo>
                    <a:pt x="150720" y="21888"/>
                  </a:lnTo>
                  <a:lnTo>
                    <a:pt x="146170" y="25717"/>
                  </a:lnTo>
                  <a:lnTo>
                    <a:pt x="143793" y="29456"/>
                  </a:lnTo>
                  <a:lnTo>
                    <a:pt x="142648" y="33737"/>
                  </a:lnTo>
                  <a:lnTo>
                    <a:pt x="135075" y="46941"/>
                  </a:lnTo>
                  <a:lnTo>
                    <a:pt x="134136" y="47937"/>
                  </a:lnTo>
                  <a:lnTo>
                    <a:pt x="131436" y="52369"/>
                  </a:lnTo>
                  <a:lnTo>
                    <a:pt x="128618" y="54147"/>
                  </a:lnTo>
                  <a:lnTo>
                    <a:pt x="27649" y="68529"/>
                  </a:lnTo>
                  <a:lnTo>
                    <a:pt x="16701" y="78930"/>
                  </a:lnTo>
                  <a:lnTo>
                    <a:pt x="10038" y="81704"/>
                  </a:lnTo>
                  <a:lnTo>
                    <a:pt x="8482" y="81824"/>
                  </a:lnTo>
                  <a:lnTo>
                    <a:pt x="0" y="299111"/>
                  </a:lnTo>
                  <a:lnTo>
                    <a:pt x="330674" y="233235"/>
                  </a:lnTo>
                  <a:lnTo>
                    <a:pt x="342239" y="16883"/>
                  </a:lnTo>
                  <a:lnTo>
                    <a:pt x="333815" y="14050"/>
                  </a:lnTo>
                  <a:lnTo>
                    <a:pt x="327886" y="9587"/>
                  </a:lnTo>
                  <a:lnTo>
                    <a:pt x="323542" y="3376"/>
                  </a:lnTo>
                  <a:lnTo>
                    <a:pt x="322162" y="0"/>
                  </a:lnTo>
                  <a:close/>
                </a:path>
              </a:pathLst>
            </a:custGeom>
            <a:solidFill>
              <a:srgbClr val="B5D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9427" y="245126"/>
            <a:ext cx="703643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4D4D4D"/>
                </a:solidFill>
              </a:rPr>
              <a:t>PROSEDUR</a:t>
            </a:r>
            <a:r>
              <a:rPr sz="2400" spc="10" dirty="0">
                <a:solidFill>
                  <a:srgbClr val="4D4D4D"/>
                </a:solidFill>
              </a:rPr>
              <a:t> </a:t>
            </a:r>
            <a:r>
              <a:rPr sz="2400" spc="-5" dirty="0">
                <a:solidFill>
                  <a:srgbClr val="4D4D4D"/>
                </a:solidFill>
              </a:rPr>
              <a:t>TERKAIT</a:t>
            </a:r>
            <a:r>
              <a:rPr sz="2400" spc="5" dirty="0">
                <a:solidFill>
                  <a:srgbClr val="4D4D4D"/>
                </a:solidFill>
              </a:rPr>
              <a:t> </a:t>
            </a:r>
            <a:r>
              <a:rPr sz="2400" spc="-5" dirty="0">
                <a:solidFill>
                  <a:srgbClr val="4D4D4D"/>
                </a:solidFill>
              </a:rPr>
              <a:t>KARANTINA</a:t>
            </a:r>
            <a:r>
              <a:rPr sz="2400" spc="10" dirty="0">
                <a:solidFill>
                  <a:srgbClr val="4D4D4D"/>
                </a:solidFill>
              </a:rPr>
              <a:t> </a:t>
            </a:r>
            <a:r>
              <a:rPr sz="2400" spc="-5" dirty="0">
                <a:solidFill>
                  <a:srgbClr val="4D4D4D"/>
                </a:solidFill>
              </a:rPr>
              <a:t>KESEHATAN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703991" y="2597925"/>
            <a:ext cx="8615045" cy="40360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42900" marR="91440" indent="-330200">
              <a:lnSpc>
                <a:spcPct val="98000"/>
              </a:lnSpc>
              <a:spcBef>
                <a:spcPts val="130"/>
              </a:spcBef>
              <a:buAutoNum type="alphaLcPeriod"/>
              <a:tabLst>
                <a:tab pos="354965" algn="l"/>
                <a:tab pos="355600" algn="l"/>
              </a:tabLst>
            </a:pPr>
            <a:r>
              <a:rPr sz="1400" dirty="0">
                <a:solidFill>
                  <a:srgbClr val="4D4D4D"/>
                </a:solidFill>
                <a:latin typeface="Microsoft Sans Serif"/>
                <a:cs typeface="Microsoft Sans Serif"/>
              </a:rPr>
              <a:t>Setiap pesawat udara yang datang dari bandar udara wilayah yang </a:t>
            </a:r>
            <a:r>
              <a:rPr sz="14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terjangkit </a:t>
            </a:r>
            <a:r>
              <a:rPr sz="1400" dirty="0">
                <a:solidFill>
                  <a:srgbClr val="4D4D4D"/>
                </a:solidFill>
                <a:latin typeface="Microsoft Sans Serif"/>
                <a:cs typeface="Microsoft Sans Serif"/>
              </a:rPr>
              <a:t>atau terdapat orang hidup </a:t>
            </a:r>
            <a:r>
              <a:rPr sz="1400" spc="-36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4D4D4D"/>
                </a:solidFill>
                <a:latin typeface="Microsoft Sans Serif"/>
                <a:cs typeface="Microsoft Sans Serif"/>
              </a:rPr>
              <a:t>atau</a:t>
            </a:r>
            <a:r>
              <a:rPr sz="1400" spc="2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4D4D4D"/>
                </a:solidFill>
                <a:latin typeface="Microsoft Sans Serif"/>
                <a:cs typeface="Microsoft Sans Serif"/>
              </a:rPr>
              <a:t>mati</a:t>
            </a:r>
            <a:r>
              <a:rPr sz="1400" spc="1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4D4D4D"/>
                </a:solidFill>
                <a:latin typeface="Microsoft Sans Serif"/>
                <a:cs typeface="Microsoft Sans Serif"/>
              </a:rPr>
              <a:t>yang</a:t>
            </a:r>
            <a:r>
              <a:rPr sz="1400" spc="2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4D4D4D"/>
                </a:solidFill>
                <a:latin typeface="Microsoft Sans Serif"/>
                <a:cs typeface="Microsoft Sans Serif"/>
              </a:rPr>
              <a:t>diduga</a:t>
            </a:r>
            <a:r>
              <a:rPr sz="1400" spc="2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terjangkit</a:t>
            </a:r>
            <a:r>
              <a:rPr sz="1400" spc="2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4D4D4D"/>
                </a:solidFill>
                <a:latin typeface="Microsoft Sans Serif"/>
                <a:cs typeface="Microsoft Sans Serif"/>
              </a:rPr>
              <a:t>berdasarkan</a:t>
            </a:r>
            <a:r>
              <a:rPr sz="1400" spc="2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4D4D4D"/>
                </a:solidFill>
                <a:latin typeface="Microsoft Sans Serif"/>
                <a:cs typeface="Microsoft Sans Serif"/>
              </a:rPr>
              <a:t>deklarasi</a:t>
            </a:r>
            <a:r>
              <a:rPr sz="1400" spc="1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4D4D4D"/>
                </a:solidFill>
                <a:latin typeface="Microsoft Sans Serif"/>
                <a:cs typeface="Microsoft Sans Serif"/>
              </a:rPr>
              <a:t>umum</a:t>
            </a:r>
            <a:r>
              <a:rPr sz="1400" spc="1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50" spc="-25" dirty="0">
                <a:solidFill>
                  <a:srgbClr val="606060"/>
                </a:solidFill>
                <a:latin typeface="Microsoft Sans Serif"/>
                <a:cs typeface="Microsoft Sans Serif"/>
              </a:rPr>
              <a:t>(General</a:t>
            </a:r>
            <a:r>
              <a:rPr sz="1450" spc="5" dirty="0">
                <a:solidFill>
                  <a:srgbClr val="606060"/>
                </a:solidFill>
                <a:latin typeface="Microsoft Sans Serif"/>
                <a:cs typeface="Microsoft Sans Serif"/>
              </a:rPr>
              <a:t> </a:t>
            </a:r>
            <a:r>
              <a:rPr sz="1450" spc="-25" dirty="0">
                <a:solidFill>
                  <a:srgbClr val="606060"/>
                </a:solidFill>
                <a:latin typeface="Microsoft Sans Serif"/>
                <a:cs typeface="Microsoft Sans Serif"/>
              </a:rPr>
              <a:t>Declaration)</a:t>
            </a:r>
            <a:r>
              <a:rPr sz="1450" spc="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4D4D4D"/>
                </a:solidFill>
                <a:latin typeface="Microsoft Sans Serif"/>
                <a:cs typeface="Microsoft Sans Serif"/>
              </a:rPr>
              <a:t>pesawat</a:t>
            </a:r>
            <a:r>
              <a:rPr sz="1400" spc="2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4D4D4D"/>
                </a:solidFill>
                <a:latin typeface="Microsoft Sans Serif"/>
                <a:cs typeface="Microsoft Sans Serif"/>
              </a:rPr>
              <a:t>udara </a:t>
            </a:r>
            <a:r>
              <a:rPr sz="1400" spc="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4D4D4D"/>
                </a:solidFill>
                <a:latin typeface="Microsoft Sans Serif"/>
                <a:cs typeface="Microsoft Sans Serif"/>
              </a:rPr>
              <a:t>atau</a:t>
            </a:r>
            <a:r>
              <a:rPr sz="1400" spc="1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4D4D4D"/>
                </a:solidFill>
                <a:latin typeface="Microsoft Sans Serif"/>
                <a:cs typeface="Microsoft Sans Serif"/>
              </a:rPr>
              <a:t>terdapat</a:t>
            </a:r>
            <a:r>
              <a:rPr sz="1400" spc="1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4D4D4D"/>
                </a:solidFill>
                <a:latin typeface="Microsoft Sans Serif"/>
                <a:cs typeface="Microsoft Sans Serif"/>
              </a:rPr>
              <a:t>orang/</a:t>
            </a:r>
            <a:r>
              <a:rPr sz="1400" spc="1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4D4D4D"/>
                </a:solidFill>
                <a:latin typeface="Microsoft Sans Serif"/>
                <a:cs typeface="Microsoft Sans Serif"/>
              </a:rPr>
              <a:t>barang</a:t>
            </a:r>
            <a:r>
              <a:rPr sz="1400" spc="1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4D4D4D"/>
                </a:solidFill>
                <a:latin typeface="Microsoft Sans Serif"/>
                <a:cs typeface="Microsoft Sans Serif"/>
              </a:rPr>
              <a:t>diduga</a:t>
            </a:r>
            <a:r>
              <a:rPr sz="1400" spc="1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4D4D4D"/>
                </a:solidFill>
                <a:latin typeface="Microsoft Sans Serif"/>
                <a:cs typeface="Microsoft Sans Serif"/>
              </a:rPr>
              <a:t>terpapar</a:t>
            </a:r>
            <a:r>
              <a:rPr sz="1400" spc="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4D4D4D"/>
                </a:solidFill>
                <a:latin typeface="Microsoft Sans Serif"/>
                <a:cs typeface="Microsoft Sans Serif"/>
              </a:rPr>
              <a:t>di</a:t>
            </a:r>
            <a:r>
              <a:rPr sz="1400" spc="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4D4D4D"/>
                </a:solidFill>
                <a:latin typeface="Microsoft Sans Serif"/>
                <a:cs typeface="Microsoft Sans Serif"/>
              </a:rPr>
              <a:t>dalam</a:t>
            </a:r>
            <a:r>
              <a:rPr sz="1400" spc="1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4D4D4D"/>
                </a:solidFill>
                <a:latin typeface="Microsoft Sans Serif"/>
                <a:cs typeface="Microsoft Sans Serif"/>
              </a:rPr>
              <a:t>pesawat</a:t>
            </a:r>
            <a:r>
              <a:rPr sz="1400" spc="1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4D4D4D"/>
                </a:solidFill>
                <a:latin typeface="Microsoft Sans Serif"/>
                <a:cs typeface="Microsoft Sans Serif"/>
              </a:rPr>
              <a:t>oleh</a:t>
            </a:r>
            <a:r>
              <a:rPr sz="1400" spc="1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4D4D4D"/>
                </a:solidFill>
                <a:latin typeface="Microsoft Sans Serif"/>
                <a:cs typeface="Microsoft Sans Serif"/>
              </a:rPr>
              <a:t>Kapten</a:t>
            </a:r>
            <a:r>
              <a:rPr sz="1400" spc="1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4D4D4D"/>
                </a:solidFill>
                <a:latin typeface="Microsoft Sans Serif"/>
                <a:cs typeface="Microsoft Sans Serif"/>
              </a:rPr>
              <a:t>Penerbang</a:t>
            </a:r>
            <a:r>
              <a:rPr sz="1400" spc="1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4D4D4D"/>
                </a:solidFill>
                <a:latin typeface="Microsoft Sans Serif"/>
                <a:cs typeface="Microsoft Sans Serif"/>
              </a:rPr>
              <a:t>dikenakan </a:t>
            </a:r>
            <a:r>
              <a:rPr sz="1400" spc="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status</a:t>
            </a:r>
            <a:r>
              <a:rPr sz="1400" spc="-1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4D4D4D"/>
                </a:solidFill>
                <a:latin typeface="Microsoft Sans Serif"/>
                <a:cs typeface="Microsoft Sans Serif"/>
              </a:rPr>
              <a:t>karantina.  </a:t>
            </a:r>
            <a:endParaRPr sz="1400">
              <a:latin typeface="Microsoft Sans Serif"/>
              <a:cs typeface="Microsoft Sans Serif"/>
            </a:endParaRPr>
          </a:p>
          <a:p>
            <a:pPr marL="342900" marR="5080" indent="-330200">
              <a:lnSpc>
                <a:spcPct val="96700"/>
              </a:lnSpc>
              <a:spcBef>
                <a:spcPts val="415"/>
              </a:spcBef>
              <a:buAutoNum type="alphaLcPeriod"/>
              <a:tabLst>
                <a:tab pos="354965" algn="l"/>
                <a:tab pos="355600" algn="l"/>
              </a:tabLst>
            </a:pPr>
            <a:r>
              <a:rPr sz="1400" dirty="0">
                <a:solidFill>
                  <a:srgbClr val="4D4D4D"/>
                </a:solidFill>
                <a:latin typeface="Microsoft Sans Serif"/>
                <a:cs typeface="Microsoft Sans Serif"/>
              </a:rPr>
              <a:t>Kapten Penerbang pesawat udara wajib segera melaporkan mengenai keadaan sebagaimana dimaksud </a:t>
            </a:r>
            <a:r>
              <a:rPr sz="1400" spc="-36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4D4D4D"/>
                </a:solidFill>
                <a:latin typeface="Microsoft Sans Serif"/>
                <a:cs typeface="Microsoft Sans Serif"/>
              </a:rPr>
              <a:t>pada huruf a, dan menyerahkan Deklarasi Kesehatan Penerbangan yang merupakan bagian dari </a:t>
            </a:r>
            <a:r>
              <a:rPr sz="1400" spc="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4D4D4D"/>
                </a:solidFill>
                <a:latin typeface="Microsoft Sans Serif"/>
                <a:cs typeface="Microsoft Sans Serif"/>
              </a:rPr>
              <a:t>deklarasi</a:t>
            </a:r>
            <a:r>
              <a:rPr sz="1400" spc="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4D4D4D"/>
                </a:solidFill>
                <a:latin typeface="Microsoft Sans Serif"/>
                <a:cs typeface="Microsoft Sans Serif"/>
              </a:rPr>
              <a:t>umum </a:t>
            </a:r>
            <a:r>
              <a:rPr sz="1450" spc="-25" dirty="0">
                <a:solidFill>
                  <a:srgbClr val="606060"/>
                </a:solidFill>
                <a:latin typeface="Microsoft Sans Serif"/>
                <a:cs typeface="Microsoft Sans Serif"/>
              </a:rPr>
              <a:t>(General Declaration)</a:t>
            </a:r>
            <a:r>
              <a:rPr sz="1450" spc="-2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4D4D4D"/>
                </a:solidFill>
                <a:latin typeface="Microsoft Sans Serif"/>
                <a:cs typeface="Microsoft Sans Serif"/>
              </a:rPr>
              <a:t>pesawat udara kepada petugas lalu lintas udara yang </a:t>
            </a:r>
            <a:r>
              <a:rPr sz="14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bertugas </a:t>
            </a:r>
            <a:r>
              <a:rPr sz="1400" dirty="0">
                <a:solidFill>
                  <a:srgbClr val="4D4D4D"/>
                </a:solidFill>
                <a:latin typeface="Microsoft Sans Serif"/>
                <a:cs typeface="Microsoft Sans Serif"/>
              </a:rPr>
              <a:t> untuk </a:t>
            </a:r>
            <a:r>
              <a:rPr sz="14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diteruskan </a:t>
            </a:r>
            <a:r>
              <a:rPr sz="1400" dirty="0">
                <a:solidFill>
                  <a:srgbClr val="4D4D4D"/>
                </a:solidFill>
                <a:latin typeface="Microsoft Sans Serif"/>
                <a:cs typeface="Microsoft Sans Serif"/>
              </a:rPr>
              <a:t>kepada petugas karantina kesehatan di bandar udara kedatangan melalui petugas </a:t>
            </a:r>
            <a:r>
              <a:rPr sz="1450" spc="-25" dirty="0">
                <a:solidFill>
                  <a:srgbClr val="606060"/>
                </a:solidFill>
                <a:latin typeface="Microsoft Sans Serif"/>
                <a:cs typeface="Microsoft Sans Serif"/>
              </a:rPr>
              <a:t>Air </a:t>
            </a:r>
            <a:r>
              <a:rPr sz="1450" spc="-20" dirty="0">
                <a:solidFill>
                  <a:srgbClr val="606060"/>
                </a:solidFill>
                <a:latin typeface="Microsoft Sans Serif"/>
                <a:cs typeface="Microsoft Sans Serif"/>
              </a:rPr>
              <a:t> </a:t>
            </a:r>
            <a:r>
              <a:rPr sz="1450" spc="-25" dirty="0">
                <a:solidFill>
                  <a:srgbClr val="4D4D4D"/>
                </a:solidFill>
                <a:latin typeface="Microsoft Sans Serif"/>
                <a:cs typeface="Microsoft Sans Serif"/>
              </a:rPr>
              <a:t>Traffic</a:t>
            </a:r>
            <a:r>
              <a:rPr sz="1450" spc="-2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50" spc="-25" dirty="0">
                <a:solidFill>
                  <a:srgbClr val="4D4D4D"/>
                </a:solidFill>
                <a:latin typeface="Microsoft Sans Serif"/>
                <a:cs typeface="Microsoft Sans Serif"/>
              </a:rPr>
              <a:t>Controller</a:t>
            </a:r>
            <a:r>
              <a:rPr sz="1450" spc="-2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50" spc="-25" dirty="0">
                <a:solidFill>
                  <a:srgbClr val="4D4D4D"/>
                </a:solidFill>
                <a:latin typeface="Microsoft Sans Serif"/>
                <a:cs typeface="Microsoft Sans Serif"/>
              </a:rPr>
              <a:t>(ATC)</a:t>
            </a:r>
            <a:r>
              <a:rPr sz="1400" spc="-25" dirty="0">
                <a:solidFill>
                  <a:srgbClr val="4D4D4D"/>
                </a:solidFill>
                <a:latin typeface="Microsoft Sans Serif"/>
                <a:cs typeface="Microsoft Sans Serif"/>
              </a:rPr>
              <a:t>. </a:t>
            </a:r>
            <a:endParaRPr sz="1400">
              <a:latin typeface="Microsoft Sans Serif"/>
              <a:cs typeface="Microsoft Sans Serif"/>
            </a:endParaRPr>
          </a:p>
          <a:p>
            <a:pPr marL="342900" marR="259715" indent="-330200">
              <a:lnSpc>
                <a:spcPct val="96900"/>
              </a:lnSpc>
              <a:spcBef>
                <a:spcPts val="395"/>
              </a:spcBef>
              <a:buAutoNum type="alphaLcPeriod"/>
              <a:tabLst>
                <a:tab pos="354965" algn="l"/>
                <a:tab pos="355600" algn="l"/>
              </a:tabLst>
            </a:pPr>
            <a:r>
              <a:rPr sz="1400" dirty="0">
                <a:solidFill>
                  <a:srgbClr val="4D4D4D"/>
                </a:solidFill>
                <a:latin typeface="Microsoft Sans Serif"/>
                <a:cs typeface="Microsoft Sans Serif"/>
              </a:rPr>
              <a:t>Kapten Penerbang wajib menyampaikan Deklarasi Kesehatan Penerbangan yang merupakan bagian </a:t>
            </a:r>
            <a:r>
              <a:rPr sz="1400" spc="-36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4D4D4D"/>
                </a:solidFill>
                <a:latin typeface="Microsoft Sans Serif"/>
                <a:cs typeface="Microsoft Sans Serif"/>
              </a:rPr>
              <a:t>dari Deklarasi Umum </a:t>
            </a:r>
            <a:r>
              <a:rPr sz="1450" spc="-25" dirty="0">
                <a:solidFill>
                  <a:srgbClr val="4D4D4D"/>
                </a:solidFill>
                <a:latin typeface="Microsoft Sans Serif"/>
                <a:cs typeface="Microsoft Sans Serif"/>
              </a:rPr>
              <a:t>(General Declaration) </a:t>
            </a:r>
            <a:r>
              <a:rPr sz="1400" dirty="0">
                <a:solidFill>
                  <a:srgbClr val="4D4D4D"/>
                </a:solidFill>
                <a:latin typeface="Microsoft Sans Serif"/>
                <a:cs typeface="Microsoft Sans Serif"/>
              </a:rPr>
              <a:t>kepada petugas karantina setelah kedatangan pesawat </a:t>
            </a:r>
            <a:r>
              <a:rPr sz="1400" spc="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4D4D4D"/>
                </a:solidFill>
                <a:latin typeface="Microsoft Sans Serif"/>
                <a:cs typeface="Microsoft Sans Serif"/>
              </a:rPr>
              <a:t>udara</a:t>
            </a:r>
            <a:r>
              <a:rPr sz="14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4D4D4D"/>
                </a:solidFill>
                <a:latin typeface="Microsoft Sans Serif"/>
                <a:cs typeface="Microsoft Sans Serif"/>
              </a:rPr>
              <a:t>melalui</a:t>
            </a:r>
            <a:r>
              <a:rPr sz="14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4D4D4D"/>
                </a:solidFill>
                <a:latin typeface="Microsoft Sans Serif"/>
                <a:cs typeface="Microsoft Sans Serif"/>
              </a:rPr>
              <a:t>petugas</a:t>
            </a:r>
            <a:r>
              <a:rPr sz="14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4D4D4D"/>
                </a:solidFill>
                <a:latin typeface="Microsoft Sans Serif"/>
                <a:cs typeface="Microsoft Sans Serif"/>
              </a:rPr>
              <a:t>darat</a:t>
            </a:r>
            <a:r>
              <a:rPr sz="14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50" spc="-25" dirty="0">
                <a:solidFill>
                  <a:srgbClr val="4D4D4D"/>
                </a:solidFill>
                <a:latin typeface="Microsoft Sans Serif"/>
                <a:cs typeface="Microsoft Sans Serif"/>
              </a:rPr>
              <a:t>(ground</a:t>
            </a:r>
            <a:r>
              <a:rPr sz="1450" spc="-1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50" spc="-25" dirty="0">
                <a:solidFill>
                  <a:srgbClr val="4D4D4D"/>
                </a:solidFill>
                <a:latin typeface="Microsoft Sans Serif"/>
                <a:cs typeface="Microsoft Sans Serif"/>
              </a:rPr>
              <a:t>handling)</a:t>
            </a:r>
            <a:r>
              <a:rPr sz="1450" spc="-1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4D4D4D"/>
                </a:solidFill>
                <a:latin typeface="Microsoft Sans Serif"/>
                <a:cs typeface="Microsoft Sans Serif"/>
              </a:rPr>
              <a:t>bandar</a:t>
            </a:r>
            <a:r>
              <a:rPr sz="14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4D4D4D"/>
                </a:solidFill>
                <a:latin typeface="Microsoft Sans Serif"/>
                <a:cs typeface="Microsoft Sans Serif"/>
              </a:rPr>
              <a:t>udara. </a:t>
            </a:r>
            <a:endParaRPr sz="1400">
              <a:latin typeface="Microsoft Sans Serif"/>
              <a:cs typeface="Microsoft Sans Serif"/>
            </a:endParaRPr>
          </a:p>
          <a:p>
            <a:pPr marL="342900" marR="205104" indent="-330200">
              <a:lnSpc>
                <a:spcPct val="99300"/>
              </a:lnSpc>
              <a:spcBef>
                <a:spcPts val="360"/>
              </a:spcBef>
              <a:buAutoNum type="alphaLcPeriod"/>
              <a:tabLst>
                <a:tab pos="354965" algn="l"/>
                <a:tab pos="355600" algn="l"/>
              </a:tabLst>
            </a:pPr>
            <a:r>
              <a:rPr sz="1400" dirty="0">
                <a:solidFill>
                  <a:srgbClr val="4D4D4D"/>
                </a:solidFill>
                <a:latin typeface="Microsoft Sans Serif"/>
                <a:cs typeface="Microsoft Sans Serif"/>
              </a:rPr>
              <a:t>Petugas Karantina Kesehatan masuk ke dalam pesawat untuk melakukan pemeriksaan </a:t>
            </a:r>
            <a:r>
              <a:rPr sz="14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status </a:t>
            </a:r>
            <a:r>
              <a:rPr sz="1400" dirty="0">
                <a:solidFill>
                  <a:srgbClr val="4D4D4D"/>
                </a:solidFill>
                <a:latin typeface="Microsoft Sans Serif"/>
                <a:cs typeface="Microsoft Sans Serif"/>
              </a:rPr>
              <a:t> kesehatan kru dan penumpang. Bagi kru dan penumpang yang diduga </a:t>
            </a:r>
            <a:r>
              <a:rPr sz="14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sakit </a:t>
            </a:r>
            <a:r>
              <a:rPr sz="1400" dirty="0">
                <a:solidFill>
                  <a:srgbClr val="4D4D4D"/>
                </a:solidFill>
                <a:latin typeface="Microsoft Sans Serif"/>
                <a:cs typeface="Microsoft Sans Serif"/>
              </a:rPr>
              <a:t>akan dilakukan </a:t>
            </a:r>
            <a:r>
              <a:rPr sz="1400" spc="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4D4D4D"/>
                </a:solidFill>
                <a:latin typeface="Microsoft Sans Serif"/>
                <a:cs typeface="Microsoft Sans Serif"/>
              </a:rPr>
              <a:t>pemeriksaan lebih lanjut, sedangkan penumpang lainnya yang sehat akan diberikan </a:t>
            </a:r>
            <a:r>
              <a:rPr sz="1450" spc="-25" dirty="0">
                <a:solidFill>
                  <a:srgbClr val="4D4D4D"/>
                </a:solidFill>
                <a:latin typeface="Microsoft Sans Serif"/>
                <a:cs typeface="Microsoft Sans Serif"/>
              </a:rPr>
              <a:t>Health Alert </a:t>
            </a:r>
            <a:r>
              <a:rPr sz="1450" spc="-30" dirty="0">
                <a:solidFill>
                  <a:srgbClr val="4D4D4D"/>
                </a:solidFill>
                <a:latin typeface="Microsoft Sans Serif"/>
                <a:cs typeface="Microsoft Sans Serif"/>
              </a:rPr>
              <a:t>Card </a:t>
            </a:r>
            <a:r>
              <a:rPr sz="1450" spc="-37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4D4D4D"/>
                </a:solidFill>
                <a:latin typeface="Microsoft Sans Serif"/>
                <a:cs typeface="Microsoft Sans Serif"/>
              </a:rPr>
              <a:t>dan</a:t>
            </a:r>
            <a:r>
              <a:rPr sz="14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4D4D4D"/>
                </a:solidFill>
                <a:latin typeface="Microsoft Sans Serif"/>
                <a:cs typeface="Microsoft Sans Serif"/>
              </a:rPr>
              <a:t>dipersilakan turun. </a:t>
            </a:r>
            <a:endParaRPr sz="1400">
              <a:latin typeface="Microsoft Sans Serif"/>
              <a:cs typeface="Microsoft Sans Serif"/>
            </a:endParaRPr>
          </a:p>
          <a:p>
            <a:pPr marL="342900" marR="382905" indent="-330200">
              <a:lnSpc>
                <a:spcPct val="105000"/>
              </a:lnSpc>
              <a:spcBef>
                <a:spcPts val="170"/>
              </a:spcBef>
              <a:buAutoNum type="alphaLcPeriod"/>
              <a:tabLst>
                <a:tab pos="354965" algn="l"/>
                <a:tab pos="355600" algn="l"/>
              </a:tabLst>
            </a:pPr>
            <a:r>
              <a:rPr sz="1400" dirty="0">
                <a:solidFill>
                  <a:srgbClr val="4D4D4D"/>
                </a:solidFill>
                <a:latin typeface="Microsoft Sans Serif"/>
                <a:cs typeface="Microsoft Sans Serif"/>
              </a:rPr>
              <a:t>Sebelum penumpang turun, untuk mencegah masuknya serangga penular </a:t>
            </a:r>
            <a:r>
              <a:rPr sz="14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penyakit </a:t>
            </a:r>
            <a:r>
              <a:rPr sz="1400" dirty="0">
                <a:solidFill>
                  <a:srgbClr val="4D4D4D"/>
                </a:solidFill>
                <a:latin typeface="Microsoft Sans Serif"/>
                <a:cs typeface="Microsoft Sans Serif"/>
              </a:rPr>
              <a:t>dari negara lain </a:t>
            </a:r>
            <a:r>
              <a:rPr sz="1400" spc="-36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4D4D4D"/>
                </a:solidFill>
                <a:latin typeface="Microsoft Sans Serif"/>
                <a:cs typeface="Microsoft Sans Serif"/>
              </a:rPr>
              <a:t>dilakukan</a:t>
            </a:r>
            <a:r>
              <a:rPr sz="14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4D4D4D"/>
                </a:solidFill>
                <a:latin typeface="Microsoft Sans Serif"/>
                <a:cs typeface="Microsoft Sans Serif"/>
              </a:rPr>
              <a:t>disinseksi</a:t>
            </a:r>
            <a:r>
              <a:rPr sz="14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4D4D4D"/>
                </a:solidFill>
                <a:latin typeface="Microsoft Sans Serif"/>
                <a:cs typeface="Microsoft Sans Serif"/>
              </a:rPr>
              <a:t>sesuai</a:t>
            </a:r>
            <a:r>
              <a:rPr sz="14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 standar </a:t>
            </a:r>
            <a:r>
              <a:rPr sz="1400" dirty="0">
                <a:solidFill>
                  <a:srgbClr val="4D4D4D"/>
                </a:solidFill>
                <a:latin typeface="Microsoft Sans Serif"/>
                <a:cs typeface="Microsoft Sans Serif"/>
              </a:rPr>
              <a:t>termasuk</a:t>
            </a:r>
            <a:r>
              <a:rPr sz="14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4D4D4D"/>
                </a:solidFill>
                <a:latin typeface="Microsoft Sans Serif"/>
                <a:cs typeface="Microsoft Sans Serif"/>
              </a:rPr>
              <a:t>kargo. </a:t>
            </a:r>
            <a:endParaRPr sz="1400">
              <a:latin typeface="Microsoft Sans Serif"/>
              <a:cs typeface="Microsoft Sans Serif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69916" y="1783079"/>
            <a:ext cx="4638675" cy="640080"/>
            <a:chOff x="369916" y="1783079"/>
            <a:chExt cx="4638675" cy="64008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9916" y="1783079"/>
              <a:ext cx="4638502" cy="64007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29788" y="1849581"/>
              <a:ext cx="3370811" cy="51954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0687" y="1808858"/>
              <a:ext cx="4536502" cy="540023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420687" y="1808858"/>
              <a:ext cx="4537075" cy="540385"/>
            </a:xfrm>
            <a:custGeom>
              <a:avLst/>
              <a:gdLst/>
              <a:ahLst/>
              <a:cxnLst/>
              <a:rect l="l" t="t" r="r" b="b"/>
              <a:pathLst>
                <a:path w="4537075" h="540385">
                  <a:moveTo>
                    <a:pt x="0" y="0"/>
                  </a:moveTo>
                  <a:lnTo>
                    <a:pt x="4266491" y="0"/>
                  </a:lnTo>
                  <a:lnTo>
                    <a:pt x="4536502" y="270011"/>
                  </a:lnTo>
                  <a:lnTo>
                    <a:pt x="4266491" y="540022"/>
                  </a:lnTo>
                  <a:lnTo>
                    <a:pt x="0" y="540022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6BA72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499427" y="758817"/>
            <a:ext cx="4246245" cy="1515745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871855">
              <a:lnSpc>
                <a:spcPts val="2800"/>
              </a:lnSpc>
              <a:spcBef>
                <a:spcPts val="260"/>
              </a:spcBef>
            </a:pPr>
            <a:r>
              <a:rPr sz="2400" b="1" spc="-5" dirty="0">
                <a:solidFill>
                  <a:srgbClr val="262626"/>
                </a:solidFill>
                <a:latin typeface="Arial"/>
                <a:cs typeface="Arial"/>
              </a:rPr>
              <a:t>Kedatangan</a:t>
            </a:r>
            <a:r>
              <a:rPr sz="2400" b="1" spc="-40" dirty="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262626"/>
                </a:solidFill>
                <a:latin typeface="Arial"/>
                <a:cs typeface="Arial"/>
              </a:rPr>
              <a:t>Orang</a:t>
            </a:r>
            <a:r>
              <a:rPr sz="2400" b="1" spc="-30" dirty="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262626"/>
                </a:solidFill>
                <a:latin typeface="Arial"/>
                <a:cs typeface="Arial"/>
              </a:rPr>
              <a:t>dan </a:t>
            </a:r>
            <a:r>
              <a:rPr sz="2400" b="1" spc="-655" dirty="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262626"/>
                </a:solidFill>
                <a:latin typeface="Arial"/>
                <a:cs typeface="Arial"/>
              </a:rPr>
              <a:t>Bagasinya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650">
              <a:latin typeface="Arial"/>
              <a:cs typeface="Arial"/>
            </a:endParaRPr>
          </a:p>
          <a:p>
            <a:pPr marL="1003300">
              <a:lnSpc>
                <a:spcPct val="100000"/>
              </a:lnSpc>
            </a:pPr>
            <a:r>
              <a:rPr sz="2400" b="1" dirty="0">
                <a:solidFill>
                  <a:srgbClr val="262626"/>
                </a:solidFill>
                <a:latin typeface="Arial"/>
                <a:cs typeface="Arial"/>
              </a:rPr>
              <a:t>Dari</a:t>
            </a:r>
            <a:r>
              <a:rPr sz="2400" b="1" spc="-40" dirty="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262626"/>
                </a:solidFill>
                <a:latin typeface="Arial"/>
                <a:cs typeface="Arial"/>
              </a:rPr>
              <a:t>Negara</a:t>
            </a:r>
            <a:r>
              <a:rPr sz="2400" b="1" spc="-35" dirty="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sz="2400" b="1" spc="-20" dirty="0">
                <a:solidFill>
                  <a:srgbClr val="262626"/>
                </a:solidFill>
                <a:latin typeface="Arial"/>
                <a:cs typeface="Arial"/>
              </a:rPr>
              <a:t>Terjangkit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478410" y="1793876"/>
            <a:ext cx="702310" cy="588010"/>
            <a:chOff x="478410" y="1793876"/>
            <a:chExt cx="702310" cy="588010"/>
          </a:xfrm>
        </p:grpSpPr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23701" y="1841269"/>
              <a:ext cx="656705" cy="540327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492697" y="1808163"/>
              <a:ext cx="617855" cy="504825"/>
            </a:xfrm>
            <a:custGeom>
              <a:avLst/>
              <a:gdLst/>
              <a:ahLst/>
              <a:cxnLst/>
              <a:rect l="l" t="t" r="r" b="b"/>
              <a:pathLst>
                <a:path w="617855" h="504825">
                  <a:moveTo>
                    <a:pt x="533398" y="0"/>
                  </a:moveTo>
                  <a:lnTo>
                    <a:pt x="84138" y="0"/>
                  </a:lnTo>
                  <a:lnTo>
                    <a:pt x="51388" y="6612"/>
                  </a:lnTo>
                  <a:lnTo>
                    <a:pt x="24643" y="24643"/>
                  </a:lnTo>
                  <a:lnTo>
                    <a:pt x="6612" y="51388"/>
                  </a:lnTo>
                  <a:lnTo>
                    <a:pt x="0" y="84138"/>
                  </a:lnTo>
                  <a:lnTo>
                    <a:pt x="0" y="420687"/>
                  </a:lnTo>
                  <a:lnTo>
                    <a:pt x="6612" y="453437"/>
                  </a:lnTo>
                  <a:lnTo>
                    <a:pt x="24643" y="480182"/>
                  </a:lnTo>
                  <a:lnTo>
                    <a:pt x="51388" y="498214"/>
                  </a:lnTo>
                  <a:lnTo>
                    <a:pt x="84138" y="504826"/>
                  </a:lnTo>
                  <a:lnTo>
                    <a:pt x="533398" y="504826"/>
                  </a:lnTo>
                  <a:lnTo>
                    <a:pt x="566148" y="498214"/>
                  </a:lnTo>
                  <a:lnTo>
                    <a:pt x="592893" y="480182"/>
                  </a:lnTo>
                  <a:lnTo>
                    <a:pt x="610924" y="453437"/>
                  </a:lnTo>
                  <a:lnTo>
                    <a:pt x="617536" y="420687"/>
                  </a:lnTo>
                  <a:lnTo>
                    <a:pt x="617536" y="84138"/>
                  </a:lnTo>
                  <a:lnTo>
                    <a:pt x="610924" y="51388"/>
                  </a:lnTo>
                  <a:lnTo>
                    <a:pt x="592893" y="24643"/>
                  </a:lnTo>
                  <a:lnTo>
                    <a:pt x="566148" y="6612"/>
                  </a:lnTo>
                  <a:lnTo>
                    <a:pt x="533398" y="0"/>
                  </a:lnTo>
                  <a:close/>
                </a:path>
              </a:pathLst>
            </a:custGeom>
            <a:solidFill>
              <a:srgbClr val="B5D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92697" y="1808164"/>
              <a:ext cx="617855" cy="504825"/>
            </a:xfrm>
            <a:custGeom>
              <a:avLst/>
              <a:gdLst/>
              <a:ahLst/>
              <a:cxnLst/>
              <a:rect l="l" t="t" r="r" b="b"/>
              <a:pathLst>
                <a:path w="617855" h="504825">
                  <a:moveTo>
                    <a:pt x="0" y="84139"/>
                  </a:moveTo>
                  <a:lnTo>
                    <a:pt x="6612" y="51388"/>
                  </a:lnTo>
                  <a:lnTo>
                    <a:pt x="24643" y="24643"/>
                  </a:lnTo>
                  <a:lnTo>
                    <a:pt x="51388" y="6612"/>
                  </a:lnTo>
                  <a:lnTo>
                    <a:pt x="84138" y="0"/>
                  </a:lnTo>
                  <a:lnTo>
                    <a:pt x="533397" y="0"/>
                  </a:lnTo>
                  <a:lnTo>
                    <a:pt x="566148" y="6612"/>
                  </a:lnTo>
                  <a:lnTo>
                    <a:pt x="592893" y="24643"/>
                  </a:lnTo>
                  <a:lnTo>
                    <a:pt x="610924" y="51388"/>
                  </a:lnTo>
                  <a:lnTo>
                    <a:pt x="617536" y="84139"/>
                  </a:lnTo>
                  <a:lnTo>
                    <a:pt x="617536" y="420687"/>
                  </a:lnTo>
                  <a:lnTo>
                    <a:pt x="610924" y="453437"/>
                  </a:lnTo>
                  <a:lnTo>
                    <a:pt x="592893" y="480182"/>
                  </a:lnTo>
                  <a:lnTo>
                    <a:pt x="566148" y="498213"/>
                  </a:lnTo>
                  <a:lnTo>
                    <a:pt x="533397" y="504825"/>
                  </a:lnTo>
                  <a:lnTo>
                    <a:pt x="84138" y="504825"/>
                  </a:lnTo>
                  <a:lnTo>
                    <a:pt x="51388" y="498213"/>
                  </a:lnTo>
                  <a:lnTo>
                    <a:pt x="24643" y="480182"/>
                  </a:lnTo>
                  <a:lnTo>
                    <a:pt x="6612" y="453437"/>
                  </a:lnTo>
                  <a:lnTo>
                    <a:pt x="0" y="420687"/>
                  </a:lnTo>
                  <a:lnTo>
                    <a:pt x="0" y="84139"/>
                  </a:lnTo>
                  <a:close/>
                </a:path>
              </a:pathLst>
            </a:custGeom>
            <a:ln w="28574">
              <a:solidFill>
                <a:srgbClr val="6060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25253" y="1889253"/>
              <a:ext cx="353695" cy="341630"/>
            </a:xfrm>
            <a:custGeom>
              <a:avLst/>
              <a:gdLst/>
              <a:ahLst/>
              <a:cxnLst/>
              <a:rect l="l" t="t" r="r" b="b"/>
              <a:pathLst>
                <a:path w="353694" h="341630">
                  <a:moveTo>
                    <a:pt x="351336" y="0"/>
                  </a:moveTo>
                  <a:lnTo>
                    <a:pt x="305692" y="6935"/>
                  </a:lnTo>
                  <a:lnTo>
                    <a:pt x="250454" y="38125"/>
                  </a:lnTo>
                  <a:lnTo>
                    <a:pt x="184657" y="117237"/>
                  </a:lnTo>
                  <a:lnTo>
                    <a:pt x="153361" y="159979"/>
                  </a:lnTo>
                  <a:lnTo>
                    <a:pt x="118569" y="210868"/>
                  </a:lnTo>
                  <a:lnTo>
                    <a:pt x="99289" y="238004"/>
                  </a:lnTo>
                  <a:lnTo>
                    <a:pt x="88461" y="250351"/>
                  </a:lnTo>
                  <a:lnTo>
                    <a:pt x="86712" y="251145"/>
                  </a:lnTo>
                  <a:lnTo>
                    <a:pt x="84381" y="250351"/>
                  </a:lnTo>
                  <a:lnTo>
                    <a:pt x="80503" y="246047"/>
                  </a:lnTo>
                  <a:lnTo>
                    <a:pt x="64093" y="209530"/>
                  </a:lnTo>
                  <a:lnTo>
                    <a:pt x="57883" y="199922"/>
                  </a:lnTo>
                  <a:lnTo>
                    <a:pt x="54229" y="197289"/>
                  </a:lnTo>
                  <a:lnTo>
                    <a:pt x="47503" y="197457"/>
                  </a:lnTo>
                  <a:lnTo>
                    <a:pt x="33201" y="200966"/>
                  </a:lnTo>
                  <a:lnTo>
                    <a:pt x="19570" y="206711"/>
                  </a:lnTo>
                  <a:lnTo>
                    <a:pt x="7353" y="214503"/>
                  </a:lnTo>
                  <a:lnTo>
                    <a:pt x="1815" y="220644"/>
                  </a:lnTo>
                  <a:lnTo>
                    <a:pt x="0" y="229293"/>
                  </a:lnTo>
                  <a:lnTo>
                    <a:pt x="1748" y="244355"/>
                  </a:lnTo>
                  <a:lnTo>
                    <a:pt x="15154" y="290983"/>
                  </a:lnTo>
                  <a:lnTo>
                    <a:pt x="35711" y="334037"/>
                  </a:lnTo>
                  <a:lnTo>
                    <a:pt x="70370" y="341433"/>
                  </a:lnTo>
                  <a:lnTo>
                    <a:pt x="79584" y="339825"/>
                  </a:lnTo>
                  <a:lnTo>
                    <a:pt x="112852" y="311998"/>
                  </a:lnTo>
                  <a:lnTo>
                    <a:pt x="147779" y="257474"/>
                  </a:lnTo>
                  <a:lnTo>
                    <a:pt x="189836" y="198918"/>
                  </a:lnTo>
                  <a:lnTo>
                    <a:pt x="237250" y="138797"/>
                  </a:lnTo>
                  <a:lnTo>
                    <a:pt x="297106" y="69211"/>
                  </a:lnTo>
                  <a:lnTo>
                    <a:pt x="353218" y="9170"/>
                  </a:lnTo>
                  <a:lnTo>
                    <a:pt x="351336" y="0"/>
                  </a:lnTo>
                  <a:close/>
                </a:path>
              </a:pathLst>
            </a:custGeom>
            <a:solidFill>
              <a:srgbClr val="6060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9427" y="245126"/>
            <a:ext cx="703643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4D4D4D"/>
                </a:solidFill>
              </a:rPr>
              <a:t>PROSEDUR</a:t>
            </a:r>
            <a:r>
              <a:rPr sz="2400" spc="10" dirty="0">
                <a:solidFill>
                  <a:srgbClr val="4D4D4D"/>
                </a:solidFill>
              </a:rPr>
              <a:t> </a:t>
            </a:r>
            <a:r>
              <a:rPr sz="2400" spc="-5" dirty="0">
                <a:solidFill>
                  <a:srgbClr val="4D4D4D"/>
                </a:solidFill>
              </a:rPr>
              <a:t>TERKAIT</a:t>
            </a:r>
            <a:r>
              <a:rPr sz="2400" spc="5" dirty="0">
                <a:solidFill>
                  <a:srgbClr val="4D4D4D"/>
                </a:solidFill>
              </a:rPr>
              <a:t> </a:t>
            </a:r>
            <a:r>
              <a:rPr sz="2400" spc="-5" dirty="0">
                <a:solidFill>
                  <a:srgbClr val="4D4D4D"/>
                </a:solidFill>
              </a:rPr>
              <a:t>KARANTINA</a:t>
            </a:r>
            <a:r>
              <a:rPr sz="2400" spc="10" dirty="0">
                <a:solidFill>
                  <a:srgbClr val="4D4D4D"/>
                </a:solidFill>
              </a:rPr>
              <a:t> </a:t>
            </a:r>
            <a:r>
              <a:rPr sz="2400" spc="-5" dirty="0">
                <a:solidFill>
                  <a:srgbClr val="4D4D4D"/>
                </a:solidFill>
              </a:rPr>
              <a:t>KESEHATAN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355411" y="2525916"/>
            <a:ext cx="9419590" cy="393954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342900" marR="19685" indent="-330200">
              <a:lnSpc>
                <a:spcPts val="1900"/>
              </a:lnSpc>
              <a:spcBef>
                <a:spcPts val="180"/>
              </a:spcBef>
              <a:buClr>
                <a:srgbClr val="4D4D4D"/>
              </a:buClr>
              <a:buAutoNum type="alphaLcPeriod" startAt="6"/>
              <a:tabLst>
                <a:tab pos="354965" algn="l"/>
                <a:tab pos="355600" algn="l"/>
              </a:tabLst>
            </a:pPr>
            <a:r>
              <a:rPr sz="1600" spc="-5" dirty="0">
                <a:solidFill>
                  <a:srgbClr val="606060"/>
                </a:solidFill>
                <a:latin typeface="Microsoft Sans Serif"/>
                <a:cs typeface="Microsoft Sans Serif"/>
              </a:rPr>
              <a:t>Setelah</a:t>
            </a:r>
            <a:r>
              <a:rPr sz="1600" dirty="0">
                <a:solidFill>
                  <a:srgbClr val="606060"/>
                </a:solidFill>
                <a:latin typeface="Microsoft Sans Serif"/>
                <a:cs typeface="Microsoft Sans Serif"/>
              </a:rPr>
              <a:t> penumpang</a:t>
            </a:r>
            <a:r>
              <a:rPr sz="1600" spc="5" dirty="0">
                <a:solidFill>
                  <a:srgbClr val="606060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606060"/>
                </a:solidFill>
                <a:latin typeface="Microsoft Sans Serif"/>
                <a:cs typeface="Microsoft Sans Serif"/>
              </a:rPr>
              <a:t>turun</a:t>
            </a:r>
            <a:r>
              <a:rPr sz="1600" spc="5" dirty="0">
                <a:solidFill>
                  <a:srgbClr val="606060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606060"/>
                </a:solidFill>
                <a:latin typeface="Microsoft Sans Serif"/>
                <a:cs typeface="Microsoft Sans Serif"/>
              </a:rPr>
              <a:t>apabila</a:t>
            </a:r>
            <a:r>
              <a:rPr sz="1600" spc="5" dirty="0">
                <a:solidFill>
                  <a:srgbClr val="606060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606060"/>
                </a:solidFill>
                <a:latin typeface="Microsoft Sans Serif"/>
                <a:cs typeface="Microsoft Sans Serif"/>
              </a:rPr>
              <a:t>dalam</a:t>
            </a:r>
            <a:r>
              <a:rPr sz="1600" spc="-5" dirty="0">
                <a:solidFill>
                  <a:srgbClr val="606060"/>
                </a:solidFill>
                <a:latin typeface="Microsoft Sans Serif"/>
                <a:cs typeface="Microsoft Sans Serif"/>
              </a:rPr>
              <a:t> pesawat</a:t>
            </a:r>
            <a:r>
              <a:rPr sz="1600" spc="5" dirty="0">
                <a:solidFill>
                  <a:srgbClr val="606060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606060"/>
                </a:solidFill>
                <a:latin typeface="Microsoft Sans Serif"/>
                <a:cs typeface="Microsoft Sans Serif"/>
              </a:rPr>
              <a:t>ditemukan</a:t>
            </a:r>
            <a:r>
              <a:rPr sz="1600" spc="5" dirty="0">
                <a:solidFill>
                  <a:srgbClr val="606060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606060"/>
                </a:solidFill>
                <a:latin typeface="Microsoft Sans Serif"/>
                <a:cs typeface="Microsoft Sans Serif"/>
              </a:rPr>
              <a:t>penumpang</a:t>
            </a:r>
            <a:r>
              <a:rPr sz="1600" spc="5" dirty="0">
                <a:solidFill>
                  <a:srgbClr val="606060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606060"/>
                </a:solidFill>
                <a:latin typeface="Microsoft Sans Serif"/>
                <a:cs typeface="Microsoft Sans Serif"/>
              </a:rPr>
              <a:t>dan/</a:t>
            </a:r>
            <a:r>
              <a:rPr sz="1600" dirty="0">
                <a:solidFill>
                  <a:srgbClr val="606060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606060"/>
                </a:solidFill>
                <a:latin typeface="Microsoft Sans Serif"/>
                <a:cs typeface="Microsoft Sans Serif"/>
              </a:rPr>
              <a:t>atau</a:t>
            </a:r>
            <a:r>
              <a:rPr sz="1600" spc="5" dirty="0">
                <a:solidFill>
                  <a:srgbClr val="606060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606060"/>
                </a:solidFill>
                <a:latin typeface="Microsoft Sans Serif"/>
                <a:cs typeface="Microsoft Sans Serif"/>
              </a:rPr>
              <a:t>kru</a:t>
            </a:r>
            <a:r>
              <a:rPr sz="1600" spc="5" dirty="0">
                <a:solidFill>
                  <a:srgbClr val="606060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606060"/>
                </a:solidFill>
                <a:latin typeface="Microsoft Sans Serif"/>
                <a:cs typeface="Microsoft Sans Serif"/>
              </a:rPr>
              <a:t>yang</a:t>
            </a:r>
            <a:r>
              <a:rPr sz="1600" spc="5" dirty="0">
                <a:solidFill>
                  <a:srgbClr val="606060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606060"/>
                </a:solidFill>
                <a:latin typeface="Microsoft Sans Serif"/>
                <a:cs typeface="Microsoft Sans Serif"/>
              </a:rPr>
              <a:t>diduga </a:t>
            </a:r>
            <a:r>
              <a:rPr sz="1600" spc="5" dirty="0">
                <a:solidFill>
                  <a:srgbClr val="606060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terjangkit</a:t>
            </a:r>
            <a:r>
              <a:rPr sz="160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penyakit</a:t>
            </a:r>
            <a:r>
              <a:rPr sz="1600" spc="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4D4D4D"/>
                </a:solidFill>
                <a:latin typeface="Microsoft Sans Serif"/>
                <a:cs typeface="Microsoft Sans Serif"/>
              </a:rPr>
              <a:t>menular</a:t>
            </a:r>
            <a:r>
              <a:rPr sz="16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 tertentu,</a:t>
            </a:r>
            <a:r>
              <a:rPr sz="1600" spc="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4D4D4D"/>
                </a:solidFill>
                <a:latin typeface="Microsoft Sans Serif"/>
                <a:cs typeface="Microsoft Sans Serif"/>
              </a:rPr>
              <a:t>akan dilakukan</a:t>
            </a:r>
            <a:r>
              <a:rPr sz="1600" spc="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tindakan</a:t>
            </a:r>
            <a:r>
              <a:rPr sz="160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disinfeksi</a:t>
            </a:r>
            <a:r>
              <a:rPr sz="160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pesawat.</a:t>
            </a:r>
            <a:r>
              <a:rPr sz="160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endParaRPr sz="1600">
              <a:latin typeface="Microsoft Sans Serif"/>
              <a:cs typeface="Microsoft Sans Serif"/>
            </a:endParaRPr>
          </a:p>
          <a:p>
            <a:pPr marL="354965" indent="-342900">
              <a:lnSpc>
                <a:spcPct val="100000"/>
              </a:lnSpc>
              <a:spcBef>
                <a:spcPts val="300"/>
              </a:spcBef>
              <a:buAutoNum type="alphaLcPeriod" startAt="6"/>
              <a:tabLst>
                <a:tab pos="354965" algn="l"/>
                <a:tab pos="355600" algn="l"/>
              </a:tabLst>
            </a:pPr>
            <a:r>
              <a:rPr sz="1600" dirty="0">
                <a:solidFill>
                  <a:srgbClr val="4D4D4D"/>
                </a:solidFill>
                <a:latin typeface="Microsoft Sans Serif"/>
                <a:cs typeface="Microsoft Sans Serif"/>
              </a:rPr>
              <a:t>Pada </a:t>
            </a:r>
            <a:r>
              <a:rPr sz="16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saat</a:t>
            </a:r>
            <a:r>
              <a:rPr sz="1600" spc="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pesawat</a:t>
            </a:r>
            <a:r>
              <a:rPr sz="1600" spc="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4D4D4D"/>
                </a:solidFill>
                <a:latin typeface="Microsoft Sans Serif"/>
                <a:cs typeface="Microsoft Sans Serif"/>
              </a:rPr>
              <a:t>dalam</a:t>
            </a:r>
            <a:r>
              <a:rPr sz="16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4D4D4D"/>
                </a:solidFill>
                <a:latin typeface="Microsoft Sans Serif"/>
                <a:cs typeface="Microsoft Sans Serif"/>
              </a:rPr>
              <a:t>keadaan</a:t>
            </a:r>
            <a:r>
              <a:rPr sz="1600" spc="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kosong,</a:t>
            </a:r>
            <a:r>
              <a:rPr sz="1600" spc="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4D4D4D"/>
                </a:solidFill>
                <a:latin typeface="Microsoft Sans Serif"/>
                <a:cs typeface="Microsoft Sans Serif"/>
              </a:rPr>
              <a:t>sebelum </a:t>
            </a:r>
            <a:r>
              <a:rPr sz="16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berangkat</a:t>
            </a:r>
            <a:r>
              <a:rPr sz="1600" dirty="0">
                <a:solidFill>
                  <a:srgbClr val="4D4D4D"/>
                </a:solidFill>
                <a:latin typeface="Microsoft Sans Serif"/>
                <a:cs typeface="Microsoft Sans Serif"/>
              </a:rPr>
              <a:t> dilakukan</a:t>
            </a:r>
            <a:r>
              <a:rPr sz="1600" spc="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4D4D4D"/>
                </a:solidFill>
                <a:latin typeface="Microsoft Sans Serif"/>
                <a:cs typeface="Microsoft Sans Serif"/>
              </a:rPr>
              <a:t>disinseksi sesuai </a:t>
            </a:r>
            <a:r>
              <a:rPr sz="16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standar.</a:t>
            </a:r>
            <a:r>
              <a:rPr sz="160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endParaRPr sz="1600">
              <a:latin typeface="Microsoft Sans Serif"/>
              <a:cs typeface="Microsoft Sans Serif"/>
            </a:endParaRPr>
          </a:p>
          <a:p>
            <a:pPr marL="354965" indent="-342900">
              <a:lnSpc>
                <a:spcPct val="100000"/>
              </a:lnSpc>
              <a:spcBef>
                <a:spcPts val="380"/>
              </a:spcBef>
              <a:buAutoNum type="alphaLcPeriod" startAt="6"/>
              <a:tabLst>
                <a:tab pos="354965" algn="l"/>
                <a:tab pos="355600" algn="l"/>
              </a:tabLst>
            </a:pPr>
            <a:r>
              <a:rPr sz="1600" dirty="0">
                <a:solidFill>
                  <a:srgbClr val="4D4D4D"/>
                </a:solidFill>
                <a:latin typeface="Microsoft Sans Serif"/>
                <a:cs typeface="Microsoft Sans Serif"/>
              </a:rPr>
              <a:t>Penumpang</a:t>
            </a:r>
            <a:r>
              <a:rPr sz="1600" spc="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4D4D4D"/>
                </a:solidFill>
                <a:latin typeface="Microsoft Sans Serif"/>
                <a:cs typeface="Microsoft Sans Serif"/>
              </a:rPr>
              <a:t>dan</a:t>
            </a:r>
            <a:r>
              <a:rPr sz="1600" spc="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4D4D4D"/>
                </a:solidFill>
                <a:latin typeface="Microsoft Sans Serif"/>
                <a:cs typeface="Microsoft Sans Serif"/>
              </a:rPr>
              <a:t>kru</a:t>
            </a:r>
            <a:r>
              <a:rPr sz="1600" spc="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4D4D4D"/>
                </a:solidFill>
                <a:latin typeface="Microsoft Sans Serif"/>
                <a:cs typeface="Microsoft Sans Serif"/>
              </a:rPr>
              <a:t>keluar dari </a:t>
            </a:r>
            <a:r>
              <a:rPr sz="16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pesawat</a:t>
            </a:r>
            <a:r>
              <a:rPr sz="1600" spc="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untuk</a:t>
            </a:r>
            <a:r>
              <a:rPr sz="160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selanjutnya</a:t>
            </a:r>
            <a:r>
              <a:rPr sz="1600" spc="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4D4D4D"/>
                </a:solidFill>
                <a:latin typeface="Microsoft Sans Serif"/>
                <a:cs typeface="Microsoft Sans Serif"/>
              </a:rPr>
              <a:t>diharuskan</a:t>
            </a:r>
            <a:r>
              <a:rPr sz="1600" spc="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melewati</a:t>
            </a:r>
            <a:r>
              <a:rPr sz="160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alat</a:t>
            </a:r>
            <a:r>
              <a:rPr sz="1600" spc="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4D4D4D"/>
                </a:solidFill>
                <a:latin typeface="Microsoft Sans Serif"/>
                <a:cs typeface="Microsoft Sans Serif"/>
              </a:rPr>
              <a:t>pemindai </a:t>
            </a:r>
            <a:r>
              <a:rPr sz="16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suhu.</a:t>
            </a:r>
            <a:r>
              <a:rPr sz="160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endParaRPr sz="1600">
              <a:latin typeface="Microsoft Sans Serif"/>
              <a:cs typeface="Microsoft Sans Serif"/>
            </a:endParaRPr>
          </a:p>
          <a:p>
            <a:pPr marL="342900" marR="509905" indent="-330200">
              <a:lnSpc>
                <a:spcPct val="100000"/>
              </a:lnSpc>
              <a:spcBef>
                <a:spcPts val="380"/>
              </a:spcBef>
              <a:buAutoNum type="alphaLcPeriod" startAt="6"/>
              <a:tabLst>
                <a:tab pos="354965" algn="l"/>
                <a:tab pos="355600" algn="l"/>
              </a:tabLst>
            </a:pPr>
            <a:r>
              <a:rPr sz="1600" dirty="0">
                <a:solidFill>
                  <a:srgbClr val="4D4D4D"/>
                </a:solidFill>
                <a:latin typeface="Microsoft Sans Serif"/>
                <a:cs typeface="Microsoft Sans Serif"/>
              </a:rPr>
              <a:t>Penumpang </a:t>
            </a:r>
            <a:r>
              <a:rPr sz="16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atau</a:t>
            </a:r>
            <a:r>
              <a:rPr sz="1600" dirty="0">
                <a:solidFill>
                  <a:srgbClr val="4D4D4D"/>
                </a:solidFill>
                <a:latin typeface="Microsoft Sans Serif"/>
                <a:cs typeface="Microsoft Sans Serif"/>
              </a:rPr>
              <a:t> kru yang </a:t>
            </a:r>
            <a:r>
              <a:rPr sz="16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diketahui terjaring</a:t>
            </a:r>
            <a:r>
              <a:rPr sz="160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alat</a:t>
            </a:r>
            <a:r>
              <a:rPr sz="1600" spc="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4D4D4D"/>
                </a:solidFill>
                <a:latin typeface="Microsoft Sans Serif"/>
                <a:cs typeface="Microsoft Sans Serif"/>
              </a:rPr>
              <a:t>pemindai</a:t>
            </a:r>
            <a:r>
              <a:rPr sz="16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4D4D4D"/>
                </a:solidFill>
                <a:latin typeface="Microsoft Sans Serif"/>
                <a:cs typeface="Microsoft Sans Serif"/>
              </a:rPr>
              <a:t>suhu dipersilakan memasuki</a:t>
            </a:r>
            <a:r>
              <a:rPr sz="16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4D4D4D"/>
                </a:solidFill>
                <a:latin typeface="Microsoft Sans Serif"/>
                <a:cs typeface="Microsoft Sans Serif"/>
              </a:rPr>
              <a:t>ruang </a:t>
            </a:r>
            <a:r>
              <a:rPr sz="1600" spc="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4D4D4D"/>
                </a:solidFill>
                <a:latin typeface="Microsoft Sans Serif"/>
                <a:cs typeface="Microsoft Sans Serif"/>
              </a:rPr>
              <a:t>pelayanan </a:t>
            </a:r>
            <a:r>
              <a:rPr sz="16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karantina</a:t>
            </a:r>
            <a:r>
              <a:rPr sz="160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untuk </a:t>
            </a:r>
            <a:r>
              <a:rPr sz="1600" dirty="0">
                <a:solidFill>
                  <a:srgbClr val="4D4D4D"/>
                </a:solidFill>
                <a:latin typeface="Microsoft Sans Serif"/>
                <a:cs typeface="Microsoft Sans Serif"/>
              </a:rPr>
              <a:t>dilakukan pemeriksaan </a:t>
            </a:r>
            <a:r>
              <a:rPr sz="16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konfirmasi.</a:t>
            </a:r>
            <a:r>
              <a:rPr sz="160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endParaRPr sz="1600">
              <a:latin typeface="Microsoft Sans Serif"/>
              <a:cs typeface="Microsoft Sans Serif"/>
            </a:endParaRPr>
          </a:p>
          <a:p>
            <a:pPr marL="342900" marR="83820" indent="-330200">
              <a:lnSpc>
                <a:spcPct val="100000"/>
              </a:lnSpc>
              <a:spcBef>
                <a:spcPts val="360"/>
              </a:spcBef>
              <a:buAutoNum type="alphaLcPeriod" startAt="6"/>
              <a:tabLst>
                <a:tab pos="354965" algn="l"/>
                <a:tab pos="355600" algn="l"/>
              </a:tabLst>
            </a:pPr>
            <a:r>
              <a:rPr sz="16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Penumpang/</a:t>
            </a:r>
            <a:r>
              <a:rPr sz="1600" dirty="0">
                <a:solidFill>
                  <a:srgbClr val="4D4D4D"/>
                </a:solidFill>
                <a:latin typeface="Microsoft Sans Serif"/>
                <a:cs typeface="Microsoft Sans Serif"/>
              </a:rPr>
              <a:t> kru</a:t>
            </a:r>
            <a:r>
              <a:rPr sz="1600" spc="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4D4D4D"/>
                </a:solidFill>
                <a:latin typeface="Microsoft Sans Serif"/>
                <a:cs typeface="Microsoft Sans Serif"/>
              </a:rPr>
              <a:t>yang</a:t>
            </a:r>
            <a:r>
              <a:rPr sz="1600" spc="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4D4D4D"/>
                </a:solidFill>
                <a:latin typeface="Microsoft Sans Serif"/>
                <a:cs typeface="Microsoft Sans Serif"/>
              </a:rPr>
              <a:t>dicurigai </a:t>
            </a:r>
            <a:r>
              <a:rPr sz="16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menderita</a:t>
            </a:r>
            <a:r>
              <a:rPr sz="1600" spc="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penyakit</a:t>
            </a:r>
            <a:r>
              <a:rPr sz="1600" spc="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4D4D4D"/>
                </a:solidFill>
                <a:latin typeface="Microsoft Sans Serif"/>
                <a:cs typeface="Microsoft Sans Serif"/>
              </a:rPr>
              <a:t>menular </a:t>
            </a:r>
            <a:r>
              <a:rPr sz="16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potensial</a:t>
            </a:r>
            <a:r>
              <a:rPr sz="1600" dirty="0">
                <a:solidFill>
                  <a:srgbClr val="4D4D4D"/>
                </a:solidFill>
                <a:latin typeface="Microsoft Sans Serif"/>
                <a:cs typeface="Microsoft Sans Serif"/>
              </a:rPr>
              <a:t> wabah</a:t>
            </a:r>
            <a:r>
              <a:rPr sz="1600" spc="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4D4D4D"/>
                </a:solidFill>
                <a:latin typeface="Microsoft Sans Serif"/>
                <a:cs typeface="Microsoft Sans Serif"/>
              </a:rPr>
              <a:t>akan</a:t>
            </a:r>
            <a:r>
              <a:rPr sz="1600" spc="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4D4D4D"/>
                </a:solidFill>
                <a:latin typeface="Microsoft Sans Serif"/>
                <a:cs typeface="Microsoft Sans Serif"/>
              </a:rPr>
              <a:t>dikirim ke rumah </a:t>
            </a:r>
            <a:r>
              <a:rPr sz="1600" spc="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sakit </a:t>
            </a:r>
            <a:r>
              <a:rPr sz="1600" dirty="0">
                <a:solidFill>
                  <a:srgbClr val="4D4D4D"/>
                </a:solidFill>
                <a:latin typeface="Microsoft Sans Serif"/>
                <a:cs typeface="Microsoft Sans Serif"/>
              </a:rPr>
              <a:t>rujukan dengan menggunakan mobil</a:t>
            </a:r>
            <a:r>
              <a:rPr sz="16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4D4D4D"/>
                </a:solidFill>
                <a:latin typeface="Microsoft Sans Serif"/>
                <a:cs typeface="Microsoft Sans Serif"/>
              </a:rPr>
              <a:t>evakuasi</a:t>
            </a:r>
            <a:r>
              <a:rPr sz="16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 untuk diisolasi.</a:t>
            </a:r>
            <a:r>
              <a:rPr sz="160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endParaRPr sz="1600">
              <a:latin typeface="Microsoft Sans Serif"/>
              <a:cs typeface="Microsoft Sans Serif"/>
            </a:endParaRPr>
          </a:p>
          <a:p>
            <a:pPr marL="342900" marR="236854" indent="-330200">
              <a:lnSpc>
                <a:spcPct val="100000"/>
              </a:lnSpc>
              <a:spcBef>
                <a:spcPts val="360"/>
              </a:spcBef>
              <a:buAutoNum type="alphaLcPeriod" startAt="6"/>
              <a:tabLst>
                <a:tab pos="354965" algn="l"/>
                <a:tab pos="355600" algn="l"/>
              </a:tabLst>
            </a:pPr>
            <a:r>
              <a:rPr sz="16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Setiap</a:t>
            </a:r>
            <a:r>
              <a:rPr sz="1600" spc="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4D4D4D"/>
                </a:solidFill>
                <a:latin typeface="Microsoft Sans Serif"/>
                <a:cs typeface="Microsoft Sans Serif"/>
              </a:rPr>
              <a:t>orang</a:t>
            </a:r>
            <a:r>
              <a:rPr sz="1600" spc="1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4D4D4D"/>
                </a:solidFill>
                <a:latin typeface="Microsoft Sans Serif"/>
                <a:cs typeface="Microsoft Sans Serif"/>
              </a:rPr>
              <a:t>yang</a:t>
            </a:r>
            <a:r>
              <a:rPr sz="1600" spc="1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datang</a:t>
            </a:r>
            <a:r>
              <a:rPr sz="1600" spc="1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4D4D4D"/>
                </a:solidFill>
                <a:latin typeface="Microsoft Sans Serif"/>
                <a:cs typeface="Microsoft Sans Serif"/>
              </a:rPr>
              <a:t>dari negara</a:t>
            </a:r>
            <a:r>
              <a:rPr sz="1600" spc="1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dan/</a:t>
            </a:r>
            <a:r>
              <a:rPr sz="1600" spc="1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atau</a:t>
            </a:r>
            <a:r>
              <a:rPr sz="1600" spc="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4D4D4D"/>
                </a:solidFill>
                <a:latin typeface="Microsoft Sans Serif"/>
                <a:cs typeface="Microsoft Sans Serif"/>
              </a:rPr>
              <a:t>wilayah</a:t>
            </a:r>
            <a:r>
              <a:rPr sz="1600" spc="1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kedaruratan</a:t>
            </a:r>
            <a:r>
              <a:rPr sz="1600" spc="1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kesehatan</a:t>
            </a:r>
            <a:r>
              <a:rPr sz="1600" spc="1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masyarakat</a:t>
            </a:r>
            <a:r>
              <a:rPr sz="1600" spc="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4D4D4D"/>
                </a:solidFill>
                <a:latin typeface="Microsoft Sans Serif"/>
                <a:cs typeface="Microsoft Sans Serif"/>
              </a:rPr>
              <a:t>yang </a:t>
            </a:r>
            <a:r>
              <a:rPr sz="1600" spc="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4D4D4D"/>
                </a:solidFill>
                <a:latin typeface="Microsoft Sans Serif"/>
                <a:cs typeface="Microsoft Sans Serif"/>
              </a:rPr>
              <a:t>meresahkan dunia</a:t>
            </a:r>
            <a:r>
              <a:rPr sz="1600" spc="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dan/</a:t>
            </a:r>
            <a:r>
              <a:rPr sz="160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atau</a:t>
            </a:r>
            <a:r>
              <a:rPr sz="1600" spc="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endemis,</a:t>
            </a:r>
            <a:r>
              <a:rPr sz="1600" spc="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pejabat</a:t>
            </a:r>
            <a:r>
              <a:rPr sz="160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karantina</a:t>
            </a:r>
            <a:r>
              <a:rPr sz="1600" spc="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kesehatan</a:t>
            </a:r>
            <a:r>
              <a:rPr sz="160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melakukan:</a:t>
            </a:r>
            <a:r>
              <a:rPr sz="1600" dirty="0">
                <a:solidFill>
                  <a:srgbClr val="4D4D4D"/>
                </a:solidFill>
                <a:latin typeface="Microsoft Sans Serif"/>
                <a:cs typeface="Microsoft Sans Serif"/>
              </a:rPr>
              <a:t>  </a:t>
            </a:r>
            <a:endParaRPr sz="1600">
              <a:latin typeface="Microsoft Sans Serif"/>
              <a:cs typeface="Microsoft Sans Serif"/>
            </a:endParaRPr>
          </a:p>
          <a:p>
            <a:pPr marL="742315" lvl="1" indent="-285750">
              <a:lnSpc>
                <a:spcPct val="100000"/>
              </a:lnSpc>
              <a:spcBef>
                <a:spcPts val="415"/>
              </a:spcBef>
              <a:buAutoNum type="arabicParenR"/>
              <a:tabLst>
                <a:tab pos="742315" algn="l"/>
                <a:tab pos="742950" algn="l"/>
              </a:tabLst>
            </a:pPr>
            <a:r>
              <a:rPr sz="1400" dirty="0">
                <a:solidFill>
                  <a:srgbClr val="4D4D4D"/>
                </a:solidFill>
                <a:latin typeface="Microsoft Sans Serif"/>
                <a:cs typeface="Microsoft Sans Serif"/>
              </a:rPr>
              <a:t>Skrining; </a:t>
            </a:r>
            <a:endParaRPr sz="1400">
              <a:latin typeface="Microsoft Sans Serif"/>
              <a:cs typeface="Microsoft Sans Serif"/>
            </a:endParaRPr>
          </a:p>
          <a:p>
            <a:pPr marL="742315" lvl="1" indent="-285750">
              <a:lnSpc>
                <a:spcPct val="100000"/>
              </a:lnSpc>
              <a:spcBef>
                <a:spcPts val="320"/>
              </a:spcBef>
              <a:buAutoNum type="arabicParenR"/>
              <a:tabLst>
                <a:tab pos="742315" algn="l"/>
                <a:tab pos="742950" algn="l"/>
              </a:tabLst>
            </a:pPr>
            <a:r>
              <a:rPr sz="1400" dirty="0">
                <a:solidFill>
                  <a:srgbClr val="4D4D4D"/>
                </a:solidFill>
                <a:latin typeface="Microsoft Sans Serif"/>
                <a:cs typeface="Microsoft Sans Serif"/>
              </a:rPr>
              <a:t>Pemberian</a:t>
            </a:r>
            <a:r>
              <a:rPr sz="1400" spc="-2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kartu</a:t>
            </a:r>
            <a:r>
              <a:rPr sz="1400" spc="-2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4D4D4D"/>
                </a:solidFill>
                <a:latin typeface="Microsoft Sans Serif"/>
                <a:cs typeface="Microsoft Sans Serif"/>
              </a:rPr>
              <a:t>kewaspadaan</a:t>
            </a:r>
            <a:r>
              <a:rPr sz="1400" spc="-2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4D4D4D"/>
                </a:solidFill>
                <a:latin typeface="Microsoft Sans Serif"/>
                <a:cs typeface="Microsoft Sans Serif"/>
              </a:rPr>
              <a:t>kesehatan; </a:t>
            </a:r>
            <a:endParaRPr sz="1400">
              <a:latin typeface="Microsoft Sans Serif"/>
              <a:cs typeface="Microsoft Sans Serif"/>
            </a:endParaRPr>
          </a:p>
          <a:p>
            <a:pPr marL="748665" marR="520065" lvl="1" indent="-292100">
              <a:lnSpc>
                <a:spcPts val="1660"/>
              </a:lnSpc>
              <a:spcBef>
                <a:spcPts val="390"/>
              </a:spcBef>
              <a:buAutoNum type="arabicParenR"/>
              <a:tabLst>
                <a:tab pos="742315" algn="l"/>
                <a:tab pos="742950" algn="l"/>
              </a:tabLst>
            </a:pPr>
            <a:r>
              <a:rPr sz="1400" dirty="0">
                <a:solidFill>
                  <a:srgbClr val="4D4D4D"/>
                </a:solidFill>
                <a:latin typeface="Microsoft Sans Serif"/>
                <a:cs typeface="Microsoft Sans Serif"/>
              </a:rPr>
              <a:t>Pemberian informasi tentang cara pencegahan, pengobatan dan pelaporan suatu kejadian kedaruratan </a:t>
            </a:r>
            <a:r>
              <a:rPr sz="1400" spc="-36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4D4D4D"/>
                </a:solidFill>
                <a:latin typeface="Microsoft Sans Serif"/>
                <a:cs typeface="Microsoft Sans Serif"/>
              </a:rPr>
              <a:t>kesehatan</a:t>
            </a:r>
            <a:r>
              <a:rPr sz="14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4D4D4D"/>
                </a:solidFill>
                <a:latin typeface="Microsoft Sans Serif"/>
                <a:cs typeface="Microsoft Sans Serif"/>
              </a:rPr>
              <a:t>masyarakat yang meresahkan dunia;</a:t>
            </a:r>
            <a:r>
              <a:rPr sz="14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4D4D4D"/>
                </a:solidFill>
                <a:latin typeface="Microsoft Sans Serif"/>
                <a:cs typeface="Microsoft Sans Serif"/>
              </a:rPr>
              <a:t>dan </a:t>
            </a:r>
            <a:endParaRPr sz="1400">
              <a:latin typeface="Microsoft Sans Serif"/>
              <a:cs typeface="Microsoft Sans Serif"/>
            </a:endParaRPr>
          </a:p>
          <a:p>
            <a:pPr marL="742315" lvl="1" indent="-285750">
              <a:lnSpc>
                <a:spcPct val="100000"/>
              </a:lnSpc>
              <a:spcBef>
                <a:spcPts val="310"/>
              </a:spcBef>
              <a:buAutoNum type="arabicParenR"/>
              <a:tabLst>
                <a:tab pos="742315" algn="l"/>
                <a:tab pos="742950" algn="l"/>
              </a:tabLst>
            </a:pPr>
            <a:r>
              <a:rPr sz="1400" dirty="0">
                <a:solidFill>
                  <a:srgbClr val="4D4D4D"/>
                </a:solidFill>
                <a:latin typeface="Microsoft Sans Serif"/>
                <a:cs typeface="Microsoft Sans Serif"/>
              </a:rPr>
              <a:t>Pengambilan</a:t>
            </a:r>
            <a:r>
              <a:rPr sz="1400" spc="-1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4D4D4D"/>
                </a:solidFill>
                <a:latin typeface="Microsoft Sans Serif"/>
                <a:cs typeface="Microsoft Sans Serif"/>
              </a:rPr>
              <a:t>spesimen</a:t>
            </a:r>
            <a:r>
              <a:rPr sz="1400" spc="-1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4D4D4D"/>
                </a:solidFill>
                <a:latin typeface="Microsoft Sans Serif"/>
                <a:cs typeface="Microsoft Sans Serif"/>
              </a:rPr>
              <a:t>dan/</a:t>
            </a:r>
            <a:r>
              <a:rPr sz="1400" spc="-1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4D4D4D"/>
                </a:solidFill>
                <a:latin typeface="Microsoft Sans Serif"/>
                <a:cs typeface="Microsoft Sans Serif"/>
              </a:rPr>
              <a:t>atau</a:t>
            </a:r>
            <a:r>
              <a:rPr sz="1400" spc="-1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sampel.</a:t>
            </a:r>
            <a:r>
              <a:rPr sz="140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endParaRPr sz="1400">
              <a:latin typeface="Microsoft Sans Serif"/>
              <a:cs typeface="Microsoft Sans Serif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69916" y="1783079"/>
            <a:ext cx="4638675" cy="640080"/>
            <a:chOff x="369916" y="1783079"/>
            <a:chExt cx="4638675" cy="64008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9916" y="1783079"/>
              <a:ext cx="4638502" cy="64007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29788" y="1849581"/>
              <a:ext cx="3370811" cy="51954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0687" y="1808858"/>
              <a:ext cx="4536502" cy="540023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420687" y="1808858"/>
              <a:ext cx="4537075" cy="540385"/>
            </a:xfrm>
            <a:custGeom>
              <a:avLst/>
              <a:gdLst/>
              <a:ahLst/>
              <a:cxnLst/>
              <a:rect l="l" t="t" r="r" b="b"/>
              <a:pathLst>
                <a:path w="4537075" h="540385">
                  <a:moveTo>
                    <a:pt x="0" y="0"/>
                  </a:moveTo>
                  <a:lnTo>
                    <a:pt x="4266491" y="0"/>
                  </a:lnTo>
                  <a:lnTo>
                    <a:pt x="4536502" y="270011"/>
                  </a:lnTo>
                  <a:lnTo>
                    <a:pt x="4266491" y="540022"/>
                  </a:lnTo>
                  <a:lnTo>
                    <a:pt x="0" y="540022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6BA72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499427" y="758817"/>
            <a:ext cx="4246245" cy="1515745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871855">
              <a:lnSpc>
                <a:spcPts val="2800"/>
              </a:lnSpc>
              <a:spcBef>
                <a:spcPts val="260"/>
              </a:spcBef>
            </a:pPr>
            <a:r>
              <a:rPr sz="2400" b="1" spc="-5" dirty="0">
                <a:solidFill>
                  <a:srgbClr val="262626"/>
                </a:solidFill>
                <a:latin typeface="Arial"/>
                <a:cs typeface="Arial"/>
              </a:rPr>
              <a:t>Kedatangan</a:t>
            </a:r>
            <a:r>
              <a:rPr sz="2400" b="1" spc="-40" dirty="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262626"/>
                </a:solidFill>
                <a:latin typeface="Arial"/>
                <a:cs typeface="Arial"/>
              </a:rPr>
              <a:t>Orang</a:t>
            </a:r>
            <a:r>
              <a:rPr sz="2400" b="1" spc="-30" dirty="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262626"/>
                </a:solidFill>
                <a:latin typeface="Arial"/>
                <a:cs typeface="Arial"/>
              </a:rPr>
              <a:t>dan </a:t>
            </a:r>
            <a:r>
              <a:rPr sz="2400" b="1" spc="-655" dirty="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262626"/>
                </a:solidFill>
                <a:latin typeface="Arial"/>
                <a:cs typeface="Arial"/>
              </a:rPr>
              <a:t>Bagasinya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650">
              <a:latin typeface="Arial"/>
              <a:cs typeface="Arial"/>
            </a:endParaRPr>
          </a:p>
          <a:p>
            <a:pPr marL="1003300">
              <a:lnSpc>
                <a:spcPct val="100000"/>
              </a:lnSpc>
            </a:pPr>
            <a:r>
              <a:rPr sz="2400" b="1" dirty="0">
                <a:solidFill>
                  <a:srgbClr val="262626"/>
                </a:solidFill>
                <a:latin typeface="Arial"/>
                <a:cs typeface="Arial"/>
              </a:rPr>
              <a:t>Dari</a:t>
            </a:r>
            <a:r>
              <a:rPr sz="2400" b="1" spc="-40" dirty="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262626"/>
                </a:solidFill>
                <a:latin typeface="Arial"/>
                <a:cs typeface="Arial"/>
              </a:rPr>
              <a:t>Negara</a:t>
            </a:r>
            <a:r>
              <a:rPr sz="2400" b="1" spc="-35" dirty="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sz="2400" b="1" spc="-20" dirty="0">
                <a:solidFill>
                  <a:srgbClr val="262626"/>
                </a:solidFill>
                <a:latin typeface="Arial"/>
                <a:cs typeface="Arial"/>
              </a:rPr>
              <a:t>Terjangkit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478410" y="1793876"/>
            <a:ext cx="702310" cy="588010"/>
            <a:chOff x="478410" y="1793876"/>
            <a:chExt cx="702310" cy="588010"/>
          </a:xfrm>
        </p:grpSpPr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23701" y="1841269"/>
              <a:ext cx="656705" cy="540327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492697" y="1808163"/>
              <a:ext cx="617855" cy="504825"/>
            </a:xfrm>
            <a:custGeom>
              <a:avLst/>
              <a:gdLst/>
              <a:ahLst/>
              <a:cxnLst/>
              <a:rect l="l" t="t" r="r" b="b"/>
              <a:pathLst>
                <a:path w="617855" h="504825">
                  <a:moveTo>
                    <a:pt x="533398" y="0"/>
                  </a:moveTo>
                  <a:lnTo>
                    <a:pt x="84138" y="0"/>
                  </a:lnTo>
                  <a:lnTo>
                    <a:pt x="51388" y="6612"/>
                  </a:lnTo>
                  <a:lnTo>
                    <a:pt x="24643" y="24643"/>
                  </a:lnTo>
                  <a:lnTo>
                    <a:pt x="6612" y="51388"/>
                  </a:lnTo>
                  <a:lnTo>
                    <a:pt x="0" y="84138"/>
                  </a:lnTo>
                  <a:lnTo>
                    <a:pt x="0" y="420687"/>
                  </a:lnTo>
                  <a:lnTo>
                    <a:pt x="6612" y="453437"/>
                  </a:lnTo>
                  <a:lnTo>
                    <a:pt x="24643" y="480182"/>
                  </a:lnTo>
                  <a:lnTo>
                    <a:pt x="51388" y="498214"/>
                  </a:lnTo>
                  <a:lnTo>
                    <a:pt x="84138" y="504826"/>
                  </a:lnTo>
                  <a:lnTo>
                    <a:pt x="533398" y="504826"/>
                  </a:lnTo>
                  <a:lnTo>
                    <a:pt x="566148" y="498214"/>
                  </a:lnTo>
                  <a:lnTo>
                    <a:pt x="592893" y="480182"/>
                  </a:lnTo>
                  <a:lnTo>
                    <a:pt x="610924" y="453437"/>
                  </a:lnTo>
                  <a:lnTo>
                    <a:pt x="617536" y="420687"/>
                  </a:lnTo>
                  <a:lnTo>
                    <a:pt x="617536" y="84138"/>
                  </a:lnTo>
                  <a:lnTo>
                    <a:pt x="610924" y="51388"/>
                  </a:lnTo>
                  <a:lnTo>
                    <a:pt x="592893" y="24643"/>
                  </a:lnTo>
                  <a:lnTo>
                    <a:pt x="566148" y="6612"/>
                  </a:lnTo>
                  <a:lnTo>
                    <a:pt x="533398" y="0"/>
                  </a:lnTo>
                  <a:close/>
                </a:path>
              </a:pathLst>
            </a:custGeom>
            <a:solidFill>
              <a:srgbClr val="B5D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92697" y="1808164"/>
              <a:ext cx="617855" cy="504825"/>
            </a:xfrm>
            <a:custGeom>
              <a:avLst/>
              <a:gdLst/>
              <a:ahLst/>
              <a:cxnLst/>
              <a:rect l="l" t="t" r="r" b="b"/>
              <a:pathLst>
                <a:path w="617855" h="504825">
                  <a:moveTo>
                    <a:pt x="0" y="84139"/>
                  </a:moveTo>
                  <a:lnTo>
                    <a:pt x="6612" y="51388"/>
                  </a:lnTo>
                  <a:lnTo>
                    <a:pt x="24643" y="24643"/>
                  </a:lnTo>
                  <a:lnTo>
                    <a:pt x="51388" y="6612"/>
                  </a:lnTo>
                  <a:lnTo>
                    <a:pt x="84138" y="0"/>
                  </a:lnTo>
                  <a:lnTo>
                    <a:pt x="533397" y="0"/>
                  </a:lnTo>
                  <a:lnTo>
                    <a:pt x="566148" y="6612"/>
                  </a:lnTo>
                  <a:lnTo>
                    <a:pt x="592893" y="24643"/>
                  </a:lnTo>
                  <a:lnTo>
                    <a:pt x="610924" y="51388"/>
                  </a:lnTo>
                  <a:lnTo>
                    <a:pt x="617536" y="84139"/>
                  </a:lnTo>
                  <a:lnTo>
                    <a:pt x="617536" y="420687"/>
                  </a:lnTo>
                  <a:lnTo>
                    <a:pt x="610924" y="453437"/>
                  </a:lnTo>
                  <a:lnTo>
                    <a:pt x="592893" y="480182"/>
                  </a:lnTo>
                  <a:lnTo>
                    <a:pt x="566148" y="498213"/>
                  </a:lnTo>
                  <a:lnTo>
                    <a:pt x="533397" y="504825"/>
                  </a:lnTo>
                  <a:lnTo>
                    <a:pt x="84138" y="504825"/>
                  </a:lnTo>
                  <a:lnTo>
                    <a:pt x="51388" y="498213"/>
                  </a:lnTo>
                  <a:lnTo>
                    <a:pt x="24643" y="480182"/>
                  </a:lnTo>
                  <a:lnTo>
                    <a:pt x="6612" y="453437"/>
                  </a:lnTo>
                  <a:lnTo>
                    <a:pt x="0" y="420687"/>
                  </a:lnTo>
                  <a:lnTo>
                    <a:pt x="0" y="84139"/>
                  </a:lnTo>
                  <a:close/>
                </a:path>
              </a:pathLst>
            </a:custGeom>
            <a:ln w="28574">
              <a:solidFill>
                <a:srgbClr val="6060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25253" y="1889253"/>
              <a:ext cx="353695" cy="341630"/>
            </a:xfrm>
            <a:custGeom>
              <a:avLst/>
              <a:gdLst/>
              <a:ahLst/>
              <a:cxnLst/>
              <a:rect l="l" t="t" r="r" b="b"/>
              <a:pathLst>
                <a:path w="353694" h="341630">
                  <a:moveTo>
                    <a:pt x="351336" y="0"/>
                  </a:moveTo>
                  <a:lnTo>
                    <a:pt x="305692" y="6935"/>
                  </a:lnTo>
                  <a:lnTo>
                    <a:pt x="250454" y="38125"/>
                  </a:lnTo>
                  <a:lnTo>
                    <a:pt x="184657" y="117237"/>
                  </a:lnTo>
                  <a:lnTo>
                    <a:pt x="153361" y="159979"/>
                  </a:lnTo>
                  <a:lnTo>
                    <a:pt x="118569" y="210868"/>
                  </a:lnTo>
                  <a:lnTo>
                    <a:pt x="99289" y="238004"/>
                  </a:lnTo>
                  <a:lnTo>
                    <a:pt x="88461" y="250351"/>
                  </a:lnTo>
                  <a:lnTo>
                    <a:pt x="86712" y="251145"/>
                  </a:lnTo>
                  <a:lnTo>
                    <a:pt x="84381" y="250351"/>
                  </a:lnTo>
                  <a:lnTo>
                    <a:pt x="80503" y="246047"/>
                  </a:lnTo>
                  <a:lnTo>
                    <a:pt x="64093" y="209530"/>
                  </a:lnTo>
                  <a:lnTo>
                    <a:pt x="57883" y="199922"/>
                  </a:lnTo>
                  <a:lnTo>
                    <a:pt x="54229" y="197289"/>
                  </a:lnTo>
                  <a:lnTo>
                    <a:pt x="47503" y="197457"/>
                  </a:lnTo>
                  <a:lnTo>
                    <a:pt x="33201" y="200966"/>
                  </a:lnTo>
                  <a:lnTo>
                    <a:pt x="19570" y="206711"/>
                  </a:lnTo>
                  <a:lnTo>
                    <a:pt x="7353" y="214503"/>
                  </a:lnTo>
                  <a:lnTo>
                    <a:pt x="1815" y="220644"/>
                  </a:lnTo>
                  <a:lnTo>
                    <a:pt x="0" y="229293"/>
                  </a:lnTo>
                  <a:lnTo>
                    <a:pt x="1748" y="244355"/>
                  </a:lnTo>
                  <a:lnTo>
                    <a:pt x="15154" y="290983"/>
                  </a:lnTo>
                  <a:lnTo>
                    <a:pt x="35711" y="334037"/>
                  </a:lnTo>
                  <a:lnTo>
                    <a:pt x="70370" y="341433"/>
                  </a:lnTo>
                  <a:lnTo>
                    <a:pt x="79584" y="339825"/>
                  </a:lnTo>
                  <a:lnTo>
                    <a:pt x="112852" y="311998"/>
                  </a:lnTo>
                  <a:lnTo>
                    <a:pt x="147779" y="257474"/>
                  </a:lnTo>
                  <a:lnTo>
                    <a:pt x="189836" y="198918"/>
                  </a:lnTo>
                  <a:lnTo>
                    <a:pt x="237250" y="138797"/>
                  </a:lnTo>
                  <a:lnTo>
                    <a:pt x="297106" y="69211"/>
                  </a:lnTo>
                  <a:lnTo>
                    <a:pt x="353218" y="9170"/>
                  </a:lnTo>
                  <a:lnTo>
                    <a:pt x="351336" y="0"/>
                  </a:lnTo>
                  <a:close/>
                </a:path>
              </a:pathLst>
            </a:custGeom>
            <a:solidFill>
              <a:srgbClr val="6060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9427" y="317132"/>
            <a:ext cx="703643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4D4D4D"/>
                </a:solidFill>
              </a:rPr>
              <a:t>PROSEDUR</a:t>
            </a:r>
            <a:r>
              <a:rPr sz="2400" spc="10" dirty="0">
                <a:solidFill>
                  <a:srgbClr val="4D4D4D"/>
                </a:solidFill>
              </a:rPr>
              <a:t> </a:t>
            </a:r>
            <a:r>
              <a:rPr sz="2400" spc="-5" dirty="0">
                <a:solidFill>
                  <a:srgbClr val="4D4D4D"/>
                </a:solidFill>
              </a:rPr>
              <a:t>TERKAIT</a:t>
            </a:r>
            <a:r>
              <a:rPr sz="2400" spc="5" dirty="0">
                <a:solidFill>
                  <a:srgbClr val="4D4D4D"/>
                </a:solidFill>
              </a:rPr>
              <a:t> </a:t>
            </a:r>
            <a:r>
              <a:rPr sz="2400" spc="-5" dirty="0">
                <a:solidFill>
                  <a:srgbClr val="4D4D4D"/>
                </a:solidFill>
              </a:rPr>
              <a:t>KARANTINA</a:t>
            </a:r>
            <a:r>
              <a:rPr sz="2400" spc="10" dirty="0">
                <a:solidFill>
                  <a:srgbClr val="4D4D4D"/>
                </a:solidFill>
              </a:rPr>
              <a:t> </a:t>
            </a:r>
            <a:r>
              <a:rPr sz="2400" spc="-5" dirty="0">
                <a:solidFill>
                  <a:srgbClr val="4D4D4D"/>
                </a:solidFill>
              </a:rPr>
              <a:t>KESEHATAN</a:t>
            </a:r>
            <a:endParaRPr sz="2400"/>
          </a:p>
        </p:txBody>
      </p:sp>
      <p:grpSp>
        <p:nvGrpSpPr>
          <p:cNvPr id="3" name="object 3"/>
          <p:cNvGrpSpPr/>
          <p:nvPr/>
        </p:nvGrpSpPr>
        <p:grpSpPr>
          <a:xfrm>
            <a:off x="369916" y="1783079"/>
            <a:ext cx="4638675" cy="640080"/>
            <a:chOff x="369916" y="1783079"/>
            <a:chExt cx="4638675" cy="64008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9916" y="1783079"/>
              <a:ext cx="4638502" cy="64007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29788" y="1849581"/>
              <a:ext cx="3370811" cy="51954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0687" y="1808858"/>
              <a:ext cx="4536502" cy="540023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420687" y="1808858"/>
              <a:ext cx="4537075" cy="540385"/>
            </a:xfrm>
            <a:custGeom>
              <a:avLst/>
              <a:gdLst/>
              <a:ahLst/>
              <a:cxnLst/>
              <a:rect l="l" t="t" r="r" b="b"/>
              <a:pathLst>
                <a:path w="4537075" h="540385">
                  <a:moveTo>
                    <a:pt x="0" y="0"/>
                  </a:moveTo>
                  <a:lnTo>
                    <a:pt x="4266491" y="0"/>
                  </a:lnTo>
                  <a:lnTo>
                    <a:pt x="4536502" y="270011"/>
                  </a:lnTo>
                  <a:lnTo>
                    <a:pt x="4266491" y="540022"/>
                  </a:lnTo>
                  <a:lnTo>
                    <a:pt x="0" y="540022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6BA72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499427" y="830823"/>
            <a:ext cx="8836025" cy="5241925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461635">
              <a:lnSpc>
                <a:spcPts val="2800"/>
              </a:lnSpc>
              <a:spcBef>
                <a:spcPts val="260"/>
              </a:spcBef>
            </a:pPr>
            <a:r>
              <a:rPr sz="2400" b="1" spc="-5" dirty="0">
                <a:solidFill>
                  <a:srgbClr val="262626"/>
                </a:solidFill>
                <a:latin typeface="Arial"/>
                <a:cs typeface="Arial"/>
              </a:rPr>
              <a:t>Kedatangan</a:t>
            </a:r>
            <a:r>
              <a:rPr sz="2400" b="1" spc="-40" dirty="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262626"/>
                </a:solidFill>
                <a:latin typeface="Arial"/>
                <a:cs typeface="Arial"/>
              </a:rPr>
              <a:t>Orang</a:t>
            </a:r>
            <a:r>
              <a:rPr sz="2400" b="1" spc="-30" dirty="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262626"/>
                </a:solidFill>
                <a:latin typeface="Arial"/>
                <a:cs typeface="Arial"/>
              </a:rPr>
              <a:t>dan </a:t>
            </a:r>
            <a:r>
              <a:rPr sz="2400" b="1" spc="-655" dirty="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262626"/>
                </a:solidFill>
                <a:latin typeface="Arial"/>
                <a:cs typeface="Arial"/>
              </a:rPr>
              <a:t>Bagasinya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150">
              <a:latin typeface="Arial"/>
              <a:cs typeface="Arial"/>
            </a:endParaRPr>
          </a:p>
          <a:p>
            <a:pPr marL="1003300">
              <a:lnSpc>
                <a:spcPct val="100000"/>
              </a:lnSpc>
              <a:spcBef>
                <a:spcPts val="5"/>
              </a:spcBef>
            </a:pPr>
            <a:r>
              <a:rPr sz="2400" b="1" dirty="0">
                <a:solidFill>
                  <a:srgbClr val="262626"/>
                </a:solidFill>
                <a:latin typeface="Arial"/>
                <a:cs typeface="Arial"/>
              </a:rPr>
              <a:t>Dari</a:t>
            </a:r>
            <a:r>
              <a:rPr sz="2400" b="1" spc="-30" dirty="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262626"/>
                </a:solidFill>
                <a:latin typeface="Arial"/>
                <a:cs typeface="Arial"/>
              </a:rPr>
              <a:t>Negara</a:t>
            </a:r>
            <a:r>
              <a:rPr sz="2400" b="1" spc="-25" dirty="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sz="2400" b="1" spc="-20" dirty="0">
                <a:solidFill>
                  <a:srgbClr val="262626"/>
                </a:solidFill>
                <a:latin typeface="Arial"/>
                <a:cs typeface="Arial"/>
              </a:rPr>
              <a:t>Terjangkit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350">
              <a:latin typeface="Arial"/>
              <a:cs typeface="Arial"/>
            </a:endParaRPr>
          </a:p>
          <a:p>
            <a:pPr marL="547370" marR="5080" indent="-330200">
              <a:lnSpc>
                <a:spcPct val="99500"/>
              </a:lnSpc>
              <a:buAutoNum type="alphaLcPeriod" startAt="12"/>
              <a:tabLst>
                <a:tab pos="560070" algn="l"/>
                <a:tab pos="560705" algn="l"/>
              </a:tabLst>
            </a:pPr>
            <a:r>
              <a:rPr sz="1800" dirty="0">
                <a:solidFill>
                  <a:srgbClr val="4D4D4D"/>
                </a:solidFill>
                <a:latin typeface="Microsoft Sans Serif"/>
                <a:cs typeface="Microsoft Sans Serif"/>
              </a:rPr>
              <a:t>Apabila hasil skrining </a:t>
            </a:r>
            <a:r>
              <a:rPr sz="18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terhadap </a:t>
            </a:r>
            <a:r>
              <a:rPr sz="1800" dirty="0">
                <a:solidFill>
                  <a:srgbClr val="4D4D4D"/>
                </a:solidFill>
                <a:latin typeface="Microsoft Sans Serif"/>
                <a:cs typeface="Microsoft Sans Serif"/>
              </a:rPr>
              <a:t>orang </a:t>
            </a:r>
            <a:r>
              <a:rPr sz="18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ditemukan </a:t>
            </a:r>
            <a:r>
              <a:rPr sz="1800" dirty="0">
                <a:solidFill>
                  <a:srgbClr val="4D4D4D"/>
                </a:solidFill>
                <a:latin typeface="Microsoft Sans Serif"/>
                <a:cs typeface="Microsoft Sans Serif"/>
              </a:rPr>
              <a:t>gejala klinis sesuai dengan jenis </a:t>
            </a:r>
            <a:r>
              <a:rPr sz="1800" spc="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penyakit</a:t>
            </a:r>
            <a:r>
              <a:rPr sz="1800" dirty="0">
                <a:solidFill>
                  <a:srgbClr val="4D4D4D"/>
                </a:solidFill>
                <a:latin typeface="Microsoft Sans Serif"/>
                <a:cs typeface="Microsoft Sans Serif"/>
              </a:rPr>
              <a:t> menular </a:t>
            </a:r>
            <a:r>
              <a:rPr sz="18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potensial</a:t>
            </a:r>
            <a:r>
              <a:rPr sz="1800" dirty="0">
                <a:solidFill>
                  <a:srgbClr val="4D4D4D"/>
                </a:solidFill>
                <a:latin typeface="Microsoft Sans Serif"/>
                <a:cs typeface="Microsoft Sans Serif"/>
              </a:rPr>
              <a:t> wabah</a:t>
            </a:r>
            <a:r>
              <a:rPr sz="1800" spc="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pejabat</a:t>
            </a:r>
            <a:r>
              <a:rPr sz="1800" spc="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karantina</a:t>
            </a:r>
            <a:r>
              <a:rPr sz="1800" spc="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kesehatan</a:t>
            </a:r>
            <a:r>
              <a:rPr sz="1800" spc="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4D4D4D"/>
                </a:solidFill>
                <a:latin typeface="Microsoft Sans Serif"/>
                <a:cs typeface="Microsoft Sans Serif"/>
              </a:rPr>
              <a:t>melakukan </a:t>
            </a:r>
            <a:r>
              <a:rPr sz="1800" spc="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4D4D4D"/>
                </a:solidFill>
                <a:latin typeface="Microsoft Sans Serif"/>
                <a:cs typeface="Microsoft Sans Serif"/>
              </a:rPr>
              <a:t>rujukan</a:t>
            </a:r>
            <a:r>
              <a:rPr sz="18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4D4D4D"/>
                </a:solidFill>
                <a:latin typeface="Microsoft Sans Serif"/>
                <a:cs typeface="Microsoft Sans Serif"/>
              </a:rPr>
              <a:t>dan </a:t>
            </a:r>
            <a:r>
              <a:rPr sz="18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isolasi.</a:t>
            </a:r>
            <a:r>
              <a:rPr sz="1800" dirty="0">
                <a:solidFill>
                  <a:srgbClr val="4D4D4D"/>
                </a:solidFill>
                <a:latin typeface="Microsoft Sans Serif"/>
                <a:cs typeface="Microsoft Sans Serif"/>
              </a:rPr>
              <a:t>  </a:t>
            </a:r>
            <a:endParaRPr sz="1800">
              <a:latin typeface="Microsoft Sans Serif"/>
              <a:cs typeface="Microsoft Sans Serif"/>
            </a:endParaRPr>
          </a:p>
          <a:p>
            <a:pPr marL="547370" marR="414655" indent="-330200">
              <a:lnSpc>
                <a:spcPct val="101099"/>
              </a:lnSpc>
              <a:spcBef>
                <a:spcPts val="345"/>
              </a:spcBef>
              <a:buAutoNum type="alphaLcPeriod" startAt="12"/>
              <a:tabLst>
                <a:tab pos="560705" algn="l"/>
              </a:tabLst>
            </a:pPr>
            <a:r>
              <a:rPr sz="1800" dirty="0">
                <a:solidFill>
                  <a:srgbClr val="4D4D4D"/>
                </a:solidFill>
                <a:latin typeface="Microsoft Sans Serif"/>
                <a:cs typeface="Microsoft Sans Serif"/>
              </a:rPr>
              <a:t>Dalam hal orang</a:t>
            </a:r>
            <a:r>
              <a:rPr sz="1800" spc="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tidak</a:t>
            </a:r>
            <a:r>
              <a:rPr sz="1800" dirty="0">
                <a:solidFill>
                  <a:srgbClr val="4D4D4D"/>
                </a:solidFill>
                <a:latin typeface="Microsoft Sans Serif"/>
                <a:cs typeface="Microsoft Sans Serif"/>
              </a:rPr>
              <a:t> bersedia</a:t>
            </a:r>
            <a:r>
              <a:rPr sz="1800" spc="1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4D4D4D"/>
                </a:solidFill>
                <a:latin typeface="Microsoft Sans Serif"/>
                <a:cs typeface="Microsoft Sans Serif"/>
              </a:rPr>
              <a:t>dilakukan</a:t>
            </a:r>
            <a:r>
              <a:rPr sz="1800" spc="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tindakan</a:t>
            </a:r>
            <a:r>
              <a:rPr sz="1800" spc="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kekarantinaan</a:t>
            </a:r>
            <a:r>
              <a:rPr sz="1800" spc="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kesehatan, </a:t>
            </a:r>
            <a:r>
              <a:rPr sz="1800" dirty="0">
                <a:solidFill>
                  <a:srgbClr val="4D4D4D"/>
                </a:solidFill>
                <a:latin typeface="Microsoft Sans Serif"/>
                <a:cs typeface="Microsoft Sans Serif"/>
              </a:rPr>
              <a:t> maka </a:t>
            </a:r>
            <a:r>
              <a:rPr sz="18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pejabat</a:t>
            </a:r>
            <a:r>
              <a:rPr sz="180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karantina</a:t>
            </a:r>
            <a:r>
              <a:rPr sz="180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kesehatan</a:t>
            </a:r>
            <a:r>
              <a:rPr sz="1800" dirty="0">
                <a:solidFill>
                  <a:srgbClr val="4D4D4D"/>
                </a:solidFill>
                <a:latin typeface="Microsoft Sans Serif"/>
                <a:cs typeface="Microsoft Sans Serif"/>
              </a:rPr>
              <a:t> berwenang mengeluarkan</a:t>
            </a:r>
            <a:r>
              <a:rPr sz="1800" spc="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4D4D4D"/>
                </a:solidFill>
                <a:latin typeface="Microsoft Sans Serif"/>
                <a:cs typeface="Microsoft Sans Serif"/>
              </a:rPr>
              <a:t>rekomendasi </a:t>
            </a:r>
            <a:r>
              <a:rPr sz="1800" spc="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4D4D4D"/>
                </a:solidFill>
                <a:latin typeface="Microsoft Sans Serif"/>
                <a:cs typeface="Microsoft Sans Serif"/>
              </a:rPr>
              <a:t>kepada</a:t>
            </a:r>
            <a:r>
              <a:rPr sz="18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 pejabat</a:t>
            </a:r>
            <a:r>
              <a:rPr sz="1800" dirty="0">
                <a:solidFill>
                  <a:srgbClr val="4D4D4D"/>
                </a:solidFill>
                <a:latin typeface="Microsoft Sans Serif"/>
                <a:cs typeface="Microsoft Sans Serif"/>
              </a:rPr>
              <a:t> imigrasi</a:t>
            </a:r>
            <a:r>
              <a:rPr sz="18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 untuk </a:t>
            </a:r>
            <a:r>
              <a:rPr sz="1800" dirty="0">
                <a:solidFill>
                  <a:srgbClr val="4D4D4D"/>
                </a:solidFill>
                <a:latin typeface="Microsoft Sans Serif"/>
                <a:cs typeface="Microsoft Sans Serif"/>
              </a:rPr>
              <a:t>dilakukan </a:t>
            </a:r>
            <a:r>
              <a:rPr sz="18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deportasi.</a:t>
            </a:r>
            <a:r>
              <a:rPr sz="180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endParaRPr sz="1800">
              <a:latin typeface="Microsoft Sans Serif"/>
              <a:cs typeface="Microsoft Sans Serif"/>
            </a:endParaRPr>
          </a:p>
          <a:p>
            <a:pPr marL="547370" marR="213995" indent="-330200">
              <a:lnSpc>
                <a:spcPct val="101099"/>
              </a:lnSpc>
              <a:spcBef>
                <a:spcPts val="350"/>
              </a:spcBef>
              <a:buAutoNum type="alphaLcPeriod" startAt="12"/>
              <a:tabLst>
                <a:tab pos="560070" algn="l"/>
                <a:tab pos="560705" algn="l"/>
              </a:tabLst>
            </a:pPr>
            <a:r>
              <a:rPr sz="1800" dirty="0">
                <a:solidFill>
                  <a:srgbClr val="4D4D4D"/>
                </a:solidFill>
                <a:latin typeface="Microsoft Sans Serif"/>
                <a:cs typeface="Microsoft Sans Serif"/>
              </a:rPr>
              <a:t>Sebelum </a:t>
            </a:r>
            <a:r>
              <a:rPr sz="18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keberangkatan</a:t>
            </a:r>
            <a:r>
              <a:rPr sz="1800" spc="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pesawat</a:t>
            </a:r>
            <a:r>
              <a:rPr sz="1800" spc="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udara,</a:t>
            </a:r>
            <a:r>
              <a:rPr sz="1800" spc="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4D4D4D"/>
                </a:solidFill>
                <a:latin typeface="Microsoft Sans Serif"/>
                <a:cs typeface="Microsoft Sans Serif"/>
              </a:rPr>
              <a:t>Penyelenggara</a:t>
            </a:r>
            <a:r>
              <a:rPr sz="1800" spc="1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Angkutan</a:t>
            </a:r>
            <a:r>
              <a:rPr sz="1800" spc="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4D4D4D"/>
                </a:solidFill>
                <a:latin typeface="Microsoft Sans Serif"/>
                <a:cs typeface="Microsoft Sans Serif"/>
              </a:rPr>
              <a:t>Udara</a:t>
            </a:r>
            <a:r>
              <a:rPr sz="1800" spc="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4D4D4D"/>
                </a:solidFill>
                <a:latin typeface="Microsoft Sans Serif"/>
                <a:cs typeface="Microsoft Sans Serif"/>
              </a:rPr>
              <a:t>wajib </a:t>
            </a:r>
            <a:r>
              <a:rPr sz="1800" spc="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4D4D4D"/>
                </a:solidFill>
                <a:latin typeface="Microsoft Sans Serif"/>
                <a:cs typeface="Microsoft Sans Serif"/>
              </a:rPr>
              <a:t>melengkapi Deklarasi </a:t>
            </a:r>
            <a:r>
              <a:rPr sz="18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Kesehatan </a:t>
            </a:r>
            <a:r>
              <a:rPr sz="1800" dirty="0">
                <a:solidFill>
                  <a:srgbClr val="4D4D4D"/>
                </a:solidFill>
                <a:latin typeface="Microsoft Sans Serif"/>
                <a:cs typeface="Microsoft Sans Serif"/>
              </a:rPr>
              <a:t>sebagai bagian dari Deklarasi Umum sesuai </a:t>
            </a:r>
            <a:r>
              <a:rPr sz="1800" spc="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4D4D4D"/>
                </a:solidFill>
                <a:latin typeface="Microsoft Sans Serif"/>
                <a:cs typeface="Microsoft Sans Serif"/>
              </a:rPr>
              <a:t>dengan </a:t>
            </a:r>
            <a:r>
              <a:rPr sz="18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standar internasional </a:t>
            </a:r>
            <a:r>
              <a:rPr sz="1800" dirty="0">
                <a:solidFill>
                  <a:srgbClr val="4D4D4D"/>
                </a:solidFill>
                <a:latin typeface="Microsoft Sans Serif"/>
                <a:cs typeface="Microsoft Sans Serif"/>
              </a:rPr>
              <a:t>di</a:t>
            </a:r>
            <a:r>
              <a:rPr sz="18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4D4D4D"/>
                </a:solidFill>
                <a:latin typeface="Microsoft Sans Serif"/>
                <a:cs typeface="Microsoft Sans Serif"/>
              </a:rPr>
              <a:t>bidang </a:t>
            </a:r>
            <a:r>
              <a:rPr sz="18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penerbangan.</a:t>
            </a:r>
            <a:r>
              <a:rPr sz="180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endParaRPr sz="1800">
              <a:latin typeface="Microsoft Sans Serif"/>
              <a:cs typeface="Microsoft Sans Serif"/>
            </a:endParaRPr>
          </a:p>
          <a:p>
            <a:pPr marL="547370" marR="629920" indent="-330200">
              <a:lnSpc>
                <a:spcPct val="98800"/>
              </a:lnSpc>
              <a:spcBef>
                <a:spcPts val="500"/>
              </a:spcBef>
              <a:buAutoNum type="alphaLcPeriod" startAt="12"/>
              <a:tabLst>
                <a:tab pos="560070" algn="l"/>
                <a:tab pos="560705" algn="l"/>
              </a:tabLst>
            </a:pPr>
            <a:r>
              <a:rPr sz="1800" dirty="0">
                <a:solidFill>
                  <a:srgbClr val="4D4D4D"/>
                </a:solidFill>
                <a:latin typeface="Microsoft Sans Serif"/>
                <a:cs typeface="Microsoft Sans Serif"/>
              </a:rPr>
              <a:t>Penyelesaian</a:t>
            </a:r>
            <a:r>
              <a:rPr sz="1800" spc="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4D4D4D"/>
                </a:solidFill>
                <a:latin typeface="Microsoft Sans Serif"/>
                <a:cs typeface="Microsoft Sans Serif"/>
              </a:rPr>
              <a:t>dokumen</a:t>
            </a:r>
            <a:r>
              <a:rPr sz="1800" spc="1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karantina</a:t>
            </a:r>
            <a:r>
              <a:rPr sz="1800" spc="1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kesehatan</a:t>
            </a:r>
            <a:r>
              <a:rPr sz="1800" spc="1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terkait</a:t>
            </a:r>
            <a:r>
              <a:rPr sz="1800" spc="1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4D4D4D"/>
                </a:solidFill>
                <a:latin typeface="Microsoft Sans Serif"/>
                <a:cs typeface="Microsoft Sans Serif"/>
              </a:rPr>
              <a:t>dengan</a:t>
            </a:r>
            <a:r>
              <a:rPr sz="1800" spc="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keberangkatan </a:t>
            </a:r>
            <a:r>
              <a:rPr sz="180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pesawat</a:t>
            </a:r>
            <a:r>
              <a:rPr sz="1800" spc="1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udara,</a:t>
            </a:r>
            <a:r>
              <a:rPr sz="1800" spc="1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tidak</a:t>
            </a:r>
            <a:r>
              <a:rPr sz="1800" spc="1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4D4D4D"/>
                </a:solidFill>
                <a:latin typeface="Microsoft Sans Serif"/>
                <a:cs typeface="Microsoft Sans Serif"/>
              </a:rPr>
              <a:t>boleh</a:t>
            </a:r>
            <a:r>
              <a:rPr sz="1800" spc="1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mengakibatkan</a:t>
            </a:r>
            <a:r>
              <a:rPr sz="1800" spc="1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terlambatnya</a:t>
            </a:r>
            <a:r>
              <a:rPr sz="1800" spc="1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keberangkatan </a:t>
            </a:r>
            <a:r>
              <a:rPr sz="180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pesawat </a:t>
            </a:r>
            <a:r>
              <a:rPr sz="1800" dirty="0">
                <a:solidFill>
                  <a:srgbClr val="4D4D4D"/>
                </a:solidFill>
                <a:latin typeface="Microsoft Sans Serif"/>
                <a:cs typeface="Microsoft Sans Serif"/>
              </a:rPr>
              <a:t>udara sesuai</a:t>
            </a:r>
            <a:r>
              <a:rPr sz="18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4D4D4D"/>
                </a:solidFill>
                <a:latin typeface="Microsoft Sans Serif"/>
                <a:cs typeface="Microsoft Sans Serif"/>
              </a:rPr>
              <a:t>jadwal</a:t>
            </a:r>
            <a:r>
              <a:rPr sz="18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4D4D4D"/>
                </a:solidFill>
                <a:latin typeface="Microsoft Sans Serif"/>
                <a:cs typeface="Microsoft Sans Serif"/>
              </a:rPr>
              <a:t>yang </a:t>
            </a:r>
            <a:r>
              <a:rPr sz="18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telah</a:t>
            </a:r>
            <a:r>
              <a:rPr sz="180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ditetapkan.</a:t>
            </a:r>
            <a:r>
              <a:rPr sz="180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endParaRPr sz="1800">
              <a:latin typeface="Microsoft Sans Serif"/>
              <a:cs typeface="Microsoft Sans Serif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478410" y="1793876"/>
            <a:ext cx="702310" cy="588010"/>
            <a:chOff x="478410" y="1793876"/>
            <a:chExt cx="702310" cy="588010"/>
          </a:xfrm>
        </p:grpSpPr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23701" y="1841269"/>
              <a:ext cx="656705" cy="540327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492697" y="1808163"/>
              <a:ext cx="617855" cy="504825"/>
            </a:xfrm>
            <a:custGeom>
              <a:avLst/>
              <a:gdLst/>
              <a:ahLst/>
              <a:cxnLst/>
              <a:rect l="l" t="t" r="r" b="b"/>
              <a:pathLst>
                <a:path w="617855" h="504825">
                  <a:moveTo>
                    <a:pt x="533398" y="0"/>
                  </a:moveTo>
                  <a:lnTo>
                    <a:pt x="84138" y="0"/>
                  </a:lnTo>
                  <a:lnTo>
                    <a:pt x="51388" y="6612"/>
                  </a:lnTo>
                  <a:lnTo>
                    <a:pt x="24643" y="24643"/>
                  </a:lnTo>
                  <a:lnTo>
                    <a:pt x="6612" y="51388"/>
                  </a:lnTo>
                  <a:lnTo>
                    <a:pt x="0" y="84138"/>
                  </a:lnTo>
                  <a:lnTo>
                    <a:pt x="0" y="420687"/>
                  </a:lnTo>
                  <a:lnTo>
                    <a:pt x="6612" y="453437"/>
                  </a:lnTo>
                  <a:lnTo>
                    <a:pt x="24643" y="480182"/>
                  </a:lnTo>
                  <a:lnTo>
                    <a:pt x="51388" y="498214"/>
                  </a:lnTo>
                  <a:lnTo>
                    <a:pt x="84138" y="504826"/>
                  </a:lnTo>
                  <a:lnTo>
                    <a:pt x="533398" y="504826"/>
                  </a:lnTo>
                  <a:lnTo>
                    <a:pt x="566148" y="498214"/>
                  </a:lnTo>
                  <a:lnTo>
                    <a:pt x="592893" y="480182"/>
                  </a:lnTo>
                  <a:lnTo>
                    <a:pt x="610924" y="453437"/>
                  </a:lnTo>
                  <a:lnTo>
                    <a:pt x="617536" y="420687"/>
                  </a:lnTo>
                  <a:lnTo>
                    <a:pt x="617536" y="84138"/>
                  </a:lnTo>
                  <a:lnTo>
                    <a:pt x="610924" y="51388"/>
                  </a:lnTo>
                  <a:lnTo>
                    <a:pt x="592893" y="24643"/>
                  </a:lnTo>
                  <a:lnTo>
                    <a:pt x="566148" y="6612"/>
                  </a:lnTo>
                  <a:lnTo>
                    <a:pt x="533398" y="0"/>
                  </a:lnTo>
                  <a:close/>
                </a:path>
              </a:pathLst>
            </a:custGeom>
            <a:solidFill>
              <a:srgbClr val="B5D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92697" y="1808164"/>
              <a:ext cx="617855" cy="504825"/>
            </a:xfrm>
            <a:custGeom>
              <a:avLst/>
              <a:gdLst/>
              <a:ahLst/>
              <a:cxnLst/>
              <a:rect l="l" t="t" r="r" b="b"/>
              <a:pathLst>
                <a:path w="617855" h="504825">
                  <a:moveTo>
                    <a:pt x="0" y="84139"/>
                  </a:moveTo>
                  <a:lnTo>
                    <a:pt x="6612" y="51388"/>
                  </a:lnTo>
                  <a:lnTo>
                    <a:pt x="24643" y="24643"/>
                  </a:lnTo>
                  <a:lnTo>
                    <a:pt x="51388" y="6612"/>
                  </a:lnTo>
                  <a:lnTo>
                    <a:pt x="84138" y="0"/>
                  </a:lnTo>
                  <a:lnTo>
                    <a:pt x="533397" y="0"/>
                  </a:lnTo>
                  <a:lnTo>
                    <a:pt x="566148" y="6612"/>
                  </a:lnTo>
                  <a:lnTo>
                    <a:pt x="592893" y="24643"/>
                  </a:lnTo>
                  <a:lnTo>
                    <a:pt x="610924" y="51388"/>
                  </a:lnTo>
                  <a:lnTo>
                    <a:pt x="617536" y="84139"/>
                  </a:lnTo>
                  <a:lnTo>
                    <a:pt x="617536" y="420687"/>
                  </a:lnTo>
                  <a:lnTo>
                    <a:pt x="610924" y="453437"/>
                  </a:lnTo>
                  <a:lnTo>
                    <a:pt x="592893" y="480182"/>
                  </a:lnTo>
                  <a:lnTo>
                    <a:pt x="566148" y="498213"/>
                  </a:lnTo>
                  <a:lnTo>
                    <a:pt x="533397" y="504825"/>
                  </a:lnTo>
                  <a:lnTo>
                    <a:pt x="84138" y="504825"/>
                  </a:lnTo>
                  <a:lnTo>
                    <a:pt x="51388" y="498213"/>
                  </a:lnTo>
                  <a:lnTo>
                    <a:pt x="24643" y="480182"/>
                  </a:lnTo>
                  <a:lnTo>
                    <a:pt x="6612" y="453437"/>
                  </a:lnTo>
                  <a:lnTo>
                    <a:pt x="0" y="420687"/>
                  </a:lnTo>
                  <a:lnTo>
                    <a:pt x="0" y="84139"/>
                  </a:lnTo>
                  <a:close/>
                </a:path>
              </a:pathLst>
            </a:custGeom>
            <a:ln w="28574">
              <a:solidFill>
                <a:srgbClr val="6060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25253" y="1889253"/>
              <a:ext cx="353695" cy="341630"/>
            </a:xfrm>
            <a:custGeom>
              <a:avLst/>
              <a:gdLst/>
              <a:ahLst/>
              <a:cxnLst/>
              <a:rect l="l" t="t" r="r" b="b"/>
              <a:pathLst>
                <a:path w="353694" h="341630">
                  <a:moveTo>
                    <a:pt x="351336" y="0"/>
                  </a:moveTo>
                  <a:lnTo>
                    <a:pt x="305692" y="6935"/>
                  </a:lnTo>
                  <a:lnTo>
                    <a:pt x="250454" y="38125"/>
                  </a:lnTo>
                  <a:lnTo>
                    <a:pt x="184657" y="117237"/>
                  </a:lnTo>
                  <a:lnTo>
                    <a:pt x="153361" y="159979"/>
                  </a:lnTo>
                  <a:lnTo>
                    <a:pt x="118569" y="210868"/>
                  </a:lnTo>
                  <a:lnTo>
                    <a:pt x="99289" y="238004"/>
                  </a:lnTo>
                  <a:lnTo>
                    <a:pt x="88461" y="250351"/>
                  </a:lnTo>
                  <a:lnTo>
                    <a:pt x="86712" y="251145"/>
                  </a:lnTo>
                  <a:lnTo>
                    <a:pt x="84381" y="250351"/>
                  </a:lnTo>
                  <a:lnTo>
                    <a:pt x="80503" y="246047"/>
                  </a:lnTo>
                  <a:lnTo>
                    <a:pt x="64093" y="209530"/>
                  </a:lnTo>
                  <a:lnTo>
                    <a:pt x="57883" y="199922"/>
                  </a:lnTo>
                  <a:lnTo>
                    <a:pt x="54229" y="197289"/>
                  </a:lnTo>
                  <a:lnTo>
                    <a:pt x="47503" y="197457"/>
                  </a:lnTo>
                  <a:lnTo>
                    <a:pt x="33201" y="200966"/>
                  </a:lnTo>
                  <a:lnTo>
                    <a:pt x="19570" y="206711"/>
                  </a:lnTo>
                  <a:lnTo>
                    <a:pt x="7353" y="214503"/>
                  </a:lnTo>
                  <a:lnTo>
                    <a:pt x="1815" y="220644"/>
                  </a:lnTo>
                  <a:lnTo>
                    <a:pt x="0" y="229293"/>
                  </a:lnTo>
                  <a:lnTo>
                    <a:pt x="1748" y="244355"/>
                  </a:lnTo>
                  <a:lnTo>
                    <a:pt x="15154" y="290983"/>
                  </a:lnTo>
                  <a:lnTo>
                    <a:pt x="35711" y="334037"/>
                  </a:lnTo>
                  <a:lnTo>
                    <a:pt x="70370" y="341433"/>
                  </a:lnTo>
                  <a:lnTo>
                    <a:pt x="79584" y="339825"/>
                  </a:lnTo>
                  <a:lnTo>
                    <a:pt x="112852" y="311998"/>
                  </a:lnTo>
                  <a:lnTo>
                    <a:pt x="147779" y="257474"/>
                  </a:lnTo>
                  <a:lnTo>
                    <a:pt x="189836" y="198918"/>
                  </a:lnTo>
                  <a:lnTo>
                    <a:pt x="237250" y="138797"/>
                  </a:lnTo>
                  <a:lnTo>
                    <a:pt x="297106" y="69211"/>
                  </a:lnTo>
                  <a:lnTo>
                    <a:pt x="353218" y="9170"/>
                  </a:lnTo>
                  <a:lnTo>
                    <a:pt x="351336" y="0"/>
                  </a:lnTo>
                  <a:close/>
                </a:path>
              </a:pathLst>
            </a:custGeom>
            <a:solidFill>
              <a:srgbClr val="6060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19508" y="245126"/>
            <a:ext cx="703643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4D4D4D"/>
                </a:solidFill>
              </a:rPr>
              <a:t>PROSEDUR</a:t>
            </a:r>
            <a:r>
              <a:rPr sz="2400" spc="10" dirty="0">
                <a:solidFill>
                  <a:srgbClr val="4D4D4D"/>
                </a:solidFill>
              </a:rPr>
              <a:t> </a:t>
            </a:r>
            <a:r>
              <a:rPr sz="2400" spc="-5" dirty="0">
                <a:solidFill>
                  <a:srgbClr val="4D4D4D"/>
                </a:solidFill>
              </a:rPr>
              <a:t>TERKAIT</a:t>
            </a:r>
            <a:r>
              <a:rPr sz="2400" spc="5" dirty="0">
                <a:solidFill>
                  <a:srgbClr val="4D4D4D"/>
                </a:solidFill>
              </a:rPr>
              <a:t> </a:t>
            </a:r>
            <a:r>
              <a:rPr sz="2400" spc="-5" dirty="0">
                <a:solidFill>
                  <a:srgbClr val="4D4D4D"/>
                </a:solidFill>
              </a:rPr>
              <a:t>KARANTINA</a:t>
            </a:r>
            <a:r>
              <a:rPr sz="2400" spc="10" dirty="0">
                <a:solidFill>
                  <a:srgbClr val="4D4D4D"/>
                </a:solidFill>
              </a:rPr>
              <a:t> </a:t>
            </a:r>
            <a:r>
              <a:rPr sz="2400" spc="-5" dirty="0">
                <a:solidFill>
                  <a:srgbClr val="4D4D4D"/>
                </a:solidFill>
              </a:rPr>
              <a:t>KESEHATAN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499427" y="2309892"/>
            <a:ext cx="8930005" cy="387604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342900" marR="1016635" indent="-330200">
              <a:lnSpc>
                <a:spcPts val="1900"/>
              </a:lnSpc>
              <a:spcBef>
                <a:spcPts val="180"/>
              </a:spcBef>
              <a:buAutoNum type="arabicParenR"/>
              <a:tabLst>
                <a:tab pos="354965" algn="l"/>
                <a:tab pos="355600" algn="l"/>
              </a:tabLst>
            </a:pPr>
            <a:r>
              <a:rPr sz="16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Orang sakit </a:t>
            </a:r>
            <a:r>
              <a:rPr sz="1600" dirty="0">
                <a:solidFill>
                  <a:srgbClr val="4D4D4D"/>
                </a:solidFill>
                <a:latin typeface="Microsoft Sans Serif"/>
                <a:cs typeface="Microsoft Sans Serif"/>
              </a:rPr>
              <a:t>yang akan melakukan perjalanan harus mengajukan permohonan </a:t>
            </a:r>
            <a:r>
              <a:rPr sz="16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surat </a:t>
            </a:r>
            <a:r>
              <a:rPr sz="160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keterangan</a:t>
            </a:r>
            <a:r>
              <a:rPr sz="160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pengangkutan</a:t>
            </a:r>
            <a:r>
              <a:rPr sz="1600" dirty="0">
                <a:solidFill>
                  <a:srgbClr val="4D4D4D"/>
                </a:solidFill>
                <a:latin typeface="Microsoft Sans Serif"/>
                <a:cs typeface="Microsoft Sans Serif"/>
              </a:rPr>
              <a:t> orang </a:t>
            </a:r>
            <a:r>
              <a:rPr sz="16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sakit.</a:t>
            </a:r>
            <a:r>
              <a:rPr sz="160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endParaRPr sz="1600">
              <a:latin typeface="Microsoft Sans Serif"/>
              <a:cs typeface="Microsoft Sans Serif"/>
            </a:endParaRPr>
          </a:p>
          <a:p>
            <a:pPr marL="342900" marR="424815" indent="-330200">
              <a:lnSpc>
                <a:spcPct val="100000"/>
              </a:lnSpc>
              <a:spcBef>
                <a:spcPts val="300"/>
              </a:spcBef>
              <a:buAutoNum type="arabicParenR"/>
              <a:tabLst>
                <a:tab pos="354965" algn="l"/>
                <a:tab pos="355600" algn="l"/>
              </a:tabLst>
            </a:pPr>
            <a:r>
              <a:rPr sz="16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Permohonan</a:t>
            </a:r>
            <a:r>
              <a:rPr sz="1600" spc="5" dirty="0">
                <a:solidFill>
                  <a:srgbClr val="606060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4D4D4D"/>
                </a:solidFill>
                <a:latin typeface="Microsoft Sans Serif"/>
                <a:cs typeface="Microsoft Sans Serif"/>
              </a:rPr>
              <a:t>izin</a:t>
            </a:r>
            <a:r>
              <a:rPr sz="1600" spc="10" dirty="0">
                <a:solidFill>
                  <a:srgbClr val="606060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angkut</a:t>
            </a:r>
            <a:r>
              <a:rPr sz="1600" spc="1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4D4D4D"/>
                </a:solidFill>
                <a:latin typeface="Microsoft Sans Serif"/>
                <a:cs typeface="Microsoft Sans Serif"/>
              </a:rPr>
              <a:t>orang</a:t>
            </a:r>
            <a:r>
              <a:rPr sz="1600" spc="1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sakit</a:t>
            </a:r>
            <a:r>
              <a:rPr sz="1600" spc="1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disertai</a:t>
            </a:r>
            <a:r>
              <a:rPr sz="1600" dirty="0">
                <a:solidFill>
                  <a:srgbClr val="4D4D4D"/>
                </a:solidFill>
                <a:latin typeface="Microsoft Sans Serif"/>
                <a:cs typeface="Microsoft Sans Serif"/>
              </a:rPr>
              <a:t> dengan</a:t>
            </a:r>
            <a:r>
              <a:rPr sz="1600" spc="1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surat</a:t>
            </a:r>
            <a:r>
              <a:rPr sz="1600" spc="1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pengantar</a:t>
            </a:r>
            <a:r>
              <a:rPr sz="1600" spc="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4D4D4D"/>
                </a:solidFill>
                <a:latin typeface="Microsoft Sans Serif"/>
                <a:cs typeface="Microsoft Sans Serif"/>
              </a:rPr>
              <a:t>dari</a:t>
            </a:r>
            <a:r>
              <a:rPr sz="1600" spc="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RS/</a:t>
            </a:r>
            <a:r>
              <a:rPr sz="1600" spc="1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Dokter</a:t>
            </a:r>
            <a:r>
              <a:rPr sz="1600" dirty="0">
                <a:solidFill>
                  <a:srgbClr val="4D4D4D"/>
                </a:solidFill>
                <a:latin typeface="Microsoft Sans Serif"/>
                <a:cs typeface="Microsoft Sans Serif"/>
              </a:rPr>
              <a:t> yang </a:t>
            </a:r>
            <a:r>
              <a:rPr sz="1600" spc="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4D4D4D"/>
                </a:solidFill>
                <a:latin typeface="Microsoft Sans Serif"/>
                <a:cs typeface="Microsoft Sans Serif"/>
              </a:rPr>
              <a:t>berisi</a:t>
            </a:r>
            <a:r>
              <a:rPr sz="16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4D4D4D"/>
                </a:solidFill>
                <a:latin typeface="Microsoft Sans Serif"/>
                <a:cs typeface="Microsoft Sans Serif"/>
              </a:rPr>
              <a:t>diagnose</a:t>
            </a:r>
            <a:r>
              <a:rPr sz="1600" spc="1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4D4D4D"/>
                </a:solidFill>
                <a:latin typeface="Microsoft Sans Serif"/>
                <a:cs typeface="Microsoft Sans Serif"/>
              </a:rPr>
              <a:t>medis</a:t>
            </a:r>
            <a:r>
              <a:rPr sz="16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 serta</a:t>
            </a:r>
            <a:r>
              <a:rPr sz="1600" spc="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informasi </a:t>
            </a:r>
            <a:r>
              <a:rPr sz="1600" dirty="0">
                <a:solidFill>
                  <a:srgbClr val="4D4D4D"/>
                </a:solidFill>
                <a:latin typeface="Microsoft Sans Serif"/>
                <a:cs typeface="Microsoft Sans Serif"/>
              </a:rPr>
              <a:t>bukan </a:t>
            </a:r>
            <a:r>
              <a:rPr sz="16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penderita</a:t>
            </a:r>
            <a:r>
              <a:rPr sz="1600" spc="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penyakit</a:t>
            </a:r>
            <a:r>
              <a:rPr sz="160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menular.</a:t>
            </a:r>
            <a:r>
              <a:rPr sz="160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endParaRPr sz="1600">
              <a:latin typeface="Microsoft Sans Serif"/>
              <a:cs typeface="Microsoft Sans Serif"/>
            </a:endParaRPr>
          </a:p>
          <a:p>
            <a:pPr marL="342900" marR="5080" indent="-330200">
              <a:lnSpc>
                <a:spcPct val="99400"/>
              </a:lnSpc>
              <a:spcBef>
                <a:spcPts val="375"/>
              </a:spcBef>
              <a:buAutoNum type="arabicParenR"/>
              <a:tabLst>
                <a:tab pos="354965" algn="l"/>
                <a:tab pos="355600" algn="l"/>
              </a:tabLst>
            </a:pPr>
            <a:r>
              <a:rPr sz="16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Orang</a:t>
            </a:r>
            <a:r>
              <a:rPr sz="1600" spc="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sakit</a:t>
            </a:r>
            <a:r>
              <a:rPr sz="1600" spc="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4D4D4D"/>
                </a:solidFill>
                <a:latin typeface="Microsoft Sans Serif"/>
                <a:cs typeface="Microsoft Sans Serif"/>
              </a:rPr>
              <a:t>yang</a:t>
            </a:r>
            <a:r>
              <a:rPr sz="1600" spc="1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tidak</a:t>
            </a:r>
            <a:r>
              <a:rPr sz="160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disertai</a:t>
            </a:r>
            <a:r>
              <a:rPr sz="1600" dirty="0">
                <a:solidFill>
                  <a:srgbClr val="4D4D4D"/>
                </a:solidFill>
                <a:latin typeface="Microsoft Sans Serif"/>
                <a:cs typeface="Microsoft Sans Serif"/>
              </a:rPr>
              <a:t> dengan</a:t>
            </a:r>
            <a:r>
              <a:rPr sz="1600" spc="1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surat</a:t>
            </a:r>
            <a:r>
              <a:rPr sz="1600" spc="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pengantar</a:t>
            </a:r>
            <a:r>
              <a:rPr sz="1600" dirty="0">
                <a:solidFill>
                  <a:srgbClr val="4D4D4D"/>
                </a:solidFill>
                <a:latin typeface="Microsoft Sans Serif"/>
                <a:cs typeface="Microsoft Sans Serif"/>
              </a:rPr>
              <a:t> dari</a:t>
            </a:r>
            <a:r>
              <a:rPr sz="1600" spc="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RS/</a:t>
            </a:r>
            <a:r>
              <a:rPr sz="1600" spc="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Dokter</a:t>
            </a:r>
            <a:r>
              <a:rPr sz="1600" spc="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4D4D4D"/>
                </a:solidFill>
                <a:latin typeface="Microsoft Sans Serif"/>
                <a:cs typeface="Microsoft Sans Serif"/>
              </a:rPr>
              <a:t>dilakukan</a:t>
            </a:r>
            <a:r>
              <a:rPr sz="1600" spc="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4D4D4D"/>
                </a:solidFill>
                <a:latin typeface="Microsoft Sans Serif"/>
                <a:cs typeface="Microsoft Sans Serif"/>
              </a:rPr>
              <a:t>pemeriksaan </a:t>
            </a:r>
            <a:r>
              <a:rPr sz="1600" spc="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untuk </a:t>
            </a:r>
            <a:r>
              <a:rPr sz="1600" dirty="0">
                <a:solidFill>
                  <a:srgbClr val="4D4D4D"/>
                </a:solidFill>
                <a:latin typeface="Microsoft Sans Serif"/>
                <a:cs typeface="Microsoft Sans Serif"/>
              </a:rPr>
              <a:t>menilai apakah</a:t>
            </a:r>
            <a:r>
              <a:rPr sz="1600" spc="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4D4D4D"/>
                </a:solidFill>
                <a:latin typeface="Microsoft Sans Serif"/>
                <a:cs typeface="Microsoft Sans Serif"/>
              </a:rPr>
              <a:t>orang</a:t>
            </a:r>
            <a:r>
              <a:rPr sz="1600" spc="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sakit</a:t>
            </a:r>
            <a:r>
              <a:rPr sz="1600" spc="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tersebut</a:t>
            </a:r>
            <a:r>
              <a:rPr sz="160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menderita</a:t>
            </a:r>
            <a:r>
              <a:rPr sz="1600" spc="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penyakit</a:t>
            </a:r>
            <a:r>
              <a:rPr sz="1600" spc="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menular.</a:t>
            </a:r>
            <a:r>
              <a:rPr sz="1600" spc="5" dirty="0">
                <a:solidFill>
                  <a:srgbClr val="606060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4D4D4D"/>
                </a:solidFill>
                <a:latin typeface="Microsoft Sans Serif"/>
                <a:cs typeface="Microsoft Sans Serif"/>
              </a:rPr>
              <a:t>Pemeriksaan</a:t>
            </a:r>
            <a:r>
              <a:rPr sz="1600" spc="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4D4D4D"/>
                </a:solidFill>
                <a:latin typeface="Microsoft Sans Serif"/>
                <a:cs typeface="Microsoft Sans Serif"/>
              </a:rPr>
              <a:t>juga </a:t>
            </a:r>
            <a:r>
              <a:rPr sz="1600" spc="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ditujukan</a:t>
            </a:r>
            <a:r>
              <a:rPr sz="160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untuk </a:t>
            </a:r>
            <a:r>
              <a:rPr sz="1600" dirty="0">
                <a:solidFill>
                  <a:srgbClr val="4D4D4D"/>
                </a:solidFill>
                <a:latin typeface="Microsoft Sans Serif"/>
                <a:cs typeface="Microsoft Sans Serif"/>
              </a:rPr>
              <a:t>menilai</a:t>
            </a:r>
            <a:r>
              <a:rPr sz="16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4D4D4D"/>
                </a:solidFill>
                <a:latin typeface="Microsoft Sans Serif"/>
                <a:cs typeface="Microsoft Sans Serif"/>
              </a:rPr>
              <a:t>apakah orang</a:t>
            </a:r>
            <a:r>
              <a:rPr sz="1600" spc="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tersebut</a:t>
            </a:r>
            <a:r>
              <a:rPr sz="1600" dirty="0">
                <a:solidFill>
                  <a:srgbClr val="4D4D4D"/>
                </a:solidFill>
                <a:latin typeface="Microsoft Sans Serif"/>
                <a:cs typeface="Microsoft Sans Serif"/>
              </a:rPr>
              <a:t> laik</a:t>
            </a:r>
            <a:r>
              <a:rPr sz="16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 terbang</a:t>
            </a:r>
            <a:r>
              <a:rPr sz="160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atau</a:t>
            </a:r>
            <a:r>
              <a:rPr sz="160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tidak.</a:t>
            </a:r>
            <a:r>
              <a:rPr sz="160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endParaRPr sz="1600">
              <a:latin typeface="Microsoft Sans Serif"/>
              <a:cs typeface="Microsoft Sans Serif"/>
            </a:endParaRPr>
          </a:p>
          <a:p>
            <a:pPr marL="342900" marR="15240" indent="-330200">
              <a:lnSpc>
                <a:spcPct val="99100"/>
              </a:lnSpc>
              <a:spcBef>
                <a:spcPts val="480"/>
              </a:spcBef>
              <a:buAutoNum type="arabicParenR"/>
              <a:tabLst>
                <a:tab pos="354965" algn="l"/>
                <a:tab pos="355600" algn="l"/>
              </a:tabLst>
            </a:pPr>
            <a:r>
              <a:rPr sz="16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Orang</a:t>
            </a:r>
            <a:r>
              <a:rPr sz="160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sakit</a:t>
            </a:r>
            <a:r>
              <a:rPr sz="1600" spc="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4D4D4D"/>
                </a:solidFill>
                <a:latin typeface="Microsoft Sans Serif"/>
                <a:cs typeface="Microsoft Sans Serif"/>
              </a:rPr>
              <a:t>yang</a:t>
            </a:r>
            <a:r>
              <a:rPr sz="1600" spc="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tidak menderita</a:t>
            </a:r>
            <a:r>
              <a:rPr sz="1600" spc="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penyakit</a:t>
            </a:r>
            <a:r>
              <a:rPr sz="1600" spc="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4D4D4D"/>
                </a:solidFill>
                <a:latin typeface="Microsoft Sans Serif"/>
                <a:cs typeface="Microsoft Sans Serif"/>
              </a:rPr>
              <a:t>menular </a:t>
            </a:r>
            <a:r>
              <a:rPr sz="16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serta</a:t>
            </a:r>
            <a:r>
              <a:rPr sz="1600" dirty="0">
                <a:solidFill>
                  <a:srgbClr val="4D4D4D"/>
                </a:solidFill>
                <a:latin typeface="Microsoft Sans Serif"/>
                <a:cs typeface="Microsoft Sans Serif"/>
              </a:rPr>
              <a:t> laik </a:t>
            </a:r>
            <a:r>
              <a:rPr sz="16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terbang</a:t>
            </a:r>
            <a:r>
              <a:rPr sz="1600" spc="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4D4D4D"/>
                </a:solidFill>
                <a:latin typeface="Microsoft Sans Serif"/>
                <a:cs typeface="Microsoft Sans Serif"/>
              </a:rPr>
              <a:t>diberikan </a:t>
            </a:r>
            <a:r>
              <a:rPr sz="16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surat </a:t>
            </a:r>
            <a:r>
              <a:rPr sz="160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keterangan</a:t>
            </a:r>
            <a:r>
              <a:rPr sz="1600" spc="1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pengangkutan</a:t>
            </a:r>
            <a:r>
              <a:rPr sz="1600" spc="1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4D4D4D"/>
                </a:solidFill>
                <a:latin typeface="Microsoft Sans Serif"/>
                <a:cs typeface="Microsoft Sans Serif"/>
              </a:rPr>
              <a:t>orang</a:t>
            </a:r>
            <a:r>
              <a:rPr sz="1600" spc="1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sakit.</a:t>
            </a:r>
            <a:r>
              <a:rPr sz="1600" spc="1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4D4D4D"/>
                </a:solidFill>
                <a:latin typeface="Microsoft Sans Serif"/>
                <a:cs typeface="Microsoft Sans Serif"/>
              </a:rPr>
              <a:t>Bagi</a:t>
            </a:r>
            <a:r>
              <a:rPr sz="1600" spc="1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4D4D4D"/>
                </a:solidFill>
                <a:latin typeface="Microsoft Sans Serif"/>
                <a:cs typeface="Microsoft Sans Serif"/>
              </a:rPr>
              <a:t>orang</a:t>
            </a:r>
            <a:r>
              <a:rPr sz="1600" spc="1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sakit</a:t>
            </a:r>
            <a:r>
              <a:rPr sz="1600" spc="1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4D4D4D"/>
                </a:solidFill>
                <a:latin typeface="Microsoft Sans Serif"/>
                <a:cs typeface="Microsoft Sans Serif"/>
              </a:rPr>
              <a:t>yang</a:t>
            </a:r>
            <a:r>
              <a:rPr sz="1600" spc="1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tidak</a:t>
            </a:r>
            <a:r>
              <a:rPr sz="1600" spc="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menderita</a:t>
            </a:r>
            <a:r>
              <a:rPr sz="1600" spc="1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penyakit</a:t>
            </a:r>
            <a:r>
              <a:rPr sz="1600" spc="1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4D4D4D"/>
                </a:solidFill>
                <a:latin typeface="Microsoft Sans Serif"/>
                <a:cs typeface="Microsoft Sans Serif"/>
              </a:rPr>
              <a:t>menular </a:t>
            </a:r>
            <a:r>
              <a:rPr sz="1600" spc="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tetapi</a:t>
            </a:r>
            <a:r>
              <a:rPr sz="1600" spc="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tidak</a:t>
            </a:r>
            <a:r>
              <a:rPr sz="1600" spc="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4D4D4D"/>
                </a:solidFill>
                <a:latin typeface="Microsoft Sans Serif"/>
                <a:cs typeface="Microsoft Sans Serif"/>
              </a:rPr>
              <a:t>laik</a:t>
            </a:r>
            <a:r>
              <a:rPr sz="1600" spc="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terbang</a:t>
            </a:r>
            <a:r>
              <a:rPr sz="1600" spc="1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ditunda</a:t>
            </a:r>
            <a:r>
              <a:rPr sz="1600" spc="1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keberangkatannya</a:t>
            </a:r>
            <a:r>
              <a:rPr sz="1600" spc="1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4D4D4D"/>
                </a:solidFill>
                <a:latin typeface="Microsoft Sans Serif"/>
                <a:cs typeface="Microsoft Sans Serif"/>
              </a:rPr>
              <a:t>hingga</a:t>
            </a:r>
            <a:r>
              <a:rPr sz="1600" spc="1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4D4D4D"/>
                </a:solidFill>
                <a:latin typeface="Microsoft Sans Serif"/>
                <a:cs typeface="Microsoft Sans Serif"/>
              </a:rPr>
              <a:t>keadaannya</a:t>
            </a:r>
            <a:r>
              <a:rPr sz="1600" spc="1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stabil</a:t>
            </a:r>
            <a:r>
              <a:rPr sz="1600" spc="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atau</a:t>
            </a:r>
            <a:r>
              <a:rPr sz="1600" spc="1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berangkat </a:t>
            </a:r>
            <a:r>
              <a:rPr sz="1600" dirty="0">
                <a:solidFill>
                  <a:srgbClr val="4D4D4D"/>
                </a:solidFill>
                <a:latin typeface="Microsoft Sans Serif"/>
                <a:cs typeface="Microsoft Sans Serif"/>
              </a:rPr>
              <a:t> dengan</a:t>
            </a:r>
            <a:r>
              <a:rPr sz="1600" spc="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4D4D4D"/>
                </a:solidFill>
                <a:latin typeface="Microsoft Sans Serif"/>
                <a:cs typeface="Microsoft Sans Serif"/>
              </a:rPr>
              <a:t>didampingi </a:t>
            </a:r>
            <a:r>
              <a:rPr sz="16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dokter</a:t>
            </a:r>
            <a:r>
              <a:rPr sz="1600" spc="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atau</a:t>
            </a:r>
            <a:r>
              <a:rPr sz="1600" spc="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perawat</a:t>
            </a:r>
            <a:r>
              <a:rPr sz="1600" spc="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yang</a:t>
            </a:r>
            <a:r>
              <a:rPr sz="1600" spc="10" dirty="0">
                <a:solidFill>
                  <a:srgbClr val="606060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berkompeten</a:t>
            </a:r>
            <a:r>
              <a:rPr sz="1600" spc="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untuk</a:t>
            </a:r>
            <a:r>
              <a:rPr sz="1600" spc="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evakuasi.</a:t>
            </a:r>
            <a:r>
              <a:rPr sz="1600" spc="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4D4D4D"/>
                </a:solidFill>
                <a:latin typeface="Microsoft Sans Serif"/>
                <a:cs typeface="Microsoft Sans Serif"/>
              </a:rPr>
              <a:t>Bagi orang</a:t>
            </a:r>
            <a:r>
              <a:rPr sz="1600" spc="1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sakit </a:t>
            </a:r>
            <a:r>
              <a:rPr sz="1600" dirty="0">
                <a:solidFill>
                  <a:srgbClr val="4D4D4D"/>
                </a:solidFill>
                <a:latin typeface="Microsoft Sans Serif"/>
                <a:cs typeface="Microsoft Sans Serif"/>
              </a:rPr>
              <a:t> yang</a:t>
            </a:r>
            <a:r>
              <a:rPr sz="1600" spc="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menderita/</a:t>
            </a:r>
            <a:r>
              <a:rPr sz="1600" spc="1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4D4D4D"/>
                </a:solidFill>
                <a:latin typeface="Microsoft Sans Serif"/>
                <a:cs typeface="Microsoft Sans Serif"/>
              </a:rPr>
              <a:t>didiagnosa</a:t>
            </a:r>
            <a:r>
              <a:rPr sz="1600" spc="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menderita</a:t>
            </a:r>
            <a:r>
              <a:rPr sz="1600" spc="1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penyakit</a:t>
            </a:r>
            <a:r>
              <a:rPr sz="1600" spc="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4D4D4D"/>
                </a:solidFill>
                <a:latin typeface="Microsoft Sans Serif"/>
                <a:cs typeface="Microsoft Sans Serif"/>
              </a:rPr>
              <a:t>menular</a:t>
            </a:r>
            <a:r>
              <a:rPr sz="1600" spc="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ditunda</a:t>
            </a:r>
            <a:r>
              <a:rPr sz="1600" spc="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keberangkatannya</a:t>
            </a:r>
            <a:r>
              <a:rPr sz="1600" spc="1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4D4D4D"/>
                </a:solidFill>
                <a:latin typeface="Microsoft Sans Serif"/>
                <a:cs typeface="Microsoft Sans Serif"/>
              </a:rPr>
              <a:t>hingga </a:t>
            </a:r>
            <a:r>
              <a:rPr sz="1600" spc="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dinyatakan</a:t>
            </a:r>
            <a:r>
              <a:rPr sz="1600" dirty="0">
                <a:solidFill>
                  <a:srgbClr val="4D4D4D"/>
                </a:solidFill>
                <a:latin typeface="Microsoft Sans Serif"/>
                <a:cs typeface="Microsoft Sans Serif"/>
              </a:rPr>
              <a:t> sembuh dan </a:t>
            </a:r>
            <a:r>
              <a:rPr sz="16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atau</a:t>
            </a:r>
            <a:r>
              <a:rPr sz="160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tidak berpotensi</a:t>
            </a:r>
            <a:r>
              <a:rPr sz="1600" dirty="0">
                <a:solidFill>
                  <a:srgbClr val="4D4D4D"/>
                </a:solidFill>
                <a:latin typeface="Microsoft Sans Serif"/>
                <a:cs typeface="Microsoft Sans Serif"/>
              </a:rPr>
              <a:t> menularkan ke orang </a:t>
            </a:r>
            <a:r>
              <a:rPr sz="16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lain.</a:t>
            </a:r>
            <a:r>
              <a:rPr sz="1600" dirty="0">
                <a:solidFill>
                  <a:srgbClr val="4D4D4D"/>
                </a:solidFill>
                <a:latin typeface="Microsoft Sans Serif"/>
                <a:cs typeface="Microsoft Sans Serif"/>
              </a:rPr>
              <a:t>  </a:t>
            </a:r>
            <a:endParaRPr sz="1600">
              <a:latin typeface="Microsoft Sans Serif"/>
              <a:cs typeface="Microsoft Sans Serif"/>
            </a:endParaRPr>
          </a:p>
          <a:p>
            <a:pPr marL="342900" marR="343535" indent="-330200">
              <a:lnSpc>
                <a:spcPct val="100000"/>
              </a:lnSpc>
              <a:spcBef>
                <a:spcPts val="465"/>
              </a:spcBef>
              <a:buAutoNum type="arabicParenR"/>
              <a:tabLst>
                <a:tab pos="354965" algn="l"/>
                <a:tab pos="355600" algn="l"/>
              </a:tabLst>
            </a:pPr>
            <a:r>
              <a:rPr sz="16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Terhadap</a:t>
            </a:r>
            <a:r>
              <a:rPr sz="1600" spc="1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4D4D4D"/>
                </a:solidFill>
                <a:latin typeface="Microsoft Sans Serif"/>
                <a:cs typeface="Microsoft Sans Serif"/>
              </a:rPr>
              <a:t>orang</a:t>
            </a:r>
            <a:r>
              <a:rPr sz="1600" spc="1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sakit</a:t>
            </a:r>
            <a:r>
              <a:rPr sz="1600" spc="1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4D4D4D"/>
                </a:solidFill>
                <a:latin typeface="Microsoft Sans Serif"/>
                <a:cs typeface="Microsoft Sans Serif"/>
              </a:rPr>
              <a:t>yang</a:t>
            </a:r>
            <a:r>
              <a:rPr sz="1600" spc="1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disertai</a:t>
            </a:r>
            <a:r>
              <a:rPr sz="1600" spc="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surat</a:t>
            </a:r>
            <a:r>
              <a:rPr sz="1600" spc="1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keterangan</a:t>
            </a:r>
            <a:r>
              <a:rPr sz="1600" spc="1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pengangkutan</a:t>
            </a:r>
            <a:r>
              <a:rPr sz="1600" spc="1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4D4D4D"/>
                </a:solidFill>
                <a:latin typeface="Microsoft Sans Serif"/>
                <a:cs typeface="Microsoft Sans Serif"/>
              </a:rPr>
              <a:t>orang</a:t>
            </a:r>
            <a:r>
              <a:rPr sz="1600" spc="1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sakit</a:t>
            </a:r>
            <a:r>
              <a:rPr sz="1600" spc="1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4D4D4D"/>
                </a:solidFill>
                <a:latin typeface="Microsoft Sans Serif"/>
                <a:cs typeface="Microsoft Sans Serif"/>
              </a:rPr>
              <a:t>dari</a:t>
            </a:r>
            <a:r>
              <a:rPr sz="1600" spc="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4D4D4D"/>
                </a:solidFill>
                <a:latin typeface="Microsoft Sans Serif"/>
                <a:cs typeface="Microsoft Sans Serif"/>
              </a:rPr>
              <a:t>bandar </a:t>
            </a:r>
            <a:r>
              <a:rPr sz="1600" spc="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4D4D4D"/>
                </a:solidFill>
                <a:latin typeface="Microsoft Sans Serif"/>
                <a:cs typeface="Microsoft Sans Serif"/>
              </a:rPr>
              <a:t>udara asal</a:t>
            </a:r>
            <a:r>
              <a:rPr sz="16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4D4D4D"/>
                </a:solidFill>
                <a:latin typeface="Microsoft Sans Serif"/>
                <a:cs typeface="Microsoft Sans Serif"/>
              </a:rPr>
              <a:t>dan</a:t>
            </a:r>
            <a:r>
              <a:rPr sz="1600" spc="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4D4D4D"/>
                </a:solidFill>
                <a:latin typeface="Microsoft Sans Serif"/>
                <a:cs typeface="Microsoft Sans Serif"/>
              </a:rPr>
              <a:t>bukan </a:t>
            </a:r>
            <a:r>
              <a:rPr sz="16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penyakit</a:t>
            </a:r>
            <a:r>
              <a:rPr sz="160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menular</a:t>
            </a:r>
            <a:r>
              <a:rPr sz="1600" spc="5" dirty="0">
                <a:solidFill>
                  <a:srgbClr val="606060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dapat</a:t>
            </a:r>
            <a:r>
              <a:rPr sz="160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melanjutkan</a:t>
            </a:r>
            <a:r>
              <a:rPr sz="1600" dirty="0">
                <a:solidFill>
                  <a:srgbClr val="606060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perjalanan.</a:t>
            </a:r>
            <a:r>
              <a:rPr sz="160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19508" y="758817"/>
            <a:ext cx="3836670" cy="74676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>
              <a:lnSpc>
                <a:spcPts val="2800"/>
              </a:lnSpc>
              <a:spcBef>
                <a:spcPts val="260"/>
              </a:spcBef>
            </a:pPr>
            <a:r>
              <a:rPr sz="2400" b="1" spc="-5" dirty="0">
                <a:solidFill>
                  <a:srgbClr val="262626"/>
                </a:solidFill>
                <a:latin typeface="Arial"/>
                <a:cs typeface="Arial"/>
              </a:rPr>
              <a:t>Keberangkatan</a:t>
            </a:r>
            <a:r>
              <a:rPr sz="2400" b="1" spc="-30" dirty="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262626"/>
                </a:solidFill>
                <a:latin typeface="Arial"/>
                <a:cs typeface="Arial"/>
              </a:rPr>
              <a:t>Orang</a:t>
            </a:r>
            <a:r>
              <a:rPr sz="2400" b="1" spc="-25" dirty="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262626"/>
                </a:solidFill>
                <a:latin typeface="Arial"/>
                <a:cs typeface="Arial"/>
              </a:rPr>
              <a:t>dan </a:t>
            </a:r>
            <a:r>
              <a:rPr sz="2400" b="1" spc="-655" dirty="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262626"/>
                </a:solidFill>
                <a:latin typeface="Arial"/>
                <a:cs typeface="Arial"/>
              </a:rPr>
              <a:t>Bagasinya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3661047" y="1268952"/>
            <a:ext cx="1429385" cy="851535"/>
            <a:chOff x="3661047" y="1268952"/>
            <a:chExt cx="1429385" cy="851535"/>
          </a:xfrm>
        </p:grpSpPr>
        <p:sp>
          <p:nvSpPr>
            <p:cNvPr id="6" name="object 6"/>
            <p:cNvSpPr/>
            <p:nvPr/>
          </p:nvSpPr>
          <p:spPr>
            <a:xfrm>
              <a:off x="3661045" y="1268959"/>
              <a:ext cx="615950" cy="814705"/>
            </a:xfrm>
            <a:custGeom>
              <a:avLst/>
              <a:gdLst/>
              <a:ahLst/>
              <a:cxnLst/>
              <a:rect l="l" t="t" r="r" b="b"/>
              <a:pathLst>
                <a:path w="615950" h="814705">
                  <a:moveTo>
                    <a:pt x="293687" y="264033"/>
                  </a:moveTo>
                  <a:lnTo>
                    <a:pt x="282765" y="221678"/>
                  </a:lnTo>
                  <a:lnTo>
                    <a:pt x="256908" y="189877"/>
                  </a:lnTo>
                  <a:lnTo>
                    <a:pt x="218300" y="170116"/>
                  </a:lnTo>
                  <a:lnTo>
                    <a:pt x="166674" y="168732"/>
                  </a:lnTo>
                  <a:lnTo>
                    <a:pt x="166522" y="167716"/>
                  </a:lnTo>
                  <a:lnTo>
                    <a:pt x="164033" y="164261"/>
                  </a:lnTo>
                  <a:lnTo>
                    <a:pt x="174663" y="161442"/>
                  </a:lnTo>
                  <a:lnTo>
                    <a:pt x="184581" y="157403"/>
                  </a:lnTo>
                  <a:lnTo>
                    <a:pt x="216712" y="129349"/>
                  </a:lnTo>
                  <a:lnTo>
                    <a:pt x="230936" y="89979"/>
                  </a:lnTo>
                  <a:lnTo>
                    <a:pt x="230987" y="76454"/>
                  </a:lnTo>
                  <a:lnTo>
                    <a:pt x="229743" y="66281"/>
                  </a:lnTo>
                  <a:lnTo>
                    <a:pt x="212648" y="30505"/>
                  </a:lnTo>
                  <a:lnTo>
                    <a:pt x="178206" y="5130"/>
                  </a:lnTo>
                  <a:lnTo>
                    <a:pt x="154508" y="0"/>
                  </a:lnTo>
                  <a:lnTo>
                    <a:pt x="139750" y="139"/>
                  </a:lnTo>
                  <a:lnTo>
                    <a:pt x="94399" y="19900"/>
                  </a:lnTo>
                  <a:lnTo>
                    <a:pt x="69392" y="56591"/>
                  </a:lnTo>
                  <a:lnTo>
                    <a:pt x="65468" y="78511"/>
                  </a:lnTo>
                  <a:lnTo>
                    <a:pt x="65519" y="88061"/>
                  </a:lnTo>
                  <a:lnTo>
                    <a:pt x="83667" y="134861"/>
                  </a:lnTo>
                  <a:lnTo>
                    <a:pt x="128638" y="164312"/>
                  </a:lnTo>
                  <a:lnTo>
                    <a:pt x="125628" y="167576"/>
                  </a:lnTo>
                  <a:lnTo>
                    <a:pt x="125234" y="168732"/>
                  </a:lnTo>
                  <a:lnTo>
                    <a:pt x="108902" y="168249"/>
                  </a:lnTo>
                  <a:lnTo>
                    <a:pt x="105943" y="168732"/>
                  </a:lnTo>
                  <a:lnTo>
                    <a:pt x="59575" y="175920"/>
                  </a:lnTo>
                  <a:lnTo>
                    <a:pt x="21691" y="201295"/>
                  </a:lnTo>
                  <a:lnTo>
                    <a:pt x="2730" y="238556"/>
                  </a:lnTo>
                  <a:lnTo>
                    <a:pt x="0" y="473913"/>
                  </a:lnTo>
                  <a:lnTo>
                    <a:pt x="901" y="481672"/>
                  </a:lnTo>
                  <a:lnTo>
                    <a:pt x="24422" y="515772"/>
                  </a:lnTo>
                  <a:lnTo>
                    <a:pt x="72313" y="538175"/>
                  </a:lnTo>
                  <a:lnTo>
                    <a:pt x="72313" y="814197"/>
                  </a:lnTo>
                  <a:lnTo>
                    <a:pt x="218732" y="814197"/>
                  </a:lnTo>
                  <a:lnTo>
                    <a:pt x="218732" y="538175"/>
                  </a:lnTo>
                  <a:lnTo>
                    <a:pt x="225145" y="536930"/>
                  </a:lnTo>
                  <a:lnTo>
                    <a:pt x="261264" y="521766"/>
                  </a:lnTo>
                  <a:lnTo>
                    <a:pt x="289902" y="484644"/>
                  </a:lnTo>
                  <a:lnTo>
                    <a:pt x="293535" y="465950"/>
                  </a:lnTo>
                  <a:lnTo>
                    <a:pt x="293687" y="264033"/>
                  </a:lnTo>
                  <a:close/>
                </a:path>
                <a:path w="615950" h="814705">
                  <a:moveTo>
                    <a:pt x="615530" y="604647"/>
                  </a:moveTo>
                  <a:lnTo>
                    <a:pt x="577316" y="508152"/>
                  </a:lnTo>
                  <a:lnTo>
                    <a:pt x="579615" y="505612"/>
                  </a:lnTo>
                  <a:lnTo>
                    <a:pt x="587133" y="494055"/>
                  </a:lnTo>
                  <a:lnTo>
                    <a:pt x="591108" y="484644"/>
                  </a:lnTo>
                  <a:lnTo>
                    <a:pt x="593686" y="474675"/>
                  </a:lnTo>
                  <a:lnTo>
                    <a:pt x="594741" y="465950"/>
                  </a:lnTo>
                  <a:lnTo>
                    <a:pt x="594893" y="264033"/>
                  </a:lnTo>
                  <a:lnTo>
                    <a:pt x="594461" y="255155"/>
                  </a:lnTo>
                  <a:lnTo>
                    <a:pt x="576453" y="209829"/>
                  </a:lnTo>
                  <a:lnTo>
                    <a:pt x="548868" y="182727"/>
                  </a:lnTo>
                  <a:lnTo>
                    <a:pt x="509155" y="168821"/>
                  </a:lnTo>
                  <a:lnTo>
                    <a:pt x="467868" y="168732"/>
                  </a:lnTo>
                  <a:lnTo>
                    <a:pt x="467728" y="167716"/>
                  </a:lnTo>
                  <a:lnTo>
                    <a:pt x="465239" y="164261"/>
                  </a:lnTo>
                  <a:lnTo>
                    <a:pt x="475869" y="161442"/>
                  </a:lnTo>
                  <a:lnTo>
                    <a:pt x="485787" y="157403"/>
                  </a:lnTo>
                  <a:lnTo>
                    <a:pt x="517918" y="129349"/>
                  </a:lnTo>
                  <a:lnTo>
                    <a:pt x="532142" y="89979"/>
                  </a:lnTo>
                  <a:lnTo>
                    <a:pt x="532193" y="76454"/>
                  </a:lnTo>
                  <a:lnTo>
                    <a:pt x="530948" y="66281"/>
                  </a:lnTo>
                  <a:lnTo>
                    <a:pt x="513854" y="30505"/>
                  </a:lnTo>
                  <a:lnTo>
                    <a:pt x="479412" y="5130"/>
                  </a:lnTo>
                  <a:lnTo>
                    <a:pt x="455714" y="0"/>
                  </a:lnTo>
                  <a:lnTo>
                    <a:pt x="440956" y="139"/>
                  </a:lnTo>
                  <a:lnTo>
                    <a:pt x="398805" y="17170"/>
                  </a:lnTo>
                  <a:lnTo>
                    <a:pt x="371944" y="52857"/>
                  </a:lnTo>
                  <a:lnTo>
                    <a:pt x="366725" y="88061"/>
                  </a:lnTo>
                  <a:lnTo>
                    <a:pt x="368249" y="99999"/>
                  </a:lnTo>
                  <a:lnTo>
                    <a:pt x="384873" y="134861"/>
                  </a:lnTo>
                  <a:lnTo>
                    <a:pt x="429844" y="164312"/>
                  </a:lnTo>
                  <a:lnTo>
                    <a:pt x="426834" y="167576"/>
                  </a:lnTo>
                  <a:lnTo>
                    <a:pt x="426440" y="168732"/>
                  </a:lnTo>
                  <a:lnTo>
                    <a:pt x="410108" y="168249"/>
                  </a:lnTo>
                  <a:lnTo>
                    <a:pt x="407149" y="168732"/>
                  </a:lnTo>
                  <a:lnTo>
                    <a:pt x="360781" y="175920"/>
                  </a:lnTo>
                  <a:lnTo>
                    <a:pt x="322897" y="201295"/>
                  </a:lnTo>
                  <a:lnTo>
                    <a:pt x="303936" y="238556"/>
                  </a:lnTo>
                  <a:lnTo>
                    <a:pt x="301205" y="473913"/>
                  </a:lnTo>
                  <a:lnTo>
                    <a:pt x="302107" y="481672"/>
                  </a:lnTo>
                  <a:lnTo>
                    <a:pt x="304888" y="490448"/>
                  </a:lnTo>
                  <a:lnTo>
                    <a:pt x="309537" y="498944"/>
                  </a:lnTo>
                  <a:lnTo>
                    <a:pt x="316052" y="507047"/>
                  </a:lnTo>
                  <a:lnTo>
                    <a:pt x="320687" y="511289"/>
                  </a:lnTo>
                  <a:lnTo>
                    <a:pt x="283743" y="604647"/>
                  </a:lnTo>
                  <a:lnTo>
                    <a:pt x="373519" y="604647"/>
                  </a:lnTo>
                  <a:lnTo>
                    <a:pt x="373519" y="814197"/>
                  </a:lnTo>
                  <a:lnTo>
                    <a:pt x="519938" y="814197"/>
                  </a:lnTo>
                  <a:lnTo>
                    <a:pt x="519938" y="604647"/>
                  </a:lnTo>
                  <a:lnTo>
                    <a:pt x="615530" y="604647"/>
                  </a:lnTo>
                  <a:close/>
                </a:path>
              </a:pathLst>
            </a:custGeom>
            <a:solidFill>
              <a:srgbClr val="6060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944791" y="1664048"/>
              <a:ext cx="332105" cy="209550"/>
            </a:xfrm>
            <a:custGeom>
              <a:avLst/>
              <a:gdLst/>
              <a:ahLst/>
              <a:cxnLst/>
              <a:rect l="l" t="t" r="r" b="b"/>
              <a:pathLst>
                <a:path w="332104" h="209550">
                  <a:moveTo>
                    <a:pt x="331787" y="209549"/>
                  </a:moveTo>
                  <a:lnTo>
                    <a:pt x="248840" y="0"/>
                  </a:lnTo>
                  <a:lnTo>
                    <a:pt x="82946" y="0"/>
                  </a:lnTo>
                  <a:lnTo>
                    <a:pt x="0" y="209549"/>
                  </a:lnTo>
                  <a:lnTo>
                    <a:pt x="331787" y="209549"/>
                  </a:lnTo>
                  <a:close/>
                </a:path>
              </a:pathLst>
            </a:custGeom>
            <a:ln w="9524">
              <a:solidFill>
                <a:srgbClr val="6060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28119" y="1907415"/>
              <a:ext cx="207962" cy="212724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4375720" y="1459210"/>
              <a:ext cx="643255" cy="561975"/>
            </a:xfrm>
            <a:custGeom>
              <a:avLst/>
              <a:gdLst/>
              <a:ahLst/>
              <a:cxnLst/>
              <a:rect l="l" t="t" r="r" b="b"/>
              <a:pathLst>
                <a:path w="643254" h="561975">
                  <a:moveTo>
                    <a:pt x="612940" y="0"/>
                  </a:moveTo>
                  <a:lnTo>
                    <a:pt x="0" y="526525"/>
                  </a:lnTo>
                  <a:lnTo>
                    <a:pt x="29998" y="561446"/>
                  </a:lnTo>
                  <a:lnTo>
                    <a:pt x="642938" y="34922"/>
                  </a:lnTo>
                  <a:lnTo>
                    <a:pt x="612940" y="0"/>
                  </a:lnTo>
                  <a:close/>
                </a:path>
              </a:pathLst>
            </a:custGeom>
            <a:solidFill>
              <a:srgbClr val="6060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375719" y="1459211"/>
              <a:ext cx="643255" cy="561975"/>
            </a:xfrm>
            <a:custGeom>
              <a:avLst/>
              <a:gdLst/>
              <a:ahLst/>
              <a:cxnLst/>
              <a:rect l="l" t="t" r="r" b="b"/>
              <a:pathLst>
                <a:path w="643254" h="561975">
                  <a:moveTo>
                    <a:pt x="0" y="526525"/>
                  </a:moveTo>
                  <a:lnTo>
                    <a:pt x="612939" y="0"/>
                  </a:lnTo>
                  <a:lnTo>
                    <a:pt x="642938" y="34922"/>
                  </a:lnTo>
                  <a:lnTo>
                    <a:pt x="29998" y="561447"/>
                  </a:lnTo>
                  <a:lnTo>
                    <a:pt x="0" y="526525"/>
                  </a:lnTo>
                  <a:close/>
                </a:path>
              </a:pathLst>
            </a:custGeom>
            <a:ln w="9524">
              <a:solidFill>
                <a:srgbClr val="6060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278621" y="1289885"/>
              <a:ext cx="551815" cy="533400"/>
            </a:xfrm>
            <a:custGeom>
              <a:avLst/>
              <a:gdLst/>
              <a:ahLst/>
              <a:cxnLst/>
              <a:rect l="l" t="t" r="r" b="b"/>
              <a:pathLst>
                <a:path w="551814" h="533400">
                  <a:moveTo>
                    <a:pt x="368735" y="0"/>
                  </a:moveTo>
                  <a:lnTo>
                    <a:pt x="331901" y="12695"/>
                  </a:lnTo>
                  <a:lnTo>
                    <a:pt x="17069" y="291407"/>
                  </a:lnTo>
                  <a:lnTo>
                    <a:pt x="0" y="326431"/>
                  </a:lnTo>
                  <a:lnTo>
                    <a:pt x="2556" y="345778"/>
                  </a:lnTo>
                  <a:lnTo>
                    <a:pt x="12695" y="363266"/>
                  </a:lnTo>
                  <a:lnTo>
                    <a:pt x="147662" y="515723"/>
                  </a:lnTo>
                  <a:lnTo>
                    <a:pt x="163791" y="527909"/>
                  </a:lnTo>
                  <a:lnTo>
                    <a:pt x="182686" y="532793"/>
                  </a:lnTo>
                  <a:lnTo>
                    <a:pt x="202033" y="530236"/>
                  </a:lnTo>
                  <a:lnTo>
                    <a:pt x="219521" y="520097"/>
                  </a:lnTo>
                  <a:lnTo>
                    <a:pt x="534352" y="241386"/>
                  </a:lnTo>
                  <a:lnTo>
                    <a:pt x="546538" y="225256"/>
                  </a:lnTo>
                  <a:lnTo>
                    <a:pt x="551422" y="206362"/>
                  </a:lnTo>
                  <a:lnTo>
                    <a:pt x="548865" y="187015"/>
                  </a:lnTo>
                  <a:lnTo>
                    <a:pt x="538726" y="169526"/>
                  </a:lnTo>
                  <a:lnTo>
                    <a:pt x="403760" y="17069"/>
                  </a:lnTo>
                  <a:lnTo>
                    <a:pt x="387630" y="4884"/>
                  </a:lnTo>
                  <a:lnTo>
                    <a:pt x="368735" y="0"/>
                  </a:lnTo>
                  <a:close/>
                </a:path>
              </a:pathLst>
            </a:custGeom>
            <a:solidFill>
              <a:srgbClr val="6060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278621" y="1289885"/>
              <a:ext cx="551815" cy="533400"/>
            </a:xfrm>
            <a:custGeom>
              <a:avLst/>
              <a:gdLst/>
              <a:ahLst/>
              <a:cxnLst/>
              <a:rect l="l" t="t" r="r" b="b"/>
              <a:pathLst>
                <a:path w="551814" h="533400">
                  <a:moveTo>
                    <a:pt x="12695" y="363266"/>
                  </a:moveTo>
                  <a:lnTo>
                    <a:pt x="2556" y="345778"/>
                  </a:lnTo>
                  <a:lnTo>
                    <a:pt x="0" y="326431"/>
                  </a:lnTo>
                  <a:lnTo>
                    <a:pt x="4884" y="307537"/>
                  </a:lnTo>
                  <a:lnTo>
                    <a:pt x="17068" y="291407"/>
                  </a:lnTo>
                  <a:lnTo>
                    <a:pt x="331900" y="12695"/>
                  </a:lnTo>
                  <a:lnTo>
                    <a:pt x="349389" y="2556"/>
                  </a:lnTo>
                  <a:lnTo>
                    <a:pt x="368736" y="0"/>
                  </a:lnTo>
                  <a:lnTo>
                    <a:pt x="387630" y="4884"/>
                  </a:lnTo>
                  <a:lnTo>
                    <a:pt x="403759" y="17069"/>
                  </a:lnTo>
                  <a:lnTo>
                    <a:pt x="538726" y="169527"/>
                  </a:lnTo>
                  <a:lnTo>
                    <a:pt x="548865" y="187015"/>
                  </a:lnTo>
                  <a:lnTo>
                    <a:pt x="551422" y="206362"/>
                  </a:lnTo>
                  <a:lnTo>
                    <a:pt x="546538" y="225256"/>
                  </a:lnTo>
                  <a:lnTo>
                    <a:pt x="534353" y="241386"/>
                  </a:lnTo>
                  <a:lnTo>
                    <a:pt x="219521" y="520097"/>
                  </a:lnTo>
                  <a:lnTo>
                    <a:pt x="202033" y="530236"/>
                  </a:lnTo>
                  <a:lnTo>
                    <a:pt x="182686" y="532793"/>
                  </a:lnTo>
                  <a:lnTo>
                    <a:pt x="163792" y="527909"/>
                  </a:lnTo>
                  <a:lnTo>
                    <a:pt x="147662" y="515724"/>
                  </a:lnTo>
                  <a:lnTo>
                    <a:pt x="12695" y="363266"/>
                  </a:lnTo>
                  <a:close/>
                </a:path>
              </a:pathLst>
            </a:custGeom>
            <a:ln w="9524">
              <a:solidFill>
                <a:srgbClr val="6060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88388" y="1371686"/>
              <a:ext cx="134098" cy="13040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31708" y="1330149"/>
              <a:ext cx="445701" cy="450808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269485" y="1871544"/>
              <a:ext cx="185482" cy="198742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966336" y="1411439"/>
              <a:ext cx="123690" cy="12835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19508" y="245126"/>
            <a:ext cx="703643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4D4D4D"/>
                </a:solidFill>
              </a:rPr>
              <a:t>PROSEDUR</a:t>
            </a:r>
            <a:r>
              <a:rPr sz="2400" spc="10" dirty="0">
                <a:solidFill>
                  <a:srgbClr val="4D4D4D"/>
                </a:solidFill>
              </a:rPr>
              <a:t> </a:t>
            </a:r>
            <a:r>
              <a:rPr sz="2400" spc="-5" dirty="0">
                <a:solidFill>
                  <a:srgbClr val="4D4D4D"/>
                </a:solidFill>
              </a:rPr>
              <a:t>TERKAIT</a:t>
            </a:r>
            <a:r>
              <a:rPr sz="2400" spc="5" dirty="0">
                <a:solidFill>
                  <a:srgbClr val="4D4D4D"/>
                </a:solidFill>
              </a:rPr>
              <a:t> </a:t>
            </a:r>
            <a:r>
              <a:rPr sz="2400" spc="-5" dirty="0">
                <a:solidFill>
                  <a:srgbClr val="4D4D4D"/>
                </a:solidFill>
              </a:rPr>
              <a:t>KARANTINA</a:t>
            </a:r>
            <a:r>
              <a:rPr sz="2400" spc="10" dirty="0">
                <a:solidFill>
                  <a:srgbClr val="4D4D4D"/>
                </a:solidFill>
              </a:rPr>
              <a:t> </a:t>
            </a:r>
            <a:r>
              <a:rPr sz="2400" spc="-5" dirty="0">
                <a:solidFill>
                  <a:srgbClr val="4D4D4D"/>
                </a:solidFill>
              </a:rPr>
              <a:t>KESEHATAN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931475" y="2165877"/>
            <a:ext cx="8161655" cy="44297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42900" marR="6985" indent="-330200">
              <a:lnSpc>
                <a:spcPct val="98200"/>
              </a:lnSpc>
              <a:spcBef>
                <a:spcPts val="130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sz="1400" dirty="0">
                <a:solidFill>
                  <a:srgbClr val="4D4D4D"/>
                </a:solidFill>
                <a:latin typeface="Microsoft Sans Serif"/>
                <a:cs typeface="Microsoft Sans Serif"/>
              </a:rPr>
              <a:t>Bagi</a:t>
            </a:r>
            <a:r>
              <a:rPr sz="1400" spc="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4D4D4D"/>
                </a:solidFill>
                <a:latin typeface="Microsoft Sans Serif"/>
                <a:cs typeface="Microsoft Sans Serif"/>
              </a:rPr>
              <a:t>pesawat</a:t>
            </a:r>
            <a:r>
              <a:rPr sz="1400" spc="1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udara</a:t>
            </a:r>
            <a:r>
              <a:rPr sz="1400" spc="10" dirty="0">
                <a:solidFill>
                  <a:srgbClr val="606060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4D4D4D"/>
                </a:solidFill>
                <a:latin typeface="Microsoft Sans Serif"/>
                <a:cs typeface="Microsoft Sans Serif"/>
              </a:rPr>
              <a:t>yang</a:t>
            </a:r>
            <a:r>
              <a:rPr sz="1400" spc="1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4D4D4D"/>
                </a:solidFill>
                <a:latin typeface="Microsoft Sans Serif"/>
                <a:cs typeface="Microsoft Sans Serif"/>
              </a:rPr>
              <a:t>mengangkut</a:t>
            </a:r>
            <a:r>
              <a:rPr sz="1400" spc="1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jenazah,</a:t>
            </a:r>
            <a:r>
              <a:rPr sz="1400" spc="10" dirty="0">
                <a:solidFill>
                  <a:srgbClr val="606060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harus</a:t>
            </a:r>
            <a:r>
              <a:rPr sz="1400" spc="10" dirty="0">
                <a:solidFill>
                  <a:srgbClr val="606060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dilengkapi</a:t>
            </a:r>
            <a:r>
              <a:rPr sz="1400" spc="15" dirty="0">
                <a:solidFill>
                  <a:srgbClr val="606060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surat</a:t>
            </a:r>
            <a:r>
              <a:rPr sz="1400" spc="10" dirty="0">
                <a:solidFill>
                  <a:srgbClr val="606060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4D4D4D"/>
                </a:solidFill>
                <a:latin typeface="Microsoft Sans Serif"/>
                <a:cs typeface="Microsoft Sans Serif"/>
              </a:rPr>
              <a:t>izin</a:t>
            </a:r>
            <a:r>
              <a:rPr sz="1400" spc="10" dirty="0">
                <a:solidFill>
                  <a:srgbClr val="606060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pengangkutan</a:t>
            </a:r>
            <a:r>
              <a:rPr sz="1400" spc="10" dirty="0">
                <a:solidFill>
                  <a:srgbClr val="606060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jenazah/ </a:t>
            </a:r>
            <a:r>
              <a:rPr sz="1400" dirty="0">
                <a:solidFill>
                  <a:srgbClr val="606060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abu</a:t>
            </a:r>
            <a:r>
              <a:rPr sz="1400" spc="5" dirty="0">
                <a:solidFill>
                  <a:srgbClr val="606060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jenazah</a:t>
            </a:r>
            <a:r>
              <a:rPr sz="1400" spc="10" dirty="0">
                <a:solidFill>
                  <a:srgbClr val="606060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dari</a:t>
            </a:r>
            <a:r>
              <a:rPr sz="1400" spc="10" dirty="0">
                <a:solidFill>
                  <a:srgbClr val="606060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4D4D4D"/>
                </a:solidFill>
                <a:latin typeface="Microsoft Sans Serif"/>
                <a:cs typeface="Microsoft Sans Serif"/>
              </a:rPr>
              <a:t>bandara.</a:t>
            </a:r>
            <a:r>
              <a:rPr sz="1400" spc="20" dirty="0">
                <a:solidFill>
                  <a:srgbClr val="606060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Jenazah</a:t>
            </a:r>
            <a:r>
              <a:rPr sz="1400" spc="10" dirty="0">
                <a:solidFill>
                  <a:srgbClr val="606060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atau</a:t>
            </a:r>
            <a:r>
              <a:rPr sz="1400" spc="10" dirty="0">
                <a:solidFill>
                  <a:srgbClr val="606060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4D4D4D"/>
                </a:solidFill>
                <a:latin typeface="Microsoft Sans Serif"/>
                <a:cs typeface="Microsoft Sans Serif"/>
              </a:rPr>
              <a:t>abu</a:t>
            </a:r>
            <a:r>
              <a:rPr sz="1400" spc="1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jenazah</a:t>
            </a:r>
            <a:r>
              <a:rPr sz="1400" spc="10" dirty="0">
                <a:solidFill>
                  <a:srgbClr val="606060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dalam</a:t>
            </a:r>
            <a:r>
              <a:rPr sz="1400" spc="10" dirty="0">
                <a:solidFill>
                  <a:srgbClr val="606060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alat</a:t>
            </a:r>
            <a:r>
              <a:rPr sz="1400" spc="10" dirty="0">
                <a:solidFill>
                  <a:srgbClr val="606060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angkut</a:t>
            </a:r>
            <a:r>
              <a:rPr sz="1400" spc="10" dirty="0">
                <a:solidFill>
                  <a:srgbClr val="606060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dilakukan</a:t>
            </a:r>
            <a:r>
              <a:rPr sz="1400" spc="10" dirty="0">
                <a:solidFill>
                  <a:srgbClr val="606060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pemeriksaan </a:t>
            </a:r>
            <a:r>
              <a:rPr sz="1400" dirty="0">
                <a:solidFill>
                  <a:srgbClr val="606060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terhadap</a:t>
            </a:r>
            <a:r>
              <a:rPr sz="1400" spc="5" dirty="0">
                <a:solidFill>
                  <a:srgbClr val="606060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4D4D4D"/>
                </a:solidFill>
                <a:latin typeface="Microsoft Sans Serif"/>
                <a:cs typeface="Microsoft Sans Serif"/>
              </a:rPr>
              <a:t>dokumen</a:t>
            </a:r>
            <a:r>
              <a:rPr sz="1400" spc="1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4D4D4D"/>
                </a:solidFill>
                <a:latin typeface="Microsoft Sans Serif"/>
                <a:cs typeface="Microsoft Sans Serif"/>
              </a:rPr>
              <a:t>penyebab</a:t>
            </a:r>
            <a:r>
              <a:rPr sz="1400" spc="1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kematian</a:t>
            </a:r>
            <a:r>
              <a:rPr sz="1400" spc="5" dirty="0">
                <a:solidFill>
                  <a:srgbClr val="606060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sesuai</a:t>
            </a:r>
            <a:r>
              <a:rPr sz="1400" spc="10" dirty="0">
                <a:solidFill>
                  <a:srgbClr val="606060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ketentuan</a:t>
            </a:r>
            <a:r>
              <a:rPr sz="1400" spc="10" dirty="0">
                <a:solidFill>
                  <a:srgbClr val="606060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perundang-undangan</a:t>
            </a:r>
            <a:r>
              <a:rPr sz="1400" spc="5" dirty="0">
                <a:solidFill>
                  <a:srgbClr val="606060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4D4D4D"/>
                </a:solidFill>
                <a:latin typeface="Microsoft Sans Serif"/>
                <a:cs typeface="Microsoft Sans Serif"/>
              </a:rPr>
              <a:t>yang</a:t>
            </a:r>
            <a:r>
              <a:rPr sz="1400" spc="2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berlaku.</a:t>
            </a:r>
            <a:r>
              <a:rPr sz="1400" dirty="0">
                <a:solidFill>
                  <a:srgbClr val="606060"/>
                </a:solidFill>
                <a:latin typeface="Microsoft Sans Serif"/>
                <a:cs typeface="Microsoft Sans Serif"/>
              </a:rPr>
              <a:t> </a:t>
            </a:r>
            <a:endParaRPr sz="1400">
              <a:latin typeface="Microsoft Sans Serif"/>
              <a:cs typeface="Microsoft Sans Serif"/>
            </a:endParaRPr>
          </a:p>
          <a:p>
            <a:pPr marL="354965" indent="-342900">
              <a:lnSpc>
                <a:spcPct val="100000"/>
              </a:lnSpc>
              <a:spcBef>
                <a:spcPts val="355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sz="1400" dirty="0">
                <a:solidFill>
                  <a:srgbClr val="4D4D4D"/>
                </a:solidFill>
                <a:latin typeface="Microsoft Sans Serif"/>
                <a:cs typeface="Microsoft Sans Serif"/>
              </a:rPr>
              <a:t>Jika</a:t>
            </a:r>
            <a:r>
              <a:rPr sz="1400" spc="5" dirty="0">
                <a:solidFill>
                  <a:srgbClr val="606060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4D4D4D"/>
                </a:solidFill>
                <a:latin typeface="Microsoft Sans Serif"/>
                <a:cs typeface="Microsoft Sans Serif"/>
              </a:rPr>
              <a:t>pada</a:t>
            </a:r>
            <a:r>
              <a:rPr sz="1400" spc="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pemeriksaan</a:t>
            </a:r>
            <a:r>
              <a:rPr sz="1400" spc="5" dirty="0">
                <a:solidFill>
                  <a:srgbClr val="606060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dokumen</a:t>
            </a:r>
            <a:r>
              <a:rPr sz="1400" spc="5" dirty="0">
                <a:solidFill>
                  <a:srgbClr val="606060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kesehatan</a:t>
            </a:r>
            <a:r>
              <a:rPr sz="1400" spc="5" dirty="0">
                <a:solidFill>
                  <a:srgbClr val="606060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4D4D4D"/>
                </a:solidFill>
                <a:latin typeface="Microsoft Sans Serif"/>
                <a:cs typeface="Microsoft Sans Serif"/>
              </a:rPr>
              <a:t>dinyatakan</a:t>
            </a:r>
            <a:r>
              <a:rPr sz="1400" spc="38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bahwa:</a:t>
            </a:r>
            <a:r>
              <a:rPr sz="1400" dirty="0">
                <a:solidFill>
                  <a:srgbClr val="606060"/>
                </a:solidFill>
                <a:latin typeface="Microsoft Sans Serif"/>
                <a:cs typeface="Microsoft Sans Serif"/>
              </a:rPr>
              <a:t> </a:t>
            </a:r>
            <a:endParaRPr sz="1400">
              <a:latin typeface="Microsoft Sans Serif"/>
              <a:cs typeface="Microsoft Sans Serif"/>
            </a:endParaRPr>
          </a:p>
          <a:p>
            <a:pPr marL="749300" marR="309880" lvl="1" indent="-292100">
              <a:lnSpc>
                <a:spcPts val="1410"/>
              </a:lnSpc>
              <a:spcBef>
                <a:spcPts val="345"/>
              </a:spcBef>
              <a:buAutoNum type="alphaLcPeriod"/>
              <a:tabLst>
                <a:tab pos="742315" algn="l"/>
                <a:tab pos="742950" algn="l"/>
              </a:tabLst>
            </a:pPr>
            <a:r>
              <a:rPr sz="1200" dirty="0">
                <a:solidFill>
                  <a:srgbClr val="4D4D4D"/>
                </a:solidFill>
                <a:latin typeface="Microsoft Sans Serif"/>
                <a:cs typeface="Microsoft Sans Serif"/>
              </a:rPr>
              <a:t>Dokumen tidak lengkap.maka penanggung jawab </a:t>
            </a:r>
            <a:r>
              <a:rPr sz="12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alat</a:t>
            </a:r>
            <a:r>
              <a:rPr sz="1200" spc="-5" dirty="0">
                <a:solidFill>
                  <a:srgbClr val="60606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D4D4D"/>
                </a:solidFill>
                <a:latin typeface="Microsoft Sans Serif"/>
                <a:cs typeface="Microsoft Sans Serif"/>
              </a:rPr>
              <a:t>angkut harus melengkapi </a:t>
            </a:r>
            <a:r>
              <a:rPr sz="12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dokumen</a:t>
            </a:r>
            <a:r>
              <a:rPr sz="1200" spc="-5" dirty="0">
                <a:solidFill>
                  <a:srgbClr val="606060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sesuai</a:t>
            </a:r>
            <a:r>
              <a:rPr sz="1200" spc="-5" dirty="0">
                <a:solidFill>
                  <a:srgbClr val="606060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dengan </a:t>
            </a:r>
            <a:r>
              <a:rPr sz="1200" dirty="0">
                <a:solidFill>
                  <a:srgbClr val="606060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persyaratan</a:t>
            </a:r>
            <a:r>
              <a:rPr sz="1200" dirty="0">
                <a:solidFill>
                  <a:srgbClr val="606060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yang</a:t>
            </a:r>
            <a:r>
              <a:rPr sz="1200" dirty="0">
                <a:solidFill>
                  <a:srgbClr val="606060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berlaku;</a:t>
            </a:r>
            <a:r>
              <a:rPr sz="1200" dirty="0">
                <a:solidFill>
                  <a:srgbClr val="606060"/>
                </a:solidFill>
                <a:latin typeface="Microsoft Sans Serif"/>
                <a:cs typeface="Microsoft Sans Serif"/>
              </a:rPr>
              <a:t> </a:t>
            </a:r>
            <a:endParaRPr sz="1200">
              <a:latin typeface="Microsoft Sans Serif"/>
              <a:cs typeface="Microsoft Sans Serif"/>
            </a:endParaRPr>
          </a:p>
          <a:p>
            <a:pPr marL="749300" marR="23495" lvl="1" indent="-292100">
              <a:lnSpc>
                <a:spcPts val="1410"/>
              </a:lnSpc>
              <a:spcBef>
                <a:spcPts val="380"/>
              </a:spcBef>
              <a:buClr>
                <a:srgbClr val="4D4D4D"/>
              </a:buClr>
              <a:buAutoNum type="alphaLcPeriod"/>
              <a:tabLst>
                <a:tab pos="742315" algn="l"/>
                <a:tab pos="742950" algn="l"/>
              </a:tabLst>
            </a:pPr>
            <a:r>
              <a:rPr sz="1200" spc="-5" dirty="0">
                <a:solidFill>
                  <a:srgbClr val="606060"/>
                </a:solidFill>
                <a:latin typeface="Microsoft Sans Serif"/>
                <a:cs typeface="Microsoft Sans Serif"/>
              </a:rPr>
              <a:t>J</a:t>
            </a:r>
            <a:r>
              <a:rPr sz="12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enazah/</a:t>
            </a:r>
            <a:r>
              <a:rPr sz="1200" spc="15" dirty="0">
                <a:solidFill>
                  <a:srgbClr val="606060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abu</a:t>
            </a:r>
            <a:r>
              <a:rPr sz="1200" spc="20" dirty="0">
                <a:solidFill>
                  <a:srgbClr val="606060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jenazah</a:t>
            </a:r>
            <a:r>
              <a:rPr sz="1200" spc="20" dirty="0">
                <a:solidFill>
                  <a:srgbClr val="606060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tidak</a:t>
            </a:r>
            <a:r>
              <a:rPr sz="1200" spc="20" dirty="0">
                <a:solidFill>
                  <a:srgbClr val="606060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sesuai</a:t>
            </a:r>
            <a:r>
              <a:rPr sz="1200" spc="15" dirty="0">
                <a:solidFill>
                  <a:srgbClr val="606060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dengan</a:t>
            </a:r>
            <a:r>
              <a:rPr sz="1200" spc="20" dirty="0">
                <a:solidFill>
                  <a:srgbClr val="60606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D4D4D"/>
                </a:solidFill>
                <a:latin typeface="Microsoft Sans Serif"/>
                <a:cs typeface="Microsoft Sans Serif"/>
              </a:rPr>
              <a:t>dokurnen,</a:t>
            </a:r>
            <a:r>
              <a:rPr sz="1200" spc="2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maka</a:t>
            </a:r>
            <a:r>
              <a:rPr sz="1200" spc="20" dirty="0">
                <a:solidFill>
                  <a:srgbClr val="606060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pejaba</a:t>
            </a:r>
            <a:r>
              <a:rPr sz="1200" spc="-5" dirty="0">
                <a:solidFill>
                  <a:srgbClr val="606060"/>
                </a:solidFill>
                <a:latin typeface="Microsoft Sans Serif"/>
                <a:cs typeface="Microsoft Sans Serif"/>
              </a:rPr>
              <a:t>t</a:t>
            </a:r>
            <a:r>
              <a:rPr sz="1200" spc="20" dirty="0">
                <a:solidFill>
                  <a:srgbClr val="606060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karantina</a:t>
            </a:r>
            <a:r>
              <a:rPr sz="1200" spc="15" dirty="0">
                <a:solidFill>
                  <a:srgbClr val="606060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kesehatan</a:t>
            </a:r>
            <a:r>
              <a:rPr sz="1200" spc="20" dirty="0">
                <a:solidFill>
                  <a:srgbClr val="606060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dapat</a:t>
            </a:r>
            <a:r>
              <a:rPr sz="1200" spc="20" dirty="0">
                <a:solidFill>
                  <a:srgbClr val="606060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berkoordinasi </a:t>
            </a:r>
            <a:r>
              <a:rPr sz="1200" dirty="0">
                <a:solidFill>
                  <a:srgbClr val="606060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dengan</a:t>
            </a:r>
            <a:r>
              <a:rPr sz="1200" spc="-5" dirty="0">
                <a:solidFill>
                  <a:srgbClr val="606060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pihak</a:t>
            </a:r>
            <a:r>
              <a:rPr sz="1200" dirty="0">
                <a:solidFill>
                  <a:srgbClr val="606060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terkait;</a:t>
            </a:r>
            <a:r>
              <a:rPr sz="1200" dirty="0">
                <a:solidFill>
                  <a:srgbClr val="4D4D4D"/>
                </a:solidFill>
                <a:latin typeface="Microsoft Sans Serif"/>
                <a:cs typeface="Microsoft Sans Serif"/>
              </a:rPr>
              <a:t> da</a:t>
            </a:r>
            <a:r>
              <a:rPr sz="1200" dirty="0">
                <a:solidFill>
                  <a:srgbClr val="606060"/>
                </a:solidFill>
                <a:latin typeface="Microsoft Sans Serif"/>
                <a:cs typeface="Microsoft Sans Serif"/>
              </a:rPr>
              <a:t>n</a:t>
            </a:r>
            <a:r>
              <a:rPr sz="1200" dirty="0">
                <a:solidFill>
                  <a:srgbClr val="4D4D4D"/>
                </a:solidFill>
                <a:latin typeface="Microsoft Sans Serif"/>
                <a:cs typeface="Microsoft Sans Serif"/>
              </a:rPr>
              <a:t>/atau</a:t>
            </a:r>
            <a:r>
              <a:rPr sz="1200" dirty="0">
                <a:solidFill>
                  <a:srgbClr val="606060"/>
                </a:solidFill>
                <a:latin typeface="Microsoft Sans Serif"/>
                <a:cs typeface="Microsoft Sans Serif"/>
              </a:rPr>
              <a:t> </a:t>
            </a:r>
            <a:endParaRPr sz="1200">
              <a:latin typeface="Microsoft Sans Serif"/>
              <a:cs typeface="Microsoft Sans Serif"/>
            </a:endParaRPr>
          </a:p>
          <a:p>
            <a:pPr marL="749300" marR="164465" lvl="1" indent="-292100">
              <a:lnSpc>
                <a:spcPct val="105000"/>
              </a:lnSpc>
              <a:spcBef>
                <a:spcPts val="135"/>
              </a:spcBef>
              <a:buAutoNum type="alphaLcPeriod"/>
              <a:tabLst>
                <a:tab pos="742315" algn="l"/>
                <a:tab pos="742950" algn="l"/>
              </a:tabLst>
            </a:pPr>
            <a:r>
              <a:rPr sz="12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Faktor</a:t>
            </a:r>
            <a:r>
              <a:rPr sz="1200" spc="1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D4D4D"/>
                </a:solidFill>
                <a:latin typeface="Microsoft Sans Serif"/>
                <a:cs typeface="Microsoft Sans Serif"/>
              </a:rPr>
              <a:t>risiko</a:t>
            </a:r>
            <a:r>
              <a:rPr sz="1200" spc="2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kesehatan</a:t>
            </a:r>
            <a:r>
              <a:rPr sz="1200" spc="20" dirty="0">
                <a:solidFill>
                  <a:srgbClr val="606060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masyarakat,</a:t>
            </a:r>
            <a:r>
              <a:rPr sz="1200" spc="20" dirty="0">
                <a:solidFill>
                  <a:srgbClr val="60606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D4D4D"/>
                </a:solidFill>
                <a:latin typeface="Microsoft Sans Serif"/>
                <a:cs typeface="Microsoft Sans Serif"/>
              </a:rPr>
              <a:t>maka</a:t>
            </a:r>
            <a:r>
              <a:rPr sz="1200" spc="2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pejabat</a:t>
            </a:r>
            <a:r>
              <a:rPr sz="1200" spc="20" dirty="0">
                <a:solidFill>
                  <a:srgbClr val="606060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karantina</a:t>
            </a:r>
            <a:r>
              <a:rPr sz="1200" spc="20" dirty="0">
                <a:solidFill>
                  <a:srgbClr val="60606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D4D4D"/>
                </a:solidFill>
                <a:latin typeface="Microsoft Sans Serif"/>
                <a:cs typeface="Microsoft Sans Serif"/>
              </a:rPr>
              <a:t>kesehatan</a:t>
            </a:r>
            <a:r>
              <a:rPr sz="1200" spc="2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melakukan</a:t>
            </a:r>
            <a:r>
              <a:rPr sz="1200" spc="20" dirty="0">
                <a:solidFill>
                  <a:srgbClr val="606060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tindakan</a:t>
            </a:r>
            <a:r>
              <a:rPr sz="1200" spc="20" dirty="0">
                <a:solidFill>
                  <a:srgbClr val="606060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kekarantinaan </a:t>
            </a:r>
            <a:r>
              <a:rPr sz="1200" dirty="0">
                <a:solidFill>
                  <a:srgbClr val="606060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kesehatan.</a:t>
            </a:r>
            <a:r>
              <a:rPr sz="1200" dirty="0">
                <a:solidFill>
                  <a:srgbClr val="606060"/>
                </a:solidFill>
                <a:latin typeface="Microsoft Sans Serif"/>
                <a:cs typeface="Microsoft Sans Serif"/>
              </a:rPr>
              <a:t> </a:t>
            </a:r>
            <a:endParaRPr sz="1200">
              <a:latin typeface="Microsoft Sans Serif"/>
              <a:cs typeface="Microsoft Sans Serif"/>
            </a:endParaRPr>
          </a:p>
          <a:p>
            <a:pPr marL="342900" marR="5080" indent="-330200">
              <a:lnSpc>
                <a:spcPct val="100099"/>
              </a:lnSpc>
              <a:spcBef>
                <a:spcPts val="295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sz="1400" dirty="0">
                <a:solidFill>
                  <a:srgbClr val="4D4D4D"/>
                </a:solidFill>
                <a:latin typeface="Microsoft Sans Serif"/>
                <a:cs typeface="Microsoft Sans Serif"/>
              </a:rPr>
              <a:t>Jika</a:t>
            </a:r>
            <a:r>
              <a:rPr sz="1400" spc="15" dirty="0">
                <a:solidFill>
                  <a:srgbClr val="606060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hasil</a:t>
            </a:r>
            <a:r>
              <a:rPr sz="1400" spc="15" dirty="0">
                <a:solidFill>
                  <a:srgbClr val="606060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pemeriksaan</a:t>
            </a:r>
            <a:r>
              <a:rPr sz="1400" spc="15" dirty="0">
                <a:solidFill>
                  <a:srgbClr val="606060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tidak</a:t>
            </a:r>
            <a:r>
              <a:rPr sz="1400" spc="15" dirty="0">
                <a:solidFill>
                  <a:srgbClr val="606060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didapatkan</a:t>
            </a:r>
            <a:r>
              <a:rPr sz="1400" spc="15" dirty="0">
                <a:solidFill>
                  <a:srgbClr val="606060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faktor</a:t>
            </a:r>
            <a:r>
              <a:rPr sz="1400" spc="15" dirty="0">
                <a:solidFill>
                  <a:srgbClr val="606060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4D4D4D"/>
                </a:solidFill>
                <a:latin typeface="Microsoft Sans Serif"/>
                <a:cs typeface="Microsoft Sans Serif"/>
              </a:rPr>
              <a:t>risiko</a:t>
            </a:r>
            <a:r>
              <a:rPr sz="1400" spc="15" dirty="0">
                <a:solidFill>
                  <a:srgbClr val="606060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4D4D4D"/>
                </a:solidFill>
                <a:latin typeface="Microsoft Sans Serif"/>
                <a:cs typeface="Microsoft Sans Serif"/>
              </a:rPr>
              <a:t>kesehatan</a:t>
            </a:r>
            <a:r>
              <a:rPr sz="1400" spc="1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masyarakat</a:t>
            </a:r>
            <a:r>
              <a:rPr sz="1400" spc="20" dirty="0">
                <a:solidFill>
                  <a:srgbClr val="606060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atau</a:t>
            </a:r>
            <a:r>
              <a:rPr sz="1400" spc="15" dirty="0">
                <a:solidFill>
                  <a:srgbClr val="606060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setelah</a:t>
            </a:r>
            <a:r>
              <a:rPr sz="1400" spc="15" dirty="0">
                <a:solidFill>
                  <a:srgbClr val="606060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dilakukan </a:t>
            </a:r>
            <a:r>
              <a:rPr sz="1400" dirty="0">
                <a:solidFill>
                  <a:srgbClr val="606060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tindakan</a:t>
            </a:r>
            <a:r>
              <a:rPr sz="1400" spc="10" dirty="0">
                <a:solidFill>
                  <a:srgbClr val="606060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kekarantinaan</a:t>
            </a:r>
            <a:r>
              <a:rPr sz="1400" spc="15" dirty="0">
                <a:solidFill>
                  <a:srgbClr val="606060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kesehatan</a:t>
            </a:r>
            <a:r>
              <a:rPr sz="1400" spc="-5" dirty="0">
                <a:solidFill>
                  <a:srgbClr val="606060"/>
                </a:solidFill>
                <a:latin typeface="Microsoft Sans Serif"/>
                <a:cs typeface="Microsoft Sans Serif"/>
              </a:rPr>
              <a:t>,</a:t>
            </a:r>
            <a:r>
              <a:rPr sz="1400" spc="10" dirty="0">
                <a:solidFill>
                  <a:srgbClr val="606060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4D4D4D"/>
                </a:solidFill>
                <a:latin typeface="Microsoft Sans Serif"/>
                <a:cs typeface="Microsoft Sans Serif"/>
              </a:rPr>
              <a:t>pejabat</a:t>
            </a:r>
            <a:r>
              <a:rPr sz="1400" spc="1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4D4D4D"/>
                </a:solidFill>
                <a:latin typeface="Microsoft Sans Serif"/>
                <a:cs typeface="Microsoft Sans Serif"/>
              </a:rPr>
              <a:t>karantina</a:t>
            </a:r>
            <a:r>
              <a:rPr sz="1400" spc="1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kesehatan</a:t>
            </a:r>
            <a:r>
              <a:rPr sz="1400" spc="10" dirty="0">
                <a:solidFill>
                  <a:srgbClr val="606060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memberikan</a:t>
            </a:r>
            <a:r>
              <a:rPr sz="1400" spc="15" dirty="0">
                <a:solidFill>
                  <a:srgbClr val="606060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surat</a:t>
            </a:r>
            <a:r>
              <a:rPr sz="1400" spc="10" dirty="0">
                <a:solidFill>
                  <a:srgbClr val="606060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persetujuan </a:t>
            </a:r>
            <a:r>
              <a:rPr sz="1400" dirty="0">
                <a:solidFill>
                  <a:srgbClr val="606060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keluar</a:t>
            </a:r>
            <a:r>
              <a:rPr sz="1400" dirty="0">
                <a:solidFill>
                  <a:srgbClr val="606060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masuk</a:t>
            </a:r>
            <a:r>
              <a:rPr sz="1400" dirty="0">
                <a:solidFill>
                  <a:srgbClr val="606060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jenazah</a:t>
            </a:r>
            <a:r>
              <a:rPr sz="1400" dirty="0">
                <a:solidFill>
                  <a:srgbClr val="606060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4D4D4D"/>
                </a:solidFill>
                <a:latin typeface="Microsoft Sans Serif"/>
                <a:cs typeface="Microsoft Sans Serif"/>
              </a:rPr>
              <a:t>dari</a:t>
            </a:r>
            <a:r>
              <a:rPr sz="14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 bandara.</a:t>
            </a:r>
            <a:r>
              <a:rPr sz="1400" dirty="0">
                <a:solidFill>
                  <a:srgbClr val="606060"/>
                </a:solidFill>
                <a:latin typeface="Microsoft Sans Serif"/>
                <a:cs typeface="Microsoft Sans Serif"/>
              </a:rPr>
              <a:t> </a:t>
            </a:r>
            <a:endParaRPr sz="1400">
              <a:latin typeface="Microsoft Sans Serif"/>
              <a:cs typeface="Microsoft Sans Serif"/>
            </a:endParaRPr>
          </a:p>
          <a:p>
            <a:pPr marL="342900" marR="107950" indent="-330200">
              <a:lnSpc>
                <a:spcPts val="1660"/>
              </a:lnSpc>
              <a:spcBef>
                <a:spcPts val="425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sz="1400" dirty="0">
                <a:solidFill>
                  <a:srgbClr val="4D4D4D"/>
                </a:solidFill>
                <a:latin typeface="Microsoft Sans Serif"/>
                <a:cs typeface="Microsoft Sans Serif"/>
              </a:rPr>
              <a:t>Apabila</a:t>
            </a:r>
            <a:r>
              <a:rPr sz="1400" spc="1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jenazah</a:t>
            </a:r>
            <a:r>
              <a:rPr sz="1400" spc="15" dirty="0">
                <a:solidFill>
                  <a:srgbClr val="606060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yang</a:t>
            </a:r>
            <a:r>
              <a:rPr sz="1400" spc="10" dirty="0">
                <a:solidFill>
                  <a:srgbClr val="606060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datang</a:t>
            </a:r>
            <a:r>
              <a:rPr sz="1400" spc="15" dirty="0">
                <a:solidFill>
                  <a:srgbClr val="606060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merupakan</a:t>
            </a:r>
            <a:r>
              <a:rPr sz="1400" spc="15" dirty="0">
                <a:solidFill>
                  <a:srgbClr val="606060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4D4D4D"/>
                </a:solidFill>
                <a:latin typeface="Microsoft Sans Serif"/>
                <a:cs typeface="Microsoft Sans Serif"/>
              </a:rPr>
              <a:t>orang</a:t>
            </a:r>
            <a:r>
              <a:rPr sz="1400" spc="1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yang</a:t>
            </a:r>
            <a:r>
              <a:rPr sz="1400" spc="15" dirty="0">
                <a:solidFill>
                  <a:srgbClr val="606060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meninggal</a:t>
            </a:r>
            <a:r>
              <a:rPr sz="1400" spc="15" dirty="0">
                <a:solidFill>
                  <a:srgbClr val="606060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dalam</a:t>
            </a:r>
            <a:r>
              <a:rPr sz="1400" spc="10" dirty="0">
                <a:solidFill>
                  <a:srgbClr val="606060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alat</a:t>
            </a:r>
            <a:r>
              <a:rPr sz="1400" spc="15" dirty="0">
                <a:solidFill>
                  <a:srgbClr val="606060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angkut,</a:t>
            </a:r>
            <a:r>
              <a:rPr sz="1400" spc="15" dirty="0">
                <a:solidFill>
                  <a:srgbClr val="606060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maka</a:t>
            </a:r>
            <a:r>
              <a:rPr sz="1400" spc="10" dirty="0">
                <a:solidFill>
                  <a:srgbClr val="606060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pejabat </a:t>
            </a:r>
            <a:r>
              <a:rPr sz="1400" dirty="0">
                <a:solidFill>
                  <a:srgbClr val="606060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karantina</a:t>
            </a:r>
            <a:r>
              <a:rPr sz="1400" spc="10" dirty="0">
                <a:solidFill>
                  <a:srgbClr val="606060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kesehatan</a:t>
            </a:r>
            <a:r>
              <a:rPr sz="1400" spc="10" dirty="0">
                <a:solidFill>
                  <a:srgbClr val="606060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melakukan</a:t>
            </a:r>
            <a:r>
              <a:rPr sz="1400" spc="15" dirty="0">
                <a:solidFill>
                  <a:srgbClr val="606060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4D4D4D"/>
                </a:solidFill>
                <a:latin typeface="Microsoft Sans Serif"/>
                <a:cs typeface="Microsoft Sans Serif"/>
              </a:rPr>
              <a:t>pemeriksaan</a:t>
            </a:r>
            <a:r>
              <a:rPr sz="1400" spc="1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jenazah</a:t>
            </a:r>
            <a:r>
              <a:rPr sz="1400" spc="15" dirty="0">
                <a:solidFill>
                  <a:srgbClr val="606060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untuk</a:t>
            </a:r>
            <a:r>
              <a:rPr sz="1400" spc="10" dirty="0">
                <a:solidFill>
                  <a:srgbClr val="606060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mengetahui</a:t>
            </a:r>
            <a:r>
              <a:rPr sz="1400" spc="15" dirty="0">
                <a:solidFill>
                  <a:srgbClr val="606060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penyebab</a:t>
            </a:r>
            <a:r>
              <a:rPr sz="1400" spc="10" dirty="0">
                <a:solidFill>
                  <a:srgbClr val="606060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kematian.</a:t>
            </a:r>
            <a:r>
              <a:rPr sz="1400" dirty="0">
                <a:solidFill>
                  <a:srgbClr val="606060"/>
                </a:solidFill>
                <a:latin typeface="Microsoft Sans Serif"/>
                <a:cs typeface="Microsoft Sans Serif"/>
              </a:rPr>
              <a:t> </a:t>
            </a:r>
            <a:endParaRPr sz="1400">
              <a:latin typeface="Microsoft Sans Serif"/>
              <a:cs typeface="Microsoft Sans Serif"/>
            </a:endParaRPr>
          </a:p>
          <a:p>
            <a:pPr marL="342900" marR="228600" indent="-330200" algn="just">
              <a:lnSpc>
                <a:spcPct val="100099"/>
              </a:lnSpc>
              <a:spcBef>
                <a:spcPts val="309"/>
              </a:spcBef>
              <a:buAutoNum type="arabicPeriod"/>
              <a:tabLst>
                <a:tab pos="355600" algn="l"/>
              </a:tabLst>
            </a:pPr>
            <a:r>
              <a:rPr sz="14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Dalam</a:t>
            </a:r>
            <a:r>
              <a:rPr sz="1400" spc="-5" dirty="0">
                <a:solidFill>
                  <a:srgbClr val="606060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hal</a:t>
            </a:r>
            <a:r>
              <a:rPr sz="1400" spc="-5" dirty="0">
                <a:solidFill>
                  <a:srgbClr val="606060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penyebab</a:t>
            </a:r>
            <a:r>
              <a:rPr sz="1400" spc="-5" dirty="0">
                <a:solidFill>
                  <a:srgbClr val="606060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kematian</a:t>
            </a:r>
            <a:r>
              <a:rPr sz="1400" spc="-5" dirty="0">
                <a:solidFill>
                  <a:srgbClr val="606060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berdasarkan</a:t>
            </a:r>
            <a:r>
              <a:rPr sz="1400" spc="-5" dirty="0">
                <a:solidFill>
                  <a:srgbClr val="606060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hasil</a:t>
            </a:r>
            <a:r>
              <a:rPr sz="1400" spc="-5" dirty="0">
                <a:solidFill>
                  <a:srgbClr val="606060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pemeriksaan</a:t>
            </a:r>
            <a:r>
              <a:rPr sz="1400" spc="-5" dirty="0">
                <a:solidFill>
                  <a:srgbClr val="606060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4D4D4D"/>
                </a:solidFill>
                <a:latin typeface="Microsoft Sans Serif"/>
                <a:cs typeface="Microsoft Sans Serif"/>
              </a:rPr>
              <a:t>jenazah </a:t>
            </a:r>
            <a:r>
              <a:rPr sz="14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sebagaimana</a:t>
            </a:r>
            <a:r>
              <a:rPr sz="1400" spc="-5" dirty="0">
                <a:solidFill>
                  <a:srgbClr val="606060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dimaksud </a:t>
            </a:r>
            <a:r>
              <a:rPr sz="1400" dirty="0">
                <a:solidFill>
                  <a:srgbClr val="606060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pada</a:t>
            </a:r>
            <a:r>
              <a:rPr sz="1400" spc="-5" dirty="0">
                <a:solidFill>
                  <a:srgbClr val="606060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butir</a:t>
            </a:r>
            <a:r>
              <a:rPr sz="1400" spc="-5" dirty="0">
                <a:solidFill>
                  <a:srgbClr val="606060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4D4D4D"/>
                </a:solidFill>
                <a:latin typeface="Microsoft Sans Serif"/>
                <a:cs typeface="Microsoft Sans Serif"/>
              </a:rPr>
              <a:t>4</a:t>
            </a:r>
            <a:r>
              <a:rPr sz="1400" dirty="0">
                <a:solidFill>
                  <a:srgbClr val="606060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merupakan</a:t>
            </a:r>
            <a:r>
              <a:rPr sz="1400" spc="-5" dirty="0">
                <a:solidFill>
                  <a:srgbClr val="606060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penyakit</a:t>
            </a:r>
            <a:r>
              <a:rPr sz="1400" spc="-5" dirty="0">
                <a:solidFill>
                  <a:srgbClr val="606060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4D4D4D"/>
                </a:solidFill>
                <a:latin typeface="Microsoft Sans Serif"/>
                <a:cs typeface="Microsoft Sans Serif"/>
              </a:rPr>
              <a:t>yang memiliki risiko</a:t>
            </a:r>
            <a:r>
              <a:rPr sz="1400" dirty="0">
                <a:solidFill>
                  <a:srgbClr val="606060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kedaruratan</a:t>
            </a:r>
            <a:r>
              <a:rPr sz="1400" spc="-5" dirty="0">
                <a:solidFill>
                  <a:srgbClr val="606060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kesehatan</a:t>
            </a:r>
            <a:r>
              <a:rPr sz="1400" spc="-5" dirty="0">
                <a:solidFill>
                  <a:srgbClr val="606060"/>
                </a:solidFill>
                <a:latin typeface="Microsoft Sans Serif"/>
                <a:cs typeface="Microsoft Sans Serif"/>
              </a:rPr>
              <a:t> m</a:t>
            </a:r>
            <a:r>
              <a:rPr sz="14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asyarakat</a:t>
            </a:r>
            <a:r>
              <a:rPr sz="1400" spc="-5" dirty="0">
                <a:solidFill>
                  <a:srgbClr val="606060"/>
                </a:solidFill>
                <a:latin typeface="Microsoft Sans Serif"/>
                <a:cs typeface="Microsoft Sans Serif"/>
              </a:rPr>
              <a:t>, </a:t>
            </a:r>
            <a:r>
              <a:rPr sz="14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maka </a:t>
            </a:r>
            <a:r>
              <a:rPr sz="1400" dirty="0">
                <a:solidFill>
                  <a:srgbClr val="606060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dilakukan</a:t>
            </a:r>
            <a:r>
              <a:rPr sz="1400" dirty="0">
                <a:solidFill>
                  <a:srgbClr val="606060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tindakan</a:t>
            </a:r>
            <a:r>
              <a:rPr sz="1400" dirty="0">
                <a:solidFill>
                  <a:srgbClr val="606060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kekarantinaan</a:t>
            </a:r>
            <a:r>
              <a:rPr sz="1400" dirty="0">
                <a:solidFill>
                  <a:srgbClr val="606060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kesehatan.</a:t>
            </a:r>
            <a:r>
              <a:rPr sz="1400" dirty="0">
                <a:solidFill>
                  <a:srgbClr val="606060"/>
                </a:solidFill>
                <a:latin typeface="Microsoft Sans Serif"/>
                <a:cs typeface="Microsoft Sans Serif"/>
              </a:rPr>
              <a:t> </a:t>
            </a:r>
            <a:endParaRPr sz="1400">
              <a:latin typeface="Microsoft Sans Serif"/>
              <a:cs typeface="Microsoft Sans Serif"/>
            </a:endParaRPr>
          </a:p>
          <a:p>
            <a:pPr marL="342900" marR="363855" indent="-330200" algn="just">
              <a:lnSpc>
                <a:spcPts val="1660"/>
              </a:lnSpc>
              <a:spcBef>
                <a:spcPts val="425"/>
              </a:spcBef>
              <a:buAutoNum type="arabicPeriod"/>
              <a:tabLst>
                <a:tab pos="355600" algn="l"/>
              </a:tabLst>
            </a:pPr>
            <a:r>
              <a:rPr sz="14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Terhadap jenazah</a:t>
            </a:r>
            <a:r>
              <a:rPr sz="1400" spc="-5" dirty="0">
                <a:solidFill>
                  <a:srgbClr val="606060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sebagaimana</a:t>
            </a:r>
            <a:r>
              <a:rPr sz="1400" spc="-5" dirty="0">
                <a:solidFill>
                  <a:srgbClr val="606060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dimaksud</a:t>
            </a:r>
            <a:r>
              <a:rPr sz="1400" spc="-5" dirty="0">
                <a:solidFill>
                  <a:srgbClr val="606060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pada</a:t>
            </a:r>
            <a:r>
              <a:rPr sz="1400" spc="-5" dirty="0">
                <a:solidFill>
                  <a:srgbClr val="606060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butir</a:t>
            </a:r>
            <a:r>
              <a:rPr sz="1400" spc="-5" dirty="0">
                <a:solidFill>
                  <a:srgbClr val="606060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4D4D4D"/>
                </a:solidFill>
                <a:latin typeface="Microsoft Sans Serif"/>
                <a:cs typeface="Microsoft Sans Serif"/>
              </a:rPr>
              <a:t>5</a:t>
            </a:r>
            <a:r>
              <a:rPr sz="1400" dirty="0">
                <a:solidFill>
                  <a:srgbClr val="606060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4D4D4D"/>
                </a:solidFill>
                <a:latin typeface="Microsoft Sans Serif"/>
                <a:cs typeface="Microsoft Sans Serif"/>
              </a:rPr>
              <a:t>dikirim</a:t>
            </a:r>
            <a:r>
              <a:rPr sz="1400" dirty="0">
                <a:solidFill>
                  <a:srgbClr val="606060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4D4D4D"/>
                </a:solidFill>
                <a:latin typeface="Microsoft Sans Serif"/>
                <a:cs typeface="Microsoft Sans Serif"/>
              </a:rPr>
              <a:t>ke</a:t>
            </a:r>
            <a:r>
              <a:rPr sz="1400" dirty="0">
                <a:solidFill>
                  <a:srgbClr val="606060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rumah</a:t>
            </a:r>
            <a:r>
              <a:rPr sz="1400" spc="-5" dirty="0">
                <a:solidFill>
                  <a:srgbClr val="606060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sakit untuk</a:t>
            </a:r>
            <a:r>
              <a:rPr sz="1400" spc="-5" dirty="0">
                <a:solidFill>
                  <a:srgbClr val="606060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dilakukan </a:t>
            </a:r>
            <a:r>
              <a:rPr sz="1400" dirty="0">
                <a:solidFill>
                  <a:srgbClr val="606060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pemulasaraan</a:t>
            </a:r>
            <a:r>
              <a:rPr sz="1400" spc="-5" dirty="0">
                <a:solidFill>
                  <a:srgbClr val="606060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jenazah.</a:t>
            </a:r>
            <a:r>
              <a:rPr sz="1400" dirty="0">
                <a:solidFill>
                  <a:srgbClr val="606060"/>
                </a:solidFill>
                <a:latin typeface="Microsoft Sans Serif"/>
                <a:cs typeface="Microsoft Sans Serif"/>
              </a:rPr>
              <a:t> 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19508" y="758817"/>
            <a:ext cx="4683760" cy="74676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>
              <a:lnSpc>
                <a:spcPts val="2800"/>
              </a:lnSpc>
              <a:spcBef>
                <a:spcPts val="260"/>
              </a:spcBef>
            </a:pPr>
            <a:r>
              <a:rPr sz="2400" b="1" spc="-5" dirty="0">
                <a:solidFill>
                  <a:srgbClr val="262626"/>
                </a:solidFill>
                <a:latin typeface="Arial"/>
                <a:cs typeface="Arial"/>
              </a:rPr>
              <a:t>Kedatangan dan Keberangkatan </a:t>
            </a:r>
            <a:r>
              <a:rPr sz="2400" b="1" spc="-655" dirty="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262626"/>
                </a:solidFill>
                <a:latin typeface="Arial"/>
                <a:cs typeface="Arial"/>
              </a:rPr>
              <a:t>Jenazah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70499" y="2131523"/>
            <a:ext cx="8265795" cy="390652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421005" marR="5080" indent="-421005" algn="just">
              <a:lnSpc>
                <a:spcPts val="3300"/>
              </a:lnSpc>
              <a:spcBef>
                <a:spcPts val="260"/>
              </a:spcBef>
              <a:buClr>
                <a:srgbClr val="FF0000"/>
              </a:buClr>
              <a:buAutoNum type="arabicPeriod"/>
              <a:tabLst>
                <a:tab pos="421005" algn="l"/>
              </a:tabLst>
            </a:pPr>
            <a:r>
              <a:rPr sz="2800" spc="-5" dirty="0">
                <a:solidFill>
                  <a:srgbClr val="FF2600"/>
                </a:solidFill>
                <a:latin typeface="Microsoft Sans Serif"/>
                <a:cs typeface="Microsoft Sans Serif"/>
              </a:rPr>
              <a:t>TO DETECT (deteksi)</a:t>
            </a:r>
            <a:r>
              <a:rPr sz="28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: melalui diagnosis dini </a:t>
            </a:r>
            <a:r>
              <a:rPr sz="2800" dirty="0">
                <a:solidFill>
                  <a:srgbClr val="4D4D4D"/>
                </a:solidFill>
                <a:latin typeface="Microsoft Sans Serif"/>
                <a:cs typeface="Microsoft Sans Serif"/>
              </a:rPr>
              <a:t>dan </a:t>
            </a:r>
            <a:r>
              <a:rPr sz="2800" spc="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deteksi</a:t>
            </a:r>
            <a:r>
              <a:rPr sz="2800" spc="-1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dini</a:t>
            </a:r>
            <a:r>
              <a:rPr sz="2800" spc="-5" dirty="0">
                <a:solidFill>
                  <a:srgbClr val="606060"/>
                </a:solidFill>
                <a:latin typeface="Microsoft Sans Serif"/>
                <a:cs typeface="Microsoft Sans Serif"/>
              </a:rPr>
              <a:t>  </a:t>
            </a:r>
            <a:endParaRPr sz="2800">
              <a:latin typeface="Microsoft Sans Serif"/>
              <a:cs typeface="Microsoft Sans Serif"/>
            </a:endParaRPr>
          </a:p>
          <a:p>
            <a:pPr marL="421005" marR="120014" indent="-421005" algn="just">
              <a:lnSpc>
                <a:spcPct val="100099"/>
              </a:lnSpc>
              <a:spcBef>
                <a:spcPts val="1805"/>
              </a:spcBef>
              <a:buClr>
                <a:srgbClr val="FF0000"/>
              </a:buClr>
              <a:buAutoNum type="arabicPeriod"/>
              <a:tabLst>
                <a:tab pos="421005" algn="l"/>
              </a:tabLst>
            </a:pPr>
            <a:r>
              <a:rPr sz="2800" spc="-5" dirty="0">
                <a:solidFill>
                  <a:srgbClr val="FF2600"/>
                </a:solidFill>
                <a:latin typeface="Microsoft Sans Serif"/>
                <a:cs typeface="Microsoft Sans Serif"/>
              </a:rPr>
              <a:t>TO PREVENT (mencegah)</a:t>
            </a:r>
            <a:r>
              <a:rPr sz="28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: </a:t>
            </a:r>
            <a:r>
              <a:rPr sz="2800" dirty="0">
                <a:solidFill>
                  <a:srgbClr val="4D4D4D"/>
                </a:solidFill>
                <a:latin typeface="Microsoft Sans Serif"/>
                <a:cs typeface="Microsoft Sans Serif"/>
              </a:rPr>
              <a:t>sasaranya </a:t>
            </a:r>
            <a:r>
              <a:rPr sz="28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terutama </a:t>
            </a:r>
            <a:r>
              <a:rPr sz="280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untuk mengendalikan Faktor Risiko (lingkungan, </a:t>
            </a:r>
            <a:r>
              <a:rPr sz="280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perilaku,</a:t>
            </a:r>
            <a:r>
              <a:rPr sz="2800" spc="-5" dirty="0">
                <a:solidFill>
                  <a:srgbClr val="606060"/>
                </a:solidFill>
                <a:latin typeface="Microsoft Sans Serif"/>
                <a:cs typeface="Microsoft Sans Serif"/>
              </a:rPr>
              <a:t> pengetahuan, </a:t>
            </a:r>
            <a:r>
              <a:rPr sz="2800" dirty="0">
                <a:solidFill>
                  <a:srgbClr val="606060"/>
                </a:solidFill>
                <a:latin typeface="Microsoft Sans Serif"/>
                <a:cs typeface="Microsoft Sans Serif"/>
              </a:rPr>
              <a:t>dan </a:t>
            </a:r>
            <a:r>
              <a:rPr sz="2800" spc="-5" dirty="0">
                <a:solidFill>
                  <a:srgbClr val="606060"/>
                </a:solidFill>
                <a:latin typeface="Microsoft Sans Serif"/>
                <a:cs typeface="Microsoft Sans Serif"/>
              </a:rPr>
              <a:t>awareness</a:t>
            </a:r>
            <a:r>
              <a:rPr sz="28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) </a:t>
            </a:r>
            <a:r>
              <a:rPr sz="280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endParaRPr sz="2800">
              <a:latin typeface="Microsoft Sans Serif"/>
              <a:cs typeface="Microsoft Sans Serif"/>
            </a:endParaRPr>
          </a:p>
          <a:p>
            <a:pPr marL="421005" marR="184150" indent="-421005">
              <a:lnSpc>
                <a:spcPct val="100099"/>
              </a:lnSpc>
              <a:spcBef>
                <a:spcPts val="1810"/>
              </a:spcBef>
              <a:buClr>
                <a:srgbClr val="FF0000"/>
              </a:buClr>
              <a:buAutoNum type="arabicPeriod"/>
              <a:tabLst>
                <a:tab pos="421005" algn="l"/>
              </a:tabLst>
            </a:pPr>
            <a:r>
              <a:rPr sz="2800" spc="-5" dirty="0">
                <a:solidFill>
                  <a:srgbClr val="FF2600"/>
                </a:solidFill>
                <a:latin typeface="Microsoft Sans Serif"/>
                <a:cs typeface="Microsoft Sans Serif"/>
              </a:rPr>
              <a:t>TO</a:t>
            </a:r>
            <a:r>
              <a:rPr sz="2800" dirty="0">
                <a:solidFill>
                  <a:srgbClr val="FF2600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FF2600"/>
                </a:solidFill>
                <a:latin typeface="Microsoft Sans Serif"/>
                <a:cs typeface="Microsoft Sans Serif"/>
              </a:rPr>
              <a:t>RESPONSE</a:t>
            </a:r>
            <a:r>
              <a:rPr sz="2800" dirty="0">
                <a:solidFill>
                  <a:srgbClr val="FF2600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FF2600"/>
                </a:solidFill>
                <a:latin typeface="Microsoft Sans Serif"/>
                <a:cs typeface="Microsoft Sans Serif"/>
              </a:rPr>
              <a:t>(merespon)</a:t>
            </a:r>
            <a:r>
              <a:rPr sz="28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:</a:t>
            </a:r>
            <a:r>
              <a:rPr sz="280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antara</a:t>
            </a:r>
            <a:r>
              <a:rPr sz="280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lain</a:t>
            </a:r>
            <a:r>
              <a:rPr sz="280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melalui </a:t>
            </a:r>
            <a:r>
              <a:rPr sz="280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melaporkan, menangani, </a:t>
            </a:r>
            <a:r>
              <a:rPr sz="2800" dirty="0">
                <a:solidFill>
                  <a:srgbClr val="4D4D4D"/>
                </a:solidFill>
                <a:latin typeface="Microsoft Sans Serif"/>
                <a:cs typeface="Microsoft Sans Serif"/>
              </a:rPr>
              <a:t>menggerakkan </a:t>
            </a:r>
            <a:r>
              <a:rPr sz="2800" spc="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masyarakat,</a:t>
            </a:r>
            <a:r>
              <a:rPr sz="2800" spc="-1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dll </a:t>
            </a:r>
            <a:r>
              <a:rPr sz="2800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endParaRPr sz="28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11199" y="352426"/>
            <a:ext cx="7846695" cy="973455"/>
          </a:xfrm>
          <a:prstGeom prst="rect">
            <a:avLst/>
          </a:prstGeom>
          <a:ln w="12699">
            <a:solidFill>
              <a:srgbClr val="FF7C00"/>
            </a:solidFill>
          </a:ln>
        </p:spPr>
        <p:txBody>
          <a:bodyPr vert="horz" wrap="square" lIns="0" tIns="63500" rIns="0" bIns="0" rtlCol="0">
            <a:spAutoFit/>
          </a:bodyPr>
          <a:lstStyle/>
          <a:p>
            <a:pPr marL="91440" marR="2364740">
              <a:lnSpc>
                <a:spcPts val="3400"/>
              </a:lnSpc>
              <a:spcBef>
                <a:spcPts val="500"/>
              </a:spcBef>
            </a:pPr>
            <a:r>
              <a:rPr dirty="0"/>
              <a:t>U</a:t>
            </a:r>
            <a:r>
              <a:rPr spc="-240" dirty="0"/>
              <a:t>P</a:t>
            </a:r>
            <a:r>
              <a:rPr spc="-295" dirty="0"/>
              <a:t>AY</a:t>
            </a:r>
            <a:r>
              <a:rPr dirty="0"/>
              <a:t>A</a:t>
            </a:r>
            <a:r>
              <a:rPr spc="-120" dirty="0"/>
              <a:t> </a:t>
            </a:r>
            <a:r>
              <a:rPr dirty="0"/>
              <a:t>PENCE</a:t>
            </a:r>
            <a:r>
              <a:rPr spc="-5" dirty="0"/>
              <a:t>G</a:t>
            </a:r>
            <a:r>
              <a:rPr dirty="0"/>
              <a:t>AHAN DAN  </a:t>
            </a:r>
            <a:r>
              <a:rPr spc="-5" dirty="0"/>
              <a:t>PENGENDALIAN</a:t>
            </a:r>
            <a:r>
              <a:rPr spc="-35" dirty="0"/>
              <a:t> </a:t>
            </a:r>
            <a:r>
              <a:rPr spc="-40" dirty="0"/>
              <a:t>PENYAKIT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3443" y="2479688"/>
            <a:ext cx="8861425" cy="4214495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354965" indent="-342900">
              <a:lnSpc>
                <a:spcPct val="100000"/>
              </a:lnSpc>
              <a:spcBef>
                <a:spcPts val="459"/>
              </a:spcBef>
              <a:buClr>
                <a:srgbClr val="262626"/>
              </a:buClr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1600" b="1" spc="-5" dirty="0">
                <a:solidFill>
                  <a:srgbClr val="323232"/>
                </a:solidFill>
                <a:latin typeface="Arial"/>
                <a:cs typeface="Arial"/>
              </a:rPr>
              <a:t>Surat</a:t>
            </a:r>
            <a:r>
              <a:rPr sz="1600" b="1" dirty="0">
                <a:solidFill>
                  <a:srgbClr val="323232"/>
                </a:solidFill>
                <a:latin typeface="Arial"/>
                <a:cs typeface="Arial"/>
              </a:rPr>
              <a:t> Jaminan </a:t>
            </a:r>
            <a:r>
              <a:rPr sz="1600" b="1" spc="-5" dirty="0">
                <a:solidFill>
                  <a:srgbClr val="323232"/>
                </a:solidFill>
                <a:latin typeface="Arial"/>
                <a:cs typeface="Arial"/>
              </a:rPr>
              <a:t>dan</a:t>
            </a:r>
            <a:r>
              <a:rPr sz="1600" b="1" spc="5" dirty="0">
                <a:solidFill>
                  <a:srgbClr val="323232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23232"/>
                </a:solidFill>
                <a:latin typeface="Arial"/>
                <a:cs typeface="Arial"/>
              </a:rPr>
              <a:t>Pembebasan</a:t>
            </a:r>
            <a:r>
              <a:rPr sz="1600" b="1" dirty="0">
                <a:solidFill>
                  <a:srgbClr val="323232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23232"/>
                </a:solidFill>
                <a:latin typeface="Arial"/>
                <a:cs typeface="Arial"/>
              </a:rPr>
              <a:t>dari</a:t>
            </a:r>
            <a:r>
              <a:rPr sz="1600" b="1" spc="5" dirty="0">
                <a:solidFill>
                  <a:srgbClr val="323232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23232"/>
                </a:solidFill>
                <a:latin typeface="Arial"/>
                <a:cs typeface="Arial"/>
              </a:rPr>
              <a:t>Pengambilalihan</a:t>
            </a:r>
            <a:r>
              <a:rPr sz="1600" b="1" dirty="0">
                <a:solidFill>
                  <a:srgbClr val="323232"/>
                </a:solidFill>
                <a:latin typeface="Arial"/>
                <a:cs typeface="Arial"/>
              </a:rPr>
              <a:t> atau </a:t>
            </a:r>
            <a:r>
              <a:rPr sz="1600" b="1" spc="-5" dirty="0">
                <a:solidFill>
                  <a:srgbClr val="323232"/>
                </a:solidFill>
                <a:latin typeface="Arial"/>
                <a:cs typeface="Arial"/>
              </a:rPr>
              <a:t>Penyitaan</a:t>
            </a:r>
            <a:endParaRPr sz="1600">
              <a:latin typeface="Arial"/>
              <a:cs typeface="Arial"/>
            </a:endParaRPr>
          </a:p>
          <a:p>
            <a:pPr marL="12700" marR="29209">
              <a:lnSpc>
                <a:spcPct val="99200"/>
              </a:lnSpc>
              <a:spcBef>
                <a:spcPts val="380"/>
              </a:spcBef>
            </a:pPr>
            <a:r>
              <a:rPr sz="1600" dirty="0">
                <a:solidFill>
                  <a:srgbClr val="4D4D4D"/>
                </a:solidFill>
                <a:latin typeface="Arial MT"/>
                <a:cs typeface="Arial MT"/>
              </a:rPr>
              <a:t>Apabila</a:t>
            </a:r>
            <a:r>
              <a:rPr sz="1600" spc="-5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600" i="1" spc="-5" dirty="0">
                <a:solidFill>
                  <a:srgbClr val="606060"/>
                </a:solidFill>
                <a:latin typeface="Arial"/>
                <a:cs typeface="Arial"/>
              </a:rPr>
              <a:t>CIQ</a:t>
            </a:r>
            <a:r>
              <a:rPr sz="1600" i="1" dirty="0">
                <a:solidFill>
                  <a:srgbClr val="606060"/>
                </a:solidFill>
                <a:latin typeface="Arial"/>
                <a:cs typeface="Arial"/>
              </a:rPr>
              <a:t> </a:t>
            </a:r>
            <a:r>
              <a:rPr sz="1600" i="1" spc="-5" dirty="0">
                <a:solidFill>
                  <a:srgbClr val="606060"/>
                </a:solidFill>
                <a:latin typeface="Arial"/>
                <a:cs typeface="Arial"/>
              </a:rPr>
              <a:t>(Custom, Immigration,</a:t>
            </a:r>
            <a:r>
              <a:rPr sz="1600" i="1" dirty="0">
                <a:solidFill>
                  <a:srgbClr val="606060"/>
                </a:solidFill>
                <a:latin typeface="Arial"/>
                <a:cs typeface="Arial"/>
              </a:rPr>
              <a:t> </a:t>
            </a:r>
            <a:r>
              <a:rPr sz="1600" i="1" spc="-5" dirty="0">
                <a:solidFill>
                  <a:srgbClr val="606060"/>
                </a:solidFill>
                <a:latin typeface="Arial"/>
                <a:cs typeface="Arial"/>
              </a:rPr>
              <a:t>Quarantine) </a:t>
            </a:r>
            <a:r>
              <a:rPr sz="1600" dirty="0">
                <a:solidFill>
                  <a:srgbClr val="606060"/>
                </a:solidFill>
                <a:latin typeface="Arial MT"/>
                <a:cs typeface="Arial MT"/>
              </a:rPr>
              <a:t>memerlukan surat</a:t>
            </a:r>
            <a:r>
              <a:rPr sz="1600" spc="-5" dirty="0">
                <a:solidFill>
                  <a:srgbClr val="606060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606060"/>
                </a:solidFill>
                <a:latin typeface="Arial MT"/>
                <a:cs typeface="Arial MT"/>
              </a:rPr>
              <a:t>obligasi dari Penyelenggara </a:t>
            </a:r>
            <a:r>
              <a:rPr sz="1600" spc="5" dirty="0">
                <a:solidFill>
                  <a:srgbClr val="60606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4D4D4D"/>
                </a:solidFill>
                <a:latin typeface="Arial MT"/>
                <a:cs typeface="Arial MT"/>
              </a:rPr>
              <a:t>Angkutan</a:t>
            </a:r>
            <a:r>
              <a:rPr sz="1600" spc="5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4D4D4D"/>
                </a:solidFill>
                <a:latin typeface="Arial MT"/>
                <a:cs typeface="Arial MT"/>
              </a:rPr>
              <a:t>Udara</a:t>
            </a:r>
            <a:r>
              <a:rPr sz="1600" spc="1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4D4D4D"/>
                </a:solidFill>
                <a:latin typeface="Arial MT"/>
                <a:cs typeface="Arial MT"/>
              </a:rPr>
              <a:t>untuk</a:t>
            </a:r>
            <a:r>
              <a:rPr sz="1600" spc="5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4D4D4D"/>
                </a:solidFill>
                <a:latin typeface="Arial MT"/>
                <a:cs typeface="Arial MT"/>
              </a:rPr>
              <a:t>menutup</a:t>
            </a:r>
            <a:r>
              <a:rPr sz="1600" spc="5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4D4D4D"/>
                </a:solidFill>
                <a:latin typeface="Arial MT"/>
                <a:cs typeface="Arial MT"/>
              </a:rPr>
              <a:t>pertanggungjawaban</a:t>
            </a:r>
            <a:r>
              <a:rPr sz="1600" spc="5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4D4D4D"/>
                </a:solidFill>
                <a:latin typeface="Arial MT"/>
                <a:cs typeface="Arial MT"/>
              </a:rPr>
              <a:t>terhadap</a:t>
            </a:r>
            <a:r>
              <a:rPr sz="1600" spc="5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4D4D4D"/>
                </a:solidFill>
                <a:latin typeface="Arial MT"/>
                <a:cs typeface="Arial MT"/>
              </a:rPr>
              <a:t>pabean</a:t>
            </a:r>
            <a:r>
              <a:rPr sz="1600" spc="5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4D4D4D"/>
                </a:solidFill>
                <a:latin typeface="Arial MT"/>
                <a:cs typeface="Arial MT"/>
              </a:rPr>
              <a:t>(Bea</a:t>
            </a:r>
            <a:r>
              <a:rPr sz="1600" spc="1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4D4D4D"/>
                </a:solidFill>
                <a:latin typeface="Arial MT"/>
                <a:cs typeface="Arial MT"/>
              </a:rPr>
              <a:t>dan</a:t>
            </a:r>
            <a:r>
              <a:rPr sz="1600" spc="1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4D4D4D"/>
                </a:solidFill>
                <a:latin typeface="Arial MT"/>
                <a:cs typeface="Arial MT"/>
              </a:rPr>
              <a:t>Cukai),</a:t>
            </a:r>
            <a:r>
              <a:rPr sz="1600" spc="5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4D4D4D"/>
                </a:solidFill>
                <a:latin typeface="Arial MT"/>
                <a:cs typeface="Arial MT"/>
              </a:rPr>
              <a:t>imigrasi, </a:t>
            </a:r>
            <a:r>
              <a:rPr sz="1600" spc="-43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4D4D4D"/>
                </a:solidFill>
                <a:latin typeface="Arial MT"/>
                <a:cs typeface="Arial MT"/>
              </a:rPr>
              <a:t>kesehatan, karantina </a:t>
            </a:r>
            <a:r>
              <a:rPr sz="1600" dirty="0">
                <a:solidFill>
                  <a:srgbClr val="4D4D4D"/>
                </a:solidFill>
                <a:latin typeface="Arial MT"/>
                <a:cs typeface="Arial MT"/>
              </a:rPr>
              <a:t>hewan dan </a:t>
            </a:r>
            <a:r>
              <a:rPr sz="1600" spc="-5" dirty="0">
                <a:solidFill>
                  <a:srgbClr val="4D4D4D"/>
                </a:solidFill>
                <a:latin typeface="Arial MT"/>
                <a:cs typeface="Arial MT"/>
              </a:rPr>
              <a:t>tumbuhan </a:t>
            </a:r>
            <a:r>
              <a:rPr sz="1600" dirty="0">
                <a:solidFill>
                  <a:srgbClr val="4D4D4D"/>
                </a:solidFill>
                <a:latin typeface="Arial MT"/>
                <a:cs typeface="Arial MT"/>
              </a:rPr>
              <a:t>atau </a:t>
            </a:r>
            <a:r>
              <a:rPr sz="1600" spc="-5" dirty="0">
                <a:solidFill>
                  <a:srgbClr val="4D4D4D"/>
                </a:solidFill>
                <a:latin typeface="Arial MT"/>
                <a:cs typeface="Arial MT"/>
              </a:rPr>
              <a:t>ketentuan </a:t>
            </a:r>
            <a:r>
              <a:rPr sz="1600" dirty="0">
                <a:solidFill>
                  <a:srgbClr val="4D4D4D"/>
                </a:solidFill>
                <a:latin typeface="Arial MT"/>
                <a:cs typeface="Arial MT"/>
              </a:rPr>
              <a:t>hukum yang serupa, maka dapat </a:t>
            </a:r>
            <a:r>
              <a:rPr sz="1600" spc="5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4D4D4D"/>
                </a:solidFill>
                <a:latin typeface="Arial MT"/>
                <a:cs typeface="Arial MT"/>
              </a:rPr>
              <a:t>menggunakan</a:t>
            </a:r>
            <a:r>
              <a:rPr sz="1600" spc="-1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4D4D4D"/>
                </a:solidFill>
                <a:latin typeface="Arial MT"/>
                <a:cs typeface="Arial MT"/>
              </a:rPr>
              <a:t>satu </a:t>
            </a:r>
            <a:r>
              <a:rPr sz="1600" dirty="0">
                <a:solidFill>
                  <a:srgbClr val="4D4D4D"/>
                </a:solidFill>
                <a:latin typeface="Arial MT"/>
                <a:cs typeface="Arial MT"/>
              </a:rPr>
              <a:t>surat</a:t>
            </a:r>
            <a:r>
              <a:rPr sz="1600" spc="-5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4D4D4D"/>
                </a:solidFill>
                <a:latin typeface="Arial MT"/>
                <a:cs typeface="Arial MT"/>
              </a:rPr>
              <a:t>jaminan</a:t>
            </a:r>
            <a:r>
              <a:rPr sz="1600" spc="-5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4D4D4D"/>
                </a:solidFill>
                <a:latin typeface="Arial MT"/>
                <a:cs typeface="Arial MT"/>
              </a:rPr>
              <a:t>yang</a:t>
            </a:r>
            <a:r>
              <a:rPr sz="1600" spc="-5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4D4D4D"/>
                </a:solidFill>
                <a:latin typeface="Arial MT"/>
                <a:cs typeface="Arial MT"/>
              </a:rPr>
              <a:t>berlaku</a:t>
            </a:r>
            <a:r>
              <a:rPr sz="1600" spc="-5" dirty="0">
                <a:solidFill>
                  <a:srgbClr val="4D4D4D"/>
                </a:solidFill>
                <a:latin typeface="Arial MT"/>
                <a:cs typeface="Arial MT"/>
              </a:rPr>
              <a:t> komprehensif.</a:t>
            </a:r>
            <a:endParaRPr sz="1600">
              <a:latin typeface="Arial MT"/>
              <a:cs typeface="Arial MT"/>
            </a:endParaRPr>
          </a:p>
          <a:p>
            <a:pPr marL="342900" marR="219710" indent="-330200">
              <a:lnSpc>
                <a:spcPct val="100000"/>
              </a:lnSpc>
              <a:spcBef>
                <a:spcPts val="365"/>
              </a:spcBef>
              <a:buFont typeface="Arial MT"/>
              <a:buChar char="•"/>
              <a:tabLst>
                <a:tab pos="354965" algn="l"/>
                <a:tab pos="355600" algn="l"/>
                <a:tab pos="1450975" algn="l"/>
                <a:tab pos="2172970" algn="l"/>
                <a:tab pos="4104004" algn="l"/>
                <a:tab pos="5504815" algn="l"/>
                <a:tab pos="7684134" algn="l"/>
              </a:tabLst>
            </a:pPr>
            <a:r>
              <a:rPr sz="1600" b="1" spc="-5" dirty="0">
                <a:solidFill>
                  <a:srgbClr val="4D4D4D"/>
                </a:solidFill>
                <a:latin typeface="Arial"/>
                <a:cs typeface="Arial"/>
              </a:rPr>
              <a:t>Fasilitasi	untuk	</a:t>
            </a:r>
            <a:r>
              <a:rPr sz="1600" b="1" dirty="0">
                <a:solidFill>
                  <a:srgbClr val="4D4D4D"/>
                </a:solidFill>
                <a:latin typeface="Arial"/>
                <a:cs typeface="Arial"/>
              </a:rPr>
              <a:t>SAR,</a:t>
            </a:r>
            <a:r>
              <a:rPr sz="1600" b="1" spc="45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4D4D4D"/>
                </a:solidFill>
                <a:latin typeface="Arial"/>
                <a:cs typeface="Arial"/>
              </a:rPr>
              <a:t>Investigasi	</a:t>
            </a:r>
            <a:r>
              <a:rPr sz="1600" b="1" dirty="0">
                <a:solidFill>
                  <a:srgbClr val="4D4D4D"/>
                </a:solidFill>
                <a:latin typeface="Arial"/>
                <a:cs typeface="Arial"/>
              </a:rPr>
              <a:t>Kecelakaan	</a:t>
            </a:r>
            <a:r>
              <a:rPr sz="1600" b="1" spc="-5" dirty="0">
                <a:solidFill>
                  <a:srgbClr val="4D4D4D"/>
                </a:solidFill>
                <a:latin typeface="Arial"/>
                <a:cs typeface="Arial"/>
              </a:rPr>
              <a:t>dan</a:t>
            </a:r>
            <a:r>
              <a:rPr sz="1600" b="1" spc="47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4D4D4D"/>
                </a:solidFill>
                <a:latin typeface="Arial"/>
                <a:cs typeface="Arial"/>
              </a:rPr>
              <a:t>Penyelamatan	Dari</a:t>
            </a:r>
            <a:r>
              <a:rPr sz="1600" b="1" spc="35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4D4D4D"/>
                </a:solidFill>
                <a:latin typeface="Arial"/>
                <a:cs typeface="Arial"/>
              </a:rPr>
              <a:t>Luar </a:t>
            </a:r>
            <a:r>
              <a:rPr sz="1600" b="1" spc="-43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4D4D4D"/>
                </a:solidFill>
                <a:latin typeface="Arial"/>
                <a:cs typeface="Arial"/>
              </a:rPr>
              <a:t>Negeri</a:t>
            </a:r>
            <a:endParaRPr sz="1600">
              <a:latin typeface="Arial"/>
              <a:cs typeface="Arial"/>
            </a:endParaRPr>
          </a:p>
          <a:p>
            <a:pPr marL="342900" marR="230504" indent="-330200">
              <a:lnSpc>
                <a:spcPct val="99200"/>
              </a:lnSpc>
              <a:spcBef>
                <a:spcPts val="475"/>
              </a:spcBef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sz="1600" dirty="0">
                <a:solidFill>
                  <a:srgbClr val="4D4D4D"/>
                </a:solidFill>
                <a:latin typeface="Arial MT"/>
                <a:cs typeface="Arial MT"/>
              </a:rPr>
              <a:t>Sesuai lCAO Annex 12 dan </a:t>
            </a:r>
            <a:r>
              <a:rPr sz="1600" spc="-5" dirty="0">
                <a:solidFill>
                  <a:srgbClr val="4D4D4D"/>
                </a:solidFill>
                <a:latin typeface="Arial MT"/>
                <a:cs typeface="Arial MT"/>
              </a:rPr>
              <a:t>13, </a:t>
            </a:r>
            <a:r>
              <a:rPr sz="1600" dirty="0">
                <a:solidFill>
                  <a:srgbClr val="4D4D4D"/>
                </a:solidFill>
                <a:latin typeface="Arial MT"/>
                <a:cs typeface="Arial MT"/>
              </a:rPr>
              <a:t>Penyelenggara bandar udara </a:t>
            </a:r>
            <a:r>
              <a:rPr sz="1600" spc="-5" dirty="0">
                <a:solidFill>
                  <a:srgbClr val="4D4D4D"/>
                </a:solidFill>
                <a:latin typeface="Arial MT"/>
                <a:cs typeface="Arial MT"/>
              </a:rPr>
              <a:t>dan</a:t>
            </a:r>
            <a:r>
              <a:rPr sz="1600" i="1" spc="-5" dirty="0">
                <a:solidFill>
                  <a:srgbClr val="606060"/>
                </a:solidFill>
                <a:latin typeface="Arial"/>
                <a:cs typeface="Arial"/>
              </a:rPr>
              <a:t>CIQ </a:t>
            </a:r>
            <a:r>
              <a:rPr sz="1600" dirty="0">
                <a:solidFill>
                  <a:srgbClr val="4D4D4D"/>
                </a:solidFill>
                <a:latin typeface="Arial MT"/>
                <a:cs typeface="Arial MT"/>
              </a:rPr>
              <a:t>wajib memberi izin </a:t>
            </a:r>
            <a:r>
              <a:rPr sz="1600" spc="5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4D4D4D"/>
                </a:solidFill>
                <a:latin typeface="Arial MT"/>
                <a:cs typeface="Arial MT"/>
              </a:rPr>
              <a:t>masuk </a:t>
            </a:r>
            <a:r>
              <a:rPr sz="1600" spc="-5" dirty="0">
                <a:solidFill>
                  <a:srgbClr val="4D4D4D"/>
                </a:solidFill>
                <a:latin typeface="Arial MT"/>
                <a:cs typeface="Arial MT"/>
              </a:rPr>
              <a:t>sementara</a:t>
            </a:r>
            <a:r>
              <a:rPr sz="1600" dirty="0">
                <a:solidFill>
                  <a:srgbClr val="4D4D4D"/>
                </a:solidFill>
                <a:latin typeface="Arial MT"/>
                <a:cs typeface="Arial MT"/>
              </a:rPr>
              <a:t> dengan segera </a:t>
            </a:r>
            <a:r>
              <a:rPr sz="1600" spc="-5" dirty="0">
                <a:solidFill>
                  <a:srgbClr val="4D4D4D"/>
                </a:solidFill>
                <a:latin typeface="Arial MT"/>
                <a:cs typeface="Arial MT"/>
              </a:rPr>
              <a:t>terhadap</a:t>
            </a:r>
            <a:r>
              <a:rPr sz="1600" dirty="0">
                <a:solidFill>
                  <a:srgbClr val="4D4D4D"/>
                </a:solidFill>
                <a:latin typeface="Arial MT"/>
                <a:cs typeface="Arial MT"/>
              </a:rPr>
              <a:t> petugas </a:t>
            </a:r>
            <a:r>
              <a:rPr sz="1600" spc="-5" dirty="0">
                <a:solidFill>
                  <a:srgbClr val="4D4D4D"/>
                </a:solidFill>
                <a:latin typeface="Arial MT"/>
                <a:cs typeface="Arial MT"/>
              </a:rPr>
              <a:t>berkompeten</a:t>
            </a:r>
            <a:r>
              <a:rPr sz="1600" dirty="0">
                <a:solidFill>
                  <a:srgbClr val="4D4D4D"/>
                </a:solidFill>
                <a:latin typeface="Arial MT"/>
                <a:cs typeface="Arial MT"/>
              </a:rPr>
              <a:t> yang </a:t>
            </a:r>
            <a:r>
              <a:rPr sz="1600" spc="-5" dirty="0">
                <a:solidFill>
                  <a:srgbClr val="4D4D4D"/>
                </a:solidFill>
                <a:latin typeface="Arial MT"/>
                <a:cs typeface="Arial MT"/>
              </a:rPr>
              <a:t>dibutuhkan</a:t>
            </a:r>
            <a:r>
              <a:rPr sz="1600" dirty="0">
                <a:solidFill>
                  <a:srgbClr val="4D4D4D"/>
                </a:solidFill>
                <a:latin typeface="Arial MT"/>
                <a:cs typeface="Arial MT"/>
              </a:rPr>
              <a:t> dalam </a:t>
            </a:r>
            <a:r>
              <a:rPr sz="1600" spc="5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4D4D4D"/>
                </a:solidFill>
                <a:latin typeface="Arial MT"/>
                <a:cs typeface="Arial MT"/>
              </a:rPr>
              <a:t>SAR,</a:t>
            </a:r>
            <a:r>
              <a:rPr sz="1600" spc="-5" dirty="0">
                <a:solidFill>
                  <a:srgbClr val="4D4D4D"/>
                </a:solidFill>
                <a:latin typeface="Arial MT"/>
                <a:cs typeface="Arial MT"/>
              </a:rPr>
              <a:t> investigasi</a:t>
            </a:r>
            <a:r>
              <a:rPr sz="1600" dirty="0">
                <a:solidFill>
                  <a:srgbClr val="4D4D4D"/>
                </a:solidFill>
                <a:latin typeface="Arial MT"/>
                <a:cs typeface="Arial MT"/>
              </a:rPr>
              <a:t> kecelakaan dan</a:t>
            </a:r>
            <a:r>
              <a:rPr sz="1600" spc="-5" dirty="0">
                <a:solidFill>
                  <a:srgbClr val="4D4D4D"/>
                </a:solidFill>
                <a:latin typeface="Arial MT"/>
                <a:cs typeface="Arial MT"/>
              </a:rPr>
              <a:t> penyelamatan,</a:t>
            </a:r>
            <a:r>
              <a:rPr sz="1600" spc="5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4D4D4D"/>
                </a:solidFill>
                <a:latin typeface="Arial MT"/>
                <a:cs typeface="Arial MT"/>
              </a:rPr>
              <a:t>terkait</a:t>
            </a:r>
            <a:r>
              <a:rPr sz="1600" dirty="0">
                <a:solidFill>
                  <a:srgbClr val="4D4D4D"/>
                </a:solidFill>
                <a:latin typeface="Arial MT"/>
                <a:cs typeface="Arial MT"/>
              </a:rPr>
              <a:t> hilang</a:t>
            </a:r>
            <a:r>
              <a:rPr sz="1600" spc="-5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4D4D4D"/>
                </a:solidFill>
                <a:latin typeface="Arial MT"/>
                <a:cs typeface="Arial MT"/>
              </a:rPr>
              <a:t>atau rusaknya pesawat</a:t>
            </a:r>
            <a:r>
              <a:rPr sz="1600" spc="-5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4D4D4D"/>
                </a:solidFill>
                <a:latin typeface="Arial MT"/>
                <a:cs typeface="Arial MT"/>
              </a:rPr>
              <a:t>udara </a:t>
            </a:r>
            <a:r>
              <a:rPr sz="1600" spc="-43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4D4D4D"/>
                </a:solidFill>
                <a:latin typeface="Arial MT"/>
                <a:cs typeface="Arial MT"/>
              </a:rPr>
              <a:t>yang</a:t>
            </a:r>
            <a:r>
              <a:rPr sz="1600" spc="-1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4D4D4D"/>
                </a:solidFill>
                <a:latin typeface="Arial MT"/>
                <a:cs typeface="Arial MT"/>
              </a:rPr>
              <a:t>berasal</a:t>
            </a:r>
            <a:r>
              <a:rPr sz="1600" spc="-5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4D4D4D"/>
                </a:solidFill>
                <a:latin typeface="Arial MT"/>
                <a:cs typeface="Arial MT"/>
              </a:rPr>
              <a:t>dari</a:t>
            </a:r>
            <a:r>
              <a:rPr sz="1600" spc="-5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4D4D4D"/>
                </a:solidFill>
                <a:latin typeface="Arial MT"/>
                <a:cs typeface="Arial MT"/>
              </a:rPr>
              <a:t>luar</a:t>
            </a:r>
            <a:r>
              <a:rPr sz="1600" spc="-5" dirty="0">
                <a:solidFill>
                  <a:srgbClr val="4D4D4D"/>
                </a:solidFill>
                <a:latin typeface="Arial MT"/>
                <a:cs typeface="Arial MT"/>
              </a:rPr>
              <a:t> negeri.</a:t>
            </a:r>
            <a:endParaRPr sz="1600">
              <a:latin typeface="Arial MT"/>
              <a:cs typeface="Arial MT"/>
            </a:endParaRPr>
          </a:p>
          <a:p>
            <a:pPr marL="342900" marR="511175" indent="-330200">
              <a:lnSpc>
                <a:spcPct val="100000"/>
              </a:lnSpc>
              <a:spcBef>
                <a:spcPts val="365"/>
              </a:spcBef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sz="1600" dirty="0">
                <a:solidFill>
                  <a:srgbClr val="4D4D4D"/>
                </a:solidFill>
                <a:latin typeface="Arial MT"/>
                <a:cs typeface="Arial MT"/>
              </a:rPr>
              <a:t>Jika butir 1 </a:t>
            </a:r>
            <a:r>
              <a:rPr sz="1600" spc="-5" dirty="0">
                <a:solidFill>
                  <a:srgbClr val="4D4D4D"/>
                </a:solidFill>
                <a:latin typeface="Arial MT"/>
                <a:cs typeface="Arial MT"/>
              </a:rPr>
              <a:t>tidak </a:t>
            </a:r>
            <a:r>
              <a:rPr sz="1600" dirty="0">
                <a:solidFill>
                  <a:srgbClr val="4D4D4D"/>
                </a:solidFill>
                <a:latin typeface="Arial MT"/>
                <a:cs typeface="Arial MT"/>
              </a:rPr>
              <a:t>dapat </a:t>
            </a:r>
            <a:r>
              <a:rPr sz="1600" spc="-5" dirty="0">
                <a:solidFill>
                  <a:srgbClr val="4D4D4D"/>
                </a:solidFill>
                <a:latin typeface="Arial MT"/>
                <a:cs typeface="Arial MT"/>
              </a:rPr>
              <a:t>diterapkan, </a:t>
            </a:r>
            <a:r>
              <a:rPr sz="1600" dirty="0">
                <a:solidFill>
                  <a:srgbClr val="4D4D4D"/>
                </a:solidFill>
                <a:latin typeface="Arial MT"/>
                <a:cs typeface="Arial MT"/>
              </a:rPr>
              <a:t>maka dokumen perjalanan yang boleh </a:t>
            </a:r>
            <a:r>
              <a:rPr sz="1600" spc="-5" dirty="0">
                <a:solidFill>
                  <a:srgbClr val="4D4D4D"/>
                </a:solidFill>
                <a:latin typeface="Arial MT"/>
                <a:cs typeface="Arial MT"/>
              </a:rPr>
              <a:t>dipersyaratkan </a:t>
            </a:r>
            <a:r>
              <a:rPr sz="1600" spc="-43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4D4D4D"/>
                </a:solidFill>
                <a:latin typeface="Arial MT"/>
                <a:cs typeface="Arial MT"/>
              </a:rPr>
              <a:t>hanya</a:t>
            </a:r>
            <a:r>
              <a:rPr sz="1600" spc="-1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4D4D4D"/>
                </a:solidFill>
                <a:latin typeface="Arial MT"/>
                <a:cs typeface="Arial MT"/>
              </a:rPr>
              <a:t>paspor.</a:t>
            </a:r>
            <a:endParaRPr sz="1600">
              <a:latin typeface="Arial MT"/>
              <a:cs typeface="Arial MT"/>
            </a:endParaRPr>
          </a:p>
          <a:p>
            <a:pPr marL="342900" marR="5080" indent="-330200">
              <a:lnSpc>
                <a:spcPct val="102000"/>
              </a:lnSpc>
              <a:spcBef>
                <a:spcPts val="320"/>
              </a:spcBef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sz="1600" dirty="0">
                <a:solidFill>
                  <a:srgbClr val="4D4D4D"/>
                </a:solidFill>
                <a:latin typeface="Arial MT"/>
                <a:cs typeface="Arial MT"/>
              </a:rPr>
              <a:t>ClQ</a:t>
            </a:r>
            <a:r>
              <a:rPr sz="1600" spc="-5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4D4D4D"/>
                </a:solidFill>
                <a:latin typeface="Arial MT"/>
                <a:cs typeface="Arial MT"/>
              </a:rPr>
              <a:t>mengacu</a:t>
            </a:r>
            <a:r>
              <a:rPr sz="1600" spc="-5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4D4D4D"/>
                </a:solidFill>
                <a:latin typeface="Arial MT"/>
                <a:cs typeface="Arial MT"/>
              </a:rPr>
              <a:t>pada </a:t>
            </a:r>
            <a:r>
              <a:rPr sz="1600" spc="-5" dirty="0">
                <a:solidFill>
                  <a:srgbClr val="4D4D4D"/>
                </a:solidFill>
                <a:latin typeface="Arial MT"/>
                <a:cs typeface="Arial MT"/>
              </a:rPr>
              <a:t>aturan </a:t>
            </a:r>
            <a:r>
              <a:rPr sz="1600" dirty="0">
                <a:solidFill>
                  <a:srgbClr val="4D4D4D"/>
                </a:solidFill>
                <a:latin typeface="Arial MT"/>
                <a:cs typeface="Arial MT"/>
              </a:rPr>
              <a:t>Annexs </a:t>
            </a:r>
            <a:r>
              <a:rPr sz="1600" spc="-5" dirty="0">
                <a:solidFill>
                  <a:srgbClr val="4D4D4D"/>
                </a:solidFill>
                <a:latin typeface="Arial MT"/>
                <a:cs typeface="Arial MT"/>
              </a:rPr>
              <a:t>13</a:t>
            </a:r>
            <a:r>
              <a:rPr sz="1600" dirty="0">
                <a:solidFill>
                  <a:srgbClr val="4D4D4D"/>
                </a:solidFill>
                <a:latin typeface="Arial MT"/>
                <a:cs typeface="Arial MT"/>
              </a:rPr>
              <a:t> dan 9 </a:t>
            </a:r>
            <a:r>
              <a:rPr sz="1600" spc="-5" dirty="0">
                <a:solidFill>
                  <a:srgbClr val="4D4D4D"/>
                </a:solidFill>
                <a:latin typeface="Arial MT"/>
                <a:cs typeface="Arial MT"/>
              </a:rPr>
              <a:t>terkait fasilitasi</a:t>
            </a:r>
            <a:r>
              <a:rPr sz="1600" dirty="0">
                <a:solidFill>
                  <a:srgbClr val="4D4D4D"/>
                </a:solidFill>
                <a:latin typeface="Arial MT"/>
                <a:cs typeface="Arial MT"/>
              </a:rPr>
              <a:t> bagi</a:t>
            </a:r>
            <a:r>
              <a:rPr sz="1600" spc="-5" dirty="0">
                <a:solidFill>
                  <a:srgbClr val="4D4D4D"/>
                </a:solidFill>
                <a:latin typeface="Arial MT"/>
                <a:cs typeface="Arial MT"/>
              </a:rPr>
              <a:t> investigasi</a:t>
            </a:r>
            <a:r>
              <a:rPr sz="1600" dirty="0">
                <a:solidFill>
                  <a:srgbClr val="4D4D4D"/>
                </a:solidFill>
                <a:latin typeface="Arial MT"/>
                <a:cs typeface="Arial MT"/>
              </a:rPr>
              <a:t> kecelakaan </a:t>
            </a:r>
            <a:r>
              <a:rPr sz="1600" spc="5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4D4D4D"/>
                </a:solidFill>
                <a:latin typeface="Arial MT"/>
                <a:cs typeface="Arial MT"/>
              </a:rPr>
              <a:t>pesawat udara dan memberi bantuan semaksimal mungkin agar petugas</a:t>
            </a:r>
            <a:r>
              <a:rPr sz="1600" spc="5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4D4D4D"/>
                </a:solidFill>
                <a:latin typeface="Arial MT"/>
                <a:cs typeface="Arial MT"/>
              </a:rPr>
              <a:t>investigator tersebut </a:t>
            </a:r>
            <a:r>
              <a:rPr sz="1600" spc="-43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4D4D4D"/>
                </a:solidFill>
                <a:latin typeface="Arial MT"/>
                <a:cs typeface="Arial MT"/>
              </a:rPr>
              <a:t>dapat</a:t>
            </a:r>
            <a:r>
              <a:rPr sz="1600" spc="-1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4D4D4D"/>
                </a:solidFill>
                <a:latin typeface="Arial MT"/>
                <a:cs typeface="Arial MT"/>
              </a:rPr>
              <a:t>segera</a:t>
            </a:r>
            <a:r>
              <a:rPr sz="1600" spc="-5" dirty="0">
                <a:solidFill>
                  <a:srgbClr val="4D4D4D"/>
                </a:solidFill>
                <a:latin typeface="Arial MT"/>
                <a:cs typeface="Arial MT"/>
              </a:rPr>
              <a:t> tiba</a:t>
            </a:r>
            <a:r>
              <a:rPr sz="160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4D4D4D"/>
                </a:solidFill>
                <a:latin typeface="Arial MT"/>
                <a:cs typeface="Arial MT"/>
              </a:rPr>
              <a:t>di</a:t>
            </a:r>
            <a:r>
              <a:rPr sz="160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4D4D4D"/>
                </a:solidFill>
                <a:latin typeface="Arial MT"/>
                <a:cs typeface="Arial MT"/>
              </a:rPr>
              <a:t>lokasi..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19508" y="509692"/>
            <a:ext cx="33280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262626"/>
                </a:solidFill>
              </a:rPr>
              <a:t>Ketentuan</a:t>
            </a:r>
            <a:r>
              <a:rPr sz="3600" spc="-65" dirty="0">
                <a:solidFill>
                  <a:srgbClr val="262626"/>
                </a:solidFill>
              </a:rPr>
              <a:t> </a:t>
            </a:r>
            <a:r>
              <a:rPr sz="3600" dirty="0">
                <a:solidFill>
                  <a:srgbClr val="262626"/>
                </a:solidFill>
              </a:rPr>
              <a:t>Lain</a:t>
            </a:r>
            <a:endParaRPr sz="3600"/>
          </a:p>
        </p:txBody>
      </p:sp>
      <p:grpSp>
        <p:nvGrpSpPr>
          <p:cNvPr id="4" name="object 4"/>
          <p:cNvGrpSpPr/>
          <p:nvPr/>
        </p:nvGrpSpPr>
        <p:grpSpPr>
          <a:xfrm>
            <a:off x="1140768" y="1545539"/>
            <a:ext cx="1550035" cy="711835"/>
            <a:chOff x="1140768" y="1545539"/>
            <a:chExt cx="1550035" cy="711835"/>
          </a:xfrm>
        </p:grpSpPr>
        <p:sp>
          <p:nvSpPr>
            <p:cNvPr id="5" name="object 5"/>
            <p:cNvSpPr/>
            <p:nvPr/>
          </p:nvSpPr>
          <p:spPr>
            <a:xfrm>
              <a:off x="1140768" y="1556792"/>
              <a:ext cx="800100" cy="687705"/>
            </a:xfrm>
            <a:custGeom>
              <a:avLst/>
              <a:gdLst/>
              <a:ahLst/>
              <a:cxnLst/>
              <a:rect l="l" t="t" r="r" b="b"/>
              <a:pathLst>
                <a:path w="800100" h="687705">
                  <a:moveTo>
                    <a:pt x="800087" y="347687"/>
                  </a:moveTo>
                  <a:lnTo>
                    <a:pt x="598487" y="172593"/>
                  </a:lnTo>
                  <a:lnTo>
                    <a:pt x="598487" y="60325"/>
                  </a:lnTo>
                  <a:lnTo>
                    <a:pt x="509587" y="60325"/>
                  </a:lnTo>
                  <a:lnTo>
                    <a:pt x="509587" y="95364"/>
                  </a:lnTo>
                  <a:lnTo>
                    <a:pt x="399796" y="0"/>
                  </a:lnTo>
                  <a:lnTo>
                    <a:pt x="0" y="347687"/>
                  </a:lnTo>
                  <a:lnTo>
                    <a:pt x="45681" y="382117"/>
                  </a:lnTo>
                  <a:lnTo>
                    <a:pt x="132422" y="310794"/>
                  </a:lnTo>
                  <a:lnTo>
                    <a:pt x="132422" y="687387"/>
                  </a:lnTo>
                  <a:lnTo>
                    <a:pt x="666000" y="687387"/>
                  </a:lnTo>
                  <a:lnTo>
                    <a:pt x="666000" y="310794"/>
                  </a:lnTo>
                  <a:lnTo>
                    <a:pt x="754151" y="382117"/>
                  </a:lnTo>
                  <a:lnTo>
                    <a:pt x="800087" y="347687"/>
                  </a:lnTo>
                  <a:close/>
                </a:path>
              </a:pathLst>
            </a:custGeom>
            <a:solidFill>
              <a:srgbClr val="6060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650355" y="1617117"/>
              <a:ext cx="88900" cy="189230"/>
            </a:xfrm>
            <a:custGeom>
              <a:avLst/>
              <a:gdLst/>
              <a:ahLst/>
              <a:cxnLst/>
              <a:rect l="l" t="t" r="r" b="b"/>
              <a:pathLst>
                <a:path w="88900" h="189230">
                  <a:moveTo>
                    <a:pt x="0" y="0"/>
                  </a:moveTo>
                  <a:lnTo>
                    <a:pt x="88899" y="0"/>
                  </a:lnTo>
                  <a:lnTo>
                    <a:pt x="88899" y="188912"/>
                  </a:lnTo>
                  <a:lnTo>
                    <a:pt x="0" y="188912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6060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943022" y="1545539"/>
              <a:ext cx="748030" cy="711835"/>
            </a:xfrm>
            <a:custGeom>
              <a:avLst/>
              <a:gdLst/>
              <a:ahLst/>
              <a:cxnLst/>
              <a:rect l="l" t="t" r="r" b="b"/>
              <a:pathLst>
                <a:path w="748030" h="711835">
                  <a:moveTo>
                    <a:pt x="653543" y="0"/>
                  </a:moveTo>
                  <a:lnTo>
                    <a:pt x="615588" y="23018"/>
                  </a:lnTo>
                  <a:lnTo>
                    <a:pt x="577115" y="56962"/>
                  </a:lnTo>
                  <a:lnTo>
                    <a:pt x="532480" y="104204"/>
                  </a:lnTo>
                  <a:lnTo>
                    <a:pt x="502639" y="146085"/>
                  </a:lnTo>
                  <a:lnTo>
                    <a:pt x="488892" y="189444"/>
                  </a:lnTo>
                  <a:lnTo>
                    <a:pt x="490273" y="197972"/>
                  </a:lnTo>
                  <a:lnTo>
                    <a:pt x="492020" y="204252"/>
                  </a:lnTo>
                  <a:lnTo>
                    <a:pt x="496824" y="213490"/>
                  </a:lnTo>
                  <a:lnTo>
                    <a:pt x="500438" y="216891"/>
                  </a:lnTo>
                  <a:lnTo>
                    <a:pt x="518322" y="227609"/>
                  </a:lnTo>
                  <a:lnTo>
                    <a:pt x="541803" y="243156"/>
                  </a:lnTo>
                  <a:lnTo>
                    <a:pt x="551721" y="250934"/>
                  </a:lnTo>
                  <a:lnTo>
                    <a:pt x="554161" y="253991"/>
                  </a:lnTo>
                  <a:lnTo>
                    <a:pt x="554579" y="255673"/>
                  </a:lnTo>
                  <a:lnTo>
                    <a:pt x="551768" y="259629"/>
                  </a:lnTo>
                  <a:lnTo>
                    <a:pt x="482060" y="337964"/>
                  </a:lnTo>
                  <a:lnTo>
                    <a:pt x="419479" y="404742"/>
                  </a:lnTo>
                  <a:lnTo>
                    <a:pt x="379760" y="445695"/>
                  </a:lnTo>
                  <a:lnTo>
                    <a:pt x="341307" y="483962"/>
                  </a:lnTo>
                  <a:lnTo>
                    <a:pt x="296193" y="525838"/>
                  </a:lnTo>
                  <a:lnTo>
                    <a:pt x="263278" y="551150"/>
                  </a:lnTo>
                  <a:lnTo>
                    <a:pt x="252293" y="555701"/>
                  </a:lnTo>
                  <a:lnTo>
                    <a:pt x="250541" y="555693"/>
                  </a:lnTo>
                  <a:lnTo>
                    <a:pt x="226362" y="523825"/>
                  </a:lnTo>
                  <a:lnTo>
                    <a:pt x="220423" y="509083"/>
                  </a:lnTo>
                  <a:lnTo>
                    <a:pt x="214703" y="498389"/>
                  </a:lnTo>
                  <a:lnTo>
                    <a:pt x="156491" y="476214"/>
                  </a:lnTo>
                  <a:lnTo>
                    <a:pt x="105378" y="470538"/>
                  </a:lnTo>
                  <a:lnTo>
                    <a:pt x="57254" y="471915"/>
                  </a:lnTo>
                  <a:lnTo>
                    <a:pt x="19627" y="490358"/>
                  </a:lnTo>
                  <a:lnTo>
                    <a:pt x="7918" y="536983"/>
                  </a:lnTo>
                  <a:lnTo>
                    <a:pt x="0" y="615426"/>
                  </a:lnTo>
                  <a:lnTo>
                    <a:pt x="350" y="628399"/>
                  </a:lnTo>
                  <a:lnTo>
                    <a:pt x="35553" y="670977"/>
                  </a:lnTo>
                  <a:lnTo>
                    <a:pt x="71408" y="693855"/>
                  </a:lnTo>
                  <a:lnTo>
                    <a:pt x="119264" y="710949"/>
                  </a:lnTo>
                  <a:lnTo>
                    <a:pt x="131298" y="711674"/>
                  </a:lnTo>
                  <a:lnTo>
                    <a:pt x="141852" y="709869"/>
                  </a:lnTo>
                  <a:lnTo>
                    <a:pt x="202264" y="688562"/>
                  </a:lnTo>
                  <a:lnTo>
                    <a:pt x="247860" y="665278"/>
                  </a:lnTo>
                  <a:lnTo>
                    <a:pt x="313987" y="625203"/>
                  </a:lnTo>
                  <a:lnTo>
                    <a:pt x="369783" y="586508"/>
                  </a:lnTo>
                  <a:lnTo>
                    <a:pt x="424930" y="543203"/>
                  </a:lnTo>
                  <a:lnTo>
                    <a:pt x="479426" y="495287"/>
                  </a:lnTo>
                  <a:lnTo>
                    <a:pt x="551816" y="423906"/>
                  </a:lnTo>
                  <a:lnTo>
                    <a:pt x="592790" y="379882"/>
                  </a:lnTo>
                  <a:lnTo>
                    <a:pt x="624785" y="343195"/>
                  </a:lnTo>
                  <a:lnTo>
                    <a:pt x="649188" y="313377"/>
                  </a:lnTo>
                  <a:lnTo>
                    <a:pt x="691859" y="255805"/>
                  </a:lnTo>
                  <a:lnTo>
                    <a:pt x="715576" y="218757"/>
                  </a:lnTo>
                  <a:lnTo>
                    <a:pt x="734698" y="182161"/>
                  </a:lnTo>
                  <a:lnTo>
                    <a:pt x="747364" y="138734"/>
                  </a:lnTo>
                  <a:lnTo>
                    <a:pt x="747514" y="130056"/>
                  </a:lnTo>
                  <a:lnTo>
                    <a:pt x="746763" y="123614"/>
                  </a:lnTo>
                  <a:lnTo>
                    <a:pt x="731553" y="87960"/>
                  </a:lnTo>
                  <a:lnTo>
                    <a:pt x="709279" y="48635"/>
                  </a:lnTo>
                  <a:lnTo>
                    <a:pt x="680593" y="13559"/>
                  </a:lnTo>
                  <a:lnTo>
                    <a:pt x="658884" y="252"/>
                  </a:lnTo>
                  <a:lnTo>
                    <a:pt x="653543" y="0"/>
                  </a:lnTo>
                  <a:close/>
                </a:path>
              </a:pathLst>
            </a:custGeom>
            <a:solidFill>
              <a:srgbClr val="6060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96951" y="1585033"/>
            <a:ext cx="704850" cy="754062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3733055" y="1691394"/>
            <a:ext cx="897255" cy="541655"/>
            <a:chOff x="3733055" y="1691394"/>
            <a:chExt cx="897255" cy="541655"/>
          </a:xfrm>
        </p:grpSpPr>
        <p:sp>
          <p:nvSpPr>
            <p:cNvPr id="10" name="object 10"/>
            <p:cNvSpPr/>
            <p:nvPr/>
          </p:nvSpPr>
          <p:spPr>
            <a:xfrm>
              <a:off x="3733055" y="1691394"/>
              <a:ext cx="897255" cy="541655"/>
            </a:xfrm>
            <a:custGeom>
              <a:avLst/>
              <a:gdLst/>
              <a:ahLst/>
              <a:cxnLst/>
              <a:rect l="l" t="t" r="r" b="b"/>
              <a:pathLst>
                <a:path w="897254" h="541655">
                  <a:moveTo>
                    <a:pt x="896937" y="0"/>
                  </a:moveTo>
                  <a:lnTo>
                    <a:pt x="0" y="0"/>
                  </a:lnTo>
                  <a:lnTo>
                    <a:pt x="0" y="541336"/>
                  </a:lnTo>
                  <a:lnTo>
                    <a:pt x="896937" y="541336"/>
                  </a:lnTo>
                  <a:lnTo>
                    <a:pt x="896937" y="0"/>
                  </a:lnTo>
                  <a:close/>
                </a:path>
              </a:pathLst>
            </a:custGeom>
            <a:solidFill>
              <a:srgbClr val="6060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737518" y="1696403"/>
              <a:ext cx="885190" cy="530860"/>
            </a:xfrm>
            <a:custGeom>
              <a:avLst/>
              <a:gdLst/>
              <a:ahLst/>
              <a:cxnLst/>
              <a:rect l="l" t="t" r="r" b="b"/>
              <a:pathLst>
                <a:path w="885189" h="530860">
                  <a:moveTo>
                    <a:pt x="884712" y="0"/>
                  </a:moveTo>
                  <a:lnTo>
                    <a:pt x="844410" y="0"/>
                  </a:lnTo>
                  <a:lnTo>
                    <a:pt x="844410" y="75834"/>
                  </a:lnTo>
                  <a:lnTo>
                    <a:pt x="828337" y="75051"/>
                  </a:lnTo>
                  <a:lnTo>
                    <a:pt x="799547" y="71607"/>
                  </a:lnTo>
                  <a:lnTo>
                    <a:pt x="785973" y="70825"/>
                  </a:lnTo>
                  <a:lnTo>
                    <a:pt x="740315" y="74612"/>
                  </a:lnTo>
                  <a:lnTo>
                    <a:pt x="697639" y="85976"/>
                  </a:lnTo>
                  <a:lnTo>
                    <a:pt x="657955" y="104921"/>
                  </a:lnTo>
                  <a:lnTo>
                    <a:pt x="621272" y="131452"/>
                  </a:lnTo>
                  <a:lnTo>
                    <a:pt x="587598" y="165574"/>
                  </a:lnTo>
                  <a:lnTo>
                    <a:pt x="556944" y="207290"/>
                  </a:lnTo>
                  <a:lnTo>
                    <a:pt x="40450" y="232512"/>
                  </a:lnTo>
                  <a:lnTo>
                    <a:pt x="40450" y="0"/>
                  </a:lnTo>
                  <a:lnTo>
                    <a:pt x="0" y="0"/>
                  </a:lnTo>
                  <a:lnTo>
                    <a:pt x="0" y="530829"/>
                  </a:lnTo>
                  <a:lnTo>
                    <a:pt x="40450" y="530829"/>
                  </a:lnTo>
                  <a:lnTo>
                    <a:pt x="40450" y="439797"/>
                  </a:lnTo>
                  <a:lnTo>
                    <a:pt x="844410" y="439797"/>
                  </a:lnTo>
                  <a:lnTo>
                    <a:pt x="844410" y="530829"/>
                  </a:lnTo>
                  <a:lnTo>
                    <a:pt x="884712" y="530829"/>
                  </a:lnTo>
                  <a:lnTo>
                    <a:pt x="8847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25839" y="1802637"/>
              <a:ext cx="256089" cy="14147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68399" y="1854825"/>
            <a:ext cx="568071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>
                <a:solidFill>
                  <a:srgbClr val="28520D"/>
                </a:solidFill>
                <a:latin typeface="Microsoft Sans Serif"/>
                <a:cs typeface="Microsoft Sans Serif"/>
              </a:rPr>
              <a:t>IHR</a:t>
            </a:r>
            <a:r>
              <a:rPr sz="4400" spc="-20" dirty="0">
                <a:solidFill>
                  <a:srgbClr val="28520D"/>
                </a:solidFill>
                <a:latin typeface="Microsoft Sans Serif"/>
                <a:cs typeface="Microsoft Sans Serif"/>
              </a:rPr>
              <a:t> </a:t>
            </a:r>
            <a:r>
              <a:rPr sz="4400" spc="-5" dirty="0">
                <a:solidFill>
                  <a:srgbClr val="28520D"/>
                </a:solidFill>
                <a:latin typeface="Microsoft Sans Serif"/>
                <a:cs typeface="Microsoft Sans Serif"/>
              </a:rPr>
              <a:t>2005,</a:t>
            </a:r>
            <a:r>
              <a:rPr sz="4400" spc="-15" dirty="0">
                <a:solidFill>
                  <a:srgbClr val="28520D"/>
                </a:solidFill>
                <a:latin typeface="Microsoft Sans Serif"/>
                <a:cs typeface="Microsoft Sans Serif"/>
              </a:rPr>
              <a:t> </a:t>
            </a:r>
            <a:r>
              <a:rPr sz="4400" spc="-5" dirty="0">
                <a:solidFill>
                  <a:srgbClr val="28520D"/>
                </a:solidFill>
                <a:latin typeface="Microsoft Sans Serif"/>
                <a:cs typeface="Microsoft Sans Serif"/>
              </a:rPr>
              <a:t>ATM,</a:t>
            </a:r>
            <a:r>
              <a:rPr sz="4400" spc="-20" dirty="0">
                <a:solidFill>
                  <a:srgbClr val="28520D"/>
                </a:solidFill>
                <a:latin typeface="Microsoft Sans Serif"/>
                <a:cs typeface="Microsoft Sans Serif"/>
              </a:rPr>
              <a:t> </a:t>
            </a:r>
            <a:r>
              <a:rPr sz="4400" spc="-5" dirty="0">
                <a:solidFill>
                  <a:srgbClr val="28520D"/>
                </a:solidFill>
                <a:latin typeface="Microsoft Sans Serif"/>
                <a:cs typeface="Microsoft Sans Serif"/>
              </a:rPr>
              <a:t>ICAO</a:t>
            </a:r>
            <a:r>
              <a:rPr sz="4400" dirty="0">
                <a:solidFill>
                  <a:srgbClr val="28520D"/>
                </a:solidFill>
                <a:latin typeface="Microsoft Sans Serif"/>
                <a:cs typeface="Microsoft Sans Serif"/>
              </a:rPr>
              <a:t> </a:t>
            </a:r>
            <a:endParaRPr sz="4400">
              <a:latin typeface="Microsoft Sans Serif"/>
              <a:cs typeface="Microsoft Sans Serif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955225" y="2746774"/>
            <a:ext cx="4159250" cy="1811655"/>
            <a:chOff x="955225" y="2746774"/>
            <a:chExt cx="4159250" cy="1811655"/>
          </a:xfrm>
        </p:grpSpPr>
        <p:sp>
          <p:nvSpPr>
            <p:cNvPr id="4" name="object 4"/>
            <p:cNvSpPr/>
            <p:nvPr/>
          </p:nvSpPr>
          <p:spPr>
            <a:xfrm>
              <a:off x="967924" y="2759475"/>
              <a:ext cx="4133850" cy="1786255"/>
            </a:xfrm>
            <a:custGeom>
              <a:avLst/>
              <a:gdLst/>
              <a:ahLst/>
              <a:cxnLst/>
              <a:rect l="l" t="t" r="r" b="b"/>
              <a:pathLst>
                <a:path w="4133850" h="1786254">
                  <a:moveTo>
                    <a:pt x="4133277" y="0"/>
                  </a:moveTo>
                  <a:lnTo>
                    <a:pt x="0" y="0"/>
                  </a:lnTo>
                  <a:lnTo>
                    <a:pt x="0" y="1785933"/>
                  </a:lnTo>
                  <a:lnTo>
                    <a:pt x="4133277" y="1785933"/>
                  </a:lnTo>
                  <a:lnTo>
                    <a:pt x="4133277" y="0"/>
                  </a:lnTo>
                  <a:close/>
                </a:path>
              </a:pathLst>
            </a:custGeom>
            <a:solidFill>
              <a:srgbClr val="B5D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67925" y="2759474"/>
              <a:ext cx="4133850" cy="1786255"/>
            </a:xfrm>
            <a:custGeom>
              <a:avLst/>
              <a:gdLst/>
              <a:ahLst/>
              <a:cxnLst/>
              <a:rect l="l" t="t" r="r" b="b"/>
              <a:pathLst>
                <a:path w="4133850" h="1786254">
                  <a:moveTo>
                    <a:pt x="0" y="0"/>
                  </a:moveTo>
                  <a:lnTo>
                    <a:pt x="4133276" y="0"/>
                  </a:lnTo>
                  <a:lnTo>
                    <a:pt x="4133276" y="1785933"/>
                  </a:lnTo>
                  <a:lnTo>
                    <a:pt x="0" y="1785933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967925" y="2759474"/>
            <a:ext cx="4133850" cy="1786255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endParaRPr sz="1300">
              <a:latin typeface="Times New Roman"/>
              <a:cs typeface="Times New Roman"/>
            </a:endParaRPr>
          </a:p>
          <a:p>
            <a:pPr marL="41275" marR="191770">
              <a:lnSpc>
                <a:spcPts val="1100"/>
              </a:lnSpc>
              <a:spcBef>
                <a:spcPts val="5"/>
              </a:spcBef>
            </a:pPr>
            <a:r>
              <a:rPr sz="1050" spc="-5" dirty="0">
                <a:solidFill>
                  <a:srgbClr val="262626"/>
                </a:solidFill>
                <a:latin typeface="Arial MT"/>
                <a:cs typeface="Arial MT"/>
              </a:rPr>
              <a:t>Direktorat</a:t>
            </a:r>
            <a:r>
              <a:rPr sz="1050" spc="-15" dirty="0">
                <a:solidFill>
                  <a:srgbClr val="262626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262626"/>
                </a:solidFill>
                <a:latin typeface="Arial MT"/>
                <a:cs typeface="Arial MT"/>
              </a:rPr>
              <a:t>Jenderal</a:t>
            </a:r>
            <a:r>
              <a:rPr sz="1050" spc="-15" dirty="0">
                <a:solidFill>
                  <a:srgbClr val="262626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262626"/>
                </a:solidFill>
                <a:latin typeface="Arial MT"/>
                <a:cs typeface="Arial MT"/>
              </a:rPr>
              <a:t>Perhubungan</a:t>
            </a:r>
            <a:r>
              <a:rPr sz="1050" spc="-10" dirty="0">
                <a:solidFill>
                  <a:srgbClr val="262626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262626"/>
                </a:solidFill>
                <a:latin typeface="Arial MT"/>
                <a:cs typeface="Arial MT"/>
              </a:rPr>
              <a:t>Udara</a:t>
            </a:r>
            <a:r>
              <a:rPr sz="1050" spc="-15" dirty="0">
                <a:solidFill>
                  <a:srgbClr val="262626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262626"/>
                </a:solidFill>
                <a:latin typeface="Arial MT"/>
                <a:cs typeface="Arial MT"/>
              </a:rPr>
              <a:t>dan</a:t>
            </a:r>
            <a:r>
              <a:rPr sz="1050" spc="-10" dirty="0">
                <a:solidFill>
                  <a:srgbClr val="262626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262626"/>
                </a:solidFill>
                <a:latin typeface="Arial MT"/>
                <a:cs typeface="Arial MT"/>
              </a:rPr>
              <a:t>ClQ</a:t>
            </a:r>
            <a:r>
              <a:rPr sz="1050" spc="-15" dirty="0">
                <a:solidFill>
                  <a:srgbClr val="262626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262626"/>
                </a:solidFill>
                <a:latin typeface="Arial MT"/>
                <a:cs typeface="Arial MT"/>
              </a:rPr>
              <a:t>wajib</a:t>
            </a:r>
            <a:r>
              <a:rPr sz="1050" spc="-10" dirty="0">
                <a:solidFill>
                  <a:srgbClr val="262626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262626"/>
                </a:solidFill>
                <a:latin typeface="Arial MT"/>
                <a:cs typeface="Arial MT"/>
              </a:rPr>
              <a:t>memenuhi </a:t>
            </a:r>
            <a:r>
              <a:rPr sz="1050" spc="-275" dirty="0">
                <a:solidFill>
                  <a:srgbClr val="262626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262626"/>
                </a:solidFill>
                <a:latin typeface="Arial MT"/>
                <a:cs typeface="Arial MT"/>
              </a:rPr>
              <a:t>ketentuan</a:t>
            </a:r>
            <a:r>
              <a:rPr sz="1050" spc="-10" dirty="0">
                <a:solidFill>
                  <a:srgbClr val="262626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262626"/>
                </a:solidFill>
                <a:latin typeface="Arial MT"/>
                <a:cs typeface="Arial MT"/>
              </a:rPr>
              <a:t>IHR</a:t>
            </a:r>
            <a:r>
              <a:rPr sz="1050" spc="-5" dirty="0">
                <a:solidFill>
                  <a:srgbClr val="262626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262626"/>
                </a:solidFill>
                <a:latin typeface="Arial MT"/>
                <a:cs typeface="Arial MT"/>
              </a:rPr>
              <a:t>2005</a:t>
            </a:r>
            <a:r>
              <a:rPr sz="1050" spc="-5" dirty="0">
                <a:solidFill>
                  <a:srgbClr val="262626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262626"/>
                </a:solidFill>
                <a:latin typeface="Arial MT"/>
                <a:cs typeface="Arial MT"/>
              </a:rPr>
              <a:t>dari</a:t>
            </a:r>
            <a:r>
              <a:rPr sz="1050" spc="-10" dirty="0">
                <a:solidFill>
                  <a:srgbClr val="262626"/>
                </a:solidFill>
                <a:latin typeface="Arial MT"/>
                <a:cs typeface="Arial MT"/>
              </a:rPr>
              <a:t> </a:t>
            </a:r>
            <a:r>
              <a:rPr sz="1050" i="1" spc="-5" dirty="0">
                <a:solidFill>
                  <a:srgbClr val="323232"/>
                </a:solidFill>
                <a:latin typeface="Arial"/>
                <a:cs typeface="Arial"/>
              </a:rPr>
              <a:t>World</a:t>
            </a:r>
            <a:r>
              <a:rPr sz="1050" i="1" spc="-10" dirty="0">
                <a:solidFill>
                  <a:srgbClr val="323232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323232"/>
                </a:solidFill>
                <a:latin typeface="Arial"/>
                <a:cs typeface="Arial"/>
              </a:rPr>
              <a:t>Health</a:t>
            </a:r>
            <a:r>
              <a:rPr sz="1050" i="1" spc="-5" dirty="0">
                <a:solidFill>
                  <a:srgbClr val="323232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323232"/>
                </a:solidFill>
                <a:latin typeface="Arial"/>
                <a:cs typeface="Arial"/>
              </a:rPr>
              <a:t>Organization</a:t>
            </a:r>
            <a:r>
              <a:rPr sz="1050" i="1" spc="-10" dirty="0">
                <a:solidFill>
                  <a:srgbClr val="323232"/>
                </a:solidFill>
                <a:latin typeface="Arial"/>
                <a:cs typeface="Arial"/>
              </a:rPr>
              <a:t> </a:t>
            </a:r>
            <a:r>
              <a:rPr sz="1050" i="1" spc="-5" dirty="0">
                <a:solidFill>
                  <a:srgbClr val="323232"/>
                </a:solidFill>
                <a:latin typeface="Arial"/>
                <a:cs typeface="Arial"/>
              </a:rPr>
              <a:t>(WHO)</a:t>
            </a:r>
            <a:r>
              <a:rPr sz="1050" spc="-5" dirty="0">
                <a:solidFill>
                  <a:srgbClr val="262626"/>
                </a:solidFill>
                <a:latin typeface="Arial MT"/>
                <a:cs typeface="Arial MT"/>
              </a:rPr>
              <a:t>.</a:t>
            </a:r>
            <a:endParaRPr sz="1050">
              <a:latin typeface="Arial MT"/>
              <a:cs typeface="Arial MT"/>
            </a:endParaRPr>
          </a:p>
          <a:p>
            <a:pPr marL="41275" marR="69850">
              <a:lnSpc>
                <a:spcPct val="89100"/>
              </a:lnSpc>
              <a:spcBef>
                <a:spcPts val="465"/>
              </a:spcBef>
            </a:pPr>
            <a:r>
              <a:rPr sz="1050" dirty="0">
                <a:solidFill>
                  <a:srgbClr val="262626"/>
                </a:solidFill>
                <a:latin typeface="Arial MT"/>
                <a:cs typeface="Arial MT"/>
              </a:rPr>
              <a:t>Kantor</a:t>
            </a:r>
            <a:r>
              <a:rPr sz="1050" spc="-25" dirty="0">
                <a:solidFill>
                  <a:srgbClr val="262626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262626"/>
                </a:solidFill>
                <a:latin typeface="Arial MT"/>
                <a:cs typeface="Arial MT"/>
              </a:rPr>
              <a:t>Kesehatan</a:t>
            </a:r>
            <a:r>
              <a:rPr sz="1050" spc="-20" dirty="0">
                <a:solidFill>
                  <a:srgbClr val="262626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262626"/>
                </a:solidFill>
                <a:latin typeface="Arial MT"/>
                <a:cs typeface="Arial MT"/>
              </a:rPr>
              <a:t>Pelabuhan</a:t>
            </a:r>
            <a:r>
              <a:rPr sz="1050" spc="-20" dirty="0">
                <a:solidFill>
                  <a:srgbClr val="262626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262626"/>
                </a:solidFill>
                <a:latin typeface="Arial MT"/>
                <a:cs typeface="Arial MT"/>
              </a:rPr>
              <a:t>wajib</a:t>
            </a:r>
            <a:r>
              <a:rPr sz="1050" spc="-20" dirty="0">
                <a:solidFill>
                  <a:srgbClr val="262626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323232"/>
                </a:solidFill>
                <a:latin typeface="Arial MT"/>
                <a:cs typeface="Arial MT"/>
              </a:rPr>
              <a:t>menggunakan</a:t>
            </a:r>
            <a:r>
              <a:rPr sz="1100" spc="-35" dirty="0">
                <a:solidFill>
                  <a:srgbClr val="323232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262626"/>
                </a:solidFill>
                <a:latin typeface="Arial MT"/>
                <a:cs typeface="Arial MT"/>
              </a:rPr>
              <a:t>vaksinasi</a:t>
            </a:r>
            <a:r>
              <a:rPr sz="1050" spc="-20" dirty="0">
                <a:solidFill>
                  <a:srgbClr val="262626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262626"/>
                </a:solidFill>
                <a:latin typeface="Arial MT"/>
                <a:cs typeface="Arial MT"/>
              </a:rPr>
              <a:t>sesuai </a:t>
            </a:r>
            <a:r>
              <a:rPr sz="1050" spc="-275" dirty="0">
                <a:solidFill>
                  <a:srgbClr val="262626"/>
                </a:solidFill>
                <a:latin typeface="Arial MT"/>
                <a:cs typeface="Arial MT"/>
              </a:rPr>
              <a:t> </a:t>
            </a:r>
            <a:r>
              <a:rPr sz="1050" spc="-5" dirty="0">
                <a:solidFill>
                  <a:srgbClr val="262626"/>
                </a:solidFill>
                <a:latin typeface="Arial MT"/>
                <a:cs typeface="Arial MT"/>
              </a:rPr>
              <a:t>sertifikat </a:t>
            </a:r>
            <a:r>
              <a:rPr sz="1050" dirty="0">
                <a:solidFill>
                  <a:srgbClr val="262626"/>
                </a:solidFill>
                <a:latin typeface="Arial MT"/>
                <a:cs typeface="Arial MT"/>
              </a:rPr>
              <a:t>model internasional bagi vaksin atau prophylaxis, dalam </a:t>
            </a:r>
            <a:r>
              <a:rPr sz="1050" spc="5" dirty="0">
                <a:solidFill>
                  <a:srgbClr val="262626"/>
                </a:solidFill>
                <a:latin typeface="Arial MT"/>
                <a:cs typeface="Arial MT"/>
              </a:rPr>
              <a:t> </a:t>
            </a:r>
            <a:r>
              <a:rPr sz="1050" spc="-5" dirty="0">
                <a:solidFill>
                  <a:srgbClr val="262626"/>
                </a:solidFill>
                <a:latin typeface="Arial MT"/>
                <a:cs typeface="Arial MT"/>
              </a:rPr>
              <a:t>Artikel</a:t>
            </a:r>
            <a:r>
              <a:rPr sz="1050" spc="-10" dirty="0">
                <a:solidFill>
                  <a:srgbClr val="262626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262626"/>
                </a:solidFill>
                <a:latin typeface="Arial MT"/>
                <a:cs typeface="Arial MT"/>
              </a:rPr>
              <a:t>36 dan</a:t>
            </a:r>
            <a:r>
              <a:rPr sz="1050" spc="-60" dirty="0">
                <a:solidFill>
                  <a:srgbClr val="262626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262626"/>
                </a:solidFill>
                <a:latin typeface="Arial MT"/>
                <a:cs typeface="Arial MT"/>
              </a:rPr>
              <a:t>Annex</a:t>
            </a:r>
            <a:r>
              <a:rPr sz="1050" spc="-5" dirty="0">
                <a:solidFill>
                  <a:srgbClr val="262626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262626"/>
                </a:solidFill>
                <a:latin typeface="Arial MT"/>
                <a:cs typeface="Arial MT"/>
              </a:rPr>
              <a:t>6</a:t>
            </a:r>
            <a:r>
              <a:rPr sz="1050" spc="-5" dirty="0">
                <a:solidFill>
                  <a:srgbClr val="262626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262626"/>
                </a:solidFill>
                <a:latin typeface="Arial MT"/>
                <a:cs typeface="Arial MT"/>
              </a:rPr>
              <a:t>IHR (2005).</a:t>
            </a:r>
            <a:endParaRPr sz="1050">
              <a:latin typeface="Arial MT"/>
              <a:cs typeface="Arial MT"/>
            </a:endParaRPr>
          </a:p>
          <a:p>
            <a:pPr marL="41275" marR="109855">
              <a:lnSpc>
                <a:spcPct val="89900"/>
              </a:lnSpc>
              <a:spcBef>
                <a:spcPts val="470"/>
              </a:spcBef>
            </a:pPr>
            <a:r>
              <a:rPr sz="1050" dirty="0">
                <a:solidFill>
                  <a:srgbClr val="262626"/>
                </a:solidFill>
                <a:latin typeface="Arial MT"/>
                <a:cs typeface="Arial MT"/>
              </a:rPr>
              <a:t>Sebelum</a:t>
            </a:r>
            <a:r>
              <a:rPr sz="1050" spc="-5" dirty="0">
                <a:solidFill>
                  <a:srgbClr val="262626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262626"/>
                </a:solidFill>
                <a:latin typeface="Arial MT"/>
                <a:cs typeface="Arial MT"/>
              </a:rPr>
              <a:t>keberangkatan,</a:t>
            </a:r>
            <a:r>
              <a:rPr sz="1050" spc="-5" dirty="0">
                <a:solidFill>
                  <a:srgbClr val="262626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262626"/>
                </a:solidFill>
                <a:latin typeface="Arial MT"/>
                <a:cs typeface="Arial MT"/>
              </a:rPr>
              <a:t>Penyelenggara</a:t>
            </a:r>
            <a:r>
              <a:rPr sz="1050" spc="-60" dirty="0">
                <a:solidFill>
                  <a:srgbClr val="262626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262626"/>
                </a:solidFill>
                <a:latin typeface="Arial MT"/>
                <a:cs typeface="Arial MT"/>
              </a:rPr>
              <a:t>Angkutan</a:t>
            </a:r>
            <a:r>
              <a:rPr sz="1050" spc="-5" dirty="0">
                <a:solidFill>
                  <a:srgbClr val="262626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262626"/>
                </a:solidFill>
                <a:latin typeface="Arial MT"/>
                <a:cs typeface="Arial MT"/>
              </a:rPr>
              <a:t>Udara</a:t>
            </a:r>
            <a:r>
              <a:rPr sz="1050" spc="-5" dirty="0">
                <a:solidFill>
                  <a:srgbClr val="262626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262626"/>
                </a:solidFill>
                <a:latin typeface="Arial MT"/>
                <a:cs typeface="Arial MT"/>
              </a:rPr>
              <a:t>dan</a:t>
            </a:r>
            <a:r>
              <a:rPr sz="1050" spc="-5" dirty="0">
                <a:solidFill>
                  <a:srgbClr val="262626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262626"/>
                </a:solidFill>
                <a:latin typeface="Arial MT"/>
                <a:cs typeface="Arial MT"/>
              </a:rPr>
              <a:t>K</a:t>
            </a:r>
            <a:r>
              <a:rPr sz="1050" dirty="0">
                <a:solidFill>
                  <a:srgbClr val="323232"/>
                </a:solidFill>
                <a:latin typeface="Arial MT"/>
                <a:cs typeface="Arial MT"/>
              </a:rPr>
              <a:t>KP  </a:t>
            </a:r>
            <a:r>
              <a:rPr sz="1050" dirty="0">
                <a:solidFill>
                  <a:srgbClr val="262626"/>
                </a:solidFill>
                <a:latin typeface="Arial MT"/>
                <a:cs typeface="Arial MT"/>
              </a:rPr>
              <a:t>wajib memberikan informasi kepada penumpang tentang </a:t>
            </a:r>
            <a:r>
              <a:rPr sz="1050" spc="5" dirty="0">
                <a:solidFill>
                  <a:srgbClr val="262626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262626"/>
                </a:solidFill>
                <a:latin typeface="Arial MT"/>
                <a:cs typeface="Arial MT"/>
              </a:rPr>
              <a:t>persyaratan vaksinasi di negara tujuan dan model </a:t>
            </a:r>
            <a:r>
              <a:rPr sz="1050" spc="-5" dirty="0">
                <a:solidFill>
                  <a:srgbClr val="262626"/>
                </a:solidFill>
                <a:latin typeface="Arial MT"/>
                <a:cs typeface="Arial MT"/>
              </a:rPr>
              <a:t>sertifikat </a:t>
            </a:r>
            <a:r>
              <a:rPr sz="1050" dirty="0">
                <a:solidFill>
                  <a:srgbClr val="262626"/>
                </a:solidFill>
                <a:latin typeface="Arial MT"/>
                <a:cs typeface="Arial MT"/>
              </a:rPr>
              <a:t> internasional</a:t>
            </a:r>
            <a:r>
              <a:rPr sz="1050" spc="-10" dirty="0">
                <a:solidFill>
                  <a:srgbClr val="262626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262626"/>
                </a:solidFill>
                <a:latin typeface="Arial MT"/>
                <a:cs typeface="Arial MT"/>
              </a:rPr>
              <a:t>bagi</a:t>
            </a:r>
            <a:r>
              <a:rPr sz="1050" spc="-5" dirty="0">
                <a:solidFill>
                  <a:srgbClr val="262626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262626"/>
                </a:solidFill>
                <a:latin typeface="Arial MT"/>
                <a:cs typeface="Arial MT"/>
              </a:rPr>
              <a:t>vaksin</a:t>
            </a:r>
            <a:r>
              <a:rPr sz="1050" spc="-5" dirty="0">
                <a:solidFill>
                  <a:srgbClr val="262626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262626"/>
                </a:solidFill>
                <a:latin typeface="Arial MT"/>
                <a:cs typeface="Arial MT"/>
              </a:rPr>
              <a:t>atau</a:t>
            </a:r>
            <a:r>
              <a:rPr sz="1050" spc="-5" dirty="0">
                <a:solidFill>
                  <a:srgbClr val="262626"/>
                </a:solidFill>
                <a:latin typeface="Arial MT"/>
                <a:cs typeface="Arial MT"/>
              </a:rPr>
              <a:t> prophylaxis.</a:t>
            </a:r>
            <a:r>
              <a:rPr sz="10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endParaRPr sz="1050">
              <a:latin typeface="Microsoft Sans Serif"/>
              <a:cs typeface="Microsoft Sans Serif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5386158" y="2746774"/>
            <a:ext cx="4425950" cy="1811655"/>
            <a:chOff x="5386158" y="2746774"/>
            <a:chExt cx="4425950" cy="1811655"/>
          </a:xfrm>
        </p:grpSpPr>
        <p:sp>
          <p:nvSpPr>
            <p:cNvPr id="8" name="object 8"/>
            <p:cNvSpPr/>
            <p:nvPr/>
          </p:nvSpPr>
          <p:spPr>
            <a:xfrm>
              <a:off x="5398858" y="2759475"/>
              <a:ext cx="4400550" cy="1786255"/>
            </a:xfrm>
            <a:custGeom>
              <a:avLst/>
              <a:gdLst/>
              <a:ahLst/>
              <a:cxnLst/>
              <a:rect l="l" t="t" r="r" b="b"/>
              <a:pathLst>
                <a:path w="4400550" h="1786254">
                  <a:moveTo>
                    <a:pt x="4400334" y="0"/>
                  </a:moveTo>
                  <a:lnTo>
                    <a:pt x="0" y="0"/>
                  </a:lnTo>
                  <a:lnTo>
                    <a:pt x="0" y="1785933"/>
                  </a:lnTo>
                  <a:lnTo>
                    <a:pt x="4400334" y="1785933"/>
                  </a:lnTo>
                  <a:lnTo>
                    <a:pt x="4400334" y="0"/>
                  </a:lnTo>
                  <a:close/>
                </a:path>
              </a:pathLst>
            </a:custGeom>
            <a:solidFill>
              <a:srgbClr val="B5D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398858" y="2759474"/>
              <a:ext cx="4400550" cy="1786255"/>
            </a:xfrm>
            <a:custGeom>
              <a:avLst/>
              <a:gdLst/>
              <a:ahLst/>
              <a:cxnLst/>
              <a:rect l="l" t="t" r="r" b="b"/>
              <a:pathLst>
                <a:path w="4400550" h="1786254">
                  <a:moveTo>
                    <a:pt x="0" y="0"/>
                  </a:moveTo>
                  <a:lnTo>
                    <a:pt x="4400333" y="0"/>
                  </a:lnTo>
                  <a:lnTo>
                    <a:pt x="4400333" y="1785933"/>
                  </a:lnTo>
                  <a:lnTo>
                    <a:pt x="0" y="1785933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5398858" y="2759474"/>
            <a:ext cx="4400550" cy="1786255"/>
          </a:xfrm>
          <a:prstGeom prst="rect">
            <a:avLst/>
          </a:prstGeom>
        </p:spPr>
        <p:txBody>
          <a:bodyPr vert="horz" wrap="square" lIns="0" tIns="113664" rIns="0" bIns="0" rtlCol="0">
            <a:spAutoFit/>
          </a:bodyPr>
          <a:lstStyle/>
          <a:p>
            <a:pPr marL="38100" marR="209550">
              <a:lnSpc>
                <a:spcPct val="89600"/>
              </a:lnSpc>
              <a:spcBef>
                <a:spcPts val="894"/>
              </a:spcBef>
            </a:pPr>
            <a:r>
              <a:rPr sz="1000" dirty="0">
                <a:solidFill>
                  <a:srgbClr val="262626"/>
                </a:solidFill>
                <a:latin typeface="Arial MT"/>
                <a:cs typeface="Arial MT"/>
              </a:rPr>
              <a:t>Kapten Penerbang pesawat udara wajib melaporkan penumpang dengan </a:t>
            </a:r>
            <a:r>
              <a:rPr sz="1000" spc="-265" dirty="0">
                <a:solidFill>
                  <a:srgbClr val="262626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262626"/>
                </a:solidFill>
                <a:latin typeface="Arial MT"/>
                <a:cs typeface="Arial MT"/>
              </a:rPr>
              <a:t>dugaan</a:t>
            </a:r>
            <a:r>
              <a:rPr sz="1000" spc="-20" dirty="0">
                <a:solidFill>
                  <a:srgbClr val="262626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262626"/>
                </a:solidFill>
                <a:latin typeface="Arial MT"/>
                <a:cs typeface="Arial MT"/>
              </a:rPr>
              <a:t>penyakit</a:t>
            </a:r>
            <a:r>
              <a:rPr sz="1000" spc="-15" dirty="0">
                <a:solidFill>
                  <a:srgbClr val="262626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262626"/>
                </a:solidFill>
                <a:latin typeface="Arial MT"/>
                <a:cs typeface="Arial MT"/>
              </a:rPr>
              <a:t>menular</a:t>
            </a:r>
            <a:r>
              <a:rPr sz="1000" spc="-15" dirty="0">
                <a:solidFill>
                  <a:srgbClr val="262626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262626"/>
                </a:solidFill>
                <a:latin typeface="Arial MT"/>
                <a:cs typeface="Arial MT"/>
              </a:rPr>
              <a:t>kepada</a:t>
            </a:r>
            <a:r>
              <a:rPr sz="1000" spc="-15" dirty="0">
                <a:solidFill>
                  <a:srgbClr val="262626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262626"/>
                </a:solidFill>
                <a:latin typeface="Arial MT"/>
                <a:cs typeface="Arial MT"/>
              </a:rPr>
              <a:t>petugas</a:t>
            </a:r>
            <a:r>
              <a:rPr sz="1000" spc="-15" dirty="0">
                <a:solidFill>
                  <a:srgbClr val="262626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262626"/>
                </a:solidFill>
                <a:latin typeface="Arial MT"/>
                <a:cs typeface="Arial MT"/>
              </a:rPr>
              <a:t>pengatur</a:t>
            </a:r>
            <a:r>
              <a:rPr sz="1000" spc="-20" dirty="0">
                <a:solidFill>
                  <a:srgbClr val="262626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262626"/>
                </a:solidFill>
                <a:latin typeface="Arial MT"/>
                <a:cs typeface="Arial MT"/>
              </a:rPr>
              <a:t>lalu</a:t>
            </a:r>
            <a:r>
              <a:rPr sz="1000" spc="-15" dirty="0">
                <a:solidFill>
                  <a:srgbClr val="262626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262626"/>
                </a:solidFill>
                <a:latin typeface="Arial MT"/>
                <a:cs typeface="Arial MT"/>
              </a:rPr>
              <a:t>lintas</a:t>
            </a:r>
            <a:r>
              <a:rPr sz="1000" spc="-15" dirty="0">
                <a:solidFill>
                  <a:srgbClr val="262626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262626"/>
                </a:solidFill>
                <a:latin typeface="Arial MT"/>
                <a:cs typeface="Arial MT"/>
              </a:rPr>
              <a:t>udara</a:t>
            </a:r>
            <a:r>
              <a:rPr sz="1000" spc="-15" dirty="0">
                <a:solidFill>
                  <a:srgbClr val="262626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262626"/>
                </a:solidFill>
                <a:latin typeface="Arial MT"/>
                <a:cs typeface="Arial MT"/>
              </a:rPr>
              <a:t>guna </a:t>
            </a:r>
            <a:r>
              <a:rPr sz="1000" spc="-265" dirty="0">
                <a:solidFill>
                  <a:srgbClr val="262626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262626"/>
                </a:solidFill>
                <a:latin typeface="Arial MT"/>
                <a:cs typeface="Arial MT"/>
              </a:rPr>
              <a:t>memfasilitasi </a:t>
            </a:r>
            <a:r>
              <a:rPr sz="1000" dirty="0">
                <a:solidFill>
                  <a:srgbClr val="262626"/>
                </a:solidFill>
                <a:latin typeface="Arial MT"/>
                <a:cs typeface="Arial MT"/>
              </a:rPr>
              <a:t>tersedianya petugas medis khusus dan peralatan yang </a:t>
            </a:r>
            <a:r>
              <a:rPr sz="1000" spc="5" dirty="0">
                <a:solidFill>
                  <a:srgbClr val="262626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262626"/>
                </a:solidFill>
                <a:latin typeface="Arial MT"/>
                <a:cs typeface="Arial MT"/>
              </a:rPr>
              <a:t>diperlukan bagi manajemen risiko kesehatan masyarakat pada saat </a:t>
            </a:r>
            <a:r>
              <a:rPr sz="1000" spc="5" dirty="0">
                <a:solidFill>
                  <a:srgbClr val="262626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262626"/>
                </a:solidFill>
                <a:latin typeface="Arial MT"/>
                <a:cs typeface="Arial MT"/>
              </a:rPr>
              <a:t>kedatangan</a:t>
            </a:r>
            <a:r>
              <a:rPr sz="1000" spc="-10" dirty="0">
                <a:solidFill>
                  <a:srgbClr val="262626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262626"/>
                </a:solidFill>
                <a:latin typeface="Arial MT"/>
                <a:cs typeface="Arial MT"/>
              </a:rPr>
              <a:t>sesuai</a:t>
            </a:r>
            <a:r>
              <a:rPr sz="1000" spc="-10" dirty="0">
                <a:solidFill>
                  <a:srgbClr val="262626"/>
                </a:solidFill>
                <a:latin typeface="Arial MT"/>
                <a:cs typeface="Arial MT"/>
              </a:rPr>
              <a:t> </a:t>
            </a:r>
            <a:r>
              <a:rPr sz="1000" i="1" dirty="0">
                <a:solidFill>
                  <a:srgbClr val="323232"/>
                </a:solidFill>
                <a:latin typeface="Arial"/>
                <a:cs typeface="Arial"/>
              </a:rPr>
              <a:t>Air</a:t>
            </a:r>
            <a:r>
              <a:rPr sz="1000" i="1" spc="-5" dirty="0">
                <a:solidFill>
                  <a:srgbClr val="323232"/>
                </a:solidFill>
                <a:latin typeface="Arial"/>
                <a:cs typeface="Arial"/>
              </a:rPr>
              <a:t> </a:t>
            </a:r>
            <a:r>
              <a:rPr sz="1000" i="1" spc="-15" dirty="0">
                <a:solidFill>
                  <a:srgbClr val="323232"/>
                </a:solidFill>
                <a:latin typeface="Arial"/>
                <a:cs typeface="Arial"/>
              </a:rPr>
              <a:t>Traffic</a:t>
            </a:r>
            <a:r>
              <a:rPr sz="1000" i="1" dirty="0">
                <a:solidFill>
                  <a:srgbClr val="323232"/>
                </a:solidFill>
                <a:latin typeface="Arial"/>
                <a:cs typeface="Arial"/>
              </a:rPr>
              <a:t> Management</a:t>
            </a:r>
            <a:r>
              <a:rPr sz="1000" i="1" spc="-10" dirty="0">
                <a:solidFill>
                  <a:srgbClr val="323232"/>
                </a:solidFill>
                <a:latin typeface="Arial"/>
                <a:cs typeface="Arial"/>
              </a:rPr>
              <a:t> </a:t>
            </a:r>
            <a:r>
              <a:rPr sz="1000" i="1" dirty="0">
                <a:solidFill>
                  <a:srgbClr val="323232"/>
                </a:solidFill>
                <a:latin typeface="Arial"/>
                <a:cs typeface="Arial"/>
              </a:rPr>
              <a:t>(Doc</a:t>
            </a:r>
            <a:r>
              <a:rPr sz="1000" i="1" spc="-5" dirty="0">
                <a:solidFill>
                  <a:srgbClr val="323232"/>
                </a:solidFill>
                <a:latin typeface="Arial"/>
                <a:cs typeface="Arial"/>
              </a:rPr>
              <a:t> </a:t>
            </a:r>
            <a:r>
              <a:rPr sz="1000" i="1" dirty="0">
                <a:solidFill>
                  <a:srgbClr val="323232"/>
                </a:solidFill>
                <a:latin typeface="Arial"/>
                <a:cs typeface="Arial"/>
              </a:rPr>
              <a:t>4444)</a:t>
            </a:r>
            <a:r>
              <a:rPr sz="1000" i="1" spc="-5" dirty="0">
                <a:solidFill>
                  <a:srgbClr val="323232"/>
                </a:solidFill>
                <a:latin typeface="Arial"/>
                <a:cs typeface="Arial"/>
              </a:rPr>
              <a:t> </a:t>
            </a:r>
            <a:r>
              <a:rPr sz="1000" i="1" spc="-15" dirty="0">
                <a:solidFill>
                  <a:srgbClr val="323232"/>
                </a:solidFill>
                <a:latin typeface="Arial"/>
                <a:cs typeface="Arial"/>
              </a:rPr>
              <a:t>(PANS-ATM).</a:t>
            </a:r>
            <a:endParaRPr sz="1000">
              <a:latin typeface="Arial"/>
              <a:cs typeface="Arial"/>
            </a:endParaRPr>
          </a:p>
          <a:p>
            <a:pPr marL="38100" marR="26670">
              <a:lnSpc>
                <a:spcPct val="90000"/>
              </a:lnSpc>
              <a:spcBef>
                <a:spcPts val="420"/>
              </a:spcBef>
            </a:pPr>
            <a:r>
              <a:rPr sz="1000" dirty="0">
                <a:solidFill>
                  <a:srgbClr val="262626"/>
                </a:solidFill>
                <a:latin typeface="Arial MT"/>
                <a:cs typeface="Arial MT"/>
              </a:rPr>
              <a:t>Suatu penyakit dapat diduga menular dan memerlukan evaluasi </a:t>
            </a:r>
            <a:r>
              <a:rPr sz="1000" spc="-5" dirty="0">
                <a:solidFill>
                  <a:srgbClr val="262626"/>
                </a:solidFill>
                <a:latin typeface="Arial MT"/>
                <a:cs typeface="Arial MT"/>
              </a:rPr>
              <a:t>lebih </a:t>
            </a:r>
            <a:r>
              <a:rPr sz="1000" dirty="0">
                <a:solidFill>
                  <a:srgbClr val="262626"/>
                </a:solidFill>
                <a:latin typeface="Arial MT"/>
                <a:cs typeface="Arial MT"/>
              </a:rPr>
              <a:t>lanjut </a:t>
            </a:r>
            <a:r>
              <a:rPr sz="1000" spc="5" dirty="0">
                <a:solidFill>
                  <a:srgbClr val="262626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262626"/>
                </a:solidFill>
                <a:latin typeface="Arial MT"/>
                <a:cs typeface="Arial MT"/>
              </a:rPr>
              <a:t>jika</a:t>
            </a:r>
            <a:r>
              <a:rPr sz="1000" spc="10" dirty="0">
                <a:solidFill>
                  <a:srgbClr val="262626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262626"/>
                </a:solidFill>
                <a:latin typeface="Arial MT"/>
                <a:cs typeface="Arial MT"/>
              </a:rPr>
              <a:t>seseorang</a:t>
            </a:r>
            <a:r>
              <a:rPr sz="1000" spc="15" dirty="0">
                <a:solidFill>
                  <a:srgbClr val="262626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262626"/>
                </a:solidFill>
                <a:latin typeface="Arial MT"/>
                <a:cs typeface="Arial MT"/>
              </a:rPr>
              <a:t>mengalami</a:t>
            </a:r>
            <a:r>
              <a:rPr sz="1000" spc="10" dirty="0">
                <a:solidFill>
                  <a:srgbClr val="262626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262626"/>
                </a:solidFill>
                <a:latin typeface="Arial MT"/>
                <a:cs typeface="Arial MT"/>
              </a:rPr>
              <a:t>demam</a:t>
            </a:r>
            <a:r>
              <a:rPr sz="1000" spc="15" dirty="0">
                <a:solidFill>
                  <a:srgbClr val="262626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262626"/>
                </a:solidFill>
                <a:latin typeface="Arial MT"/>
                <a:cs typeface="Arial MT"/>
              </a:rPr>
              <a:t>(suhu</a:t>
            </a:r>
            <a:r>
              <a:rPr sz="1000" spc="15" dirty="0">
                <a:solidFill>
                  <a:srgbClr val="262626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262626"/>
                </a:solidFill>
                <a:latin typeface="Arial MT"/>
                <a:cs typeface="Arial MT"/>
              </a:rPr>
              <a:t>38</a:t>
            </a:r>
            <a:r>
              <a:rPr sz="975" baseline="25641" dirty="0">
                <a:solidFill>
                  <a:srgbClr val="323232"/>
                </a:solidFill>
                <a:latin typeface="Arial MT"/>
                <a:cs typeface="Arial MT"/>
              </a:rPr>
              <a:t>o</a:t>
            </a:r>
            <a:r>
              <a:rPr sz="1000" dirty="0">
                <a:solidFill>
                  <a:srgbClr val="262626"/>
                </a:solidFill>
                <a:latin typeface="Arial MT"/>
                <a:cs typeface="Arial MT"/>
              </a:rPr>
              <a:t>C/</a:t>
            </a:r>
            <a:r>
              <a:rPr sz="1000" dirty="0">
                <a:solidFill>
                  <a:srgbClr val="323232"/>
                </a:solidFill>
                <a:latin typeface="Arial MT"/>
                <a:cs typeface="Arial MT"/>
              </a:rPr>
              <a:t>100</a:t>
            </a:r>
            <a:r>
              <a:rPr sz="975" baseline="25641" dirty="0">
                <a:solidFill>
                  <a:srgbClr val="323232"/>
                </a:solidFill>
                <a:latin typeface="Arial MT"/>
                <a:cs typeface="Arial MT"/>
              </a:rPr>
              <a:t>o</a:t>
            </a:r>
            <a:r>
              <a:rPr sz="1000" dirty="0">
                <a:solidFill>
                  <a:srgbClr val="323232"/>
                </a:solidFill>
                <a:latin typeface="Arial MT"/>
                <a:cs typeface="Arial MT"/>
              </a:rPr>
              <a:t>F</a:t>
            </a:r>
            <a:r>
              <a:rPr sz="1000" spc="15" dirty="0">
                <a:solidFill>
                  <a:srgbClr val="323232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262626"/>
                </a:solidFill>
                <a:latin typeface="Arial MT"/>
                <a:cs typeface="Arial MT"/>
              </a:rPr>
              <a:t>atau</a:t>
            </a:r>
            <a:r>
              <a:rPr sz="1000" spc="15" dirty="0">
                <a:solidFill>
                  <a:srgbClr val="262626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262626"/>
                </a:solidFill>
                <a:latin typeface="Arial MT"/>
                <a:cs typeface="Arial MT"/>
              </a:rPr>
              <a:t>lebih)</a:t>
            </a:r>
            <a:r>
              <a:rPr sz="1000" spc="15" dirty="0">
                <a:solidFill>
                  <a:srgbClr val="262626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262626"/>
                </a:solidFill>
                <a:latin typeface="Arial MT"/>
                <a:cs typeface="Arial MT"/>
              </a:rPr>
              <a:t>yang </a:t>
            </a:r>
            <a:r>
              <a:rPr sz="1000" spc="5" dirty="0">
                <a:solidFill>
                  <a:srgbClr val="262626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262626"/>
                </a:solidFill>
                <a:latin typeface="Arial MT"/>
                <a:cs typeface="Arial MT"/>
              </a:rPr>
              <a:t>disertai </a:t>
            </a:r>
            <a:r>
              <a:rPr sz="1000" dirty="0">
                <a:solidFill>
                  <a:srgbClr val="262626"/>
                </a:solidFill>
                <a:latin typeface="Arial MT"/>
                <a:cs typeface="Arial MT"/>
              </a:rPr>
              <a:t>dengan </a:t>
            </a:r>
            <a:r>
              <a:rPr sz="1000" spc="-5" dirty="0">
                <a:solidFill>
                  <a:srgbClr val="262626"/>
                </a:solidFill>
                <a:latin typeface="Arial MT"/>
                <a:cs typeface="Arial MT"/>
              </a:rPr>
              <a:t>tanda-tanda tertentu </a:t>
            </a:r>
            <a:r>
              <a:rPr sz="1000" dirty="0">
                <a:solidFill>
                  <a:srgbClr val="262626"/>
                </a:solidFill>
                <a:latin typeface="Arial MT"/>
                <a:cs typeface="Arial MT"/>
              </a:rPr>
              <a:t>atau gejala: misalnya tampak jelas tidak </a:t>
            </a:r>
            <a:r>
              <a:rPr sz="1000" spc="-265" dirty="0">
                <a:solidFill>
                  <a:srgbClr val="262626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262626"/>
                </a:solidFill>
                <a:latin typeface="Arial MT"/>
                <a:cs typeface="Arial MT"/>
              </a:rPr>
              <a:t>sehat, batuk terus-menerus, gangguan pernapasan, diare terus menerus, </a:t>
            </a:r>
            <a:r>
              <a:rPr sz="1000" spc="5" dirty="0">
                <a:solidFill>
                  <a:srgbClr val="262626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262626"/>
                </a:solidFill>
                <a:latin typeface="Arial MT"/>
                <a:cs typeface="Arial MT"/>
              </a:rPr>
              <a:t>muntah terus menerus, ruam kulit, memar atau pendarahan tanpa cedera </a:t>
            </a:r>
            <a:r>
              <a:rPr sz="1000" spc="5" dirty="0">
                <a:solidFill>
                  <a:srgbClr val="262626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262626"/>
                </a:solidFill>
                <a:latin typeface="Arial MT"/>
                <a:cs typeface="Arial MT"/>
              </a:rPr>
              <a:t>sebelumnya</a:t>
            </a:r>
            <a:r>
              <a:rPr sz="1000" spc="-10" dirty="0">
                <a:solidFill>
                  <a:srgbClr val="262626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262626"/>
                </a:solidFill>
                <a:latin typeface="Arial MT"/>
                <a:cs typeface="Arial MT"/>
              </a:rPr>
              <a:t>dan</a:t>
            </a:r>
            <a:r>
              <a:rPr sz="1000" spc="-5" dirty="0">
                <a:solidFill>
                  <a:srgbClr val="262626"/>
                </a:solidFill>
                <a:latin typeface="Arial MT"/>
                <a:cs typeface="Arial MT"/>
              </a:rPr>
              <a:t> seperti </a:t>
            </a:r>
            <a:r>
              <a:rPr sz="1000" dirty="0">
                <a:solidFill>
                  <a:srgbClr val="262626"/>
                </a:solidFill>
                <a:latin typeface="Arial MT"/>
                <a:cs typeface="Arial MT"/>
              </a:rPr>
              <a:t>orang</a:t>
            </a:r>
            <a:r>
              <a:rPr sz="1000" spc="-5" dirty="0">
                <a:solidFill>
                  <a:srgbClr val="262626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262626"/>
                </a:solidFill>
                <a:latin typeface="Arial MT"/>
                <a:cs typeface="Arial MT"/>
              </a:rPr>
              <a:t>yang</a:t>
            </a:r>
            <a:r>
              <a:rPr sz="1000" spc="-5" dirty="0">
                <a:solidFill>
                  <a:srgbClr val="262626"/>
                </a:solidFill>
                <a:latin typeface="Arial MT"/>
                <a:cs typeface="Arial MT"/>
              </a:rPr>
              <a:t> kebingungan.</a:t>
            </a:r>
            <a:r>
              <a:rPr sz="10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endParaRPr sz="1000">
              <a:latin typeface="Microsoft Sans Serif"/>
              <a:cs typeface="Microsoft Sans Serif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2081896" y="4830364"/>
            <a:ext cx="6920865" cy="1811655"/>
            <a:chOff x="2081896" y="4830364"/>
            <a:chExt cx="6920865" cy="1811655"/>
          </a:xfrm>
        </p:grpSpPr>
        <p:sp>
          <p:nvSpPr>
            <p:cNvPr id="12" name="object 12"/>
            <p:cNvSpPr/>
            <p:nvPr/>
          </p:nvSpPr>
          <p:spPr>
            <a:xfrm>
              <a:off x="2094596" y="4843065"/>
              <a:ext cx="6895465" cy="1786255"/>
            </a:xfrm>
            <a:custGeom>
              <a:avLst/>
              <a:gdLst/>
              <a:ahLst/>
              <a:cxnLst/>
              <a:rect l="l" t="t" r="r" b="b"/>
              <a:pathLst>
                <a:path w="6895465" h="1786254">
                  <a:moveTo>
                    <a:pt x="6895047" y="0"/>
                  </a:moveTo>
                  <a:lnTo>
                    <a:pt x="0" y="0"/>
                  </a:lnTo>
                  <a:lnTo>
                    <a:pt x="0" y="1785933"/>
                  </a:lnTo>
                  <a:lnTo>
                    <a:pt x="6895047" y="1785933"/>
                  </a:lnTo>
                  <a:lnTo>
                    <a:pt x="6895047" y="0"/>
                  </a:lnTo>
                  <a:close/>
                </a:path>
              </a:pathLst>
            </a:custGeom>
            <a:solidFill>
              <a:srgbClr val="B5D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094596" y="4843064"/>
              <a:ext cx="6895465" cy="1786255"/>
            </a:xfrm>
            <a:custGeom>
              <a:avLst/>
              <a:gdLst/>
              <a:ahLst/>
              <a:cxnLst/>
              <a:rect l="l" t="t" r="r" b="b"/>
              <a:pathLst>
                <a:path w="6895465" h="1786254">
                  <a:moveTo>
                    <a:pt x="0" y="0"/>
                  </a:moveTo>
                  <a:lnTo>
                    <a:pt x="6895046" y="0"/>
                  </a:lnTo>
                  <a:lnTo>
                    <a:pt x="6895046" y="1785933"/>
                  </a:lnTo>
                  <a:lnTo>
                    <a:pt x="0" y="1785933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2094596" y="4843065"/>
            <a:ext cx="6895465" cy="1786255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33655" marR="93345">
              <a:lnSpc>
                <a:spcPct val="88400"/>
              </a:lnSpc>
              <a:spcBef>
                <a:spcPts val="430"/>
              </a:spcBef>
            </a:pPr>
            <a:r>
              <a:rPr sz="900" dirty="0">
                <a:solidFill>
                  <a:srgbClr val="262626"/>
                </a:solidFill>
                <a:latin typeface="Arial MT"/>
                <a:cs typeface="Arial MT"/>
              </a:rPr>
              <a:t>J</a:t>
            </a:r>
            <a:r>
              <a:rPr sz="1100" dirty="0">
                <a:solidFill>
                  <a:srgbClr val="323232"/>
                </a:solidFill>
                <a:latin typeface="Arial MT"/>
                <a:cs typeface="Arial MT"/>
              </a:rPr>
              <a:t>ika</a:t>
            </a:r>
            <a:r>
              <a:rPr sz="1100" spc="-10" dirty="0">
                <a:solidFill>
                  <a:srgbClr val="323232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323232"/>
                </a:solidFill>
                <a:latin typeface="Arial MT"/>
                <a:cs typeface="Arial MT"/>
              </a:rPr>
              <a:t>terdapat</a:t>
            </a:r>
            <a:r>
              <a:rPr sz="1100" spc="-15" dirty="0">
                <a:solidFill>
                  <a:srgbClr val="323232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323232"/>
                </a:solidFill>
                <a:latin typeface="Arial MT"/>
                <a:cs typeface="Arial MT"/>
              </a:rPr>
              <a:t>penumpang</a:t>
            </a:r>
            <a:r>
              <a:rPr sz="1100" spc="-10" dirty="0">
                <a:solidFill>
                  <a:srgbClr val="323232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323232"/>
                </a:solidFill>
                <a:latin typeface="Arial MT"/>
                <a:cs typeface="Arial MT"/>
              </a:rPr>
              <a:t>dengan</a:t>
            </a:r>
            <a:r>
              <a:rPr sz="1100" spc="-15" dirty="0">
                <a:solidFill>
                  <a:srgbClr val="323232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323232"/>
                </a:solidFill>
                <a:latin typeface="Arial MT"/>
                <a:cs typeface="Arial MT"/>
              </a:rPr>
              <a:t>dugaan</a:t>
            </a:r>
            <a:r>
              <a:rPr sz="1100" spc="-10" dirty="0">
                <a:solidFill>
                  <a:srgbClr val="323232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323232"/>
                </a:solidFill>
                <a:latin typeface="Arial MT"/>
                <a:cs typeface="Arial MT"/>
              </a:rPr>
              <a:t>penyakit</a:t>
            </a:r>
            <a:r>
              <a:rPr sz="1100" spc="-15" dirty="0">
                <a:solidFill>
                  <a:srgbClr val="323232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323232"/>
                </a:solidFill>
                <a:latin typeface="Arial MT"/>
                <a:cs typeface="Arial MT"/>
              </a:rPr>
              <a:t>menular</a:t>
            </a:r>
            <a:r>
              <a:rPr sz="1100" spc="-10" dirty="0">
                <a:solidFill>
                  <a:srgbClr val="323232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323232"/>
                </a:solidFill>
                <a:latin typeface="Arial MT"/>
                <a:cs typeface="Arial MT"/>
              </a:rPr>
              <a:t>di</a:t>
            </a:r>
            <a:r>
              <a:rPr sz="1100" spc="-15" dirty="0">
                <a:solidFill>
                  <a:srgbClr val="323232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323232"/>
                </a:solidFill>
                <a:latin typeface="Arial MT"/>
                <a:cs typeface="Arial MT"/>
              </a:rPr>
              <a:t>dalam</a:t>
            </a:r>
            <a:r>
              <a:rPr sz="1100" spc="-10" dirty="0">
                <a:solidFill>
                  <a:srgbClr val="323232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323232"/>
                </a:solidFill>
                <a:latin typeface="Arial MT"/>
                <a:cs typeface="Arial MT"/>
              </a:rPr>
              <a:t>pesawat</a:t>
            </a:r>
            <a:r>
              <a:rPr sz="1100" spc="-15" dirty="0">
                <a:solidFill>
                  <a:srgbClr val="323232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323232"/>
                </a:solidFill>
                <a:latin typeface="Arial MT"/>
                <a:cs typeface="Arial MT"/>
              </a:rPr>
              <a:t>udara,</a:t>
            </a:r>
            <a:r>
              <a:rPr sz="1100" spc="-10" dirty="0">
                <a:solidFill>
                  <a:srgbClr val="323232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323232"/>
                </a:solidFill>
                <a:latin typeface="Arial MT"/>
                <a:cs typeface="Arial MT"/>
              </a:rPr>
              <a:t>kapten</a:t>
            </a:r>
            <a:r>
              <a:rPr sz="1100" spc="-15" dirty="0">
                <a:solidFill>
                  <a:srgbClr val="323232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323232"/>
                </a:solidFill>
                <a:latin typeface="Arial MT"/>
                <a:cs typeface="Arial MT"/>
              </a:rPr>
              <a:t>penerbang</a:t>
            </a:r>
            <a:r>
              <a:rPr sz="1100" spc="-10" dirty="0">
                <a:solidFill>
                  <a:srgbClr val="323232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323232"/>
                </a:solidFill>
                <a:latin typeface="Arial MT"/>
                <a:cs typeface="Arial MT"/>
              </a:rPr>
              <a:t>wajib </a:t>
            </a:r>
            <a:r>
              <a:rPr sz="1100" spc="-290" dirty="0">
                <a:solidFill>
                  <a:srgbClr val="323232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262626"/>
                </a:solidFill>
                <a:latin typeface="Arial MT"/>
                <a:cs typeface="Arial MT"/>
              </a:rPr>
              <a:t>mengikuti protokol dan prosedur Penyelenggara Angkutan Udara, </a:t>
            </a:r>
            <a:r>
              <a:rPr sz="1100" spc="-5" dirty="0">
                <a:solidFill>
                  <a:srgbClr val="262626"/>
                </a:solidFill>
                <a:latin typeface="Arial MT"/>
                <a:cs typeface="Arial MT"/>
              </a:rPr>
              <a:t>serta </a:t>
            </a:r>
            <a:r>
              <a:rPr sz="1100" dirty="0">
                <a:solidFill>
                  <a:srgbClr val="262626"/>
                </a:solidFill>
                <a:latin typeface="Arial MT"/>
                <a:cs typeface="Arial MT"/>
              </a:rPr>
              <a:t>persyaratan hukum terkait kesehatan </a:t>
            </a:r>
            <a:r>
              <a:rPr sz="1100" spc="-295" dirty="0">
                <a:solidFill>
                  <a:srgbClr val="262626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262626"/>
                </a:solidFill>
                <a:latin typeface="Arial MT"/>
                <a:cs typeface="Arial MT"/>
              </a:rPr>
              <a:t>dari negara keberangkatan </a:t>
            </a:r>
            <a:r>
              <a:rPr sz="1100" spc="-5" dirty="0">
                <a:solidFill>
                  <a:srgbClr val="262626"/>
                </a:solidFill>
                <a:latin typeface="Arial MT"/>
                <a:cs typeface="Arial MT"/>
              </a:rPr>
              <a:t>dan</a:t>
            </a:r>
            <a:r>
              <a:rPr sz="1100" spc="-5" dirty="0">
                <a:solidFill>
                  <a:srgbClr val="323232"/>
                </a:solidFill>
                <a:latin typeface="Arial MT"/>
                <a:cs typeface="Arial MT"/>
              </a:rPr>
              <a:t>/ </a:t>
            </a:r>
            <a:r>
              <a:rPr sz="1100" dirty="0">
                <a:solidFill>
                  <a:srgbClr val="262626"/>
                </a:solidFill>
                <a:latin typeface="Arial MT"/>
                <a:cs typeface="Arial MT"/>
              </a:rPr>
              <a:t>atau tujuan. Persyaratan tersebut dipublikasikan dalam Publikasi Informasi </a:t>
            </a:r>
            <a:r>
              <a:rPr sz="1100" spc="5" dirty="0">
                <a:solidFill>
                  <a:srgbClr val="262626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262626"/>
                </a:solidFill>
                <a:latin typeface="Arial MT"/>
                <a:cs typeface="Arial MT"/>
              </a:rPr>
              <a:t>Aeronautik</a:t>
            </a:r>
            <a:r>
              <a:rPr sz="1100" spc="-10" dirty="0">
                <a:solidFill>
                  <a:srgbClr val="262626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262626"/>
                </a:solidFill>
                <a:latin typeface="Arial MT"/>
                <a:cs typeface="Arial MT"/>
              </a:rPr>
              <a:t>(AlPs).</a:t>
            </a:r>
            <a:endParaRPr sz="1100">
              <a:latin typeface="Arial MT"/>
              <a:cs typeface="Arial MT"/>
            </a:endParaRPr>
          </a:p>
          <a:p>
            <a:pPr marL="33655">
              <a:lnSpc>
                <a:spcPct val="100000"/>
              </a:lnSpc>
              <a:spcBef>
                <a:spcPts val="380"/>
              </a:spcBef>
            </a:pPr>
            <a:r>
              <a:rPr sz="1100" dirty="0">
                <a:solidFill>
                  <a:srgbClr val="262626"/>
                </a:solidFill>
                <a:latin typeface="Arial MT"/>
                <a:cs typeface="Arial MT"/>
              </a:rPr>
              <a:t>Obat-obatan</a:t>
            </a:r>
            <a:r>
              <a:rPr sz="1100" spc="-15" dirty="0">
                <a:solidFill>
                  <a:srgbClr val="262626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262626"/>
                </a:solidFill>
                <a:latin typeface="Arial MT"/>
                <a:cs typeface="Arial MT"/>
              </a:rPr>
              <a:t>medis</a:t>
            </a:r>
            <a:r>
              <a:rPr sz="1100" spc="-5" dirty="0">
                <a:solidFill>
                  <a:srgbClr val="262626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262626"/>
                </a:solidFill>
                <a:latin typeface="Arial MT"/>
                <a:cs typeface="Arial MT"/>
              </a:rPr>
              <a:t>wajib</a:t>
            </a:r>
            <a:r>
              <a:rPr sz="1100" spc="-5" dirty="0">
                <a:solidFill>
                  <a:srgbClr val="262626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262626"/>
                </a:solidFill>
                <a:latin typeface="Arial MT"/>
                <a:cs typeface="Arial MT"/>
              </a:rPr>
              <a:t>tersedia</a:t>
            </a:r>
            <a:r>
              <a:rPr sz="1100" spc="-10" dirty="0">
                <a:solidFill>
                  <a:srgbClr val="262626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262626"/>
                </a:solidFill>
                <a:latin typeface="Arial MT"/>
                <a:cs typeface="Arial MT"/>
              </a:rPr>
              <a:t>di</a:t>
            </a:r>
            <a:r>
              <a:rPr sz="1100" spc="-5" dirty="0">
                <a:solidFill>
                  <a:srgbClr val="262626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262626"/>
                </a:solidFill>
                <a:latin typeface="Arial MT"/>
                <a:cs typeface="Arial MT"/>
              </a:rPr>
              <a:t>dalam</a:t>
            </a:r>
            <a:r>
              <a:rPr sz="1100" spc="-10" dirty="0">
                <a:solidFill>
                  <a:srgbClr val="262626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262626"/>
                </a:solidFill>
                <a:latin typeface="Arial MT"/>
                <a:cs typeface="Arial MT"/>
              </a:rPr>
              <a:t>pesawat</a:t>
            </a:r>
            <a:r>
              <a:rPr sz="1100" spc="-15" dirty="0">
                <a:solidFill>
                  <a:srgbClr val="262626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262626"/>
                </a:solidFill>
                <a:latin typeface="Arial MT"/>
                <a:cs typeface="Arial MT"/>
              </a:rPr>
              <a:t>udara</a:t>
            </a:r>
            <a:r>
              <a:rPr sz="1100" spc="-10" dirty="0">
                <a:solidFill>
                  <a:srgbClr val="262626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262626"/>
                </a:solidFill>
                <a:latin typeface="Arial MT"/>
                <a:cs typeface="Arial MT"/>
              </a:rPr>
              <a:t>sesuai</a:t>
            </a:r>
            <a:r>
              <a:rPr sz="1100" spc="-70" dirty="0">
                <a:solidFill>
                  <a:srgbClr val="262626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262626"/>
                </a:solidFill>
                <a:latin typeface="Arial MT"/>
                <a:cs typeface="Arial MT"/>
              </a:rPr>
              <a:t>Annex</a:t>
            </a:r>
            <a:r>
              <a:rPr sz="1100" spc="-10" dirty="0">
                <a:solidFill>
                  <a:srgbClr val="262626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262626"/>
                </a:solidFill>
                <a:latin typeface="Arial MT"/>
                <a:cs typeface="Arial MT"/>
              </a:rPr>
              <a:t>6</a:t>
            </a:r>
            <a:r>
              <a:rPr sz="1100" spc="-5" dirty="0">
                <a:solidFill>
                  <a:srgbClr val="262626"/>
                </a:solidFill>
                <a:latin typeface="Arial MT"/>
                <a:cs typeface="Arial MT"/>
              </a:rPr>
              <a:t> ICAO.</a:t>
            </a:r>
            <a:endParaRPr sz="1100">
              <a:latin typeface="Arial MT"/>
              <a:cs typeface="Arial MT"/>
            </a:endParaRPr>
          </a:p>
          <a:p>
            <a:pPr marL="33655" marR="28575">
              <a:lnSpc>
                <a:spcPts val="1200"/>
              </a:lnSpc>
              <a:spcBef>
                <a:spcPts val="420"/>
              </a:spcBef>
            </a:pPr>
            <a:r>
              <a:rPr sz="1100" dirty="0">
                <a:solidFill>
                  <a:srgbClr val="262626"/>
                </a:solidFill>
                <a:latin typeface="Arial MT"/>
                <a:cs typeface="Arial MT"/>
              </a:rPr>
              <a:t>Penyelenggara Angkutan Udara wajib menyampaikan informasi tentang </a:t>
            </a:r>
            <a:r>
              <a:rPr sz="1100" spc="-5" dirty="0">
                <a:solidFill>
                  <a:srgbClr val="262626"/>
                </a:solidFill>
                <a:latin typeface="Arial MT"/>
                <a:cs typeface="Arial MT"/>
              </a:rPr>
              <a:t>jadwa</a:t>
            </a:r>
            <a:r>
              <a:rPr sz="1100" spc="-5" dirty="0">
                <a:solidFill>
                  <a:srgbClr val="323232"/>
                </a:solidFill>
                <a:latin typeface="Arial MT"/>
                <a:cs typeface="Arial MT"/>
              </a:rPr>
              <a:t>l </a:t>
            </a:r>
            <a:r>
              <a:rPr sz="1100" spc="-5" dirty="0">
                <a:solidFill>
                  <a:srgbClr val="262626"/>
                </a:solidFill>
                <a:latin typeface="Arial MT"/>
                <a:cs typeface="Arial MT"/>
              </a:rPr>
              <a:t>perjalana</a:t>
            </a:r>
            <a:r>
              <a:rPr sz="1100" spc="-5" dirty="0">
                <a:solidFill>
                  <a:srgbClr val="323232"/>
                </a:solidFill>
                <a:latin typeface="Arial MT"/>
                <a:cs typeface="Arial MT"/>
              </a:rPr>
              <a:t>n </a:t>
            </a:r>
            <a:r>
              <a:rPr sz="1100" dirty="0">
                <a:solidFill>
                  <a:srgbClr val="262626"/>
                </a:solidFill>
                <a:latin typeface="Arial MT"/>
                <a:cs typeface="Arial MT"/>
              </a:rPr>
              <a:t>penumpang </a:t>
            </a:r>
            <a:r>
              <a:rPr sz="1100" spc="-5" dirty="0">
                <a:solidFill>
                  <a:srgbClr val="262626"/>
                </a:solidFill>
                <a:latin typeface="Arial MT"/>
                <a:cs typeface="Arial MT"/>
              </a:rPr>
              <a:t>dan/ </a:t>
            </a:r>
            <a:r>
              <a:rPr sz="1100" dirty="0">
                <a:solidFill>
                  <a:srgbClr val="262626"/>
                </a:solidFill>
                <a:latin typeface="Arial MT"/>
                <a:cs typeface="Arial MT"/>
              </a:rPr>
              <a:t> atau</a:t>
            </a:r>
            <a:r>
              <a:rPr sz="1100" spc="-10" dirty="0">
                <a:solidFill>
                  <a:srgbClr val="262626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262626"/>
                </a:solidFill>
                <a:latin typeface="Arial MT"/>
                <a:cs typeface="Arial MT"/>
              </a:rPr>
              <a:t>kru</a:t>
            </a:r>
            <a:r>
              <a:rPr sz="1100" spc="-5" dirty="0">
                <a:solidFill>
                  <a:srgbClr val="262626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262626"/>
                </a:solidFill>
                <a:latin typeface="Arial MT"/>
                <a:cs typeface="Arial MT"/>
              </a:rPr>
              <a:t>dan</a:t>
            </a:r>
            <a:r>
              <a:rPr sz="1100" spc="-10" dirty="0">
                <a:solidFill>
                  <a:srgbClr val="262626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262626"/>
                </a:solidFill>
                <a:latin typeface="Arial MT"/>
                <a:cs typeface="Arial MT"/>
              </a:rPr>
              <a:t>informasi</a:t>
            </a:r>
            <a:r>
              <a:rPr sz="1100" spc="-5" dirty="0">
                <a:solidFill>
                  <a:srgbClr val="262626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262626"/>
                </a:solidFill>
                <a:latin typeface="Arial MT"/>
                <a:cs typeface="Arial MT"/>
              </a:rPr>
              <a:t>kontak</a:t>
            </a:r>
            <a:r>
              <a:rPr sz="1100" spc="-5" dirty="0">
                <a:solidFill>
                  <a:srgbClr val="262626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262626"/>
                </a:solidFill>
                <a:latin typeface="Arial MT"/>
                <a:cs typeface="Arial MT"/>
              </a:rPr>
              <a:t>penumpang</a:t>
            </a:r>
            <a:r>
              <a:rPr sz="1100" spc="-10" dirty="0">
                <a:solidFill>
                  <a:srgbClr val="262626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262626"/>
                </a:solidFill>
                <a:latin typeface="Arial MT"/>
                <a:cs typeface="Arial MT"/>
              </a:rPr>
              <a:t>untuk</a:t>
            </a:r>
            <a:r>
              <a:rPr sz="1100" spc="-5" dirty="0">
                <a:solidFill>
                  <a:srgbClr val="262626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262626"/>
                </a:solidFill>
                <a:latin typeface="Arial MT"/>
                <a:cs typeface="Arial MT"/>
              </a:rPr>
              <a:t>melacak</a:t>
            </a:r>
            <a:r>
              <a:rPr sz="1100" spc="-10" dirty="0">
                <a:solidFill>
                  <a:srgbClr val="262626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262626"/>
                </a:solidFill>
                <a:latin typeface="Arial MT"/>
                <a:cs typeface="Arial MT"/>
              </a:rPr>
              <a:t>penumpang</a:t>
            </a:r>
            <a:r>
              <a:rPr sz="1100" spc="-10" dirty="0">
                <a:solidFill>
                  <a:srgbClr val="262626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262626"/>
                </a:solidFill>
                <a:latin typeface="Arial MT"/>
                <a:cs typeface="Arial MT"/>
              </a:rPr>
              <a:t>yang</a:t>
            </a:r>
            <a:r>
              <a:rPr sz="1100" spc="-5" dirty="0">
                <a:solidFill>
                  <a:srgbClr val="262626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262626"/>
                </a:solidFill>
                <a:latin typeface="Arial MT"/>
                <a:cs typeface="Arial MT"/>
              </a:rPr>
              <a:t>diduga</a:t>
            </a:r>
            <a:r>
              <a:rPr sz="1100" spc="-10" dirty="0">
                <a:solidFill>
                  <a:srgbClr val="262626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262626"/>
                </a:solidFill>
                <a:latin typeface="Arial MT"/>
                <a:cs typeface="Arial MT"/>
              </a:rPr>
              <a:t>dapat</a:t>
            </a:r>
            <a:r>
              <a:rPr sz="1100" spc="-10" dirty="0">
                <a:solidFill>
                  <a:srgbClr val="262626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262626"/>
                </a:solidFill>
                <a:latin typeface="Arial MT"/>
                <a:cs typeface="Arial MT"/>
              </a:rPr>
              <a:t>tertular</a:t>
            </a:r>
            <a:r>
              <a:rPr sz="1100" spc="-10" dirty="0">
                <a:solidFill>
                  <a:srgbClr val="262626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262626"/>
                </a:solidFill>
                <a:latin typeface="Arial MT"/>
                <a:cs typeface="Arial MT"/>
              </a:rPr>
              <a:t>kepada</a:t>
            </a:r>
            <a:r>
              <a:rPr sz="1100" spc="-5" dirty="0">
                <a:solidFill>
                  <a:srgbClr val="262626"/>
                </a:solidFill>
                <a:latin typeface="Arial MT"/>
                <a:cs typeface="Arial MT"/>
              </a:rPr>
              <a:t> </a:t>
            </a:r>
            <a:r>
              <a:rPr sz="1100" spc="-40" dirty="0">
                <a:solidFill>
                  <a:srgbClr val="262626"/>
                </a:solidFill>
                <a:latin typeface="Arial MT"/>
                <a:cs typeface="Arial MT"/>
              </a:rPr>
              <a:t>K</a:t>
            </a:r>
            <a:r>
              <a:rPr sz="1100" spc="-40" dirty="0">
                <a:solidFill>
                  <a:srgbClr val="323232"/>
                </a:solidFill>
                <a:latin typeface="Arial MT"/>
                <a:cs typeface="Arial MT"/>
              </a:rPr>
              <a:t>KP</a:t>
            </a:r>
            <a:r>
              <a:rPr sz="1100" spc="-40" dirty="0">
                <a:solidFill>
                  <a:srgbClr val="262626"/>
                </a:solidFill>
                <a:latin typeface="Arial MT"/>
                <a:cs typeface="Arial MT"/>
              </a:rPr>
              <a:t>, </a:t>
            </a:r>
            <a:r>
              <a:rPr sz="1100" spc="-290" dirty="0">
                <a:solidFill>
                  <a:srgbClr val="262626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262626"/>
                </a:solidFill>
                <a:latin typeface="Arial MT"/>
                <a:cs typeface="Arial MT"/>
              </a:rPr>
              <a:t>dengan</a:t>
            </a:r>
            <a:r>
              <a:rPr sz="1100" spc="-10" dirty="0">
                <a:solidFill>
                  <a:srgbClr val="262626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262626"/>
                </a:solidFill>
                <a:latin typeface="Arial MT"/>
                <a:cs typeface="Arial MT"/>
              </a:rPr>
              <a:t>mengisi</a:t>
            </a:r>
            <a:r>
              <a:rPr sz="1100" spc="-5" dirty="0">
                <a:solidFill>
                  <a:srgbClr val="262626"/>
                </a:solidFill>
                <a:latin typeface="Arial MT"/>
                <a:cs typeface="Arial MT"/>
              </a:rPr>
              <a:t> </a:t>
            </a:r>
            <a:r>
              <a:rPr sz="1100" i="1" dirty="0">
                <a:solidFill>
                  <a:srgbClr val="323232"/>
                </a:solidFill>
                <a:latin typeface="Arial"/>
                <a:cs typeface="Arial"/>
              </a:rPr>
              <a:t>Public</a:t>
            </a:r>
            <a:r>
              <a:rPr sz="1100" i="1" spc="-5" dirty="0">
                <a:solidFill>
                  <a:srgbClr val="323232"/>
                </a:solidFill>
                <a:latin typeface="Arial"/>
                <a:cs typeface="Arial"/>
              </a:rPr>
              <a:t> </a:t>
            </a:r>
            <a:r>
              <a:rPr sz="1100" i="1" dirty="0">
                <a:solidFill>
                  <a:srgbClr val="323232"/>
                </a:solidFill>
                <a:latin typeface="Arial"/>
                <a:cs typeface="Arial"/>
              </a:rPr>
              <a:t>Health</a:t>
            </a:r>
            <a:r>
              <a:rPr sz="1100" i="1" spc="-5" dirty="0">
                <a:solidFill>
                  <a:srgbClr val="323232"/>
                </a:solidFill>
                <a:latin typeface="Arial"/>
                <a:cs typeface="Arial"/>
              </a:rPr>
              <a:t> </a:t>
            </a:r>
            <a:r>
              <a:rPr sz="1100" i="1" dirty="0">
                <a:solidFill>
                  <a:srgbClr val="323232"/>
                </a:solidFill>
                <a:latin typeface="Arial"/>
                <a:cs typeface="Arial"/>
              </a:rPr>
              <a:t>Passenger</a:t>
            </a:r>
            <a:r>
              <a:rPr sz="1100" i="1" spc="-10" dirty="0">
                <a:solidFill>
                  <a:srgbClr val="323232"/>
                </a:solidFill>
                <a:latin typeface="Arial"/>
                <a:cs typeface="Arial"/>
              </a:rPr>
              <a:t> </a:t>
            </a:r>
            <a:r>
              <a:rPr sz="1100" i="1" dirty="0">
                <a:solidFill>
                  <a:srgbClr val="323232"/>
                </a:solidFill>
                <a:latin typeface="Arial"/>
                <a:cs typeface="Arial"/>
              </a:rPr>
              <a:t>Locator</a:t>
            </a:r>
            <a:r>
              <a:rPr sz="1100" i="1" spc="-5" dirty="0">
                <a:solidFill>
                  <a:srgbClr val="323232"/>
                </a:solidFill>
                <a:latin typeface="Arial"/>
                <a:cs typeface="Arial"/>
              </a:rPr>
              <a:t> </a:t>
            </a:r>
            <a:r>
              <a:rPr sz="1100" i="1" dirty="0">
                <a:solidFill>
                  <a:srgbClr val="323232"/>
                </a:solidFill>
                <a:latin typeface="Arial"/>
                <a:cs typeface="Arial"/>
              </a:rPr>
              <a:t>Card.</a:t>
            </a:r>
            <a:endParaRPr sz="1100">
              <a:latin typeface="Arial"/>
              <a:cs typeface="Arial"/>
            </a:endParaRPr>
          </a:p>
          <a:p>
            <a:pPr marL="33655" marR="52705">
              <a:lnSpc>
                <a:spcPts val="1200"/>
              </a:lnSpc>
              <a:spcBef>
                <a:spcPts val="400"/>
              </a:spcBef>
            </a:pPr>
            <a:r>
              <a:rPr sz="1100" dirty="0">
                <a:solidFill>
                  <a:srgbClr val="262626"/>
                </a:solidFill>
                <a:latin typeface="Arial MT"/>
                <a:cs typeface="Arial MT"/>
              </a:rPr>
              <a:t>KKP</a:t>
            </a:r>
            <a:r>
              <a:rPr sz="1100" spc="-30" dirty="0">
                <a:solidFill>
                  <a:srgbClr val="262626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262626"/>
                </a:solidFill>
                <a:latin typeface="Arial MT"/>
                <a:cs typeface="Arial MT"/>
              </a:rPr>
              <a:t>wajib</a:t>
            </a:r>
            <a:r>
              <a:rPr sz="1100" spc="-10" dirty="0">
                <a:solidFill>
                  <a:srgbClr val="262626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262626"/>
                </a:solidFill>
                <a:latin typeface="Arial MT"/>
                <a:cs typeface="Arial MT"/>
              </a:rPr>
              <a:t>menyediakan</a:t>
            </a:r>
            <a:r>
              <a:rPr sz="1100" spc="-10" dirty="0">
                <a:solidFill>
                  <a:srgbClr val="262626"/>
                </a:solidFill>
                <a:latin typeface="Arial MT"/>
                <a:cs typeface="Arial MT"/>
              </a:rPr>
              <a:t> </a:t>
            </a:r>
            <a:r>
              <a:rPr sz="1100" i="1" dirty="0">
                <a:solidFill>
                  <a:srgbClr val="323232"/>
                </a:solidFill>
                <a:latin typeface="Arial"/>
                <a:cs typeface="Arial"/>
              </a:rPr>
              <a:t>Passenger</a:t>
            </a:r>
            <a:r>
              <a:rPr sz="1100" i="1" spc="-15" dirty="0">
                <a:solidFill>
                  <a:srgbClr val="323232"/>
                </a:solidFill>
                <a:latin typeface="Arial"/>
                <a:cs typeface="Arial"/>
              </a:rPr>
              <a:t> </a:t>
            </a:r>
            <a:r>
              <a:rPr sz="1100" i="1" dirty="0">
                <a:solidFill>
                  <a:srgbClr val="323232"/>
                </a:solidFill>
                <a:latin typeface="Arial"/>
                <a:cs typeface="Arial"/>
              </a:rPr>
              <a:t>Locator</a:t>
            </a:r>
            <a:r>
              <a:rPr sz="1100" i="1" spc="-10" dirty="0">
                <a:solidFill>
                  <a:srgbClr val="323232"/>
                </a:solidFill>
                <a:latin typeface="Arial"/>
                <a:cs typeface="Arial"/>
              </a:rPr>
              <a:t> </a:t>
            </a:r>
            <a:r>
              <a:rPr sz="1100" i="1" dirty="0">
                <a:solidFill>
                  <a:srgbClr val="323232"/>
                </a:solidFill>
                <a:latin typeface="Arial"/>
                <a:cs typeface="Arial"/>
              </a:rPr>
              <a:t>Card</a:t>
            </a:r>
            <a:r>
              <a:rPr sz="1100" i="1" spc="-10" dirty="0">
                <a:solidFill>
                  <a:srgbClr val="323232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262626"/>
                </a:solidFill>
                <a:latin typeface="Arial MT"/>
                <a:cs typeface="Arial MT"/>
              </a:rPr>
              <a:t>dalam</a:t>
            </a:r>
            <a:r>
              <a:rPr sz="1100" spc="-10" dirty="0">
                <a:solidFill>
                  <a:srgbClr val="262626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262626"/>
                </a:solidFill>
                <a:latin typeface="Arial MT"/>
                <a:cs typeface="Arial MT"/>
              </a:rPr>
              <a:t>jumlah</a:t>
            </a:r>
            <a:r>
              <a:rPr sz="1100" spc="-10" dirty="0">
                <a:solidFill>
                  <a:srgbClr val="262626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262626"/>
                </a:solidFill>
                <a:latin typeface="Arial MT"/>
                <a:cs typeface="Arial MT"/>
              </a:rPr>
              <a:t>yang</a:t>
            </a:r>
            <a:r>
              <a:rPr sz="1100" spc="-10" dirty="0">
                <a:solidFill>
                  <a:srgbClr val="262626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262626"/>
                </a:solidFill>
                <a:latin typeface="Arial MT"/>
                <a:cs typeface="Arial MT"/>
              </a:rPr>
              <a:t>cukup</a:t>
            </a:r>
            <a:r>
              <a:rPr sz="1100" spc="-15" dirty="0">
                <a:solidFill>
                  <a:srgbClr val="262626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262626"/>
                </a:solidFill>
                <a:latin typeface="Arial MT"/>
                <a:cs typeface="Arial MT"/>
              </a:rPr>
              <a:t>di</a:t>
            </a:r>
            <a:r>
              <a:rPr sz="1100" spc="-10" dirty="0">
                <a:solidFill>
                  <a:srgbClr val="262626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262626"/>
                </a:solidFill>
                <a:latin typeface="Arial MT"/>
                <a:cs typeface="Arial MT"/>
              </a:rPr>
              <a:t>bandar</a:t>
            </a:r>
            <a:r>
              <a:rPr sz="1100" spc="-10" dirty="0">
                <a:solidFill>
                  <a:srgbClr val="262626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262626"/>
                </a:solidFill>
                <a:latin typeface="Arial MT"/>
                <a:cs typeface="Arial MT"/>
              </a:rPr>
              <a:t>udara</a:t>
            </a:r>
            <a:r>
              <a:rPr sz="1100" spc="-15" dirty="0">
                <a:solidFill>
                  <a:srgbClr val="262626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262626"/>
                </a:solidFill>
                <a:latin typeface="Arial MT"/>
                <a:cs typeface="Arial MT"/>
              </a:rPr>
              <a:t>internasional</a:t>
            </a:r>
            <a:r>
              <a:rPr sz="1100" spc="-10" dirty="0">
                <a:solidFill>
                  <a:srgbClr val="262626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262626"/>
                </a:solidFill>
                <a:latin typeface="Arial MT"/>
                <a:cs typeface="Arial MT"/>
              </a:rPr>
              <a:t>dan </a:t>
            </a:r>
            <a:r>
              <a:rPr sz="1100" spc="-290" dirty="0">
                <a:solidFill>
                  <a:srgbClr val="262626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262626"/>
                </a:solidFill>
                <a:latin typeface="Arial MT"/>
                <a:cs typeface="Arial MT"/>
              </a:rPr>
              <a:t>untuk</a:t>
            </a:r>
            <a:r>
              <a:rPr sz="1100" spc="-10" dirty="0">
                <a:solidFill>
                  <a:srgbClr val="262626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262626"/>
                </a:solidFill>
                <a:latin typeface="Arial MT"/>
                <a:cs typeface="Arial MT"/>
              </a:rPr>
              <a:t>dibagikan</a:t>
            </a:r>
            <a:r>
              <a:rPr sz="1100" spc="-5" dirty="0">
                <a:solidFill>
                  <a:srgbClr val="262626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262626"/>
                </a:solidFill>
                <a:latin typeface="Arial MT"/>
                <a:cs typeface="Arial MT"/>
              </a:rPr>
              <a:t>kepada</a:t>
            </a:r>
            <a:r>
              <a:rPr sz="1100" spc="-5" dirty="0">
                <a:solidFill>
                  <a:srgbClr val="262626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262626"/>
                </a:solidFill>
                <a:latin typeface="Arial MT"/>
                <a:cs typeface="Arial MT"/>
              </a:rPr>
              <a:t>Penyelenggara</a:t>
            </a:r>
            <a:r>
              <a:rPr sz="1100" spc="-65" dirty="0">
                <a:solidFill>
                  <a:srgbClr val="262626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262626"/>
                </a:solidFill>
                <a:latin typeface="Arial MT"/>
                <a:cs typeface="Arial MT"/>
              </a:rPr>
              <a:t>Angkutan</a:t>
            </a:r>
            <a:r>
              <a:rPr sz="1100" spc="-5" dirty="0">
                <a:solidFill>
                  <a:srgbClr val="262626"/>
                </a:solidFill>
                <a:latin typeface="Arial MT"/>
                <a:cs typeface="Arial MT"/>
              </a:rPr>
              <a:t> Udara.</a:t>
            </a:r>
            <a:r>
              <a:rPr sz="11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endParaRPr sz="1100">
              <a:latin typeface="Microsoft Sans Serif"/>
              <a:cs typeface="Microsoft Sans Serif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571435" y="293668"/>
            <a:ext cx="6699884" cy="74676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>
              <a:lnSpc>
                <a:spcPts val="2800"/>
              </a:lnSpc>
              <a:spcBef>
                <a:spcPts val="260"/>
              </a:spcBef>
            </a:pPr>
            <a:r>
              <a:rPr sz="2400" spc="-5" dirty="0">
                <a:solidFill>
                  <a:srgbClr val="262626"/>
                </a:solidFill>
              </a:rPr>
              <a:t>Penerapan</a:t>
            </a:r>
            <a:r>
              <a:rPr sz="2400" spc="10" dirty="0">
                <a:solidFill>
                  <a:srgbClr val="262626"/>
                </a:solidFill>
              </a:rPr>
              <a:t> </a:t>
            </a:r>
            <a:r>
              <a:rPr sz="2400" spc="-5" dirty="0">
                <a:solidFill>
                  <a:srgbClr val="262626"/>
                </a:solidFill>
              </a:rPr>
              <a:t>Peraturan</a:t>
            </a:r>
            <a:r>
              <a:rPr sz="2400" spc="10" dirty="0">
                <a:solidFill>
                  <a:srgbClr val="262626"/>
                </a:solidFill>
              </a:rPr>
              <a:t> </a:t>
            </a:r>
            <a:r>
              <a:rPr sz="2400" spc="-5" dirty="0">
                <a:solidFill>
                  <a:srgbClr val="262626"/>
                </a:solidFill>
              </a:rPr>
              <a:t>Kesehatan</a:t>
            </a:r>
            <a:r>
              <a:rPr sz="2400" spc="10" dirty="0">
                <a:solidFill>
                  <a:srgbClr val="262626"/>
                </a:solidFill>
              </a:rPr>
              <a:t> </a:t>
            </a:r>
            <a:r>
              <a:rPr sz="2400" spc="-5" dirty="0">
                <a:solidFill>
                  <a:srgbClr val="262626"/>
                </a:solidFill>
              </a:rPr>
              <a:t>Internasional </a:t>
            </a:r>
            <a:r>
              <a:rPr sz="2400" spc="-650" dirty="0">
                <a:solidFill>
                  <a:srgbClr val="262626"/>
                </a:solidFill>
              </a:rPr>
              <a:t> </a:t>
            </a:r>
            <a:r>
              <a:rPr sz="2400" spc="-5" dirty="0">
                <a:solidFill>
                  <a:srgbClr val="262626"/>
                </a:solidFill>
              </a:rPr>
              <a:t>dan</a:t>
            </a:r>
            <a:r>
              <a:rPr sz="2400" dirty="0">
                <a:solidFill>
                  <a:srgbClr val="262626"/>
                </a:solidFill>
              </a:rPr>
              <a:t> </a:t>
            </a:r>
            <a:r>
              <a:rPr sz="2400" spc="-5" dirty="0">
                <a:solidFill>
                  <a:srgbClr val="262626"/>
                </a:solidFill>
              </a:rPr>
              <a:t>Ketentuan-Ketentuan yang</a:t>
            </a:r>
            <a:r>
              <a:rPr sz="2400" dirty="0">
                <a:solidFill>
                  <a:srgbClr val="262626"/>
                </a:solidFill>
              </a:rPr>
              <a:t> </a:t>
            </a:r>
            <a:r>
              <a:rPr sz="2400" spc="-30" dirty="0">
                <a:solidFill>
                  <a:srgbClr val="262626"/>
                </a:solidFill>
              </a:rPr>
              <a:t>Terkait</a:t>
            </a:r>
            <a:endParaRPr sz="240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19508" y="758816"/>
            <a:ext cx="4650105" cy="74676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>
              <a:lnSpc>
                <a:spcPts val="2800"/>
              </a:lnSpc>
              <a:spcBef>
                <a:spcPts val="260"/>
              </a:spcBef>
            </a:pPr>
            <a:r>
              <a:rPr sz="2400" spc="-5" dirty="0">
                <a:solidFill>
                  <a:srgbClr val="262626"/>
                </a:solidFill>
              </a:rPr>
              <a:t>Program Penerbangan </a:t>
            </a:r>
            <a:r>
              <a:rPr sz="2400" dirty="0">
                <a:solidFill>
                  <a:srgbClr val="262626"/>
                </a:solidFill>
              </a:rPr>
              <a:t>Nasional </a:t>
            </a:r>
            <a:r>
              <a:rPr sz="2400" spc="-660" dirty="0">
                <a:solidFill>
                  <a:srgbClr val="262626"/>
                </a:solidFill>
              </a:rPr>
              <a:t> </a:t>
            </a:r>
            <a:r>
              <a:rPr sz="2400" spc="-5" dirty="0">
                <a:solidFill>
                  <a:srgbClr val="262626"/>
                </a:solidFill>
              </a:rPr>
              <a:t>terkait</a:t>
            </a:r>
            <a:r>
              <a:rPr sz="2400" spc="-10" dirty="0">
                <a:solidFill>
                  <a:srgbClr val="262626"/>
                </a:solidFill>
              </a:rPr>
              <a:t> </a:t>
            </a:r>
            <a:r>
              <a:rPr sz="2400" spc="-20" dirty="0">
                <a:solidFill>
                  <a:srgbClr val="262626"/>
                </a:solidFill>
              </a:rPr>
              <a:t>Wabah</a:t>
            </a:r>
            <a:r>
              <a:rPr sz="2400" spc="-10" dirty="0">
                <a:solidFill>
                  <a:srgbClr val="262626"/>
                </a:solidFill>
              </a:rPr>
              <a:t> </a:t>
            </a:r>
            <a:r>
              <a:rPr sz="2400" spc="-5" dirty="0">
                <a:solidFill>
                  <a:srgbClr val="262626"/>
                </a:solidFill>
              </a:rPr>
              <a:t>Penyakit</a:t>
            </a:r>
            <a:r>
              <a:rPr sz="2400" spc="-10" dirty="0">
                <a:solidFill>
                  <a:srgbClr val="262626"/>
                </a:solidFill>
              </a:rPr>
              <a:t> </a:t>
            </a:r>
            <a:r>
              <a:rPr sz="2400" spc="-5" dirty="0">
                <a:solidFill>
                  <a:srgbClr val="262626"/>
                </a:solidFill>
              </a:rPr>
              <a:t>Menular</a:t>
            </a:r>
            <a:endParaRPr sz="2400"/>
          </a:p>
        </p:txBody>
      </p:sp>
      <p:sp>
        <p:nvSpPr>
          <p:cNvPr id="2" name="object 2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283845" marR="5080">
              <a:lnSpc>
                <a:spcPct val="99500"/>
              </a:lnSpc>
              <a:spcBef>
                <a:spcPts val="115"/>
              </a:spcBef>
            </a:pPr>
            <a:r>
              <a:rPr spc="-5" dirty="0"/>
              <a:t>Direktora</a:t>
            </a:r>
            <a:r>
              <a:rPr spc="-5" dirty="0">
                <a:solidFill>
                  <a:srgbClr val="323232"/>
                </a:solidFill>
              </a:rPr>
              <a:t>t </a:t>
            </a:r>
            <a:r>
              <a:rPr dirty="0"/>
              <a:t>Jenderal Perhubungan Udara dan </a:t>
            </a:r>
            <a:r>
              <a:rPr spc="-5" dirty="0"/>
              <a:t>Direktorat </a:t>
            </a:r>
            <a:r>
              <a:rPr dirty="0"/>
              <a:t> Jenderal Pengendalian Penyakit dan </a:t>
            </a:r>
            <a:r>
              <a:rPr spc="-5" dirty="0"/>
              <a:t>Penyehatan </a:t>
            </a:r>
            <a:r>
              <a:rPr dirty="0"/>
              <a:t>Lingkungan </a:t>
            </a:r>
            <a:r>
              <a:rPr spc="5" dirty="0"/>
              <a:t> </a:t>
            </a:r>
            <a:r>
              <a:rPr spc="-5" dirty="0"/>
              <a:t>(Karantina</a:t>
            </a:r>
            <a:r>
              <a:rPr dirty="0"/>
              <a:t> </a:t>
            </a:r>
            <a:r>
              <a:rPr spc="-5" dirty="0"/>
              <a:t>Kesehatan)</a:t>
            </a:r>
            <a:r>
              <a:rPr spc="5" dirty="0"/>
              <a:t> </a:t>
            </a:r>
            <a:r>
              <a:rPr dirty="0"/>
              <a:t>wajib membuat</a:t>
            </a:r>
            <a:r>
              <a:rPr spc="5" dirty="0"/>
              <a:t> </a:t>
            </a:r>
            <a:r>
              <a:rPr spc="-5" dirty="0"/>
              <a:t>protokol</a:t>
            </a:r>
            <a:r>
              <a:rPr dirty="0"/>
              <a:t> </a:t>
            </a:r>
            <a:r>
              <a:rPr spc="-5" dirty="0"/>
              <a:t>kedaruratan </a:t>
            </a:r>
            <a:r>
              <a:rPr dirty="0"/>
              <a:t> yang</a:t>
            </a:r>
            <a:r>
              <a:rPr spc="-5" dirty="0"/>
              <a:t> termuat</a:t>
            </a:r>
            <a:r>
              <a:rPr spc="-10" dirty="0"/>
              <a:t> </a:t>
            </a:r>
            <a:r>
              <a:rPr dirty="0"/>
              <a:t>dalam</a:t>
            </a:r>
            <a:r>
              <a:rPr spc="-5" dirty="0"/>
              <a:t> </a:t>
            </a:r>
            <a:r>
              <a:rPr dirty="0"/>
              <a:t>AEP</a:t>
            </a:r>
            <a:r>
              <a:rPr dirty="0">
                <a:solidFill>
                  <a:srgbClr val="323232"/>
                </a:solidFill>
              </a:rPr>
              <a:t>/</a:t>
            </a:r>
            <a:r>
              <a:rPr spc="-5" dirty="0">
                <a:solidFill>
                  <a:srgbClr val="323232"/>
                </a:solidFill>
              </a:rPr>
              <a:t> </a:t>
            </a:r>
            <a:r>
              <a:rPr dirty="0"/>
              <a:t>ACP</a:t>
            </a:r>
            <a:r>
              <a:rPr spc="-10" dirty="0"/>
              <a:t> </a:t>
            </a:r>
            <a:r>
              <a:rPr dirty="0"/>
              <a:t>dalam</a:t>
            </a:r>
            <a:r>
              <a:rPr spc="-5" dirty="0"/>
              <a:t> </a:t>
            </a:r>
            <a:r>
              <a:rPr dirty="0"/>
              <a:t>rangka</a:t>
            </a:r>
            <a:r>
              <a:rPr spc="-10" dirty="0"/>
              <a:t> </a:t>
            </a:r>
            <a:r>
              <a:rPr spc="-5" dirty="0"/>
              <a:t>antisipasi </a:t>
            </a:r>
            <a:r>
              <a:rPr dirty="0"/>
              <a:t>wabah </a:t>
            </a:r>
            <a:r>
              <a:rPr spc="-655" dirty="0"/>
              <a:t> </a:t>
            </a:r>
            <a:r>
              <a:rPr spc="-5" dirty="0"/>
              <a:t>pe</a:t>
            </a:r>
            <a:r>
              <a:rPr spc="-5" dirty="0">
                <a:solidFill>
                  <a:srgbClr val="323232"/>
                </a:solidFill>
              </a:rPr>
              <a:t>n</a:t>
            </a:r>
            <a:r>
              <a:rPr spc="-5" dirty="0"/>
              <a:t>yakit </a:t>
            </a:r>
            <a:r>
              <a:rPr dirty="0"/>
              <a:t>dan atau masalah </a:t>
            </a:r>
            <a:r>
              <a:rPr spc="-5" dirty="0"/>
              <a:t>kesehatan </a:t>
            </a:r>
            <a:r>
              <a:rPr dirty="0"/>
              <a:t>yang membahayakan </a:t>
            </a:r>
            <a:r>
              <a:rPr spc="5" dirty="0"/>
              <a:t> </a:t>
            </a:r>
            <a:r>
              <a:rPr dirty="0"/>
              <a:t>masyarakat </a:t>
            </a:r>
            <a:r>
              <a:rPr spc="-5" dirty="0"/>
              <a:t>(kedaruratan kesehatan </a:t>
            </a:r>
            <a:r>
              <a:rPr dirty="0"/>
              <a:t>masyarakat yang </a:t>
            </a:r>
            <a:r>
              <a:rPr spc="5" dirty="0"/>
              <a:t> </a:t>
            </a:r>
            <a:r>
              <a:rPr dirty="0"/>
              <a:t>meresahkan</a:t>
            </a:r>
            <a:r>
              <a:rPr spc="-10" dirty="0"/>
              <a:t> </a:t>
            </a:r>
            <a:r>
              <a:rPr dirty="0"/>
              <a:t>dunia).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92574" y="901388"/>
            <a:ext cx="5451072" cy="5282102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364689" y="2775422"/>
            <a:ext cx="1557020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7345" marR="5080" indent="-335280">
              <a:lnSpc>
                <a:spcPct val="125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KOMNAS FAL </a:t>
            </a:r>
            <a:r>
              <a:rPr sz="1800" spc="-4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UDARA 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971793" y="1349486"/>
            <a:ext cx="847090" cy="332740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 marR="5080" indent="42545">
              <a:lnSpc>
                <a:spcPts val="1100"/>
              </a:lnSpc>
              <a:spcBef>
                <a:spcPts val="320"/>
              </a:spcBef>
            </a:pPr>
            <a:r>
              <a:rPr sz="11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KEMENKO </a:t>
            </a:r>
            <a:r>
              <a:rPr sz="110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1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POLHUKAM</a:t>
            </a:r>
            <a:r>
              <a:rPr sz="1100" spc="-5" dirty="0">
                <a:solidFill>
                  <a:srgbClr val="606060"/>
                </a:solidFill>
                <a:latin typeface="Microsoft Sans Serif"/>
                <a:cs typeface="Microsoft Sans Serif"/>
              </a:rPr>
              <a:t> </a:t>
            </a:r>
            <a:endParaRPr sz="11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853130" y="3032339"/>
            <a:ext cx="638810" cy="429259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219710" marR="5080" indent="-207645">
              <a:lnSpc>
                <a:spcPts val="1500"/>
              </a:lnSpc>
              <a:spcBef>
                <a:spcPts val="300"/>
              </a:spcBef>
            </a:pP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Kepabe 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an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876084" y="5103671"/>
            <a:ext cx="694690" cy="637540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065" marR="5080" algn="ctr">
              <a:lnSpc>
                <a:spcPct val="88400"/>
              </a:lnSpc>
              <a:spcBef>
                <a:spcPts val="250"/>
              </a:spcBef>
            </a:pPr>
            <a:r>
              <a:rPr sz="1100" dirty="0">
                <a:solidFill>
                  <a:srgbClr val="0000CC"/>
                </a:solidFill>
                <a:latin typeface="Microsoft Sans Serif"/>
                <a:cs typeface="Microsoft Sans Serif"/>
              </a:rPr>
              <a:t>Kekarantin  </a:t>
            </a:r>
            <a:r>
              <a:rPr sz="1100" spc="-5" dirty="0">
                <a:solidFill>
                  <a:srgbClr val="0000CC"/>
                </a:solidFill>
                <a:latin typeface="Microsoft Sans Serif"/>
                <a:cs typeface="Microsoft Sans Serif"/>
              </a:rPr>
              <a:t>aan Ikan/ </a:t>
            </a:r>
            <a:r>
              <a:rPr sz="1100" dirty="0">
                <a:solidFill>
                  <a:srgbClr val="0000CC"/>
                </a:solidFill>
                <a:latin typeface="Microsoft Sans Serif"/>
                <a:cs typeface="Microsoft Sans Serif"/>
              </a:rPr>
              <a:t> </a:t>
            </a:r>
            <a:r>
              <a:rPr sz="1100" spc="-5" dirty="0">
                <a:solidFill>
                  <a:srgbClr val="0000CC"/>
                </a:solidFill>
                <a:latin typeface="Microsoft Sans Serif"/>
                <a:cs typeface="Microsoft Sans Serif"/>
              </a:rPr>
              <a:t>Hewan/ </a:t>
            </a:r>
            <a:r>
              <a:rPr sz="1100" dirty="0">
                <a:solidFill>
                  <a:srgbClr val="0000CC"/>
                </a:solidFill>
                <a:latin typeface="Microsoft Sans Serif"/>
                <a:cs typeface="Microsoft Sans Serif"/>
              </a:rPr>
              <a:t> Tumb </a:t>
            </a:r>
            <a:endParaRPr sz="11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671076" y="3967739"/>
            <a:ext cx="770890" cy="36068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 indent="110489">
              <a:lnSpc>
                <a:spcPts val="1200"/>
              </a:lnSpc>
              <a:spcBef>
                <a:spcPts val="340"/>
              </a:spcBef>
            </a:pPr>
            <a:r>
              <a:rPr sz="1200" spc="-5" dirty="0">
                <a:solidFill>
                  <a:srgbClr val="565656"/>
                </a:solidFill>
                <a:latin typeface="Microsoft Sans Serif"/>
                <a:cs typeface="Microsoft Sans Serif"/>
              </a:rPr>
              <a:t>Kemen </a:t>
            </a:r>
            <a:r>
              <a:rPr sz="1200" dirty="0">
                <a:solidFill>
                  <a:srgbClr val="565656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565656"/>
                </a:solidFill>
                <a:latin typeface="Microsoft Sans Serif"/>
                <a:cs typeface="Microsoft Sans Serif"/>
              </a:rPr>
              <a:t>Pariwisata</a:t>
            </a:r>
            <a:r>
              <a:rPr sz="1200" dirty="0">
                <a:solidFill>
                  <a:srgbClr val="565656"/>
                </a:solidFill>
                <a:latin typeface="Microsoft Sans Serif"/>
                <a:cs typeface="Microsoft Sans Serif"/>
              </a:rPr>
              <a:t> 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746295" y="4245484"/>
            <a:ext cx="795020" cy="525780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12065" marR="5080" indent="-40640" algn="ctr">
              <a:lnSpc>
                <a:spcPct val="86800"/>
              </a:lnSpc>
              <a:spcBef>
                <a:spcPts val="290"/>
              </a:spcBef>
            </a:pPr>
            <a:r>
              <a:rPr sz="1200" dirty="0">
                <a:solidFill>
                  <a:srgbClr val="0000CC"/>
                </a:solidFill>
                <a:latin typeface="Microsoft Sans Serif"/>
                <a:cs typeface="Microsoft Sans Serif"/>
              </a:rPr>
              <a:t>Kekarantin </a:t>
            </a:r>
            <a:r>
              <a:rPr sz="1200" spc="5" dirty="0">
                <a:solidFill>
                  <a:srgbClr val="0000CC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0000CC"/>
                </a:solidFill>
                <a:latin typeface="Microsoft Sans Serif"/>
                <a:cs typeface="Microsoft Sans Serif"/>
              </a:rPr>
              <a:t>aan </a:t>
            </a:r>
            <a:r>
              <a:rPr sz="1200" dirty="0">
                <a:solidFill>
                  <a:srgbClr val="0000CC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0000CC"/>
                </a:solidFill>
                <a:latin typeface="Microsoft Sans Serif"/>
                <a:cs typeface="Microsoft Sans Serif"/>
              </a:rPr>
              <a:t>Kesehatan</a:t>
            </a:r>
            <a:r>
              <a:rPr sz="1200" dirty="0">
                <a:solidFill>
                  <a:srgbClr val="0000CC"/>
                </a:solidFill>
                <a:latin typeface="Microsoft Sans Serif"/>
                <a:cs typeface="Microsoft Sans Serif"/>
              </a:rPr>
              <a:t> 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278877" y="1935309"/>
            <a:ext cx="716915" cy="48514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14300" marR="5080" indent="-102235">
              <a:lnSpc>
                <a:spcPts val="1700"/>
              </a:lnSpc>
              <a:spcBef>
                <a:spcPts val="340"/>
              </a:spcBef>
            </a:pP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Keimigr  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asian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440106" y="4986821"/>
            <a:ext cx="5638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565656"/>
                </a:solidFill>
                <a:latin typeface="Microsoft Sans Serif"/>
                <a:cs typeface="Microsoft Sans Serif"/>
              </a:rPr>
              <a:t>K/L</a:t>
            </a:r>
            <a:r>
              <a:rPr sz="2400" spc="-5" dirty="0">
                <a:solidFill>
                  <a:srgbClr val="696969"/>
                </a:solidFill>
                <a:latin typeface="Microsoft Sans Serif"/>
                <a:cs typeface="Microsoft Sans Serif"/>
              </a:rPr>
              <a:t> 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714819" y="1488351"/>
            <a:ext cx="646430" cy="61976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marR="5080" algn="ctr">
              <a:lnSpc>
                <a:spcPts val="1500"/>
              </a:lnSpc>
              <a:spcBef>
                <a:spcPts val="300"/>
              </a:spcBef>
            </a:pP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Dirjen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Perhub </a:t>
            </a:r>
            <a:r>
              <a:rPr sz="1400" spc="-3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Udara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787460" y="273848"/>
            <a:ext cx="247586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0" spc="-5" dirty="0">
                <a:solidFill>
                  <a:srgbClr val="4D4D4D"/>
                </a:solidFill>
                <a:latin typeface="Arial MT"/>
                <a:cs typeface="Arial MT"/>
              </a:rPr>
              <a:t>JEJARIN</a:t>
            </a:r>
            <a:r>
              <a:rPr sz="2800" b="0" spc="-5" dirty="0">
                <a:solidFill>
                  <a:srgbClr val="606060"/>
                </a:solidFill>
                <a:latin typeface="Arial MT"/>
                <a:cs typeface="Arial MT"/>
              </a:rPr>
              <a:t>G</a:t>
            </a:r>
            <a:r>
              <a:rPr sz="2800" b="0" spc="-60" dirty="0">
                <a:solidFill>
                  <a:srgbClr val="606060"/>
                </a:solidFill>
                <a:latin typeface="Arial MT"/>
                <a:cs typeface="Arial MT"/>
              </a:rPr>
              <a:t> </a:t>
            </a:r>
            <a:r>
              <a:rPr sz="2800" b="0" spc="-55" dirty="0">
                <a:solidFill>
                  <a:srgbClr val="606060"/>
                </a:solidFill>
                <a:latin typeface="Arial MT"/>
                <a:cs typeface="Arial MT"/>
              </a:rPr>
              <a:t>FAL</a:t>
            </a:r>
            <a:endParaRPr sz="2800">
              <a:latin typeface="Arial MT"/>
              <a:cs typeface="Arial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699258" y="3801739"/>
            <a:ext cx="895350" cy="70104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 indent="-635" algn="ctr">
              <a:lnSpc>
                <a:spcPts val="1700"/>
              </a:lnSpc>
              <a:spcBef>
                <a:spcPts val="340"/>
              </a:spcBef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Komite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as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ili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tasi 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Bandar</a:t>
            </a:r>
            <a:endParaRPr sz="16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584799" y="2568469"/>
            <a:ext cx="1140460" cy="61976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065" marR="5080" algn="ctr">
              <a:lnSpc>
                <a:spcPts val="1500"/>
              </a:lnSpc>
              <a:spcBef>
                <a:spcPts val="300"/>
              </a:spcBef>
            </a:pP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Komnas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Keamanan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Penerbangan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600852" y="5401678"/>
            <a:ext cx="68580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0000CC"/>
                </a:solidFill>
                <a:latin typeface="Microsoft Sans Serif"/>
                <a:cs typeface="Microsoft Sans Serif"/>
              </a:rPr>
              <a:t>KEMLU</a:t>
            </a:r>
            <a:r>
              <a:rPr sz="1400" dirty="0">
                <a:solidFill>
                  <a:srgbClr val="0329D6"/>
                </a:solidFill>
                <a:latin typeface="Microsoft Sans Serif"/>
                <a:cs typeface="Microsoft Sans Serif"/>
              </a:rPr>
              <a:t> </a:t>
            </a:r>
            <a:endParaRPr sz="14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87482" y="2855420"/>
            <a:ext cx="6754091" cy="131756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73370" y="2174878"/>
            <a:ext cx="5336540" cy="4259580"/>
            <a:chOff x="1173370" y="2174878"/>
            <a:chExt cx="5336540" cy="4259580"/>
          </a:xfrm>
        </p:grpSpPr>
        <p:sp>
          <p:nvSpPr>
            <p:cNvPr id="3" name="object 3"/>
            <p:cNvSpPr/>
            <p:nvPr/>
          </p:nvSpPr>
          <p:spPr>
            <a:xfrm>
              <a:off x="1186069" y="2187588"/>
              <a:ext cx="5311140" cy="4234180"/>
            </a:xfrm>
            <a:custGeom>
              <a:avLst/>
              <a:gdLst/>
              <a:ahLst/>
              <a:cxnLst/>
              <a:rect l="l" t="t" r="r" b="b"/>
              <a:pathLst>
                <a:path w="5311140" h="4234180">
                  <a:moveTo>
                    <a:pt x="5310530" y="0"/>
                  </a:moveTo>
                  <a:lnTo>
                    <a:pt x="0" y="0"/>
                  </a:lnTo>
                  <a:lnTo>
                    <a:pt x="0" y="3298825"/>
                  </a:lnTo>
                  <a:lnTo>
                    <a:pt x="0" y="4233862"/>
                  </a:lnTo>
                  <a:lnTo>
                    <a:pt x="5310530" y="4233862"/>
                  </a:lnTo>
                  <a:lnTo>
                    <a:pt x="5310530" y="3298825"/>
                  </a:lnTo>
                  <a:lnTo>
                    <a:pt x="5310530" y="0"/>
                  </a:lnTo>
                  <a:close/>
                </a:path>
              </a:pathLst>
            </a:custGeom>
            <a:solidFill>
              <a:srgbClr val="ABE1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186070" y="2187578"/>
              <a:ext cx="5311140" cy="4234180"/>
            </a:xfrm>
            <a:custGeom>
              <a:avLst/>
              <a:gdLst/>
              <a:ahLst/>
              <a:cxnLst/>
              <a:rect l="l" t="t" r="r" b="b"/>
              <a:pathLst>
                <a:path w="5311140" h="4234180">
                  <a:moveTo>
                    <a:pt x="0" y="0"/>
                  </a:moveTo>
                  <a:lnTo>
                    <a:pt x="5310531" y="0"/>
                  </a:lnTo>
                  <a:lnTo>
                    <a:pt x="5310531" y="4233861"/>
                  </a:lnTo>
                  <a:lnTo>
                    <a:pt x="0" y="4233861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CE1C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192975" y="4646613"/>
              <a:ext cx="2044700" cy="1754505"/>
            </a:xfrm>
            <a:custGeom>
              <a:avLst/>
              <a:gdLst/>
              <a:ahLst/>
              <a:cxnLst/>
              <a:rect l="l" t="t" r="r" b="b"/>
              <a:pathLst>
                <a:path w="2044700" h="1754504">
                  <a:moveTo>
                    <a:pt x="2044423" y="0"/>
                  </a:moveTo>
                  <a:lnTo>
                    <a:pt x="0" y="0"/>
                  </a:lnTo>
                  <a:lnTo>
                    <a:pt x="0" y="1754325"/>
                  </a:lnTo>
                  <a:lnTo>
                    <a:pt x="2044423" y="1754325"/>
                  </a:lnTo>
                  <a:lnTo>
                    <a:pt x="2044423" y="0"/>
                  </a:lnTo>
                  <a:close/>
                </a:path>
              </a:pathLst>
            </a:custGeom>
            <a:solidFill>
              <a:srgbClr val="6DA8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92975" y="4646613"/>
              <a:ext cx="2044700" cy="1754505"/>
            </a:xfrm>
            <a:custGeom>
              <a:avLst/>
              <a:gdLst/>
              <a:ahLst/>
              <a:cxnLst/>
              <a:rect l="l" t="t" r="r" b="b"/>
              <a:pathLst>
                <a:path w="2044700" h="1754504">
                  <a:moveTo>
                    <a:pt x="0" y="0"/>
                  </a:moveTo>
                  <a:lnTo>
                    <a:pt x="2044422" y="0"/>
                  </a:lnTo>
                  <a:lnTo>
                    <a:pt x="2044422" y="1754325"/>
                  </a:lnTo>
                  <a:lnTo>
                    <a:pt x="0" y="1754325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CE1C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925371" y="378668"/>
            <a:ext cx="7237604" cy="1049235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495300" marR="5080">
              <a:lnSpc>
                <a:spcPts val="4300"/>
              </a:lnSpc>
              <a:spcBef>
                <a:spcPts val="220"/>
              </a:spcBef>
            </a:pPr>
            <a:r>
              <a:rPr sz="3600" spc="-5" dirty="0"/>
              <a:t>KONSEP KEKARANTINAAN </a:t>
            </a:r>
            <a:r>
              <a:rPr sz="3600" spc="-994" dirty="0"/>
              <a:t> </a:t>
            </a:r>
            <a:r>
              <a:rPr sz="3600" spc="-5" dirty="0"/>
              <a:t>KESEHATAN</a:t>
            </a:r>
            <a:endParaRPr sz="3600" dirty="0"/>
          </a:p>
        </p:txBody>
      </p:sp>
      <p:sp>
        <p:nvSpPr>
          <p:cNvPr id="8" name="object 8"/>
          <p:cNvSpPr txBox="1"/>
          <p:nvPr/>
        </p:nvSpPr>
        <p:spPr>
          <a:xfrm>
            <a:off x="1669216" y="4679633"/>
            <a:ext cx="1097915" cy="845819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266065" marR="118110" indent="-140970">
              <a:lnSpc>
                <a:spcPts val="2100"/>
              </a:lnSpc>
              <a:spcBef>
                <a:spcPts val="219"/>
              </a:spcBef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KKM</a:t>
            </a:r>
            <a:r>
              <a:rPr sz="1800" b="1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MD </a:t>
            </a:r>
            <a:r>
              <a:rPr sz="1800" b="1" spc="-3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KKM</a:t>
            </a:r>
            <a:r>
              <a:rPr sz="18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:</a:t>
            </a:r>
            <a:endParaRPr sz="1800">
              <a:latin typeface="Calibri"/>
              <a:cs typeface="Calibri"/>
            </a:endParaRPr>
          </a:p>
          <a:p>
            <a:pPr marL="144145" indent="-132080">
              <a:lnSpc>
                <a:spcPts val="2140"/>
              </a:lnSpc>
              <a:buFont typeface="Arial MT"/>
              <a:buChar char="•"/>
              <a:tabLst>
                <a:tab pos="144780" algn="l"/>
              </a:tabLst>
            </a:pP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PENYAKIT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411874" y="5492433"/>
            <a:ext cx="1612265" cy="84581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40005" marR="5080" indent="-27940" algn="r">
              <a:lnSpc>
                <a:spcPct val="99500"/>
              </a:lnSpc>
              <a:spcBef>
                <a:spcPts val="110"/>
              </a:spcBef>
              <a:buFont typeface="Arial MT"/>
              <a:buChar char="•"/>
              <a:tabLst>
                <a:tab pos="144780" algn="l"/>
              </a:tabLst>
            </a:pP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FAKTOR</a:t>
            </a:r>
            <a:r>
              <a:rPr sz="18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RISIKO </a:t>
            </a:r>
            <a:r>
              <a:rPr sz="1800" b="1" spc="-3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(BIOTERORISME </a:t>
            </a:r>
            <a:r>
              <a:rPr sz="1800" b="1" spc="-3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DAN</a:t>
            </a:r>
            <a:r>
              <a:rPr sz="18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NUBIKA)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3561176" y="2209802"/>
            <a:ext cx="2930525" cy="594360"/>
            <a:chOff x="3561176" y="2209802"/>
            <a:chExt cx="2930525" cy="594360"/>
          </a:xfrm>
        </p:grpSpPr>
        <p:sp>
          <p:nvSpPr>
            <p:cNvPr id="11" name="object 11"/>
            <p:cNvSpPr/>
            <p:nvPr/>
          </p:nvSpPr>
          <p:spPr>
            <a:xfrm>
              <a:off x="3565938" y="2214565"/>
              <a:ext cx="2921000" cy="584835"/>
            </a:xfrm>
            <a:custGeom>
              <a:avLst/>
              <a:gdLst/>
              <a:ahLst/>
              <a:cxnLst/>
              <a:rect l="l" t="t" r="r" b="b"/>
              <a:pathLst>
                <a:path w="2921000" h="584835">
                  <a:moveTo>
                    <a:pt x="2920998" y="0"/>
                  </a:moveTo>
                  <a:lnTo>
                    <a:pt x="0" y="0"/>
                  </a:lnTo>
                  <a:lnTo>
                    <a:pt x="0" y="584774"/>
                  </a:lnTo>
                  <a:lnTo>
                    <a:pt x="2920998" y="584774"/>
                  </a:lnTo>
                  <a:lnTo>
                    <a:pt x="2920998" y="0"/>
                  </a:lnTo>
                  <a:close/>
                </a:path>
              </a:pathLst>
            </a:custGeom>
            <a:solidFill>
              <a:srgbClr val="002F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565938" y="2214564"/>
              <a:ext cx="2921000" cy="584835"/>
            </a:xfrm>
            <a:custGeom>
              <a:avLst/>
              <a:gdLst/>
              <a:ahLst/>
              <a:cxnLst/>
              <a:rect l="l" t="t" r="r" b="b"/>
              <a:pathLst>
                <a:path w="2921000" h="584835">
                  <a:moveTo>
                    <a:pt x="0" y="0"/>
                  </a:moveTo>
                  <a:lnTo>
                    <a:pt x="2920999" y="0"/>
                  </a:lnTo>
                  <a:lnTo>
                    <a:pt x="2920999" y="584774"/>
                  </a:lnTo>
                  <a:lnTo>
                    <a:pt x="0" y="584774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CE1C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3743847" y="2247586"/>
            <a:ext cx="2570480" cy="51054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81610" marR="5080" indent="-169545">
              <a:lnSpc>
                <a:spcPts val="1900"/>
              </a:lnSpc>
              <a:spcBef>
                <a:spcPts val="180"/>
              </a:spcBef>
            </a:pP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KEKARANTINAAN</a:t>
            </a:r>
            <a:r>
              <a:rPr sz="16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KESEHATAN </a:t>
            </a:r>
            <a:r>
              <a:rPr sz="1600" b="1" spc="-3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(UPAYA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CEGAH</a:t>
            </a: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TANGKAL)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7005638" y="2128839"/>
            <a:ext cx="1981200" cy="1366520"/>
            <a:chOff x="7005638" y="2128839"/>
            <a:chExt cx="1981200" cy="1366520"/>
          </a:xfrm>
        </p:grpSpPr>
        <p:sp>
          <p:nvSpPr>
            <p:cNvPr id="15" name="object 15"/>
            <p:cNvSpPr/>
            <p:nvPr/>
          </p:nvSpPr>
          <p:spPr>
            <a:xfrm>
              <a:off x="7010401" y="2133601"/>
              <a:ext cx="1971675" cy="1356995"/>
            </a:xfrm>
            <a:custGeom>
              <a:avLst/>
              <a:gdLst/>
              <a:ahLst/>
              <a:cxnLst/>
              <a:rect l="l" t="t" r="r" b="b"/>
              <a:pathLst>
                <a:path w="1971675" h="1356995">
                  <a:moveTo>
                    <a:pt x="1971259" y="0"/>
                  </a:moveTo>
                  <a:lnTo>
                    <a:pt x="0" y="0"/>
                  </a:lnTo>
                  <a:lnTo>
                    <a:pt x="0" y="1356461"/>
                  </a:lnTo>
                  <a:lnTo>
                    <a:pt x="1971259" y="1356461"/>
                  </a:lnTo>
                  <a:lnTo>
                    <a:pt x="1971259" y="0"/>
                  </a:lnTo>
                  <a:close/>
                </a:path>
              </a:pathLst>
            </a:custGeom>
            <a:solidFill>
              <a:srgbClr val="FF2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010400" y="2133601"/>
              <a:ext cx="1971675" cy="1356995"/>
            </a:xfrm>
            <a:custGeom>
              <a:avLst/>
              <a:gdLst/>
              <a:ahLst/>
              <a:cxnLst/>
              <a:rect l="l" t="t" r="r" b="b"/>
              <a:pathLst>
                <a:path w="1971675" h="1356995">
                  <a:moveTo>
                    <a:pt x="0" y="0"/>
                  </a:moveTo>
                  <a:lnTo>
                    <a:pt x="1971260" y="0"/>
                  </a:lnTo>
                  <a:lnTo>
                    <a:pt x="1971260" y="1356461"/>
                  </a:lnTo>
                  <a:lnTo>
                    <a:pt x="0" y="1356461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CE1C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7107370" y="2166621"/>
            <a:ext cx="1838325" cy="1266825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 marR="5080" indent="629285">
              <a:lnSpc>
                <a:spcPts val="1900"/>
              </a:lnSpc>
              <a:spcBef>
                <a:spcPts val="220"/>
              </a:spcBef>
            </a:pPr>
            <a:r>
              <a:rPr sz="165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NKRI </a:t>
            </a:r>
            <a:r>
              <a:rPr sz="165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5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BEBAS</a:t>
            </a:r>
            <a:r>
              <a:rPr sz="165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5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DARI</a:t>
            </a:r>
            <a:r>
              <a:rPr sz="165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5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KKM </a:t>
            </a:r>
            <a:endParaRPr sz="1650">
              <a:latin typeface="Microsoft Sans Serif"/>
              <a:cs typeface="Microsoft Sans Serif"/>
            </a:endParaRPr>
          </a:p>
          <a:p>
            <a:pPr marL="90805" marR="83185" indent="-635" algn="ctr">
              <a:lnSpc>
                <a:spcPct val="98500"/>
              </a:lnSpc>
            </a:pPr>
            <a:r>
              <a:rPr sz="165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DAN </a:t>
            </a:r>
            <a:r>
              <a:rPr sz="165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TIDAK </a:t>
            </a:r>
            <a:r>
              <a:rPr sz="165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MENYEBARKAN </a:t>
            </a:r>
            <a:r>
              <a:rPr sz="1650" spc="-4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5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KKM </a:t>
            </a:r>
            <a:endParaRPr sz="1650">
              <a:latin typeface="Microsoft Sans Serif"/>
              <a:cs typeface="Microsoft Sans Serif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3586024" y="2812420"/>
            <a:ext cx="1778000" cy="2641600"/>
            <a:chOff x="3586024" y="2812420"/>
            <a:chExt cx="1778000" cy="2641600"/>
          </a:xfrm>
        </p:grpSpPr>
        <p:sp>
          <p:nvSpPr>
            <p:cNvPr id="19" name="object 19"/>
            <p:cNvSpPr/>
            <p:nvPr/>
          </p:nvSpPr>
          <p:spPr>
            <a:xfrm>
              <a:off x="3590787" y="2817182"/>
              <a:ext cx="1768475" cy="2632075"/>
            </a:xfrm>
            <a:custGeom>
              <a:avLst/>
              <a:gdLst/>
              <a:ahLst/>
              <a:cxnLst/>
              <a:rect l="l" t="t" r="r" b="b"/>
              <a:pathLst>
                <a:path w="1768475" h="2632075">
                  <a:moveTo>
                    <a:pt x="1768335" y="0"/>
                  </a:moveTo>
                  <a:lnTo>
                    <a:pt x="0" y="0"/>
                  </a:lnTo>
                  <a:lnTo>
                    <a:pt x="0" y="2631489"/>
                  </a:lnTo>
                  <a:lnTo>
                    <a:pt x="1768335" y="2631489"/>
                  </a:lnTo>
                  <a:lnTo>
                    <a:pt x="1768335" y="0"/>
                  </a:lnTo>
                  <a:close/>
                </a:path>
              </a:pathLst>
            </a:custGeom>
            <a:solidFill>
              <a:srgbClr val="E2F1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90787" y="2817182"/>
              <a:ext cx="1768475" cy="2632075"/>
            </a:xfrm>
            <a:custGeom>
              <a:avLst/>
              <a:gdLst/>
              <a:ahLst/>
              <a:cxnLst/>
              <a:rect l="l" t="t" r="r" b="b"/>
              <a:pathLst>
                <a:path w="1768475" h="2632075">
                  <a:moveTo>
                    <a:pt x="0" y="0"/>
                  </a:moveTo>
                  <a:lnTo>
                    <a:pt x="1768335" y="0"/>
                  </a:lnTo>
                  <a:lnTo>
                    <a:pt x="1768335" y="2631489"/>
                  </a:lnTo>
                  <a:lnTo>
                    <a:pt x="0" y="263148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CE1C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3802176" y="2850202"/>
            <a:ext cx="1483995" cy="2537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79450" indent="-189865">
              <a:lnSpc>
                <a:spcPts val="1310"/>
              </a:lnSpc>
              <a:spcBef>
                <a:spcPts val="100"/>
              </a:spcBef>
              <a:buClr>
                <a:srgbClr val="FF0000"/>
              </a:buClr>
              <a:buAutoNum type="arabicPeriod"/>
              <a:tabLst>
                <a:tab pos="680085" algn="l"/>
              </a:tabLst>
            </a:pPr>
            <a:r>
              <a:rPr sz="1100" b="1" spc="-5" dirty="0">
                <a:solidFill>
                  <a:srgbClr val="FF2600"/>
                </a:solidFill>
                <a:latin typeface="Calibri"/>
                <a:cs typeface="Calibri"/>
              </a:rPr>
              <a:t>DETEKSI</a:t>
            </a:r>
            <a:r>
              <a:rPr sz="1100" b="1" spc="170" dirty="0">
                <a:solidFill>
                  <a:srgbClr val="FF2600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FF2600"/>
                </a:solidFill>
                <a:latin typeface="Calibri"/>
                <a:cs typeface="Calibri"/>
              </a:rPr>
              <a:t>DINI</a:t>
            </a:r>
            <a:endParaRPr sz="1100">
              <a:latin typeface="Calibri"/>
              <a:cs typeface="Calibri"/>
            </a:endParaRPr>
          </a:p>
          <a:p>
            <a:pPr marL="191135" marR="5080" indent="-191135" algn="r">
              <a:lnSpc>
                <a:spcPts val="1190"/>
              </a:lnSpc>
              <a:buClr>
                <a:srgbClr val="FF0000"/>
              </a:buClr>
              <a:buAutoNum type="arabicPeriod"/>
              <a:tabLst>
                <a:tab pos="191135" algn="l"/>
              </a:tabLst>
            </a:pPr>
            <a:r>
              <a:rPr sz="1000" b="1" spc="-5" dirty="0">
                <a:solidFill>
                  <a:srgbClr val="FF2600"/>
                </a:solidFill>
                <a:latin typeface="Arial"/>
                <a:cs typeface="Arial"/>
              </a:rPr>
              <a:t>R</a:t>
            </a:r>
            <a:r>
              <a:rPr sz="1000" b="1" spc="10" dirty="0">
                <a:solidFill>
                  <a:srgbClr val="FF2600"/>
                </a:solidFill>
                <a:latin typeface="Arial"/>
                <a:cs typeface="Arial"/>
              </a:rPr>
              <a:t>ESPON</a:t>
            </a:r>
            <a:r>
              <a:rPr sz="1000" b="1" dirty="0">
                <a:solidFill>
                  <a:srgbClr val="FF2600"/>
                </a:solidFill>
                <a:latin typeface="Arial"/>
                <a:cs typeface="Arial"/>
              </a:rPr>
              <a:t> </a:t>
            </a:r>
            <a:r>
              <a:rPr sz="1000" b="1" spc="-110" dirty="0">
                <a:solidFill>
                  <a:srgbClr val="FF2600"/>
                </a:solidFill>
                <a:latin typeface="Arial"/>
                <a:cs typeface="Arial"/>
              </a:rPr>
              <a:t> </a:t>
            </a:r>
            <a:r>
              <a:rPr sz="800" b="1" spc="-20" dirty="0">
                <a:solidFill>
                  <a:srgbClr val="002F73"/>
                </a:solidFill>
                <a:latin typeface="Arial"/>
                <a:cs typeface="Arial"/>
              </a:rPr>
              <a:t>:</a:t>
            </a:r>
            <a:r>
              <a:rPr sz="800" b="1" spc="-25" dirty="0">
                <a:solidFill>
                  <a:srgbClr val="002F73"/>
                </a:solidFill>
                <a:latin typeface="Arial"/>
                <a:cs typeface="Arial"/>
              </a:rPr>
              <a:t> </a:t>
            </a:r>
            <a:r>
              <a:rPr sz="900" b="1" spc="20" dirty="0">
                <a:solidFill>
                  <a:srgbClr val="002060"/>
                </a:solidFill>
                <a:latin typeface="Arial"/>
                <a:cs typeface="Arial"/>
              </a:rPr>
              <a:t>TI</a:t>
            </a:r>
            <a:r>
              <a:rPr sz="900" b="1" spc="30" dirty="0">
                <a:solidFill>
                  <a:srgbClr val="002060"/>
                </a:solidFill>
                <a:latin typeface="Arial"/>
                <a:cs typeface="Arial"/>
              </a:rPr>
              <a:t>N</a:t>
            </a:r>
            <a:r>
              <a:rPr sz="900" b="1" spc="-20" dirty="0">
                <a:solidFill>
                  <a:srgbClr val="002060"/>
                </a:solidFill>
                <a:latin typeface="Arial"/>
                <a:cs typeface="Arial"/>
              </a:rPr>
              <a:t>D</a:t>
            </a:r>
            <a:r>
              <a:rPr sz="900" b="1" spc="-5" dirty="0">
                <a:solidFill>
                  <a:srgbClr val="002060"/>
                </a:solidFill>
                <a:latin typeface="Arial"/>
                <a:cs typeface="Arial"/>
              </a:rPr>
              <a:t>A</a:t>
            </a:r>
            <a:r>
              <a:rPr sz="900" b="1" spc="15" dirty="0">
                <a:solidFill>
                  <a:srgbClr val="002060"/>
                </a:solidFill>
                <a:latin typeface="Arial"/>
                <a:cs typeface="Arial"/>
              </a:rPr>
              <a:t>K</a:t>
            </a:r>
            <a:r>
              <a:rPr sz="900" b="1" spc="-5" dirty="0">
                <a:solidFill>
                  <a:srgbClr val="002060"/>
                </a:solidFill>
                <a:latin typeface="Arial"/>
                <a:cs typeface="Arial"/>
              </a:rPr>
              <a:t>A</a:t>
            </a:r>
            <a:r>
              <a:rPr sz="900" b="1" spc="30" dirty="0">
                <a:solidFill>
                  <a:srgbClr val="002060"/>
                </a:solidFill>
                <a:latin typeface="Arial"/>
                <a:cs typeface="Arial"/>
              </a:rPr>
              <a:t>N</a:t>
            </a:r>
            <a:endParaRPr sz="900">
              <a:latin typeface="Arial"/>
              <a:cs typeface="Arial"/>
            </a:endParaRPr>
          </a:p>
          <a:p>
            <a:pPr marL="347345" marR="10160" indent="303530" algn="r">
              <a:lnSpc>
                <a:spcPct val="100000"/>
              </a:lnSpc>
            </a:pPr>
            <a:r>
              <a:rPr sz="900" b="1" spc="10" dirty="0">
                <a:solidFill>
                  <a:srgbClr val="002060"/>
                </a:solidFill>
                <a:latin typeface="Arial"/>
                <a:cs typeface="Arial"/>
              </a:rPr>
              <a:t>PE</a:t>
            </a:r>
            <a:r>
              <a:rPr sz="900" b="1" spc="5" dirty="0">
                <a:solidFill>
                  <a:srgbClr val="002060"/>
                </a:solidFill>
                <a:latin typeface="Arial"/>
                <a:cs typeface="Arial"/>
              </a:rPr>
              <a:t>N</a:t>
            </a:r>
            <a:r>
              <a:rPr sz="900" b="1" spc="-5" dirty="0">
                <a:solidFill>
                  <a:srgbClr val="002060"/>
                </a:solidFill>
                <a:latin typeface="Arial"/>
                <a:cs typeface="Arial"/>
              </a:rPr>
              <a:t>YE</a:t>
            </a:r>
            <a:r>
              <a:rPr sz="900" b="1" spc="-10" dirty="0">
                <a:solidFill>
                  <a:srgbClr val="002060"/>
                </a:solidFill>
                <a:latin typeface="Arial"/>
                <a:cs typeface="Arial"/>
              </a:rPr>
              <a:t>H</a:t>
            </a:r>
            <a:r>
              <a:rPr sz="900" b="1" spc="-85" dirty="0">
                <a:solidFill>
                  <a:srgbClr val="002060"/>
                </a:solidFill>
                <a:latin typeface="Arial"/>
                <a:cs typeface="Arial"/>
              </a:rPr>
              <a:t>A</a:t>
            </a:r>
            <a:r>
              <a:rPr sz="900" b="1" spc="-50" dirty="0">
                <a:solidFill>
                  <a:srgbClr val="002060"/>
                </a:solidFill>
                <a:latin typeface="Arial"/>
                <a:cs typeface="Arial"/>
              </a:rPr>
              <a:t>T</a:t>
            </a:r>
            <a:r>
              <a:rPr sz="900" b="1" spc="-5" dirty="0">
                <a:solidFill>
                  <a:srgbClr val="002060"/>
                </a:solidFill>
                <a:latin typeface="Arial"/>
                <a:cs typeface="Arial"/>
              </a:rPr>
              <a:t>A</a:t>
            </a:r>
            <a:r>
              <a:rPr sz="900" b="1" spc="15" dirty="0">
                <a:solidFill>
                  <a:srgbClr val="002060"/>
                </a:solidFill>
                <a:latin typeface="Arial"/>
                <a:cs typeface="Arial"/>
              </a:rPr>
              <a:t>N</a:t>
            </a:r>
            <a:r>
              <a:rPr sz="900" b="1" spc="30" dirty="0">
                <a:solidFill>
                  <a:srgbClr val="002060"/>
                </a:solidFill>
                <a:latin typeface="Arial"/>
                <a:cs typeface="Arial"/>
              </a:rPr>
              <a:t>,  </a:t>
            </a:r>
            <a:r>
              <a:rPr sz="900" b="1" spc="10" dirty="0">
                <a:solidFill>
                  <a:srgbClr val="002060"/>
                </a:solidFill>
                <a:latin typeface="Arial"/>
                <a:cs typeface="Arial"/>
              </a:rPr>
              <a:t>PE</a:t>
            </a:r>
            <a:r>
              <a:rPr sz="900" b="1" spc="5" dirty="0">
                <a:solidFill>
                  <a:srgbClr val="002060"/>
                </a:solidFill>
                <a:latin typeface="Arial"/>
                <a:cs typeface="Arial"/>
              </a:rPr>
              <a:t>N</a:t>
            </a:r>
            <a:r>
              <a:rPr sz="900" b="1" spc="-25" dirty="0">
                <a:solidFill>
                  <a:srgbClr val="002060"/>
                </a:solidFill>
                <a:latin typeface="Arial"/>
                <a:cs typeface="Arial"/>
              </a:rPr>
              <a:t>G</a:t>
            </a:r>
            <a:r>
              <a:rPr sz="900" b="1" spc="-5" dirty="0">
                <a:solidFill>
                  <a:srgbClr val="002060"/>
                </a:solidFill>
                <a:latin typeface="Arial"/>
                <a:cs typeface="Arial"/>
              </a:rPr>
              <a:t>AMA</a:t>
            </a:r>
            <a:r>
              <a:rPr sz="900" b="1" spc="15" dirty="0">
                <a:solidFill>
                  <a:srgbClr val="002060"/>
                </a:solidFill>
                <a:latin typeface="Arial"/>
                <a:cs typeface="Arial"/>
              </a:rPr>
              <a:t>N</a:t>
            </a:r>
            <a:r>
              <a:rPr sz="900" b="1" spc="-5" dirty="0">
                <a:solidFill>
                  <a:srgbClr val="002060"/>
                </a:solidFill>
                <a:latin typeface="Arial"/>
                <a:cs typeface="Arial"/>
              </a:rPr>
              <a:t>A</a:t>
            </a:r>
            <a:r>
              <a:rPr sz="900" b="1" spc="30" dirty="0">
                <a:solidFill>
                  <a:srgbClr val="002060"/>
                </a:solidFill>
                <a:latin typeface="Arial"/>
                <a:cs typeface="Arial"/>
              </a:rPr>
              <a:t>N</a:t>
            </a:r>
            <a:r>
              <a:rPr sz="900" b="1" spc="-2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900" b="1" spc="-20" dirty="0">
                <a:solidFill>
                  <a:srgbClr val="002060"/>
                </a:solidFill>
                <a:latin typeface="Arial"/>
                <a:cs typeface="Arial"/>
              </a:rPr>
              <a:t>D</a:t>
            </a:r>
            <a:r>
              <a:rPr sz="900" b="1" spc="-5" dirty="0">
                <a:solidFill>
                  <a:srgbClr val="002060"/>
                </a:solidFill>
                <a:latin typeface="Arial"/>
                <a:cs typeface="Arial"/>
              </a:rPr>
              <a:t>A</a:t>
            </a:r>
            <a:r>
              <a:rPr sz="900" b="1" spc="20" dirty="0">
                <a:solidFill>
                  <a:srgbClr val="002060"/>
                </a:solidFill>
                <a:latin typeface="Arial"/>
                <a:cs typeface="Arial"/>
              </a:rPr>
              <a:t>N  </a:t>
            </a:r>
            <a:r>
              <a:rPr sz="900" b="1" spc="5" dirty="0">
                <a:solidFill>
                  <a:srgbClr val="002060"/>
                </a:solidFill>
                <a:latin typeface="Arial"/>
                <a:cs typeface="Arial"/>
              </a:rPr>
              <a:t>PENGENDALIAN </a:t>
            </a:r>
            <a:r>
              <a:rPr sz="900" b="1" spc="1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002060"/>
                </a:solidFill>
                <a:latin typeface="Arial"/>
                <a:cs typeface="Arial"/>
              </a:rPr>
              <a:t>(DERATISASI, </a:t>
            </a:r>
            <a:r>
              <a:rPr sz="900" b="1" spc="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900" b="1" spc="10" dirty="0">
                <a:solidFill>
                  <a:srgbClr val="002060"/>
                </a:solidFill>
                <a:latin typeface="Arial"/>
                <a:cs typeface="Arial"/>
              </a:rPr>
              <a:t>DESINSEKSI, </a:t>
            </a:r>
            <a:r>
              <a:rPr sz="900" b="1" spc="1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900" b="1" spc="10" dirty="0">
                <a:solidFill>
                  <a:srgbClr val="002060"/>
                </a:solidFill>
                <a:latin typeface="Arial"/>
                <a:cs typeface="Arial"/>
              </a:rPr>
              <a:t>DESINFEKSI,</a:t>
            </a:r>
            <a:endParaRPr sz="900">
              <a:latin typeface="Arial"/>
              <a:cs typeface="Arial"/>
            </a:endParaRPr>
          </a:p>
          <a:p>
            <a:pPr marL="180975" marR="10160" indent="272415" algn="r">
              <a:lnSpc>
                <a:spcPct val="99500"/>
              </a:lnSpc>
              <a:spcBef>
                <a:spcPts val="25"/>
              </a:spcBef>
            </a:pPr>
            <a:r>
              <a:rPr sz="900" b="1" spc="15" dirty="0">
                <a:solidFill>
                  <a:srgbClr val="002060"/>
                </a:solidFill>
                <a:latin typeface="Arial"/>
                <a:cs typeface="Arial"/>
              </a:rPr>
              <a:t>D</a:t>
            </a:r>
            <a:r>
              <a:rPr sz="900" b="1" spc="5" dirty="0">
                <a:solidFill>
                  <a:srgbClr val="002060"/>
                </a:solidFill>
                <a:latin typeface="Arial"/>
                <a:cs typeface="Arial"/>
              </a:rPr>
              <a:t>E</a:t>
            </a:r>
            <a:r>
              <a:rPr sz="900" b="1" spc="-30" dirty="0">
                <a:solidFill>
                  <a:srgbClr val="002060"/>
                </a:solidFill>
                <a:latin typeface="Arial"/>
                <a:cs typeface="Arial"/>
              </a:rPr>
              <a:t>K</a:t>
            </a:r>
            <a:r>
              <a:rPr sz="900" b="1" spc="20" dirty="0">
                <a:solidFill>
                  <a:srgbClr val="002060"/>
                </a:solidFill>
                <a:latin typeface="Arial"/>
                <a:cs typeface="Arial"/>
              </a:rPr>
              <a:t>O</a:t>
            </a:r>
            <a:r>
              <a:rPr sz="900" b="1" spc="15" dirty="0">
                <a:solidFill>
                  <a:srgbClr val="002060"/>
                </a:solidFill>
                <a:latin typeface="Arial"/>
                <a:cs typeface="Arial"/>
              </a:rPr>
              <a:t>N</a:t>
            </a:r>
            <a:r>
              <a:rPr sz="900" b="1" spc="-50" dirty="0">
                <a:solidFill>
                  <a:srgbClr val="002060"/>
                </a:solidFill>
                <a:latin typeface="Arial"/>
                <a:cs typeface="Arial"/>
              </a:rPr>
              <a:t>T</a:t>
            </a:r>
            <a:r>
              <a:rPr sz="900" b="1" spc="-5" dirty="0">
                <a:solidFill>
                  <a:srgbClr val="002060"/>
                </a:solidFill>
                <a:latin typeface="Arial"/>
                <a:cs typeface="Arial"/>
              </a:rPr>
              <a:t>A</a:t>
            </a:r>
            <a:r>
              <a:rPr sz="900" b="1" spc="15" dirty="0">
                <a:solidFill>
                  <a:srgbClr val="002060"/>
                </a:solidFill>
                <a:latin typeface="Arial"/>
                <a:cs typeface="Arial"/>
              </a:rPr>
              <a:t>MI</a:t>
            </a:r>
            <a:r>
              <a:rPr sz="900" b="1" spc="10" dirty="0">
                <a:solidFill>
                  <a:srgbClr val="002060"/>
                </a:solidFill>
                <a:latin typeface="Arial"/>
                <a:cs typeface="Arial"/>
              </a:rPr>
              <a:t>N</a:t>
            </a:r>
            <a:r>
              <a:rPr sz="900" b="1" spc="-5" dirty="0">
                <a:solidFill>
                  <a:srgbClr val="002060"/>
                </a:solidFill>
                <a:latin typeface="Arial"/>
                <a:cs typeface="Arial"/>
              </a:rPr>
              <a:t>A</a:t>
            </a:r>
            <a:r>
              <a:rPr sz="900" b="1" spc="15" dirty="0">
                <a:solidFill>
                  <a:srgbClr val="002060"/>
                </a:solidFill>
                <a:latin typeface="Arial"/>
                <a:cs typeface="Arial"/>
              </a:rPr>
              <a:t>SI</a:t>
            </a:r>
            <a:r>
              <a:rPr sz="900" b="1" spc="30" dirty="0">
                <a:solidFill>
                  <a:srgbClr val="002060"/>
                </a:solidFill>
                <a:latin typeface="Arial"/>
                <a:cs typeface="Arial"/>
              </a:rPr>
              <a:t>,  </a:t>
            </a:r>
            <a:r>
              <a:rPr sz="900" b="1" spc="-10" dirty="0">
                <a:solidFill>
                  <a:srgbClr val="002060"/>
                </a:solidFill>
                <a:latin typeface="Arial"/>
                <a:cs typeface="Arial"/>
              </a:rPr>
              <a:t>PENGAMATAN </a:t>
            </a:r>
            <a:r>
              <a:rPr sz="900" b="1" spc="5" dirty="0">
                <a:solidFill>
                  <a:srgbClr val="002060"/>
                </a:solidFill>
                <a:latin typeface="Arial"/>
                <a:cs typeface="Arial"/>
              </a:rPr>
              <a:t>MEDIA </a:t>
            </a:r>
            <a:r>
              <a:rPr sz="900" b="1" spc="1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900" b="1" spc="15" dirty="0">
                <a:solidFill>
                  <a:srgbClr val="002060"/>
                </a:solidFill>
                <a:latin typeface="Arial"/>
                <a:cs typeface="Arial"/>
              </a:rPr>
              <a:t>LINGKUNGAN), </a:t>
            </a:r>
            <a:r>
              <a:rPr sz="900" b="1" spc="2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002060"/>
                </a:solidFill>
                <a:latin typeface="Arial"/>
                <a:cs typeface="Arial"/>
              </a:rPr>
              <a:t>P</a:t>
            </a:r>
            <a:r>
              <a:rPr sz="900" b="1" spc="-5" dirty="0">
                <a:solidFill>
                  <a:srgbClr val="002060"/>
                </a:solidFill>
                <a:latin typeface="Arial"/>
                <a:cs typeface="Arial"/>
              </a:rPr>
              <a:t>EM</a:t>
            </a:r>
            <a:r>
              <a:rPr sz="900" b="1" spc="-40" dirty="0">
                <a:solidFill>
                  <a:srgbClr val="002060"/>
                </a:solidFill>
                <a:latin typeface="Arial"/>
                <a:cs typeface="Arial"/>
              </a:rPr>
              <a:t>B</a:t>
            </a:r>
            <a:r>
              <a:rPr sz="900" b="1" spc="-85" dirty="0">
                <a:solidFill>
                  <a:srgbClr val="002060"/>
                </a:solidFill>
                <a:latin typeface="Arial"/>
                <a:cs typeface="Arial"/>
              </a:rPr>
              <a:t>A</a:t>
            </a:r>
            <a:r>
              <a:rPr sz="900" b="1" spc="-50" dirty="0">
                <a:solidFill>
                  <a:srgbClr val="002060"/>
                </a:solidFill>
                <a:latin typeface="Arial"/>
                <a:cs typeface="Arial"/>
              </a:rPr>
              <a:t>T</a:t>
            </a:r>
            <a:r>
              <a:rPr sz="900" b="1" spc="-5" dirty="0">
                <a:solidFill>
                  <a:srgbClr val="002060"/>
                </a:solidFill>
                <a:latin typeface="Arial"/>
                <a:cs typeface="Arial"/>
              </a:rPr>
              <a:t>ASA</a:t>
            </a:r>
            <a:r>
              <a:rPr sz="900" b="1" spc="30" dirty="0">
                <a:solidFill>
                  <a:srgbClr val="002060"/>
                </a:solidFill>
                <a:latin typeface="Arial"/>
                <a:cs typeface="Arial"/>
              </a:rPr>
              <a:t>N</a:t>
            </a:r>
            <a:r>
              <a:rPr sz="900" b="1" spc="-2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900" b="1" spc="5" dirty="0">
                <a:solidFill>
                  <a:srgbClr val="002060"/>
                </a:solidFill>
                <a:latin typeface="Arial"/>
                <a:cs typeface="Arial"/>
              </a:rPr>
              <a:t>SOSIA</a:t>
            </a:r>
            <a:r>
              <a:rPr sz="900" b="1" spc="-15" dirty="0">
                <a:solidFill>
                  <a:srgbClr val="002060"/>
                </a:solidFill>
                <a:latin typeface="Arial"/>
                <a:cs typeface="Arial"/>
              </a:rPr>
              <a:t>L</a:t>
            </a:r>
            <a:r>
              <a:rPr sz="900" b="1" spc="30" dirty="0">
                <a:solidFill>
                  <a:srgbClr val="002060"/>
                </a:solidFill>
                <a:latin typeface="Arial"/>
                <a:cs typeface="Arial"/>
              </a:rPr>
              <a:t>,  </a:t>
            </a:r>
            <a:r>
              <a:rPr sz="900" b="1" spc="10" dirty="0">
                <a:solidFill>
                  <a:srgbClr val="002060"/>
                </a:solidFill>
                <a:latin typeface="Arial"/>
                <a:cs typeface="Arial"/>
              </a:rPr>
              <a:t>KARANTINA,</a:t>
            </a:r>
            <a:r>
              <a:rPr sz="900" b="1" spc="-6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900" b="1" spc="10" dirty="0">
                <a:solidFill>
                  <a:srgbClr val="002060"/>
                </a:solidFill>
                <a:latin typeface="Arial"/>
                <a:cs typeface="Arial"/>
              </a:rPr>
              <a:t>ISOLASI,</a:t>
            </a:r>
            <a:endParaRPr sz="900">
              <a:latin typeface="Arial"/>
              <a:cs typeface="Arial"/>
            </a:endParaRPr>
          </a:p>
          <a:p>
            <a:pPr marL="99060" marR="10160" indent="673735" algn="r">
              <a:lnSpc>
                <a:spcPct val="98800"/>
              </a:lnSpc>
              <a:spcBef>
                <a:spcPts val="30"/>
              </a:spcBef>
            </a:pPr>
            <a:r>
              <a:rPr sz="900" b="1" spc="-35" dirty="0">
                <a:solidFill>
                  <a:srgbClr val="002060"/>
                </a:solidFill>
                <a:latin typeface="Arial"/>
                <a:cs typeface="Arial"/>
              </a:rPr>
              <a:t>V</a:t>
            </a:r>
            <a:r>
              <a:rPr sz="900" b="1" spc="-5" dirty="0">
                <a:solidFill>
                  <a:srgbClr val="002060"/>
                </a:solidFill>
                <a:latin typeface="Arial"/>
                <a:cs typeface="Arial"/>
              </a:rPr>
              <a:t>A</a:t>
            </a:r>
            <a:r>
              <a:rPr sz="900" b="1" spc="15" dirty="0">
                <a:solidFill>
                  <a:srgbClr val="002060"/>
                </a:solidFill>
                <a:latin typeface="Arial"/>
                <a:cs typeface="Arial"/>
              </a:rPr>
              <a:t>KSI</a:t>
            </a:r>
            <a:r>
              <a:rPr sz="900" b="1" spc="10" dirty="0">
                <a:solidFill>
                  <a:srgbClr val="002060"/>
                </a:solidFill>
                <a:latin typeface="Arial"/>
                <a:cs typeface="Arial"/>
              </a:rPr>
              <a:t>N</a:t>
            </a:r>
            <a:r>
              <a:rPr sz="900" b="1" spc="-5" dirty="0">
                <a:solidFill>
                  <a:srgbClr val="002060"/>
                </a:solidFill>
                <a:latin typeface="Arial"/>
                <a:cs typeface="Arial"/>
              </a:rPr>
              <a:t>A</a:t>
            </a:r>
            <a:r>
              <a:rPr sz="900" b="1" spc="15" dirty="0">
                <a:solidFill>
                  <a:srgbClr val="002060"/>
                </a:solidFill>
                <a:latin typeface="Arial"/>
                <a:cs typeface="Arial"/>
              </a:rPr>
              <a:t>SI</a:t>
            </a:r>
            <a:r>
              <a:rPr sz="900" b="1" spc="-2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002060"/>
                </a:solidFill>
                <a:latin typeface="Arial"/>
                <a:cs typeface="Arial"/>
              </a:rPr>
              <a:t>/  </a:t>
            </a:r>
            <a:r>
              <a:rPr sz="900" b="1" spc="5" dirty="0">
                <a:solidFill>
                  <a:srgbClr val="002060"/>
                </a:solidFill>
                <a:latin typeface="Arial"/>
                <a:cs typeface="Arial"/>
              </a:rPr>
              <a:t>PROFILAKSIS, </a:t>
            </a:r>
            <a:r>
              <a:rPr sz="900" b="1" spc="10" dirty="0">
                <a:solidFill>
                  <a:srgbClr val="002060"/>
                </a:solidFill>
                <a:latin typeface="Arial"/>
                <a:cs typeface="Arial"/>
              </a:rPr>
              <a:t> RUJUKAN </a:t>
            </a:r>
            <a:r>
              <a:rPr sz="900" b="1" dirty="0">
                <a:solidFill>
                  <a:srgbClr val="002060"/>
                </a:solidFill>
                <a:latin typeface="Arial"/>
                <a:cs typeface="Arial"/>
              </a:rPr>
              <a:t>DAN </a:t>
            </a:r>
            <a:r>
              <a:rPr sz="900" b="1" spc="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900" b="1" spc="15" dirty="0">
                <a:solidFill>
                  <a:srgbClr val="002060"/>
                </a:solidFill>
                <a:latin typeface="Arial"/>
                <a:cs typeface="Arial"/>
              </a:rPr>
              <a:t>DISEMI</a:t>
            </a:r>
            <a:r>
              <a:rPr sz="900" b="1" spc="5" dirty="0">
                <a:solidFill>
                  <a:srgbClr val="002060"/>
                </a:solidFill>
                <a:latin typeface="Arial"/>
                <a:cs typeface="Arial"/>
              </a:rPr>
              <a:t>N</a:t>
            </a:r>
            <a:r>
              <a:rPr sz="900" b="1" spc="-5" dirty="0">
                <a:solidFill>
                  <a:srgbClr val="002060"/>
                </a:solidFill>
                <a:latin typeface="Arial"/>
                <a:cs typeface="Arial"/>
              </a:rPr>
              <a:t>A</a:t>
            </a:r>
            <a:r>
              <a:rPr sz="900" b="1" spc="15" dirty="0">
                <a:solidFill>
                  <a:srgbClr val="002060"/>
                </a:solidFill>
                <a:latin typeface="Arial"/>
                <a:cs typeface="Arial"/>
              </a:rPr>
              <a:t>SI</a:t>
            </a:r>
            <a:r>
              <a:rPr sz="900" b="1" spc="-2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900" b="1" spc="15" dirty="0">
                <a:solidFill>
                  <a:srgbClr val="002060"/>
                </a:solidFill>
                <a:latin typeface="Arial"/>
                <a:cs typeface="Arial"/>
              </a:rPr>
              <a:t>I</a:t>
            </a:r>
            <a:r>
              <a:rPr sz="900" b="1" spc="40" dirty="0">
                <a:solidFill>
                  <a:srgbClr val="002060"/>
                </a:solidFill>
                <a:latin typeface="Arial"/>
                <a:cs typeface="Arial"/>
              </a:rPr>
              <a:t>N</a:t>
            </a:r>
            <a:r>
              <a:rPr sz="900" b="1" dirty="0">
                <a:solidFill>
                  <a:srgbClr val="002060"/>
                </a:solidFill>
                <a:latin typeface="Arial"/>
                <a:cs typeface="Arial"/>
              </a:rPr>
              <a:t>FOR</a:t>
            </a:r>
            <a:r>
              <a:rPr sz="900" b="1" spc="-5" dirty="0">
                <a:solidFill>
                  <a:srgbClr val="002060"/>
                </a:solidFill>
                <a:latin typeface="Arial"/>
                <a:cs typeface="Arial"/>
              </a:rPr>
              <a:t>MA</a:t>
            </a:r>
            <a:r>
              <a:rPr sz="900" b="1" spc="15" dirty="0">
                <a:solidFill>
                  <a:srgbClr val="002060"/>
                </a:solidFill>
                <a:latin typeface="Arial"/>
                <a:cs typeface="Arial"/>
              </a:rPr>
              <a:t>SI</a:t>
            </a:r>
            <a:endParaRPr sz="900">
              <a:latin typeface="Arial"/>
              <a:cs typeface="Arial"/>
            </a:endParaRPr>
          </a:p>
          <a:p>
            <a:pPr marR="10160" algn="r">
              <a:lnSpc>
                <a:spcPct val="100000"/>
              </a:lnSpc>
              <a:spcBef>
                <a:spcPts val="20"/>
              </a:spcBef>
            </a:pPr>
            <a:r>
              <a:rPr sz="900" b="1" spc="10" dirty="0">
                <a:solidFill>
                  <a:srgbClr val="002060"/>
                </a:solidFill>
                <a:latin typeface="Arial"/>
                <a:cs typeface="Arial"/>
              </a:rPr>
              <a:t>(NOTIFIKASI)</a:t>
            </a:r>
            <a:endParaRPr sz="9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186070" y="1654177"/>
            <a:ext cx="5311140" cy="462280"/>
          </a:xfrm>
          <a:prstGeom prst="rect">
            <a:avLst/>
          </a:prstGeom>
          <a:solidFill>
            <a:srgbClr val="FFFB00"/>
          </a:solidFill>
          <a:ln w="9524">
            <a:solidFill>
              <a:srgbClr val="CE1C00"/>
            </a:solidFill>
          </a:ln>
        </p:spPr>
        <p:txBody>
          <a:bodyPr vert="horz" wrap="square" lIns="0" tIns="45720" rIns="0" bIns="0" rtlCol="0">
            <a:spAutoFit/>
          </a:bodyPr>
          <a:lstStyle/>
          <a:p>
            <a:pPr marL="529590">
              <a:lnSpc>
                <a:spcPct val="100000"/>
              </a:lnSpc>
              <a:spcBef>
                <a:spcPts val="360"/>
              </a:spcBef>
            </a:pPr>
            <a:r>
              <a:rPr sz="2400" spc="-5" dirty="0">
                <a:solidFill>
                  <a:srgbClr val="002060"/>
                </a:solidFill>
                <a:latin typeface="Microsoft Sans Serif"/>
                <a:cs typeface="Microsoft Sans Serif"/>
              </a:rPr>
              <a:t>PINTU</a:t>
            </a:r>
            <a:r>
              <a:rPr sz="2400" spc="-20" dirty="0">
                <a:solidFill>
                  <a:srgbClr val="002060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002060"/>
                </a:solidFill>
                <a:latin typeface="Microsoft Sans Serif"/>
                <a:cs typeface="Microsoft Sans Serif"/>
              </a:rPr>
              <a:t>MASUK</a:t>
            </a:r>
            <a:r>
              <a:rPr sz="2400" spc="-20" dirty="0">
                <a:solidFill>
                  <a:srgbClr val="002060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002060"/>
                </a:solidFill>
                <a:latin typeface="Microsoft Sans Serif"/>
                <a:cs typeface="Microsoft Sans Serif"/>
              </a:rPr>
              <a:t>DAN</a:t>
            </a:r>
            <a:r>
              <a:rPr sz="2400" spc="-20" dirty="0">
                <a:solidFill>
                  <a:srgbClr val="002060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002060"/>
                </a:solidFill>
                <a:latin typeface="Microsoft Sans Serif"/>
                <a:cs typeface="Microsoft Sans Serif"/>
              </a:rPr>
              <a:t>WILAYAH </a:t>
            </a:r>
            <a:r>
              <a:rPr sz="2400" dirty="0">
                <a:solidFill>
                  <a:srgbClr val="002060"/>
                </a:solidFill>
                <a:latin typeface="Microsoft Sans Serif"/>
                <a:cs typeface="Microsoft Sans Serif"/>
              </a:rPr>
              <a:t> </a:t>
            </a:r>
            <a:endParaRPr sz="2400">
              <a:latin typeface="Microsoft Sans Serif"/>
              <a:cs typeface="Microsoft Sans Serif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3586023" y="2035175"/>
            <a:ext cx="3330575" cy="4410710"/>
            <a:chOff x="3586023" y="2035175"/>
            <a:chExt cx="3330575" cy="4410710"/>
          </a:xfrm>
        </p:grpSpPr>
        <p:sp>
          <p:nvSpPr>
            <p:cNvPr id="24" name="object 24"/>
            <p:cNvSpPr/>
            <p:nvPr/>
          </p:nvSpPr>
          <p:spPr>
            <a:xfrm>
              <a:off x="6484177" y="2047874"/>
              <a:ext cx="419734" cy="1117600"/>
            </a:xfrm>
            <a:custGeom>
              <a:avLst/>
              <a:gdLst/>
              <a:ahLst/>
              <a:cxnLst/>
              <a:rect l="l" t="t" r="r" b="b"/>
              <a:pathLst>
                <a:path w="419734" h="1117600">
                  <a:moveTo>
                    <a:pt x="209825" y="0"/>
                  </a:moveTo>
                  <a:lnTo>
                    <a:pt x="209825" y="279400"/>
                  </a:lnTo>
                  <a:lnTo>
                    <a:pt x="0" y="279400"/>
                  </a:lnTo>
                  <a:lnTo>
                    <a:pt x="0" y="838200"/>
                  </a:lnTo>
                  <a:lnTo>
                    <a:pt x="209825" y="838200"/>
                  </a:lnTo>
                  <a:lnTo>
                    <a:pt x="209825" y="1117600"/>
                  </a:lnTo>
                  <a:lnTo>
                    <a:pt x="419651" y="558800"/>
                  </a:lnTo>
                  <a:lnTo>
                    <a:pt x="209825" y="0"/>
                  </a:lnTo>
                  <a:close/>
                </a:path>
              </a:pathLst>
            </a:custGeom>
            <a:solidFill>
              <a:srgbClr val="FF2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484177" y="2047875"/>
              <a:ext cx="419734" cy="1117600"/>
            </a:xfrm>
            <a:custGeom>
              <a:avLst/>
              <a:gdLst/>
              <a:ahLst/>
              <a:cxnLst/>
              <a:rect l="l" t="t" r="r" b="b"/>
              <a:pathLst>
                <a:path w="419734" h="1117600">
                  <a:moveTo>
                    <a:pt x="0" y="279399"/>
                  </a:moveTo>
                  <a:lnTo>
                    <a:pt x="209825" y="279399"/>
                  </a:lnTo>
                  <a:lnTo>
                    <a:pt x="209825" y="0"/>
                  </a:lnTo>
                  <a:lnTo>
                    <a:pt x="419651" y="558799"/>
                  </a:lnTo>
                  <a:lnTo>
                    <a:pt x="209825" y="1117599"/>
                  </a:lnTo>
                  <a:lnTo>
                    <a:pt x="209825" y="838199"/>
                  </a:lnTo>
                  <a:lnTo>
                    <a:pt x="0" y="838199"/>
                  </a:lnTo>
                  <a:lnTo>
                    <a:pt x="0" y="279399"/>
                  </a:lnTo>
                  <a:close/>
                </a:path>
              </a:pathLst>
            </a:custGeom>
            <a:ln w="25399">
              <a:solidFill>
                <a:srgbClr val="CE1C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590786" y="5486401"/>
              <a:ext cx="2896235" cy="954405"/>
            </a:xfrm>
            <a:custGeom>
              <a:avLst/>
              <a:gdLst/>
              <a:ahLst/>
              <a:cxnLst/>
              <a:rect l="l" t="t" r="r" b="b"/>
              <a:pathLst>
                <a:path w="2896235" h="954404">
                  <a:moveTo>
                    <a:pt x="2896151" y="0"/>
                  </a:moveTo>
                  <a:lnTo>
                    <a:pt x="0" y="0"/>
                  </a:lnTo>
                  <a:lnTo>
                    <a:pt x="0" y="954106"/>
                  </a:lnTo>
                  <a:lnTo>
                    <a:pt x="2896151" y="954106"/>
                  </a:lnTo>
                  <a:lnTo>
                    <a:pt x="2896151" y="0"/>
                  </a:lnTo>
                  <a:close/>
                </a:path>
              </a:pathLst>
            </a:custGeom>
            <a:solidFill>
              <a:srgbClr val="35561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590786" y="5486402"/>
              <a:ext cx="2896235" cy="954405"/>
            </a:xfrm>
            <a:custGeom>
              <a:avLst/>
              <a:gdLst/>
              <a:ahLst/>
              <a:cxnLst/>
              <a:rect l="l" t="t" r="r" b="b"/>
              <a:pathLst>
                <a:path w="2896235" h="954404">
                  <a:moveTo>
                    <a:pt x="0" y="0"/>
                  </a:moveTo>
                  <a:lnTo>
                    <a:pt x="2896151" y="0"/>
                  </a:lnTo>
                  <a:lnTo>
                    <a:pt x="2896151" y="954106"/>
                  </a:lnTo>
                  <a:lnTo>
                    <a:pt x="0" y="954106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CE1C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4337466" y="5519422"/>
            <a:ext cx="1409065" cy="873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639"/>
              </a:lnSpc>
              <a:spcBef>
                <a:spcPts val="100"/>
              </a:spcBef>
            </a:pP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SASARAN/MEDIA</a:t>
            </a:r>
            <a:r>
              <a:rPr sz="14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:</a:t>
            </a:r>
            <a:endParaRPr sz="1400">
              <a:latin typeface="Calibri"/>
              <a:cs typeface="Calibri"/>
            </a:endParaRPr>
          </a:p>
          <a:p>
            <a:pPr marL="476250" indent="-103505">
              <a:lnSpc>
                <a:spcPts val="1639"/>
              </a:lnSpc>
              <a:buFont typeface="Arial MT"/>
              <a:buChar char="•"/>
              <a:tabLst>
                <a:tab pos="476884" algn="l"/>
              </a:tabLst>
            </a:pP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ORANG</a:t>
            </a:r>
            <a:endParaRPr sz="1400">
              <a:latin typeface="Calibri"/>
              <a:cs typeface="Calibri"/>
            </a:endParaRPr>
          </a:p>
          <a:p>
            <a:pPr marL="432434" indent="-102870">
              <a:lnSpc>
                <a:spcPct val="100000"/>
              </a:lnSpc>
              <a:spcBef>
                <a:spcPts val="20"/>
              </a:spcBef>
              <a:buFont typeface="Arial MT"/>
              <a:buChar char="•"/>
              <a:tabLst>
                <a:tab pos="433070" algn="l"/>
              </a:tabLst>
            </a:pP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BARANG</a:t>
            </a:r>
            <a:endParaRPr sz="1400">
              <a:latin typeface="Calibri"/>
              <a:cs typeface="Calibri"/>
            </a:endParaRPr>
          </a:p>
          <a:p>
            <a:pPr marL="226060" indent="-102870">
              <a:lnSpc>
                <a:spcPct val="100000"/>
              </a:lnSpc>
              <a:spcBef>
                <a:spcPts val="20"/>
              </a:spcBef>
              <a:buFont typeface="Arial MT"/>
              <a:buChar char="•"/>
              <a:tabLst>
                <a:tab pos="226695" algn="l"/>
              </a:tabLst>
            </a:pP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ALAT</a:t>
            </a:r>
            <a:r>
              <a:rPr sz="14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ANGKUT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013437" y="1654177"/>
            <a:ext cx="1978660" cy="429895"/>
          </a:xfrm>
          <a:prstGeom prst="rect">
            <a:avLst/>
          </a:prstGeom>
          <a:solidFill>
            <a:srgbClr val="FFFB00"/>
          </a:solidFill>
          <a:ln w="9524">
            <a:solidFill>
              <a:srgbClr val="CE1C00"/>
            </a:solidFill>
          </a:ln>
        </p:spPr>
        <p:txBody>
          <a:bodyPr vert="horz" wrap="square" lIns="0" tIns="44450" rIns="0" bIns="0" rtlCol="0">
            <a:spAutoFit/>
          </a:bodyPr>
          <a:lstStyle/>
          <a:p>
            <a:pPr marL="442595">
              <a:lnSpc>
                <a:spcPct val="100000"/>
              </a:lnSpc>
              <a:spcBef>
                <a:spcPts val="350"/>
              </a:spcBef>
            </a:pPr>
            <a:r>
              <a:rPr sz="2200" spc="-10" dirty="0">
                <a:solidFill>
                  <a:srgbClr val="002060"/>
                </a:solidFill>
                <a:latin typeface="Microsoft Sans Serif"/>
                <a:cs typeface="Microsoft Sans Serif"/>
              </a:rPr>
              <a:t>TUJUAN </a:t>
            </a:r>
            <a:endParaRPr sz="2200">
              <a:latin typeface="Microsoft Sans Serif"/>
              <a:cs typeface="Microsoft Sans Serif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1181307" y="2205039"/>
            <a:ext cx="1996439" cy="2040889"/>
            <a:chOff x="1181307" y="2205039"/>
            <a:chExt cx="1996439" cy="2040889"/>
          </a:xfrm>
        </p:grpSpPr>
        <p:sp>
          <p:nvSpPr>
            <p:cNvPr id="31" name="object 31"/>
            <p:cNvSpPr/>
            <p:nvPr/>
          </p:nvSpPr>
          <p:spPr>
            <a:xfrm>
              <a:off x="1186070" y="2209802"/>
              <a:ext cx="1986914" cy="2031364"/>
            </a:xfrm>
            <a:custGeom>
              <a:avLst/>
              <a:gdLst/>
              <a:ahLst/>
              <a:cxnLst/>
              <a:rect l="l" t="t" r="r" b="b"/>
              <a:pathLst>
                <a:path w="1986914" h="2031364">
                  <a:moveTo>
                    <a:pt x="1986445" y="0"/>
                  </a:moveTo>
                  <a:lnTo>
                    <a:pt x="0" y="0"/>
                  </a:lnTo>
                  <a:lnTo>
                    <a:pt x="0" y="2031324"/>
                  </a:lnTo>
                  <a:lnTo>
                    <a:pt x="1986445" y="2031324"/>
                  </a:lnTo>
                  <a:lnTo>
                    <a:pt x="1986445" y="0"/>
                  </a:lnTo>
                  <a:close/>
                </a:path>
              </a:pathLst>
            </a:custGeom>
            <a:solidFill>
              <a:srgbClr val="B3D9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186070" y="2209801"/>
              <a:ext cx="1986914" cy="2031364"/>
            </a:xfrm>
            <a:custGeom>
              <a:avLst/>
              <a:gdLst/>
              <a:ahLst/>
              <a:cxnLst/>
              <a:rect l="l" t="t" r="r" b="b"/>
              <a:pathLst>
                <a:path w="1986914" h="2031364">
                  <a:moveTo>
                    <a:pt x="0" y="0"/>
                  </a:moveTo>
                  <a:lnTo>
                    <a:pt x="1986445" y="0"/>
                  </a:lnTo>
                  <a:lnTo>
                    <a:pt x="1986445" y="2031324"/>
                  </a:lnTo>
                  <a:lnTo>
                    <a:pt x="0" y="2031324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CE1C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1291141" y="2242821"/>
            <a:ext cx="1782445" cy="19380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1330" indent="-121285">
              <a:lnSpc>
                <a:spcPts val="2130"/>
              </a:lnSpc>
              <a:spcBef>
                <a:spcPts val="100"/>
              </a:spcBef>
              <a:buClr>
                <a:srgbClr val="28520D"/>
              </a:buClr>
              <a:buFont typeface="Arial MT"/>
              <a:buChar char="•"/>
              <a:tabLst>
                <a:tab pos="481965" algn="l"/>
              </a:tabLst>
            </a:pPr>
            <a:r>
              <a:rPr sz="1800" b="1" spc="-5" dirty="0">
                <a:solidFill>
                  <a:srgbClr val="33630E"/>
                </a:solidFill>
                <a:latin typeface="Calibri"/>
                <a:cs typeface="Calibri"/>
              </a:rPr>
              <a:t>REGULASI</a:t>
            </a:r>
            <a:endParaRPr sz="1800">
              <a:latin typeface="Calibri"/>
              <a:cs typeface="Calibri"/>
            </a:endParaRPr>
          </a:p>
          <a:p>
            <a:pPr marL="690880" lvl="1" indent="-106045">
              <a:lnSpc>
                <a:spcPts val="2130"/>
              </a:lnSpc>
              <a:buFont typeface="Arial MT"/>
              <a:buChar char="•"/>
              <a:tabLst>
                <a:tab pos="691515" algn="l"/>
              </a:tabLst>
            </a:pPr>
            <a:r>
              <a:rPr sz="1800" b="1" dirty="0">
                <a:solidFill>
                  <a:srgbClr val="28520D"/>
                </a:solidFill>
                <a:latin typeface="Calibri"/>
                <a:cs typeface="Calibri"/>
              </a:rPr>
              <a:t>NSPK</a:t>
            </a:r>
            <a:endParaRPr sz="1800">
              <a:latin typeface="Calibri"/>
              <a:cs typeface="Calibri"/>
            </a:endParaRPr>
          </a:p>
          <a:p>
            <a:pPr marL="725170" lvl="1" indent="-121285">
              <a:lnSpc>
                <a:spcPts val="2130"/>
              </a:lnSpc>
              <a:spcBef>
                <a:spcPts val="40"/>
              </a:spcBef>
              <a:buFont typeface="Arial MT"/>
              <a:buChar char="•"/>
              <a:tabLst>
                <a:tab pos="725805" algn="l"/>
              </a:tabLst>
            </a:pPr>
            <a:r>
              <a:rPr sz="1800" b="1" dirty="0">
                <a:solidFill>
                  <a:srgbClr val="28520D"/>
                </a:solidFill>
                <a:latin typeface="Calibri"/>
                <a:cs typeface="Calibri"/>
              </a:rPr>
              <a:t>SDM</a:t>
            </a:r>
            <a:endParaRPr sz="1800">
              <a:latin typeface="Calibri"/>
              <a:cs typeface="Calibri"/>
            </a:endParaRPr>
          </a:p>
          <a:p>
            <a:pPr marL="297815" indent="-121285">
              <a:lnSpc>
                <a:spcPts val="2130"/>
              </a:lnSpc>
              <a:buFont typeface="Arial MT"/>
              <a:buChar char="•"/>
              <a:tabLst>
                <a:tab pos="298450" algn="l"/>
              </a:tabLst>
            </a:pPr>
            <a:r>
              <a:rPr sz="1800" b="1" spc="-5" dirty="0">
                <a:solidFill>
                  <a:srgbClr val="28520D"/>
                </a:solidFill>
                <a:latin typeface="Calibri"/>
                <a:cs typeface="Calibri"/>
              </a:rPr>
              <a:t>PEMBIAYAAN</a:t>
            </a:r>
            <a:endParaRPr sz="1800">
              <a:latin typeface="Calibri"/>
              <a:cs typeface="Calibri"/>
            </a:endParaRPr>
          </a:p>
          <a:p>
            <a:pPr marL="349250" marR="233679" lvl="1" indent="80010">
              <a:lnSpc>
                <a:spcPts val="2100"/>
              </a:lnSpc>
              <a:spcBef>
                <a:spcPts val="160"/>
              </a:spcBef>
              <a:buFont typeface="Arial MT"/>
              <a:buChar char="•"/>
              <a:tabLst>
                <a:tab pos="550545" algn="l"/>
              </a:tabLst>
            </a:pPr>
            <a:r>
              <a:rPr sz="1800" b="1" spc="-5" dirty="0">
                <a:solidFill>
                  <a:srgbClr val="28520D"/>
                </a:solidFill>
                <a:latin typeface="Calibri"/>
                <a:cs typeface="Calibri"/>
              </a:rPr>
              <a:t>SARANA </a:t>
            </a:r>
            <a:r>
              <a:rPr sz="1800" b="1" dirty="0">
                <a:solidFill>
                  <a:srgbClr val="28520D"/>
                </a:solidFill>
                <a:latin typeface="Calibri"/>
                <a:cs typeface="Calibri"/>
              </a:rPr>
              <a:t> PRA</a:t>
            </a:r>
            <a:r>
              <a:rPr sz="1800" b="1" spc="-5" dirty="0">
                <a:solidFill>
                  <a:srgbClr val="28520D"/>
                </a:solidFill>
                <a:latin typeface="Calibri"/>
                <a:cs typeface="Calibri"/>
              </a:rPr>
              <a:t>S</a:t>
            </a:r>
            <a:r>
              <a:rPr sz="1800" b="1" dirty="0">
                <a:solidFill>
                  <a:srgbClr val="28520D"/>
                </a:solidFill>
                <a:latin typeface="Calibri"/>
                <a:cs typeface="Calibri"/>
              </a:rPr>
              <a:t>ARA</a:t>
            </a:r>
            <a:r>
              <a:rPr sz="1800" b="1" spc="-5" dirty="0">
                <a:solidFill>
                  <a:srgbClr val="28520D"/>
                </a:solidFill>
                <a:latin typeface="Calibri"/>
                <a:cs typeface="Calibri"/>
              </a:rPr>
              <a:t>N</a:t>
            </a:r>
            <a:r>
              <a:rPr sz="1800" b="1" dirty="0">
                <a:solidFill>
                  <a:srgbClr val="28520D"/>
                </a:solidFill>
                <a:latin typeface="Calibri"/>
                <a:cs typeface="Calibri"/>
              </a:rPr>
              <a:t>A</a:t>
            </a:r>
            <a:endParaRPr sz="1800">
              <a:latin typeface="Calibri"/>
              <a:cs typeface="Calibri"/>
            </a:endParaRPr>
          </a:p>
          <a:p>
            <a:pPr marL="118110" indent="-106045">
              <a:lnSpc>
                <a:spcPts val="2140"/>
              </a:lnSpc>
              <a:buFont typeface="Arial MT"/>
              <a:buChar char="•"/>
              <a:tabLst>
                <a:tab pos="118745" algn="l"/>
              </a:tabLst>
            </a:pPr>
            <a:r>
              <a:rPr sz="1800" b="1" spc="-5" dirty="0">
                <a:solidFill>
                  <a:srgbClr val="28520D"/>
                </a:solidFill>
                <a:latin typeface="Calibri"/>
                <a:cs typeface="Calibri"/>
              </a:rPr>
              <a:t>DUKUNGAN</a:t>
            </a:r>
            <a:r>
              <a:rPr sz="1800" b="1" spc="-50" dirty="0">
                <a:solidFill>
                  <a:srgbClr val="28520D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28520D"/>
                </a:solidFill>
                <a:latin typeface="Calibri"/>
                <a:cs typeface="Calibri"/>
              </a:rPr>
              <a:t>LAIN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3206750" y="4045189"/>
            <a:ext cx="6018530" cy="2513330"/>
            <a:chOff x="3206750" y="4045189"/>
            <a:chExt cx="6018530" cy="2513330"/>
          </a:xfrm>
        </p:grpSpPr>
        <p:sp>
          <p:nvSpPr>
            <p:cNvPr id="35" name="object 35"/>
            <p:cNvSpPr/>
            <p:nvPr/>
          </p:nvSpPr>
          <p:spPr>
            <a:xfrm>
              <a:off x="3219450" y="5546724"/>
              <a:ext cx="473709" cy="685800"/>
            </a:xfrm>
            <a:custGeom>
              <a:avLst/>
              <a:gdLst/>
              <a:ahLst/>
              <a:cxnLst/>
              <a:rect l="l" t="t" r="r" b="b"/>
              <a:pathLst>
                <a:path w="473710" h="685800">
                  <a:moveTo>
                    <a:pt x="236745" y="0"/>
                  </a:moveTo>
                  <a:lnTo>
                    <a:pt x="236745" y="171449"/>
                  </a:lnTo>
                  <a:lnTo>
                    <a:pt x="0" y="171449"/>
                  </a:lnTo>
                  <a:lnTo>
                    <a:pt x="0" y="514350"/>
                  </a:lnTo>
                  <a:lnTo>
                    <a:pt x="236745" y="514350"/>
                  </a:lnTo>
                  <a:lnTo>
                    <a:pt x="236745" y="685800"/>
                  </a:lnTo>
                  <a:lnTo>
                    <a:pt x="473489" y="342899"/>
                  </a:lnTo>
                  <a:lnTo>
                    <a:pt x="236745" y="0"/>
                  </a:lnTo>
                  <a:close/>
                </a:path>
              </a:pathLst>
            </a:custGeom>
            <a:solidFill>
              <a:srgbClr val="FFF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219450" y="5546725"/>
              <a:ext cx="473709" cy="685800"/>
            </a:xfrm>
            <a:custGeom>
              <a:avLst/>
              <a:gdLst/>
              <a:ahLst/>
              <a:cxnLst/>
              <a:rect l="l" t="t" r="r" b="b"/>
              <a:pathLst>
                <a:path w="473710" h="685800">
                  <a:moveTo>
                    <a:pt x="0" y="171449"/>
                  </a:moveTo>
                  <a:lnTo>
                    <a:pt x="236744" y="171449"/>
                  </a:lnTo>
                  <a:lnTo>
                    <a:pt x="236744" y="0"/>
                  </a:lnTo>
                  <a:lnTo>
                    <a:pt x="473488" y="342899"/>
                  </a:lnTo>
                  <a:lnTo>
                    <a:pt x="236744" y="685799"/>
                  </a:lnTo>
                  <a:lnTo>
                    <a:pt x="236744" y="514349"/>
                  </a:lnTo>
                  <a:lnTo>
                    <a:pt x="0" y="514349"/>
                  </a:lnTo>
                  <a:lnTo>
                    <a:pt x="0" y="171449"/>
                  </a:lnTo>
                  <a:close/>
                </a:path>
              </a:pathLst>
            </a:custGeom>
            <a:ln w="25399">
              <a:solidFill>
                <a:srgbClr val="CE1C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6894166" y="4049952"/>
              <a:ext cx="2326640" cy="2503805"/>
            </a:xfrm>
            <a:custGeom>
              <a:avLst/>
              <a:gdLst/>
              <a:ahLst/>
              <a:cxnLst/>
              <a:rect l="l" t="t" r="r" b="b"/>
              <a:pathLst>
                <a:path w="2326640" h="2503804">
                  <a:moveTo>
                    <a:pt x="0" y="0"/>
                  </a:moveTo>
                  <a:lnTo>
                    <a:pt x="2326031" y="0"/>
                  </a:lnTo>
                  <a:lnTo>
                    <a:pt x="2326031" y="2503248"/>
                  </a:lnTo>
                  <a:lnTo>
                    <a:pt x="0" y="2503248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2F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7207274" y="4082972"/>
            <a:ext cx="1893570" cy="2429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ts val="1639"/>
              </a:lnSpc>
              <a:spcBef>
                <a:spcPts val="100"/>
              </a:spcBef>
              <a:buFont typeface="Wingdings"/>
              <a:buChar char=""/>
              <a:tabLst>
                <a:tab pos="354965" algn="l"/>
                <a:tab pos="355600" algn="l"/>
              </a:tabLst>
            </a:pPr>
            <a:r>
              <a:rPr sz="1400" b="1" dirty="0">
                <a:solidFill>
                  <a:srgbClr val="002060"/>
                </a:solidFill>
                <a:latin typeface="Tahoma"/>
                <a:cs typeface="Tahoma"/>
              </a:rPr>
              <a:t>UU</a:t>
            </a:r>
            <a:r>
              <a:rPr sz="1400" b="1" spc="-40" dirty="0">
                <a:solidFill>
                  <a:srgbClr val="002060"/>
                </a:solidFill>
                <a:latin typeface="Tahoma"/>
                <a:cs typeface="Tahoma"/>
              </a:rPr>
              <a:t> </a:t>
            </a:r>
            <a:r>
              <a:rPr sz="1400" b="1" spc="-5" dirty="0">
                <a:solidFill>
                  <a:srgbClr val="002060"/>
                </a:solidFill>
                <a:latin typeface="Tahoma"/>
                <a:cs typeface="Tahoma"/>
              </a:rPr>
              <a:t>No.1/1962</a:t>
            </a:r>
            <a:endParaRPr sz="1400">
              <a:latin typeface="Tahoma"/>
              <a:cs typeface="Tahoma"/>
            </a:endParaRPr>
          </a:p>
          <a:p>
            <a:pPr marL="288290" marR="74295" indent="-103505">
              <a:lnSpc>
                <a:spcPts val="1700"/>
              </a:lnSpc>
            </a:pPr>
            <a:r>
              <a:rPr sz="1400" b="1" dirty="0">
                <a:solidFill>
                  <a:srgbClr val="002060"/>
                </a:solidFill>
                <a:latin typeface="Tahoma"/>
                <a:cs typeface="Tahoma"/>
              </a:rPr>
              <a:t>tentang</a:t>
            </a:r>
            <a:r>
              <a:rPr sz="1400" b="1" spc="-80" dirty="0">
                <a:solidFill>
                  <a:srgbClr val="002060"/>
                </a:solidFill>
                <a:latin typeface="Tahoma"/>
                <a:cs typeface="Tahoma"/>
              </a:rPr>
              <a:t> </a:t>
            </a:r>
            <a:r>
              <a:rPr sz="1400" b="1" spc="-5" dirty="0">
                <a:solidFill>
                  <a:srgbClr val="002060"/>
                </a:solidFill>
                <a:latin typeface="Tahoma"/>
                <a:cs typeface="Tahoma"/>
              </a:rPr>
              <a:t>Karantina </a:t>
            </a:r>
            <a:r>
              <a:rPr sz="1400" b="1" spc="-395" dirty="0">
                <a:solidFill>
                  <a:srgbClr val="002060"/>
                </a:solidFill>
                <a:latin typeface="Tahoma"/>
                <a:cs typeface="Tahoma"/>
              </a:rPr>
              <a:t> </a:t>
            </a:r>
            <a:r>
              <a:rPr sz="1400" b="1" spc="-5" dirty="0">
                <a:solidFill>
                  <a:srgbClr val="002060"/>
                </a:solidFill>
                <a:latin typeface="Tahoma"/>
                <a:cs typeface="Tahoma"/>
              </a:rPr>
              <a:t>Laut </a:t>
            </a:r>
            <a:r>
              <a:rPr sz="1400" b="1" dirty="0">
                <a:solidFill>
                  <a:srgbClr val="002060"/>
                </a:solidFill>
                <a:latin typeface="Tahoma"/>
                <a:cs typeface="Tahoma"/>
              </a:rPr>
              <a:t>dan UU No. </a:t>
            </a:r>
            <a:r>
              <a:rPr sz="1400" b="1" spc="5" dirty="0">
                <a:solidFill>
                  <a:srgbClr val="002060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002060"/>
                </a:solidFill>
                <a:latin typeface="Tahoma"/>
                <a:cs typeface="Tahoma"/>
              </a:rPr>
              <a:t>2/1962 tentang </a:t>
            </a:r>
            <a:r>
              <a:rPr sz="1400" b="1" spc="5" dirty="0">
                <a:solidFill>
                  <a:srgbClr val="002060"/>
                </a:solidFill>
                <a:latin typeface="Tahoma"/>
                <a:cs typeface="Tahoma"/>
              </a:rPr>
              <a:t> </a:t>
            </a:r>
            <a:r>
              <a:rPr sz="1400" b="1" spc="-5" dirty="0">
                <a:solidFill>
                  <a:srgbClr val="002060"/>
                </a:solidFill>
                <a:latin typeface="Tahoma"/>
                <a:cs typeface="Tahoma"/>
              </a:rPr>
              <a:t>Karantina</a:t>
            </a:r>
            <a:r>
              <a:rPr sz="1400" b="1" spc="-35" dirty="0">
                <a:solidFill>
                  <a:srgbClr val="002060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002060"/>
                </a:solidFill>
                <a:latin typeface="Tahoma"/>
                <a:cs typeface="Tahoma"/>
              </a:rPr>
              <a:t>Udara</a:t>
            </a:r>
            <a:endParaRPr sz="1400">
              <a:latin typeface="Tahoma"/>
              <a:cs typeface="Tahoma"/>
            </a:endParaRPr>
          </a:p>
          <a:p>
            <a:pPr marL="437515" marR="326390" lvl="1" indent="-278765">
              <a:lnSpc>
                <a:spcPts val="1650"/>
              </a:lnSpc>
              <a:spcBef>
                <a:spcPts val="1085"/>
              </a:spcBef>
              <a:buClr>
                <a:srgbClr val="002060"/>
              </a:buClr>
              <a:buFont typeface="Wingdings"/>
              <a:buChar char=""/>
              <a:tabLst>
                <a:tab pos="501650" algn="l"/>
                <a:tab pos="502284" algn="l"/>
              </a:tabLst>
            </a:pPr>
            <a:r>
              <a:rPr dirty="0"/>
              <a:t>	</a:t>
            </a:r>
            <a:r>
              <a:rPr sz="1400" b="1" spc="-5" dirty="0">
                <a:solidFill>
                  <a:srgbClr val="002060"/>
                </a:solidFill>
                <a:latin typeface="Tahoma"/>
                <a:cs typeface="Tahoma"/>
              </a:rPr>
              <a:t>Permenkes </a:t>
            </a:r>
            <a:r>
              <a:rPr sz="1400" b="1" dirty="0">
                <a:solidFill>
                  <a:srgbClr val="002060"/>
                </a:solidFill>
                <a:latin typeface="Tahoma"/>
                <a:cs typeface="Tahoma"/>
              </a:rPr>
              <a:t> 356/2008</a:t>
            </a:r>
            <a:r>
              <a:rPr sz="1400" b="1" spc="-105" dirty="0">
                <a:solidFill>
                  <a:srgbClr val="002060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002F73"/>
                </a:solidFill>
                <a:latin typeface="Wingdings"/>
                <a:cs typeface="Wingdings"/>
              </a:rPr>
              <a:t></a:t>
            </a:r>
            <a:endParaRPr sz="1400">
              <a:latin typeface="Wingdings"/>
              <a:cs typeface="Wingdings"/>
            </a:endParaRPr>
          </a:p>
          <a:p>
            <a:pPr marL="605155" marR="5080" indent="-484505">
              <a:lnSpc>
                <a:spcPts val="1700"/>
              </a:lnSpc>
              <a:spcBef>
                <a:spcPts val="15"/>
              </a:spcBef>
            </a:pPr>
            <a:r>
              <a:rPr sz="1400" b="1" dirty="0">
                <a:solidFill>
                  <a:srgbClr val="72A02A"/>
                </a:solidFill>
                <a:latin typeface="Tahoma"/>
                <a:cs typeface="Tahoma"/>
              </a:rPr>
              <a:t>2348</a:t>
            </a:r>
            <a:r>
              <a:rPr sz="1400" b="1" dirty="0">
                <a:solidFill>
                  <a:srgbClr val="84AD37"/>
                </a:solidFill>
                <a:latin typeface="Tahoma"/>
                <a:cs typeface="Tahoma"/>
              </a:rPr>
              <a:t>/</a:t>
            </a:r>
            <a:r>
              <a:rPr sz="1400" b="1" dirty="0">
                <a:solidFill>
                  <a:srgbClr val="72A02A"/>
                </a:solidFill>
                <a:latin typeface="Tahoma"/>
                <a:cs typeface="Tahoma"/>
              </a:rPr>
              <a:t>2011</a:t>
            </a:r>
            <a:r>
              <a:rPr sz="1400" b="1" spc="-90" dirty="0">
                <a:solidFill>
                  <a:srgbClr val="72A02A"/>
                </a:solidFill>
                <a:latin typeface="Tahoma"/>
                <a:cs typeface="Tahoma"/>
              </a:rPr>
              <a:t> </a:t>
            </a:r>
            <a:r>
              <a:rPr sz="1400" b="1" spc="-5" dirty="0">
                <a:solidFill>
                  <a:srgbClr val="72A02A"/>
                </a:solidFill>
                <a:latin typeface="Tahoma"/>
                <a:cs typeface="Tahoma"/>
              </a:rPr>
              <a:t>tentang </a:t>
            </a:r>
            <a:r>
              <a:rPr sz="1400" b="1" spc="-395" dirty="0">
                <a:solidFill>
                  <a:srgbClr val="72A02A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72A02A"/>
                </a:solidFill>
                <a:latin typeface="Tahoma"/>
                <a:cs typeface="Tahoma"/>
              </a:rPr>
              <a:t>O</a:t>
            </a:r>
            <a:r>
              <a:rPr sz="1400" b="1" dirty="0">
                <a:solidFill>
                  <a:srgbClr val="84AD37"/>
                </a:solidFill>
                <a:latin typeface="Tahoma"/>
                <a:cs typeface="Tahoma"/>
              </a:rPr>
              <a:t>T</a:t>
            </a:r>
            <a:r>
              <a:rPr sz="1400" b="1" dirty="0">
                <a:solidFill>
                  <a:srgbClr val="72A02A"/>
                </a:solidFill>
                <a:latin typeface="Tahoma"/>
                <a:cs typeface="Tahoma"/>
              </a:rPr>
              <a:t>K</a:t>
            </a:r>
            <a:r>
              <a:rPr sz="1400" b="1" spc="-10" dirty="0">
                <a:solidFill>
                  <a:srgbClr val="72A02A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72A02A"/>
                </a:solidFill>
                <a:latin typeface="Tahoma"/>
                <a:cs typeface="Tahoma"/>
              </a:rPr>
              <a:t>KKP</a:t>
            </a:r>
            <a:endParaRPr sz="1400">
              <a:latin typeface="Tahoma"/>
              <a:cs typeface="Tahoma"/>
            </a:endParaRPr>
          </a:p>
          <a:p>
            <a:pPr marL="515620" lvl="1" indent="-343535">
              <a:lnSpc>
                <a:spcPct val="100000"/>
              </a:lnSpc>
              <a:spcBef>
                <a:spcPts val="1005"/>
              </a:spcBef>
              <a:buClr>
                <a:srgbClr val="72A02A"/>
              </a:buClr>
              <a:buFont typeface="Wingdings"/>
              <a:buChar char=""/>
              <a:tabLst>
                <a:tab pos="515620" algn="l"/>
                <a:tab pos="516255" algn="l"/>
              </a:tabLst>
            </a:pPr>
            <a:r>
              <a:rPr sz="1400" b="1" dirty="0">
                <a:solidFill>
                  <a:srgbClr val="84AD37"/>
                </a:solidFill>
                <a:latin typeface="Tahoma"/>
                <a:cs typeface="Tahoma"/>
              </a:rPr>
              <a:t>IHR</a:t>
            </a:r>
            <a:r>
              <a:rPr sz="1400" b="1" spc="-50" dirty="0">
                <a:solidFill>
                  <a:srgbClr val="84AD37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84AD37"/>
                </a:solidFill>
                <a:latin typeface="Tahoma"/>
                <a:cs typeface="Tahoma"/>
              </a:rPr>
              <a:t>(2005)</a:t>
            </a:r>
            <a:endParaRPr sz="1400">
              <a:latin typeface="Tahoma"/>
              <a:cs typeface="Tahoma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5534162" y="3443288"/>
            <a:ext cx="2753360" cy="2132330"/>
            <a:chOff x="5534162" y="3443288"/>
            <a:chExt cx="2753360" cy="2132330"/>
          </a:xfrm>
        </p:grpSpPr>
        <p:sp>
          <p:nvSpPr>
            <p:cNvPr id="40" name="object 40"/>
            <p:cNvSpPr/>
            <p:nvPr/>
          </p:nvSpPr>
          <p:spPr>
            <a:xfrm>
              <a:off x="7560917" y="3455988"/>
              <a:ext cx="713740" cy="582930"/>
            </a:xfrm>
            <a:custGeom>
              <a:avLst/>
              <a:gdLst/>
              <a:ahLst/>
              <a:cxnLst/>
              <a:rect l="l" t="t" r="r" b="b"/>
              <a:pathLst>
                <a:path w="713740" h="582929">
                  <a:moveTo>
                    <a:pt x="356842" y="0"/>
                  </a:moveTo>
                  <a:lnTo>
                    <a:pt x="0" y="291304"/>
                  </a:lnTo>
                  <a:lnTo>
                    <a:pt x="178421" y="291304"/>
                  </a:lnTo>
                  <a:lnTo>
                    <a:pt x="178421" y="582611"/>
                  </a:lnTo>
                  <a:lnTo>
                    <a:pt x="535264" y="582611"/>
                  </a:lnTo>
                  <a:lnTo>
                    <a:pt x="535264" y="291304"/>
                  </a:lnTo>
                  <a:lnTo>
                    <a:pt x="713685" y="291304"/>
                  </a:lnTo>
                  <a:lnTo>
                    <a:pt x="356842" y="0"/>
                  </a:lnTo>
                  <a:close/>
                </a:path>
              </a:pathLst>
            </a:custGeom>
            <a:solidFill>
              <a:srgbClr val="FFF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7560917" y="3455988"/>
              <a:ext cx="713740" cy="582930"/>
            </a:xfrm>
            <a:custGeom>
              <a:avLst/>
              <a:gdLst/>
              <a:ahLst/>
              <a:cxnLst/>
              <a:rect l="l" t="t" r="r" b="b"/>
              <a:pathLst>
                <a:path w="713740" h="582929">
                  <a:moveTo>
                    <a:pt x="0" y="291305"/>
                  </a:moveTo>
                  <a:lnTo>
                    <a:pt x="356842" y="0"/>
                  </a:lnTo>
                  <a:lnTo>
                    <a:pt x="713685" y="291305"/>
                  </a:lnTo>
                  <a:lnTo>
                    <a:pt x="535264" y="291305"/>
                  </a:lnTo>
                  <a:lnTo>
                    <a:pt x="535264" y="582611"/>
                  </a:lnTo>
                  <a:lnTo>
                    <a:pt x="178420" y="582611"/>
                  </a:lnTo>
                  <a:lnTo>
                    <a:pt x="178420" y="291305"/>
                  </a:lnTo>
                  <a:lnTo>
                    <a:pt x="0" y="291305"/>
                  </a:lnTo>
                  <a:close/>
                </a:path>
              </a:pathLst>
            </a:custGeom>
            <a:ln w="25399">
              <a:solidFill>
                <a:srgbClr val="CE1C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6492463" y="4791076"/>
              <a:ext cx="458470" cy="771525"/>
            </a:xfrm>
            <a:custGeom>
              <a:avLst/>
              <a:gdLst/>
              <a:ahLst/>
              <a:cxnLst/>
              <a:rect l="l" t="t" r="r" b="b"/>
              <a:pathLst>
                <a:path w="458470" h="771525">
                  <a:moveTo>
                    <a:pt x="229151" y="0"/>
                  </a:moveTo>
                  <a:lnTo>
                    <a:pt x="0" y="385761"/>
                  </a:lnTo>
                  <a:lnTo>
                    <a:pt x="229151" y="771525"/>
                  </a:lnTo>
                  <a:lnTo>
                    <a:pt x="229151" y="578643"/>
                  </a:lnTo>
                  <a:lnTo>
                    <a:pt x="458303" y="578643"/>
                  </a:lnTo>
                  <a:lnTo>
                    <a:pt x="458303" y="192881"/>
                  </a:lnTo>
                  <a:lnTo>
                    <a:pt x="229151" y="192881"/>
                  </a:lnTo>
                  <a:lnTo>
                    <a:pt x="229151" y="0"/>
                  </a:lnTo>
                  <a:close/>
                </a:path>
              </a:pathLst>
            </a:custGeom>
            <a:solidFill>
              <a:srgbClr val="FFF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6492463" y="4791076"/>
              <a:ext cx="458470" cy="771525"/>
            </a:xfrm>
            <a:custGeom>
              <a:avLst/>
              <a:gdLst/>
              <a:ahLst/>
              <a:cxnLst/>
              <a:rect l="l" t="t" r="r" b="b"/>
              <a:pathLst>
                <a:path w="458470" h="771525">
                  <a:moveTo>
                    <a:pt x="229151" y="771524"/>
                  </a:moveTo>
                  <a:lnTo>
                    <a:pt x="0" y="385761"/>
                  </a:lnTo>
                  <a:lnTo>
                    <a:pt x="229151" y="0"/>
                  </a:lnTo>
                  <a:lnTo>
                    <a:pt x="229151" y="192880"/>
                  </a:lnTo>
                  <a:lnTo>
                    <a:pt x="458303" y="192880"/>
                  </a:lnTo>
                  <a:lnTo>
                    <a:pt x="458303" y="578643"/>
                  </a:lnTo>
                  <a:lnTo>
                    <a:pt x="229151" y="578643"/>
                  </a:lnTo>
                  <a:lnTo>
                    <a:pt x="229151" y="771524"/>
                  </a:lnTo>
                  <a:close/>
                </a:path>
              </a:pathLst>
            </a:custGeom>
            <a:ln w="25399">
              <a:solidFill>
                <a:srgbClr val="CE1C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5546862" y="3733799"/>
              <a:ext cx="937894" cy="840105"/>
            </a:xfrm>
            <a:custGeom>
              <a:avLst/>
              <a:gdLst/>
              <a:ahLst/>
              <a:cxnLst/>
              <a:rect l="l" t="t" r="r" b="b"/>
              <a:pathLst>
                <a:path w="937895" h="840104">
                  <a:moveTo>
                    <a:pt x="797347" y="0"/>
                  </a:moveTo>
                  <a:lnTo>
                    <a:pt x="139966" y="0"/>
                  </a:lnTo>
                  <a:lnTo>
                    <a:pt x="95726" y="7135"/>
                  </a:lnTo>
                  <a:lnTo>
                    <a:pt x="57304" y="27005"/>
                  </a:lnTo>
                  <a:lnTo>
                    <a:pt x="27005" y="57304"/>
                  </a:lnTo>
                  <a:lnTo>
                    <a:pt x="7135" y="95726"/>
                  </a:lnTo>
                  <a:lnTo>
                    <a:pt x="0" y="139966"/>
                  </a:lnTo>
                  <a:lnTo>
                    <a:pt x="0" y="699820"/>
                  </a:lnTo>
                  <a:lnTo>
                    <a:pt x="7135" y="744061"/>
                  </a:lnTo>
                  <a:lnTo>
                    <a:pt x="27005" y="782483"/>
                  </a:lnTo>
                  <a:lnTo>
                    <a:pt x="57304" y="812782"/>
                  </a:lnTo>
                  <a:lnTo>
                    <a:pt x="95726" y="832651"/>
                  </a:lnTo>
                  <a:lnTo>
                    <a:pt x="139966" y="839787"/>
                  </a:lnTo>
                  <a:lnTo>
                    <a:pt x="797347" y="839787"/>
                  </a:lnTo>
                  <a:lnTo>
                    <a:pt x="841588" y="832651"/>
                  </a:lnTo>
                  <a:lnTo>
                    <a:pt x="880010" y="812782"/>
                  </a:lnTo>
                  <a:lnTo>
                    <a:pt x="910309" y="782483"/>
                  </a:lnTo>
                  <a:lnTo>
                    <a:pt x="930179" y="744061"/>
                  </a:lnTo>
                  <a:lnTo>
                    <a:pt x="937314" y="699820"/>
                  </a:lnTo>
                  <a:lnTo>
                    <a:pt x="937314" y="139966"/>
                  </a:lnTo>
                  <a:lnTo>
                    <a:pt x="930179" y="95726"/>
                  </a:lnTo>
                  <a:lnTo>
                    <a:pt x="910309" y="57304"/>
                  </a:lnTo>
                  <a:lnTo>
                    <a:pt x="880010" y="27005"/>
                  </a:lnTo>
                  <a:lnTo>
                    <a:pt x="841588" y="7135"/>
                  </a:lnTo>
                  <a:lnTo>
                    <a:pt x="797347" y="0"/>
                  </a:lnTo>
                  <a:close/>
                </a:path>
              </a:pathLst>
            </a:custGeom>
            <a:solidFill>
              <a:srgbClr val="F1F8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5546862" y="3733799"/>
              <a:ext cx="937894" cy="840105"/>
            </a:xfrm>
            <a:custGeom>
              <a:avLst/>
              <a:gdLst/>
              <a:ahLst/>
              <a:cxnLst/>
              <a:rect l="l" t="t" r="r" b="b"/>
              <a:pathLst>
                <a:path w="937895" h="840104">
                  <a:moveTo>
                    <a:pt x="0" y="139966"/>
                  </a:moveTo>
                  <a:lnTo>
                    <a:pt x="7135" y="95726"/>
                  </a:lnTo>
                  <a:lnTo>
                    <a:pt x="27005" y="57304"/>
                  </a:lnTo>
                  <a:lnTo>
                    <a:pt x="57304" y="27005"/>
                  </a:lnTo>
                  <a:lnTo>
                    <a:pt x="95726" y="7135"/>
                  </a:lnTo>
                  <a:lnTo>
                    <a:pt x="139967" y="0"/>
                  </a:lnTo>
                  <a:lnTo>
                    <a:pt x="797348" y="0"/>
                  </a:lnTo>
                  <a:lnTo>
                    <a:pt x="841588" y="7135"/>
                  </a:lnTo>
                  <a:lnTo>
                    <a:pt x="880010" y="27005"/>
                  </a:lnTo>
                  <a:lnTo>
                    <a:pt x="910309" y="57304"/>
                  </a:lnTo>
                  <a:lnTo>
                    <a:pt x="930179" y="95726"/>
                  </a:lnTo>
                  <a:lnTo>
                    <a:pt x="937314" y="139966"/>
                  </a:lnTo>
                  <a:lnTo>
                    <a:pt x="937314" y="699820"/>
                  </a:lnTo>
                  <a:lnTo>
                    <a:pt x="930179" y="744061"/>
                  </a:lnTo>
                  <a:lnTo>
                    <a:pt x="910309" y="782483"/>
                  </a:lnTo>
                  <a:lnTo>
                    <a:pt x="880010" y="812782"/>
                  </a:lnTo>
                  <a:lnTo>
                    <a:pt x="841588" y="832652"/>
                  </a:lnTo>
                  <a:lnTo>
                    <a:pt x="797348" y="839787"/>
                  </a:lnTo>
                  <a:lnTo>
                    <a:pt x="139967" y="839787"/>
                  </a:lnTo>
                  <a:lnTo>
                    <a:pt x="95726" y="832652"/>
                  </a:lnTo>
                  <a:lnTo>
                    <a:pt x="57304" y="812782"/>
                  </a:lnTo>
                  <a:lnTo>
                    <a:pt x="27005" y="782483"/>
                  </a:lnTo>
                  <a:lnTo>
                    <a:pt x="7135" y="744061"/>
                  </a:lnTo>
                  <a:lnTo>
                    <a:pt x="0" y="699820"/>
                  </a:lnTo>
                  <a:lnTo>
                    <a:pt x="0" y="139966"/>
                  </a:lnTo>
                  <a:close/>
                </a:path>
              </a:pathLst>
            </a:custGeom>
            <a:ln w="25399">
              <a:solidFill>
                <a:srgbClr val="8CAC1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object 46"/>
          <p:cNvSpPr txBox="1"/>
          <p:nvPr/>
        </p:nvSpPr>
        <p:spPr>
          <a:xfrm>
            <a:off x="5680910" y="3897155"/>
            <a:ext cx="685165" cy="50292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5080" indent="16510" algn="ctr">
              <a:lnSpc>
                <a:spcPct val="97200"/>
              </a:lnSpc>
              <a:spcBef>
                <a:spcPts val="125"/>
              </a:spcBef>
            </a:pPr>
            <a:r>
              <a:rPr sz="800" dirty="0">
                <a:solidFill>
                  <a:srgbClr val="4D4D4D"/>
                </a:solidFill>
                <a:latin typeface="Microsoft Sans Serif"/>
                <a:cs typeface="Microsoft Sans Serif"/>
              </a:rPr>
              <a:t>PELAYANAN </a:t>
            </a:r>
            <a:r>
              <a:rPr sz="800" spc="-20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8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KESEHATAN </a:t>
            </a:r>
            <a:r>
              <a:rPr sz="800" dirty="0">
                <a:solidFill>
                  <a:srgbClr val="4D4D4D"/>
                </a:solidFill>
                <a:latin typeface="Microsoft Sans Serif"/>
                <a:cs typeface="Microsoft Sans Serif"/>
              </a:rPr>
              <a:t> KEKARANTIN  AAN </a:t>
            </a:r>
            <a:endParaRPr sz="800">
              <a:latin typeface="Microsoft Sans Serif"/>
              <a:cs typeface="Microsoft Sans Serif"/>
            </a:endParaRPr>
          </a:p>
        </p:txBody>
      </p:sp>
      <p:grpSp>
        <p:nvGrpSpPr>
          <p:cNvPr id="47" name="object 47"/>
          <p:cNvGrpSpPr/>
          <p:nvPr/>
        </p:nvGrpSpPr>
        <p:grpSpPr>
          <a:xfrm>
            <a:off x="5534162" y="4560888"/>
            <a:ext cx="963294" cy="938530"/>
            <a:chOff x="5534162" y="4560888"/>
            <a:chExt cx="963294" cy="938530"/>
          </a:xfrm>
        </p:grpSpPr>
        <p:sp>
          <p:nvSpPr>
            <p:cNvPr id="48" name="object 48"/>
            <p:cNvSpPr/>
            <p:nvPr/>
          </p:nvSpPr>
          <p:spPr>
            <a:xfrm>
              <a:off x="5546862" y="4573588"/>
              <a:ext cx="937894" cy="913130"/>
            </a:xfrm>
            <a:custGeom>
              <a:avLst/>
              <a:gdLst/>
              <a:ahLst/>
              <a:cxnLst/>
              <a:rect l="l" t="t" r="r" b="b"/>
              <a:pathLst>
                <a:path w="937895" h="913129">
                  <a:moveTo>
                    <a:pt x="785177" y="0"/>
                  </a:moveTo>
                  <a:lnTo>
                    <a:pt x="152138" y="0"/>
                  </a:lnTo>
                  <a:lnTo>
                    <a:pt x="104050" y="7756"/>
                  </a:lnTo>
                  <a:lnTo>
                    <a:pt x="62287" y="29353"/>
                  </a:lnTo>
                  <a:lnTo>
                    <a:pt x="29353" y="62286"/>
                  </a:lnTo>
                  <a:lnTo>
                    <a:pt x="7756" y="104049"/>
                  </a:lnTo>
                  <a:lnTo>
                    <a:pt x="0" y="152137"/>
                  </a:lnTo>
                  <a:lnTo>
                    <a:pt x="0" y="760674"/>
                  </a:lnTo>
                  <a:lnTo>
                    <a:pt x="7756" y="808761"/>
                  </a:lnTo>
                  <a:lnTo>
                    <a:pt x="29353" y="850524"/>
                  </a:lnTo>
                  <a:lnTo>
                    <a:pt x="62287" y="883457"/>
                  </a:lnTo>
                  <a:lnTo>
                    <a:pt x="104050" y="905055"/>
                  </a:lnTo>
                  <a:lnTo>
                    <a:pt x="152138" y="912811"/>
                  </a:lnTo>
                  <a:lnTo>
                    <a:pt x="785177" y="912811"/>
                  </a:lnTo>
                  <a:lnTo>
                    <a:pt x="833264" y="905055"/>
                  </a:lnTo>
                  <a:lnTo>
                    <a:pt x="875027" y="883457"/>
                  </a:lnTo>
                  <a:lnTo>
                    <a:pt x="907961" y="850524"/>
                  </a:lnTo>
                  <a:lnTo>
                    <a:pt x="929558" y="808761"/>
                  </a:lnTo>
                  <a:lnTo>
                    <a:pt x="937314" y="760674"/>
                  </a:lnTo>
                  <a:lnTo>
                    <a:pt x="937314" y="152137"/>
                  </a:lnTo>
                  <a:lnTo>
                    <a:pt x="929558" y="104049"/>
                  </a:lnTo>
                  <a:lnTo>
                    <a:pt x="907961" y="62286"/>
                  </a:lnTo>
                  <a:lnTo>
                    <a:pt x="875027" y="29353"/>
                  </a:lnTo>
                  <a:lnTo>
                    <a:pt x="833264" y="7756"/>
                  </a:lnTo>
                  <a:lnTo>
                    <a:pt x="785177" y="0"/>
                  </a:lnTo>
                  <a:close/>
                </a:path>
              </a:pathLst>
            </a:custGeom>
            <a:solidFill>
              <a:srgbClr val="F1F8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5546862" y="4573588"/>
              <a:ext cx="937894" cy="913130"/>
            </a:xfrm>
            <a:custGeom>
              <a:avLst/>
              <a:gdLst/>
              <a:ahLst/>
              <a:cxnLst/>
              <a:rect l="l" t="t" r="r" b="b"/>
              <a:pathLst>
                <a:path w="937895" h="913129">
                  <a:moveTo>
                    <a:pt x="0" y="152137"/>
                  </a:moveTo>
                  <a:lnTo>
                    <a:pt x="7756" y="104050"/>
                  </a:lnTo>
                  <a:lnTo>
                    <a:pt x="29353" y="62287"/>
                  </a:lnTo>
                  <a:lnTo>
                    <a:pt x="62287" y="29353"/>
                  </a:lnTo>
                  <a:lnTo>
                    <a:pt x="104050" y="7756"/>
                  </a:lnTo>
                  <a:lnTo>
                    <a:pt x="152137" y="0"/>
                  </a:lnTo>
                  <a:lnTo>
                    <a:pt x="785176" y="0"/>
                  </a:lnTo>
                  <a:lnTo>
                    <a:pt x="833264" y="7756"/>
                  </a:lnTo>
                  <a:lnTo>
                    <a:pt x="875027" y="29353"/>
                  </a:lnTo>
                  <a:lnTo>
                    <a:pt x="907961" y="62287"/>
                  </a:lnTo>
                  <a:lnTo>
                    <a:pt x="929558" y="104050"/>
                  </a:lnTo>
                  <a:lnTo>
                    <a:pt x="937314" y="152137"/>
                  </a:lnTo>
                  <a:lnTo>
                    <a:pt x="937314" y="760673"/>
                  </a:lnTo>
                  <a:lnTo>
                    <a:pt x="929558" y="808761"/>
                  </a:lnTo>
                  <a:lnTo>
                    <a:pt x="907961" y="850524"/>
                  </a:lnTo>
                  <a:lnTo>
                    <a:pt x="875027" y="883457"/>
                  </a:lnTo>
                  <a:lnTo>
                    <a:pt x="833264" y="905055"/>
                  </a:lnTo>
                  <a:lnTo>
                    <a:pt x="785176" y="912811"/>
                  </a:lnTo>
                  <a:lnTo>
                    <a:pt x="152137" y="912811"/>
                  </a:lnTo>
                  <a:lnTo>
                    <a:pt x="104050" y="905055"/>
                  </a:lnTo>
                  <a:lnTo>
                    <a:pt x="62287" y="883457"/>
                  </a:lnTo>
                  <a:lnTo>
                    <a:pt x="29353" y="850524"/>
                  </a:lnTo>
                  <a:lnTo>
                    <a:pt x="7756" y="808761"/>
                  </a:lnTo>
                  <a:lnTo>
                    <a:pt x="0" y="760673"/>
                  </a:lnTo>
                  <a:lnTo>
                    <a:pt x="0" y="152137"/>
                  </a:lnTo>
                  <a:close/>
                </a:path>
              </a:pathLst>
            </a:custGeom>
            <a:ln w="25399">
              <a:solidFill>
                <a:srgbClr val="8CAC1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0" name="object 50"/>
          <p:cNvSpPr txBox="1"/>
          <p:nvPr/>
        </p:nvSpPr>
        <p:spPr>
          <a:xfrm>
            <a:off x="5678447" y="4773455"/>
            <a:ext cx="680720" cy="50292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5080" algn="ctr">
              <a:lnSpc>
                <a:spcPct val="97200"/>
              </a:lnSpc>
              <a:spcBef>
                <a:spcPts val="125"/>
              </a:spcBef>
            </a:pPr>
            <a:r>
              <a:rPr sz="800" dirty="0">
                <a:solidFill>
                  <a:srgbClr val="4D4D4D"/>
                </a:solidFill>
                <a:latin typeface="Microsoft Sans Serif"/>
                <a:cs typeface="Microsoft Sans Serif"/>
              </a:rPr>
              <a:t>PENGENDALI  AN </a:t>
            </a:r>
            <a:r>
              <a:rPr sz="8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FAKTOR </a:t>
            </a:r>
            <a:r>
              <a:rPr sz="80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8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RISIKO </a:t>
            </a:r>
            <a:r>
              <a:rPr sz="80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8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LINGK.</a:t>
            </a:r>
            <a:r>
              <a:rPr sz="80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endParaRPr sz="800">
              <a:latin typeface="Microsoft Sans Serif"/>
              <a:cs typeface="Microsoft Sans Serif"/>
            </a:endParaRPr>
          </a:p>
        </p:txBody>
      </p:sp>
      <p:grpSp>
        <p:nvGrpSpPr>
          <p:cNvPr id="51" name="object 51"/>
          <p:cNvGrpSpPr/>
          <p:nvPr/>
        </p:nvGrpSpPr>
        <p:grpSpPr>
          <a:xfrm>
            <a:off x="5536923" y="2813050"/>
            <a:ext cx="963294" cy="954405"/>
            <a:chOff x="5536923" y="2813050"/>
            <a:chExt cx="963294" cy="954405"/>
          </a:xfrm>
        </p:grpSpPr>
        <p:sp>
          <p:nvSpPr>
            <p:cNvPr id="52" name="object 52"/>
            <p:cNvSpPr/>
            <p:nvPr/>
          </p:nvSpPr>
          <p:spPr>
            <a:xfrm>
              <a:off x="5549624" y="2825749"/>
              <a:ext cx="937894" cy="929005"/>
            </a:xfrm>
            <a:custGeom>
              <a:avLst/>
              <a:gdLst/>
              <a:ahLst/>
              <a:cxnLst/>
              <a:rect l="l" t="t" r="r" b="b"/>
              <a:pathLst>
                <a:path w="937895" h="929004">
                  <a:moveTo>
                    <a:pt x="782532" y="0"/>
                  </a:moveTo>
                  <a:lnTo>
                    <a:pt x="154785" y="0"/>
                  </a:lnTo>
                  <a:lnTo>
                    <a:pt x="105861" y="7891"/>
                  </a:lnTo>
                  <a:lnTo>
                    <a:pt x="63371" y="29864"/>
                  </a:lnTo>
                  <a:lnTo>
                    <a:pt x="29864" y="63370"/>
                  </a:lnTo>
                  <a:lnTo>
                    <a:pt x="7891" y="105860"/>
                  </a:lnTo>
                  <a:lnTo>
                    <a:pt x="0" y="154783"/>
                  </a:lnTo>
                  <a:lnTo>
                    <a:pt x="0" y="773904"/>
                  </a:lnTo>
                  <a:lnTo>
                    <a:pt x="7891" y="822828"/>
                  </a:lnTo>
                  <a:lnTo>
                    <a:pt x="29864" y="865317"/>
                  </a:lnTo>
                  <a:lnTo>
                    <a:pt x="63371" y="898824"/>
                  </a:lnTo>
                  <a:lnTo>
                    <a:pt x="105861" y="920797"/>
                  </a:lnTo>
                  <a:lnTo>
                    <a:pt x="154785" y="928688"/>
                  </a:lnTo>
                  <a:lnTo>
                    <a:pt x="782532" y="928688"/>
                  </a:lnTo>
                  <a:lnTo>
                    <a:pt x="831455" y="920797"/>
                  </a:lnTo>
                  <a:lnTo>
                    <a:pt x="873944" y="898824"/>
                  </a:lnTo>
                  <a:lnTo>
                    <a:pt x="907450" y="865317"/>
                  </a:lnTo>
                  <a:lnTo>
                    <a:pt x="929423" y="822828"/>
                  </a:lnTo>
                  <a:lnTo>
                    <a:pt x="937314" y="773904"/>
                  </a:lnTo>
                  <a:lnTo>
                    <a:pt x="937314" y="154783"/>
                  </a:lnTo>
                  <a:lnTo>
                    <a:pt x="929423" y="105860"/>
                  </a:lnTo>
                  <a:lnTo>
                    <a:pt x="907450" y="63370"/>
                  </a:lnTo>
                  <a:lnTo>
                    <a:pt x="873944" y="29864"/>
                  </a:lnTo>
                  <a:lnTo>
                    <a:pt x="831455" y="7891"/>
                  </a:lnTo>
                  <a:lnTo>
                    <a:pt x="782532" y="0"/>
                  </a:lnTo>
                  <a:close/>
                </a:path>
              </a:pathLst>
            </a:custGeom>
            <a:solidFill>
              <a:srgbClr val="F1F8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5549623" y="2825750"/>
              <a:ext cx="937894" cy="929005"/>
            </a:xfrm>
            <a:custGeom>
              <a:avLst/>
              <a:gdLst/>
              <a:ahLst/>
              <a:cxnLst/>
              <a:rect l="l" t="t" r="r" b="b"/>
              <a:pathLst>
                <a:path w="937895" h="929004">
                  <a:moveTo>
                    <a:pt x="0" y="154783"/>
                  </a:moveTo>
                  <a:lnTo>
                    <a:pt x="7890" y="105860"/>
                  </a:lnTo>
                  <a:lnTo>
                    <a:pt x="29864" y="63370"/>
                  </a:lnTo>
                  <a:lnTo>
                    <a:pt x="63370" y="29864"/>
                  </a:lnTo>
                  <a:lnTo>
                    <a:pt x="105860" y="7890"/>
                  </a:lnTo>
                  <a:lnTo>
                    <a:pt x="154783" y="0"/>
                  </a:lnTo>
                  <a:lnTo>
                    <a:pt x="782530" y="0"/>
                  </a:lnTo>
                  <a:lnTo>
                    <a:pt x="831454" y="7890"/>
                  </a:lnTo>
                  <a:lnTo>
                    <a:pt x="873944" y="29864"/>
                  </a:lnTo>
                  <a:lnTo>
                    <a:pt x="907450" y="63370"/>
                  </a:lnTo>
                  <a:lnTo>
                    <a:pt x="929423" y="105860"/>
                  </a:lnTo>
                  <a:lnTo>
                    <a:pt x="937314" y="154783"/>
                  </a:lnTo>
                  <a:lnTo>
                    <a:pt x="937314" y="773903"/>
                  </a:lnTo>
                  <a:lnTo>
                    <a:pt x="929423" y="822827"/>
                  </a:lnTo>
                  <a:lnTo>
                    <a:pt x="907450" y="865317"/>
                  </a:lnTo>
                  <a:lnTo>
                    <a:pt x="873944" y="898823"/>
                  </a:lnTo>
                  <a:lnTo>
                    <a:pt x="831454" y="920796"/>
                  </a:lnTo>
                  <a:lnTo>
                    <a:pt x="782530" y="928687"/>
                  </a:lnTo>
                  <a:lnTo>
                    <a:pt x="154783" y="928687"/>
                  </a:lnTo>
                  <a:lnTo>
                    <a:pt x="105860" y="920796"/>
                  </a:lnTo>
                  <a:lnTo>
                    <a:pt x="63370" y="898823"/>
                  </a:lnTo>
                  <a:lnTo>
                    <a:pt x="29864" y="865317"/>
                  </a:lnTo>
                  <a:lnTo>
                    <a:pt x="7890" y="822827"/>
                  </a:lnTo>
                  <a:lnTo>
                    <a:pt x="0" y="773903"/>
                  </a:lnTo>
                  <a:lnTo>
                    <a:pt x="0" y="154783"/>
                  </a:lnTo>
                  <a:close/>
                </a:path>
              </a:pathLst>
            </a:custGeom>
            <a:ln w="25399">
              <a:solidFill>
                <a:srgbClr val="8CAC1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4" name="object 54"/>
          <p:cNvSpPr txBox="1"/>
          <p:nvPr/>
        </p:nvSpPr>
        <p:spPr>
          <a:xfrm>
            <a:off x="5690045" y="3064033"/>
            <a:ext cx="686435" cy="4495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-635" algn="ctr">
              <a:lnSpc>
                <a:spcPct val="99200"/>
              </a:lnSpc>
              <a:spcBef>
                <a:spcPts val="105"/>
              </a:spcBef>
            </a:pPr>
            <a:r>
              <a:rPr sz="7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SURV</a:t>
            </a:r>
            <a:r>
              <a:rPr sz="700" spc="-5" dirty="0">
                <a:solidFill>
                  <a:srgbClr val="606060"/>
                </a:solidFill>
                <a:latin typeface="Microsoft Sans Serif"/>
                <a:cs typeface="Microsoft Sans Serif"/>
              </a:rPr>
              <a:t>. </a:t>
            </a:r>
            <a:r>
              <a:rPr sz="700" dirty="0">
                <a:solidFill>
                  <a:srgbClr val="606060"/>
                </a:solidFill>
                <a:latin typeface="Microsoft Sans Serif"/>
                <a:cs typeface="Microsoft Sans Serif"/>
              </a:rPr>
              <a:t>KES </a:t>
            </a:r>
            <a:r>
              <a:rPr sz="700" spc="5" dirty="0">
                <a:solidFill>
                  <a:srgbClr val="606060"/>
                </a:solidFill>
                <a:latin typeface="Microsoft Sans Serif"/>
                <a:cs typeface="Microsoft Sans Serif"/>
              </a:rPr>
              <a:t> </a:t>
            </a:r>
            <a:r>
              <a:rPr sz="7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PENGAWASAN </a:t>
            </a:r>
            <a:r>
              <a:rPr sz="700" spc="-17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7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FAKTOR </a:t>
            </a:r>
            <a:r>
              <a:rPr sz="70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7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RISIKO</a:t>
            </a:r>
            <a:r>
              <a:rPr sz="700" spc="-5" dirty="0">
                <a:solidFill>
                  <a:srgbClr val="606060"/>
                </a:solidFill>
                <a:latin typeface="Microsoft Sans Serif"/>
                <a:cs typeface="Microsoft Sans Serif"/>
              </a:rPr>
              <a:t> </a:t>
            </a:r>
            <a:endParaRPr sz="700">
              <a:latin typeface="Microsoft Sans Serif"/>
              <a:cs typeface="Microsoft Sans Serif"/>
            </a:endParaRPr>
          </a:p>
        </p:txBody>
      </p:sp>
      <p:grpSp>
        <p:nvGrpSpPr>
          <p:cNvPr id="55" name="object 55"/>
          <p:cNvGrpSpPr/>
          <p:nvPr/>
        </p:nvGrpSpPr>
        <p:grpSpPr>
          <a:xfrm>
            <a:off x="5652881" y="5449888"/>
            <a:ext cx="714375" cy="354330"/>
            <a:chOff x="5652881" y="5449888"/>
            <a:chExt cx="714375" cy="354330"/>
          </a:xfrm>
        </p:grpSpPr>
        <p:sp>
          <p:nvSpPr>
            <p:cNvPr id="56" name="object 56"/>
            <p:cNvSpPr/>
            <p:nvPr/>
          </p:nvSpPr>
          <p:spPr>
            <a:xfrm>
              <a:off x="5665581" y="5462588"/>
              <a:ext cx="688975" cy="328930"/>
            </a:xfrm>
            <a:custGeom>
              <a:avLst/>
              <a:gdLst/>
              <a:ahLst/>
              <a:cxnLst/>
              <a:rect l="l" t="t" r="r" b="b"/>
              <a:pathLst>
                <a:path w="688975" h="328929">
                  <a:moveTo>
                    <a:pt x="344418" y="0"/>
                  </a:moveTo>
                  <a:lnTo>
                    <a:pt x="0" y="164304"/>
                  </a:lnTo>
                  <a:lnTo>
                    <a:pt x="172209" y="164304"/>
                  </a:lnTo>
                  <a:lnTo>
                    <a:pt x="172209" y="328611"/>
                  </a:lnTo>
                  <a:lnTo>
                    <a:pt x="516628" y="328611"/>
                  </a:lnTo>
                  <a:lnTo>
                    <a:pt x="516628" y="164304"/>
                  </a:lnTo>
                  <a:lnTo>
                    <a:pt x="688836" y="164304"/>
                  </a:lnTo>
                  <a:lnTo>
                    <a:pt x="344418" y="0"/>
                  </a:lnTo>
                  <a:close/>
                </a:path>
              </a:pathLst>
            </a:custGeom>
            <a:solidFill>
              <a:srgbClr val="FFF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5665581" y="5462588"/>
              <a:ext cx="688975" cy="328930"/>
            </a:xfrm>
            <a:custGeom>
              <a:avLst/>
              <a:gdLst/>
              <a:ahLst/>
              <a:cxnLst/>
              <a:rect l="l" t="t" r="r" b="b"/>
              <a:pathLst>
                <a:path w="688975" h="328929">
                  <a:moveTo>
                    <a:pt x="0" y="164305"/>
                  </a:moveTo>
                  <a:lnTo>
                    <a:pt x="344418" y="0"/>
                  </a:lnTo>
                  <a:lnTo>
                    <a:pt x="688836" y="164305"/>
                  </a:lnTo>
                  <a:lnTo>
                    <a:pt x="516627" y="164305"/>
                  </a:lnTo>
                  <a:lnTo>
                    <a:pt x="516627" y="328611"/>
                  </a:lnTo>
                  <a:lnTo>
                    <a:pt x="172208" y="328611"/>
                  </a:lnTo>
                  <a:lnTo>
                    <a:pt x="172208" y="164305"/>
                  </a:lnTo>
                  <a:lnTo>
                    <a:pt x="0" y="164305"/>
                  </a:lnTo>
                  <a:close/>
                </a:path>
              </a:pathLst>
            </a:custGeom>
            <a:ln w="25399">
              <a:solidFill>
                <a:srgbClr val="CE1C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8" name="object 58"/>
          <p:cNvGrpSpPr/>
          <p:nvPr/>
        </p:nvGrpSpPr>
        <p:grpSpPr>
          <a:xfrm>
            <a:off x="2120900" y="2736850"/>
            <a:ext cx="3463925" cy="2026285"/>
            <a:chOff x="2120900" y="2736850"/>
            <a:chExt cx="3463925" cy="2026285"/>
          </a:xfrm>
        </p:grpSpPr>
        <p:sp>
          <p:nvSpPr>
            <p:cNvPr id="59" name="object 59"/>
            <p:cNvSpPr/>
            <p:nvPr/>
          </p:nvSpPr>
          <p:spPr>
            <a:xfrm>
              <a:off x="3179418" y="2771774"/>
              <a:ext cx="483234" cy="730250"/>
            </a:xfrm>
            <a:custGeom>
              <a:avLst/>
              <a:gdLst/>
              <a:ahLst/>
              <a:cxnLst/>
              <a:rect l="l" t="t" r="r" b="b"/>
              <a:pathLst>
                <a:path w="483235" h="730250">
                  <a:moveTo>
                    <a:pt x="241575" y="0"/>
                  </a:moveTo>
                  <a:lnTo>
                    <a:pt x="241575" y="182563"/>
                  </a:lnTo>
                  <a:lnTo>
                    <a:pt x="0" y="182563"/>
                  </a:lnTo>
                  <a:lnTo>
                    <a:pt x="0" y="547688"/>
                  </a:lnTo>
                  <a:lnTo>
                    <a:pt x="241575" y="547688"/>
                  </a:lnTo>
                  <a:lnTo>
                    <a:pt x="241575" y="730250"/>
                  </a:lnTo>
                  <a:lnTo>
                    <a:pt x="483151" y="365125"/>
                  </a:lnTo>
                  <a:lnTo>
                    <a:pt x="241575" y="0"/>
                  </a:lnTo>
                  <a:close/>
                </a:path>
              </a:pathLst>
            </a:custGeom>
            <a:solidFill>
              <a:srgbClr val="FFF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3179417" y="2771775"/>
              <a:ext cx="483234" cy="730250"/>
            </a:xfrm>
            <a:custGeom>
              <a:avLst/>
              <a:gdLst/>
              <a:ahLst/>
              <a:cxnLst/>
              <a:rect l="l" t="t" r="r" b="b"/>
              <a:pathLst>
                <a:path w="483235" h="730250">
                  <a:moveTo>
                    <a:pt x="0" y="182562"/>
                  </a:moveTo>
                  <a:lnTo>
                    <a:pt x="241575" y="182562"/>
                  </a:lnTo>
                  <a:lnTo>
                    <a:pt x="241575" y="0"/>
                  </a:lnTo>
                  <a:lnTo>
                    <a:pt x="483151" y="365124"/>
                  </a:lnTo>
                  <a:lnTo>
                    <a:pt x="241575" y="730249"/>
                  </a:lnTo>
                  <a:lnTo>
                    <a:pt x="241575" y="547687"/>
                  </a:lnTo>
                  <a:lnTo>
                    <a:pt x="0" y="547687"/>
                  </a:lnTo>
                  <a:lnTo>
                    <a:pt x="0" y="182562"/>
                  </a:lnTo>
                  <a:close/>
                </a:path>
              </a:pathLst>
            </a:custGeom>
            <a:ln w="25399">
              <a:solidFill>
                <a:srgbClr val="CE1C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5294242" y="2749549"/>
              <a:ext cx="277495" cy="825500"/>
            </a:xfrm>
            <a:custGeom>
              <a:avLst/>
              <a:gdLst/>
              <a:ahLst/>
              <a:cxnLst/>
              <a:rect l="l" t="t" r="r" b="b"/>
              <a:pathLst>
                <a:path w="277495" h="825500">
                  <a:moveTo>
                    <a:pt x="138733" y="0"/>
                  </a:moveTo>
                  <a:lnTo>
                    <a:pt x="138733" y="206375"/>
                  </a:lnTo>
                  <a:lnTo>
                    <a:pt x="0" y="206375"/>
                  </a:lnTo>
                  <a:lnTo>
                    <a:pt x="0" y="619125"/>
                  </a:lnTo>
                  <a:lnTo>
                    <a:pt x="138733" y="619125"/>
                  </a:lnTo>
                  <a:lnTo>
                    <a:pt x="138733" y="825500"/>
                  </a:lnTo>
                  <a:lnTo>
                    <a:pt x="277468" y="412750"/>
                  </a:lnTo>
                  <a:lnTo>
                    <a:pt x="138733" y="0"/>
                  </a:lnTo>
                  <a:close/>
                </a:path>
              </a:pathLst>
            </a:custGeom>
            <a:solidFill>
              <a:srgbClr val="FF2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5294242" y="2749550"/>
              <a:ext cx="277495" cy="825500"/>
            </a:xfrm>
            <a:custGeom>
              <a:avLst/>
              <a:gdLst/>
              <a:ahLst/>
              <a:cxnLst/>
              <a:rect l="l" t="t" r="r" b="b"/>
              <a:pathLst>
                <a:path w="277495" h="825500">
                  <a:moveTo>
                    <a:pt x="0" y="206374"/>
                  </a:moveTo>
                  <a:lnTo>
                    <a:pt x="138734" y="206374"/>
                  </a:lnTo>
                  <a:lnTo>
                    <a:pt x="138734" y="0"/>
                  </a:lnTo>
                  <a:lnTo>
                    <a:pt x="277467" y="412749"/>
                  </a:lnTo>
                  <a:lnTo>
                    <a:pt x="138734" y="825499"/>
                  </a:lnTo>
                  <a:lnTo>
                    <a:pt x="138734" y="619124"/>
                  </a:lnTo>
                  <a:lnTo>
                    <a:pt x="0" y="619124"/>
                  </a:lnTo>
                  <a:lnTo>
                    <a:pt x="0" y="206374"/>
                  </a:lnTo>
                  <a:close/>
                </a:path>
              </a:pathLst>
            </a:custGeom>
            <a:ln w="25399">
              <a:solidFill>
                <a:srgbClr val="CE1C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2133599" y="4267200"/>
              <a:ext cx="730250" cy="483234"/>
            </a:xfrm>
            <a:custGeom>
              <a:avLst/>
              <a:gdLst/>
              <a:ahLst/>
              <a:cxnLst/>
              <a:rect l="l" t="t" r="r" b="b"/>
              <a:pathLst>
                <a:path w="730250" h="483235">
                  <a:moveTo>
                    <a:pt x="547687" y="0"/>
                  </a:moveTo>
                  <a:lnTo>
                    <a:pt x="182562" y="0"/>
                  </a:lnTo>
                  <a:lnTo>
                    <a:pt x="182562" y="241575"/>
                  </a:lnTo>
                  <a:lnTo>
                    <a:pt x="0" y="241575"/>
                  </a:lnTo>
                  <a:lnTo>
                    <a:pt x="365125" y="483152"/>
                  </a:lnTo>
                  <a:lnTo>
                    <a:pt x="730250" y="241575"/>
                  </a:lnTo>
                  <a:lnTo>
                    <a:pt x="547687" y="241575"/>
                  </a:lnTo>
                  <a:lnTo>
                    <a:pt x="547687" y="0"/>
                  </a:lnTo>
                  <a:close/>
                </a:path>
              </a:pathLst>
            </a:custGeom>
            <a:solidFill>
              <a:srgbClr val="FFF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2133599" y="4267200"/>
              <a:ext cx="730250" cy="483234"/>
            </a:xfrm>
            <a:custGeom>
              <a:avLst/>
              <a:gdLst/>
              <a:ahLst/>
              <a:cxnLst/>
              <a:rect l="l" t="t" r="r" b="b"/>
              <a:pathLst>
                <a:path w="730250" h="483235">
                  <a:moveTo>
                    <a:pt x="547686" y="0"/>
                  </a:moveTo>
                  <a:lnTo>
                    <a:pt x="547686" y="241575"/>
                  </a:lnTo>
                  <a:lnTo>
                    <a:pt x="730249" y="241575"/>
                  </a:lnTo>
                  <a:lnTo>
                    <a:pt x="365124" y="483151"/>
                  </a:lnTo>
                  <a:lnTo>
                    <a:pt x="0" y="241575"/>
                  </a:lnTo>
                  <a:lnTo>
                    <a:pt x="182561" y="241575"/>
                  </a:lnTo>
                  <a:lnTo>
                    <a:pt x="182561" y="0"/>
                  </a:lnTo>
                  <a:lnTo>
                    <a:pt x="547686" y="0"/>
                  </a:lnTo>
                  <a:close/>
                </a:path>
              </a:pathLst>
            </a:custGeom>
            <a:ln w="25399">
              <a:solidFill>
                <a:srgbClr val="CE1C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766760" y="1628776"/>
            <a:ext cx="1927860" cy="792480"/>
          </a:xfrm>
          <a:prstGeom prst="rect">
            <a:avLst/>
          </a:prstGeom>
          <a:solidFill>
            <a:srgbClr val="F1F8DB"/>
          </a:solidFill>
          <a:ln w="25399">
            <a:solidFill>
              <a:srgbClr val="8CAC1E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739775" indent="-111760">
              <a:lnSpc>
                <a:spcPts val="1910"/>
              </a:lnSpc>
              <a:spcBef>
                <a:spcPts val="235"/>
              </a:spcBef>
              <a:buFont typeface="Arial MT"/>
              <a:buChar char="•"/>
              <a:tabLst>
                <a:tab pos="740410" algn="l"/>
              </a:tabLst>
            </a:pPr>
            <a:r>
              <a:rPr sz="16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Orang </a:t>
            </a:r>
            <a:endParaRPr sz="1600">
              <a:latin typeface="Microsoft Sans Serif"/>
              <a:cs typeface="Microsoft Sans Serif"/>
            </a:endParaRPr>
          </a:p>
          <a:p>
            <a:pPr marL="694690" indent="-111760">
              <a:lnSpc>
                <a:spcPts val="1900"/>
              </a:lnSpc>
              <a:buFont typeface="Arial MT"/>
              <a:buChar char="•"/>
              <a:tabLst>
                <a:tab pos="695325" algn="l"/>
              </a:tabLst>
            </a:pPr>
            <a:r>
              <a:rPr sz="1600" dirty="0">
                <a:solidFill>
                  <a:srgbClr val="4D4D4D"/>
                </a:solidFill>
                <a:latin typeface="Microsoft Sans Serif"/>
                <a:cs typeface="Microsoft Sans Serif"/>
              </a:rPr>
              <a:t>Barang </a:t>
            </a:r>
            <a:endParaRPr sz="1600">
              <a:latin typeface="Microsoft Sans Serif"/>
              <a:cs typeface="Microsoft Sans Serif"/>
            </a:endParaRPr>
          </a:p>
          <a:p>
            <a:pPr marL="502920" indent="-111760">
              <a:lnSpc>
                <a:spcPts val="1910"/>
              </a:lnSpc>
              <a:buFont typeface="Arial MT"/>
              <a:buChar char="•"/>
              <a:tabLst>
                <a:tab pos="503555" algn="l"/>
              </a:tabLst>
            </a:pPr>
            <a:r>
              <a:rPr sz="16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Alat</a:t>
            </a:r>
            <a:r>
              <a:rPr sz="1600" spc="-3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Angkut</a:t>
            </a:r>
            <a:r>
              <a:rPr sz="160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endParaRPr sz="1600">
              <a:latin typeface="Microsoft Sans Serif"/>
              <a:cs typeface="Microsoft Sans Serif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153692" y="2695575"/>
            <a:ext cx="3400425" cy="2546350"/>
            <a:chOff x="3153692" y="2695575"/>
            <a:chExt cx="3400425" cy="2546350"/>
          </a:xfrm>
        </p:grpSpPr>
        <p:sp>
          <p:nvSpPr>
            <p:cNvPr id="4" name="object 4"/>
            <p:cNvSpPr/>
            <p:nvPr/>
          </p:nvSpPr>
          <p:spPr>
            <a:xfrm>
              <a:off x="3166392" y="2708274"/>
              <a:ext cx="3375025" cy="2520950"/>
            </a:xfrm>
            <a:custGeom>
              <a:avLst/>
              <a:gdLst/>
              <a:ahLst/>
              <a:cxnLst/>
              <a:rect l="l" t="t" r="r" b="b"/>
              <a:pathLst>
                <a:path w="3375025" h="2520950">
                  <a:moveTo>
                    <a:pt x="1687488" y="0"/>
                  </a:moveTo>
                  <a:lnTo>
                    <a:pt x="1632874" y="647"/>
                  </a:lnTo>
                  <a:lnTo>
                    <a:pt x="1578693" y="2577"/>
                  </a:lnTo>
                  <a:lnTo>
                    <a:pt x="1524971" y="5770"/>
                  </a:lnTo>
                  <a:lnTo>
                    <a:pt x="1471736" y="10205"/>
                  </a:lnTo>
                  <a:lnTo>
                    <a:pt x="1419012" y="15865"/>
                  </a:lnTo>
                  <a:lnTo>
                    <a:pt x="1366826" y="22728"/>
                  </a:lnTo>
                  <a:lnTo>
                    <a:pt x="1315204" y="30775"/>
                  </a:lnTo>
                  <a:lnTo>
                    <a:pt x="1264173" y="39988"/>
                  </a:lnTo>
                  <a:lnTo>
                    <a:pt x="1213758" y="50346"/>
                  </a:lnTo>
                  <a:lnTo>
                    <a:pt x="1163986" y="61829"/>
                  </a:lnTo>
                  <a:lnTo>
                    <a:pt x="1114883" y="74419"/>
                  </a:lnTo>
                  <a:lnTo>
                    <a:pt x="1066475" y="88095"/>
                  </a:lnTo>
                  <a:lnTo>
                    <a:pt x="1018789" y="102839"/>
                  </a:lnTo>
                  <a:lnTo>
                    <a:pt x="971850" y="118630"/>
                  </a:lnTo>
                  <a:lnTo>
                    <a:pt x="925684" y="135448"/>
                  </a:lnTo>
                  <a:lnTo>
                    <a:pt x="880319" y="153276"/>
                  </a:lnTo>
                  <a:lnTo>
                    <a:pt x="835780" y="172091"/>
                  </a:lnTo>
                  <a:lnTo>
                    <a:pt x="792093" y="191877"/>
                  </a:lnTo>
                  <a:lnTo>
                    <a:pt x="749285" y="212611"/>
                  </a:lnTo>
                  <a:lnTo>
                    <a:pt x="707381" y="234276"/>
                  </a:lnTo>
                  <a:lnTo>
                    <a:pt x="666409" y="256852"/>
                  </a:lnTo>
                  <a:lnTo>
                    <a:pt x="626393" y="280318"/>
                  </a:lnTo>
                  <a:lnTo>
                    <a:pt x="587361" y="304656"/>
                  </a:lnTo>
                  <a:lnTo>
                    <a:pt x="549338" y="329846"/>
                  </a:lnTo>
                  <a:lnTo>
                    <a:pt x="512350" y="355867"/>
                  </a:lnTo>
                  <a:lnTo>
                    <a:pt x="476425" y="382702"/>
                  </a:lnTo>
                  <a:lnTo>
                    <a:pt x="441588" y="410330"/>
                  </a:lnTo>
                  <a:lnTo>
                    <a:pt x="407864" y="438731"/>
                  </a:lnTo>
                  <a:lnTo>
                    <a:pt x="375282" y="467887"/>
                  </a:lnTo>
                  <a:lnTo>
                    <a:pt x="343866" y="497776"/>
                  </a:lnTo>
                  <a:lnTo>
                    <a:pt x="313642" y="528381"/>
                  </a:lnTo>
                  <a:lnTo>
                    <a:pt x="284638" y="559681"/>
                  </a:lnTo>
                  <a:lnTo>
                    <a:pt x="256879" y="591657"/>
                  </a:lnTo>
                  <a:lnTo>
                    <a:pt x="230391" y="624289"/>
                  </a:lnTo>
                  <a:lnTo>
                    <a:pt x="205201" y="657558"/>
                  </a:lnTo>
                  <a:lnTo>
                    <a:pt x="181334" y="691443"/>
                  </a:lnTo>
                  <a:lnTo>
                    <a:pt x="158818" y="725927"/>
                  </a:lnTo>
                  <a:lnTo>
                    <a:pt x="137678" y="760988"/>
                  </a:lnTo>
                  <a:lnTo>
                    <a:pt x="117940" y="796607"/>
                  </a:lnTo>
                  <a:lnTo>
                    <a:pt x="99630" y="832766"/>
                  </a:lnTo>
                  <a:lnTo>
                    <a:pt x="82775" y="869443"/>
                  </a:lnTo>
                  <a:lnTo>
                    <a:pt x="67402" y="906621"/>
                  </a:lnTo>
                  <a:lnTo>
                    <a:pt x="53535" y="944278"/>
                  </a:lnTo>
                  <a:lnTo>
                    <a:pt x="41201" y="982396"/>
                  </a:lnTo>
                  <a:lnTo>
                    <a:pt x="30427" y="1020955"/>
                  </a:lnTo>
                  <a:lnTo>
                    <a:pt x="21239" y="1059936"/>
                  </a:lnTo>
                  <a:lnTo>
                    <a:pt x="13663" y="1099318"/>
                  </a:lnTo>
                  <a:lnTo>
                    <a:pt x="7724" y="1139082"/>
                  </a:lnTo>
                  <a:lnTo>
                    <a:pt x="3450" y="1179210"/>
                  </a:lnTo>
                  <a:lnTo>
                    <a:pt x="867" y="1219680"/>
                  </a:lnTo>
                  <a:lnTo>
                    <a:pt x="0" y="1260475"/>
                  </a:lnTo>
                  <a:lnTo>
                    <a:pt x="867" y="1301269"/>
                  </a:lnTo>
                  <a:lnTo>
                    <a:pt x="3450" y="1341739"/>
                  </a:lnTo>
                  <a:lnTo>
                    <a:pt x="7724" y="1381867"/>
                  </a:lnTo>
                  <a:lnTo>
                    <a:pt x="13663" y="1421631"/>
                  </a:lnTo>
                  <a:lnTo>
                    <a:pt x="21239" y="1461014"/>
                  </a:lnTo>
                  <a:lnTo>
                    <a:pt x="30427" y="1499994"/>
                  </a:lnTo>
                  <a:lnTo>
                    <a:pt x="41201" y="1538553"/>
                  </a:lnTo>
                  <a:lnTo>
                    <a:pt x="53535" y="1576671"/>
                  </a:lnTo>
                  <a:lnTo>
                    <a:pt x="67402" y="1614329"/>
                  </a:lnTo>
                  <a:lnTo>
                    <a:pt x="82775" y="1651506"/>
                  </a:lnTo>
                  <a:lnTo>
                    <a:pt x="99630" y="1688184"/>
                  </a:lnTo>
                  <a:lnTo>
                    <a:pt x="117940" y="1724342"/>
                  </a:lnTo>
                  <a:lnTo>
                    <a:pt x="137678" y="1759962"/>
                  </a:lnTo>
                  <a:lnTo>
                    <a:pt x="158818" y="1795023"/>
                  </a:lnTo>
                  <a:lnTo>
                    <a:pt x="181334" y="1829506"/>
                  </a:lnTo>
                  <a:lnTo>
                    <a:pt x="205201" y="1863392"/>
                  </a:lnTo>
                  <a:lnTo>
                    <a:pt x="230391" y="1896661"/>
                  </a:lnTo>
                  <a:lnTo>
                    <a:pt x="256879" y="1929293"/>
                  </a:lnTo>
                  <a:lnTo>
                    <a:pt x="284638" y="1961268"/>
                  </a:lnTo>
                  <a:lnTo>
                    <a:pt x="313642" y="1992568"/>
                  </a:lnTo>
                  <a:lnTo>
                    <a:pt x="343866" y="2023173"/>
                  </a:lnTo>
                  <a:lnTo>
                    <a:pt x="375282" y="2053063"/>
                  </a:lnTo>
                  <a:lnTo>
                    <a:pt x="407864" y="2082218"/>
                  </a:lnTo>
                  <a:lnTo>
                    <a:pt x="441588" y="2110620"/>
                  </a:lnTo>
                  <a:lnTo>
                    <a:pt x="476425" y="2138247"/>
                  </a:lnTo>
                  <a:lnTo>
                    <a:pt x="512350" y="2165082"/>
                  </a:lnTo>
                  <a:lnTo>
                    <a:pt x="549338" y="2191104"/>
                  </a:lnTo>
                  <a:lnTo>
                    <a:pt x="587361" y="2216294"/>
                  </a:lnTo>
                  <a:lnTo>
                    <a:pt x="626393" y="2240631"/>
                  </a:lnTo>
                  <a:lnTo>
                    <a:pt x="666409" y="2264098"/>
                  </a:lnTo>
                  <a:lnTo>
                    <a:pt x="707381" y="2286673"/>
                  </a:lnTo>
                  <a:lnTo>
                    <a:pt x="749285" y="2308338"/>
                  </a:lnTo>
                  <a:lnTo>
                    <a:pt x="792093" y="2329073"/>
                  </a:lnTo>
                  <a:lnTo>
                    <a:pt x="835780" y="2348858"/>
                  </a:lnTo>
                  <a:lnTo>
                    <a:pt x="880319" y="2367674"/>
                  </a:lnTo>
                  <a:lnTo>
                    <a:pt x="925684" y="2385501"/>
                  </a:lnTo>
                  <a:lnTo>
                    <a:pt x="971850" y="2402320"/>
                  </a:lnTo>
                  <a:lnTo>
                    <a:pt x="1018789" y="2418110"/>
                  </a:lnTo>
                  <a:lnTo>
                    <a:pt x="1066475" y="2432854"/>
                  </a:lnTo>
                  <a:lnTo>
                    <a:pt x="1114883" y="2446530"/>
                  </a:lnTo>
                  <a:lnTo>
                    <a:pt x="1163986" y="2459120"/>
                  </a:lnTo>
                  <a:lnTo>
                    <a:pt x="1213758" y="2470603"/>
                  </a:lnTo>
                  <a:lnTo>
                    <a:pt x="1264173" y="2480961"/>
                  </a:lnTo>
                  <a:lnTo>
                    <a:pt x="1315204" y="2490174"/>
                  </a:lnTo>
                  <a:lnTo>
                    <a:pt x="1366826" y="2498221"/>
                  </a:lnTo>
                  <a:lnTo>
                    <a:pt x="1419012" y="2505084"/>
                  </a:lnTo>
                  <a:lnTo>
                    <a:pt x="1471736" y="2510744"/>
                  </a:lnTo>
                  <a:lnTo>
                    <a:pt x="1524971" y="2515179"/>
                  </a:lnTo>
                  <a:lnTo>
                    <a:pt x="1578693" y="2518372"/>
                  </a:lnTo>
                  <a:lnTo>
                    <a:pt x="1632874" y="2520302"/>
                  </a:lnTo>
                  <a:lnTo>
                    <a:pt x="1687488" y="2520950"/>
                  </a:lnTo>
                  <a:lnTo>
                    <a:pt x="1742102" y="2520302"/>
                  </a:lnTo>
                  <a:lnTo>
                    <a:pt x="1796283" y="2518372"/>
                  </a:lnTo>
                  <a:lnTo>
                    <a:pt x="1850004" y="2515179"/>
                  </a:lnTo>
                  <a:lnTo>
                    <a:pt x="1903240" y="2510744"/>
                  </a:lnTo>
                  <a:lnTo>
                    <a:pt x="1955964" y="2505084"/>
                  </a:lnTo>
                  <a:lnTo>
                    <a:pt x="2008150" y="2498221"/>
                  </a:lnTo>
                  <a:lnTo>
                    <a:pt x="2059772" y="2490174"/>
                  </a:lnTo>
                  <a:lnTo>
                    <a:pt x="2110803" y="2480961"/>
                  </a:lnTo>
                  <a:lnTo>
                    <a:pt x="2161218" y="2470603"/>
                  </a:lnTo>
                  <a:lnTo>
                    <a:pt x="2210990" y="2459120"/>
                  </a:lnTo>
                  <a:lnTo>
                    <a:pt x="2260093" y="2446530"/>
                  </a:lnTo>
                  <a:lnTo>
                    <a:pt x="2308501" y="2432854"/>
                  </a:lnTo>
                  <a:lnTo>
                    <a:pt x="2356187" y="2418110"/>
                  </a:lnTo>
                  <a:lnTo>
                    <a:pt x="2403126" y="2402320"/>
                  </a:lnTo>
                  <a:lnTo>
                    <a:pt x="2449291" y="2385501"/>
                  </a:lnTo>
                  <a:lnTo>
                    <a:pt x="2494657" y="2367674"/>
                  </a:lnTo>
                  <a:lnTo>
                    <a:pt x="2539196" y="2348858"/>
                  </a:lnTo>
                  <a:lnTo>
                    <a:pt x="2582882" y="2329073"/>
                  </a:lnTo>
                  <a:lnTo>
                    <a:pt x="2625691" y="2308338"/>
                  </a:lnTo>
                  <a:lnTo>
                    <a:pt x="2667594" y="2286673"/>
                  </a:lnTo>
                  <a:lnTo>
                    <a:pt x="2708567" y="2264098"/>
                  </a:lnTo>
                  <a:lnTo>
                    <a:pt x="2748583" y="2240631"/>
                  </a:lnTo>
                  <a:lnTo>
                    <a:pt x="2787615" y="2216294"/>
                  </a:lnTo>
                  <a:lnTo>
                    <a:pt x="2825638" y="2191104"/>
                  </a:lnTo>
                  <a:lnTo>
                    <a:pt x="2862625" y="2165082"/>
                  </a:lnTo>
                  <a:lnTo>
                    <a:pt x="2898551" y="2138247"/>
                  </a:lnTo>
                  <a:lnTo>
                    <a:pt x="2933388" y="2110620"/>
                  </a:lnTo>
                  <a:lnTo>
                    <a:pt x="2967111" y="2082218"/>
                  </a:lnTo>
                  <a:lnTo>
                    <a:pt x="2999694" y="2053063"/>
                  </a:lnTo>
                  <a:lnTo>
                    <a:pt x="3031110" y="2023173"/>
                  </a:lnTo>
                  <a:lnTo>
                    <a:pt x="3061333" y="1992568"/>
                  </a:lnTo>
                  <a:lnTo>
                    <a:pt x="3090338" y="1961268"/>
                  </a:lnTo>
                  <a:lnTo>
                    <a:pt x="3118097" y="1929293"/>
                  </a:lnTo>
                  <a:lnTo>
                    <a:pt x="3144585" y="1896661"/>
                  </a:lnTo>
                  <a:lnTo>
                    <a:pt x="3169775" y="1863392"/>
                  </a:lnTo>
                  <a:lnTo>
                    <a:pt x="3193641" y="1829506"/>
                  </a:lnTo>
                  <a:lnTo>
                    <a:pt x="3216158" y="1795023"/>
                  </a:lnTo>
                  <a:lnTo>
                    <a:pt x="3237298" y="1759962"/>
                  </a:lnTo>
                  <a:lnTo>
                    <a:pt x="3257036" y="1724342"/>
                  </a:lnTo>
                  <a:lnTo>
                    <a:pt x="3275346" y="1688184"/>
                  </a:lnTo>
                  <a:lnTo>
                    <a:pt x="3292200" y="1651506"/>
                  </a:lnTo>
                  <a:lnTo>
                    <a:pt x="3307574" y="1614329"/>
                  </a:lnTo>
                  <a:lnTo>
                    <a:pt x="3321441" y="1576671"/>
                  </a:lnTo>
                  <a:lnTo>
                    <a:pt x="3333774" y="1538553"/>
                  </a:lnTo>
                  <a:lnTo>
                    <a:pt x="3344548" y="1499994"/>
                  </a:lnTo>
                  <a:lnTo>
                    <a:pt x="3353737" y="1461014"/>
                  </a:lnTo>
                  <a:lnTo>
                    <a:pt x="3361313" y="1421631"/>
                  </a:lnTo>
                  <a:lnTo>
                    <a:pt x="3367251" y="1381867"/>
                  </a:lnTo>
                  <a:lnTo>
                    <a:pt x="3371526" y="1341739"/>
                  </a:lnTo>
                  <a:lnTo>
                    <a:pt x="3374109" y="1301269"/>
                  </a:lnTo>
                  <a:lnTo>
                    <a:pt x="3374976" y="1260475"/>
                  </a:lnTo>
                  <a:lnTo>
                    <a:pt x="3374109" y="1219680"/>
                  </a:lnTo>
                  <a:lnTo>
                    <a:pt x="3371526" y="1179210"/>
                  </a:lnTo>
                  <a:lnTo>
                    <a:pt x="3367251" y="1139082"/>
                  </a:lnTo>
                  <a:lnTo>
                    <a:pt x="3361313" y="1099318"/>
                  </a:lnTo>
                  <a:lnTo>
                    <a:pt x="3353737" y="1059936"/>
                  </a:lnTo>
                  <a:lnTo>
                    <a:pt x="3344548" y="1020955"/>
                  </a:lnTo>
                  <a:lnTo>
                    <a:pt x="3333774" y="982396"/>
                  </a:lnTo>
                  <a:lnTo>
                    <a:pt x="3321441" y="944278"/>
                  </a:lnTo>
                  <a:lnTo>
                    <a:pt x="3307574" y="906621"/>
                  </a:lnTo>
                  <a:lnTo>
                    <a:pt x="3292200" y="869443"/>
                  </a:lnTo>
                  <a:lnTo>
                    <a:pt x="3275346" y="832766"/>
                  </a:lnTo>
                  <a:lnTo>
                    <a:pt x="3257036" y="796607"/>
                  </a:lnTo>
                  <a:lnTo>
                    <a:pt x="3237298" y="760988"/>
                  </a:lnTo>
                  <a:lnTo>
                    <a:pt x="3216158" y="725927"/>
                  </a:lnTo>
                  <a:lnTo>
                    <a:pt x="3193641" y="691443"/>
                  </a:lnTo>
                  <a:lnTo>
                    <a:pt x="3169775" y="657558"/>
                  </a:lnTo>
                  <a:lnTo>
                    <a:pt x="3144585" y="624289"/>
                  </a:lnTo>
                  <a:lnTo>
                    <a:pt x="3118097" y="591657"/>
                  </a:lnTo>
                  <a:lnTo>
                    <a:pt x="3090338" y="559681"/>
                  </a:lnTo>
                  <a:lnTo>
                    <a:pt x="3061333" y="528381"/>
                  </a:lnTo>
                  <a:lnTo>
                    <a:pt x="3031110" y="497776"/>
                  </a:lnTo>
                  <a:lnTo>
                    <a:pt x="2999694" y="467887"/>
                  </a:lnTo>
                  <a:lnTo>
                    <a:pt x="2967111" y="438731"/>
                  </a:lnTo>
                  <a:lnTo>
                    <a:pt x="2933388" y="410330"/>
                  </a:lnTo>
                  <a:lnTo>
                    <a:pt x="2898551" y="382702"/>
                  </a:lnTo>
                  <a:lnTo>
                    <a:pt x="2862625" y="355867"/>
                  </a:lnTo>
                  <a:lnTo>
                    <a:pt x="2825638" y="329846"/>
                  </a:lnTo>
                  <a:lnTo>
                    <a:pt x="2787615" y="304656"/>
                  </a:lnTo>
                  <a:lnTo>
                    <a:pt x="2748583" y="280318"/>
                  </a:lnTo>
                  <a:lnTo>
                    <a:pt x="2708567" y="256852"/>
                  </a:lnTo>
                  <a:lnTo>
                    <a:pt x="2667594" y="234276"/>
                  </a:lnTo>
                  <a:lnTo>
                    <a:pt x="2625691" y="212611"/>
                  </a:lnTo>
                  <a:lnTo>
                    <a:pt x="2582882" y="191877"/>
                  </a:lnTo>
                  <a:lnTo>
                    <a:pt x="2539196" y="172091"/>
                  </a:lnTo>
                  <a:lnTo>
                    <a:pt x="2494657" y="153276"/>
                  </a:lnTo>
                  <a:lnTo>
                    <a:pt x="2449291" y="135448"/>
                  </a:lnTo>
                  <a:lnTo>
                    <a:pt x="2403126" y="118630"/>
                  </a:lnTo>
                  <a:lnTo>
                    <a:pt x="2356187" y="102839"/>
                  </a:lnTo>
                  <a:lnTo>
                    <a:pt x="2308501" y="88095"/>
                  </a:lnTo>
                  <a:lnTo>
                    <a:pt x="2260093" y="74419"/>
                  </a:lnTo>
                  <a:lnTo>
                    <a:pt x="2210990" y="61829"/>
                  </a:lnTo>
                  <a:lnTo>
                    <a:pt x="2161218" y="50346"/>
                  </a:lnTo>
                  <a:lnTo>
                    <a:pt x="2110803" y="39988"/>
                  </a:lnTo>
                  <a:lnTo>
                    <a:pt x="2059772" y="30775"/>
                  </a:lnTo>
                  <a:lnTo>
                    <a:pt x="2008150" y="22728"/>
                  </a:lnTo>
                  <a:lnTo>
                    <a:pt x="1955964" y="15865"/>
                  </a:lnTo>
                  <a:lnTo>
                    <a:pt x="1903240" y="10205"/>
                  </a:lnTo>
                  <a:lnTo>
                    <a:pt x="1850004" y="5770"/>
                  </a:lnTo>
                  <a:lnTo>
                    <a:pt x="1796283" y="2577"/>
                  </a:lnTo>
                  <a:lnTo>
                    <a:pt x="1742102" y="647"/>
                  </a:lnTo>
                  <a:lnTo>
                    <a:pt x="1687488" y="0"/>
                  </a:lnTo>
                  <a:close/>
                </a:path>
              </a:pathLst>
            </a:custGeom>
            <a:solidFill>
              <a:srgbClr val="F1F8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166392" y="2708275"/>
              <a:ext cx="3375025" cy="2520950"/>
            </a:xfrm>
            <a:custGeom>
              <a:avLst/>
              <a:gdLst/>
              <a:ahLst/>
              <a:cxnLst/>
              <a:rect l="l" t="t" r="r" b="b"/>
              <a:pathLst>
                <a:path w="3375025" h="2520950">
                  <a:moveTo>
                    <a:pt x="0" y="1260474"/>
                  </a:moveTo>
                  <a:lnTo>
                    <a:pt x="867" y="1219680"/>
                  </a:lnTo>
                  <a:lnTo>
                    <a:pt x="3450" y="1179209"/>
                  </a:lnTo>
                  <a:lnTo>
                    <a:pt x="7724" y="1139082"/>
                  </a:lnTo>
                  <a:lnTo>
                    <a:pt x="13663" y="1099317"/>
                  </a:lnTo>
                  <a:lnTo>
                    <a:pt x="21239" y="1059935"/>
                  </a:lnTo>
                  <a:lnTo>
                    <a:pt x="30427" y="1020954"/>
                  </a:lnTo>
                  <a:lnTo>
                    <a:pt x="41201" y="982395"/>
                  </a:lnTo>
                  <a:lnTo>
                    <a:pt x="53535" y="944277"/>
                  </a:lnTo>
                  <a:lnTo>
                    <a:pt x="67402" y="906620"/>
                  </a:lnTo>
                  <a:lnTo>
                    <a:pt x="82775" y="869443"/>
                  </a:lnTo>
                  <a:lnTo>
                    <a:pt x="99630" y="832765"/>
                  </a:lnTo>
                  <a:lnTo>
                    <a:pt x="117940" y="796607"/>
                  </a:lnTo>
                  <a:lnTo>
                    <a:pt x="137678" y="760987"/>
                  </a:lnTo>
                  <a:lnTo>
                    <a:pt x="158818" y="725926"/>
                  </a:lnTo>
                  <a:lnTo>
                    <a:pt x="181335" y="691443"/>
                  </a:lnTo>
                  <a:lnTo>
                    <a:pt x="205201" y="657557"/>
                  </a:lnTo>
                  <a:lnTo>
                    <a:pt x="230391" y="624288"/>
                  </a:lnTo>
                  <a:lnTo>
                    <a:pt x="256879" y="591656"/>
                  </a:lnTo>
                  <a:lnTo>
                    <a:pt x="284638" y="559681"/>
                  </a:lnTo>
                  <a:lnTo>
                    <a:pt x="313642" y="528381"/>
                  </a:lnTo>
                  <a:lnTo>
                    <a:pt x="343866" y="497776"/>
                  </a:lnTo>
                  <a:lnTo>
                    <a:pt x="375282" y="467886"/>
                  </a:lnTo>
                  <a:lnTo>
                    <a:pt x="407865" y="438731"/>
                  </a:lnTo>
                  <a:lnTo>
                    <a:pt x="441588" y="410329"/>
                  </a:lnTo>
                  <a:lnTo>
                    <a:pt x="476425" y="382702"/>
                  </a:lnTo>
                  <a:lnTo>
                    <a:pt x="512350" y="355867"/>
                  </a:lnTo>
                  <a:lnTo>
                    <a:pt x="549338" y="329845"/>
                  </a:lnTo>
                  <a:lnTo>
                    <a:pt x="587361" y="304656"/>
                  </a:lnTo>
                  <a:lnTo>
                    <a:pt x="626393" y="280318"/>
                  </a:lnTo>
                  <a:lnTo>
                    <a:pt x="666409" y="256851"/>
                  </a:lnTo>
                  <a:lnTo>
                    <a:pt x="707381" y="234276"/>
                  </a:lnTo>
                  <a:lnTo>
                    <a:pt x="749285" y="212611"/>
                  </a:lnTo>
                  <a:lnTo>
                    <a:pt x="792093" y="191876"/>
                  </a:lnTo>
                  <a:lnTo>
                    <a:pt x="835780" y="172091"/>
                  </a:lnTo>
                  <a:lnTo>
                    <a:pt x="880319" y="153275"/>
                  </a:lnTo>
                  <a:lnTo>
                    <a:pt x="925685" y="135448"/>
                  </a:lnTo>
                  <a:lnTo>
                    <a:pt x="971850" y="118629"/>
                  </a:lnTo>
                  <a:lnTo>
                    <a:pt x="1018789" y="102839"/>
                  </a:lnTo>
                  <a:lnTo>
                    <a:pt x="1066475" y="88095"/>
                  </a:lnTo>
                  <a:lnTo>
                    <a:pt x="1114883" y="74419"/>
                  </a:lnTo>
                  <a:lnTo>
                    <a:pt x="1163986" y="61829"/>
                  </a:lnTo>
                  <a:lnTo>
                    <a:pt x="1213758" y="50346"/>
                  </a:lnTo>
                  <a:lnTo>
                    <a:pt x="1264173" y="39988"/>
                  </a:lnTo>
                  <a:lnTo>
                    <a:pt x="1315204" y="30775"/>
                  </a:lnTo>
                  <a:lnTo>
                    <a:pt x="1366826" y="22728"/>
                  </a:lnTo>
                  <a:lnTo>
                    <a:pt x="1419012" y="15865"/>
                  </a:lnTo>
                  <a:lnTo>
                    <a:pt x="1471736" y="10205"/>
                  </a:lnTo>
                  <a:lnTo>
                    <a:pt x="1524972" y="5770"/>
                  </a:lnTo>
                  <a:lnTo>
                    <a:pt x="1578693" y="2577"/>
                  </a:lnTo>
                  <a:lnTo>
                    <a:pt x="1632874" y="647"/>
                  </a:lnTo>
                  <a:lnTo>
                    <a:pt x="1687488" y="0"/>
                  </a:lnTo>
                  <a:lnTo>
                    <a:pt x="1742102" y="647"/>
                  </a:lnTo>
                  <a:lnTo>
                    <a:pt x="1796283" y="2577"/>
                  </a:lnTo>
                  <a:lnTo>
                    <a:pt x="1850004" y="5770"/>
                  </a:lnTo>
                  <a:lnTo>
                    <a:pt x="1903240" y="10205"/>
                  </a:lnTo>
                  <a:lnTo>
                    <a:pt x="1955964" y="15865"/>
                  </a:lnTo>
                  <a:lnTo>
                    <a:pt x="2008150" y="22728"/>
                  </a:lnTo>
                  <a:lnTo>
                    <a:pt x="2059772" y="30775"/>
                  </a:lnTo>
                  <a:lnTo>
                    <a:pt x="2110803" y="39988"/>
                  </a:lnTo>
                  <a:lnTo>
                    <a:pt x="2161218" y="50346"/>
                  </a:lnTo>
                  <a:lnTo>
                    <a:pt x="2210990" y="61829"/>
                  </a:lnTo>
                  <a:lnTo>
                    <a:pt x="2260093" y="74419"/>
                  </a:lnTo>
                  <a:lnTo>
                    <a:pt x="2308501" y="88095"/>
                  </a:lnTo>
                  <a:lnTo>
                    <a:pt x="2356187" y="102839"/>
                  </a:lnTo>
                  <a:lnTo>
                    <a:pt x="2403126" y="118629"/>
                  </a:lnTo>
                  <a:lnTo>
                    <a:pt x="2449291" y="135448"/>
                  </a:lnTo>
                  <a:lnTo>
                    <a:pt x="2494657" y="153275"/>
                  </a:lnTo>
                  <a:lnTo>
                    <a:pt x="2539196" y="172091"/>
                  </a:lnTo>
                  <a:lnTo>
                    <a:pt x="2582882" y="191876"/>
                  </a:lnTo>
                  <a:lnTo>
                    <a:pt x="2625691" y="212611"/>
                  </a:lnTo>
                  <a:lnTo>
                    <a:pt x="2667594" y="234276"/>
                  </a:lnTo>
                  <a:lnTo>
                    <a:pt x="2708567" y="256851"/>
                  </a:lnTo>
                  <a:lnTo>
                    <a:pt x="2748583" y="280318"/>
                  </a:lnTo>
                  <a:lnTo>
                    <a:pt x="2787615" y="304656"/>
                  </a:lnTo>
                  <a:lnTo>
                    <a:pt x="2825638" y="329845"/>
                  </a:lnTo>
                  <a:lnTo>
                    <a:pt x="2862625" y="355867"/>
                  </a:lnTo>
                  <a:lnTo>
                    <a:pt x="2898551" y="382702"/>
                  </a:lnTo>
                  <a:lnTo>
                    <a:pt x="2933388" y="410329"/>
                  </a:lnTo>
                  <a:lnTo>
                    <a:pt x="2967111" y="438731"/>
                  </a:lnTo>
                  <a:lnTo>
                    <a:pt x="2999694" y="467886"/>
                  </a:lnTo>
                  <a:lnTo>
                    <a:pt x="3031110" y="497776"/>
                  </a:lnTo>
                  <a:lnTo>
                    <a:pt x="3061334" y="528381"/>
                  </a:lnTo>
                  <a:lnTo>
                    <a:pt x="3090338" y="559681"/>
                  </a:lnTo>
                  <a:lnTo>
                    <a:pt x="3118097" y="591656"/>
                  </a:lnTo>
                  <a:lnTo>
                    <a:pt x="3144585" y="624288"/>
                  </a:lnTo>
                  <a:lnTo>
                    <a:pt x="3169775" y="657557"/>
                  </a:lnTo>
                  <a:lnTo>
                    <a:pt x="3193642" y="691443"/>
                  </a:lnTo>
                  <a:lnTo>
                    <a:pt x="3216158" y="725926"/>
                  </a:lnTo>
                  <a:lnTo>
                    <a:pt x="3237298" y="760987"/>
                  </a:lnTo>
                  <a:lnTo>
                    <a:pt x="3257036" y="796607"/>
                  </a:lnTo>
                  <a:lnTo>
                    <a:pt x="3275346" y="832765"/>
                  </a:lnTo>
                  <a:lnTo>
                    <a:pt x="3292201" y="869443"/>
                  </a:lnTo>
                  <a:lnTo>
                    <a:pt x="3307574" y="906620"/>
                  </a:lnTo>
                  <a:lnTo>
                    <a:pt x="3321441" y="944277"/>
                  </a:lnTo>
                  <a:lnTo>
                    <a:pt x="3333775" y="982395"/>
                  </a:lnTo>
                  <a:lnTo>
                    <a:pt x="3344549" y="1020954"/>
                  </a:lnTo>
                  <a:lnTo>
                    <a:pt x="3353737" y="1059935"/>
                  </a:lnTo>
                  <a:lnTo>
                    <a:pt x="3361313" y="1099317"/>
                  </a:lnTo>
                  <a:lnTo>
                    <a:pt x="3367252" y="1139082"/>
                  </a:lnTo>
                  <a:lnTo>
                    <a:pt x="3371526" y="1179209"/>
                  </a:lnTo>
                  <a:lnTo>
                    <a:pt x="3374110" y="1219680"/>
                  </a:lnTo>
                  <a:lnTo>
                    <a:pt x="3374977" y="1260474"/>
                  </a:lnTo>
                  <a:lnTo>
                    <a:pt x="3374110" y="1301268"/>
                  </a:lnTo>
                  <a:lnTo>
                    <a:pt x="3371526" y="1341739"/>
                  </a:lnTo>
                  <a:lnTo>
                    <a:pt x="3367252" y="1381866"/>
                  </a:lnTo>
                  <a:lnTo>
                    <a:pt x="3361313" y="1421631"/>
                  </a:lnTo>
                  <a:lnTo>
                    <a:pt x="3353737" y="1461013"/>
                  </a:lnTo>
                  <a:lnTo>
                    <a:pt x="3344549" y="1499993"/>
                  </a:lnTo>
                  <a:lnTo>
                    <a:pt x="3333775" y="1538552"/>
                  </a:lnTo>
                  <a:lnTo>
                    <a:pt x="3321441" y="1576671"/>
                  </a:lnTo>
                  <a:lnTo>
                    <a:pt x="3307574" y="1614328"/>
                  </a:lnTo>
                  <a:lnTo>
                    <a:pt x="3292201" y="1651505"/>
                  </a:lnTo>
                  <a:lnTo>
                    <a:pt x="3275346" y="1688183"/>
                  </a:lnTo>
                  <a:lnTo>
                    <a:pt x="3257036" y="1724341"/>
                  </a:lnTo>
                  <a:lnTo>
                    <a:pt x="3237298" y="1759961"/>
                  </a:lnTo>
                  <a:lnTo>
                    <a:pt x="3216158" y="1795022"/>
                  </a:lnTo>
                  <a:lnTo>
                    <a:pt x="3193642" y="1829505"/>
                  </a:lnTo>
                  <a:lnTo>
                    <a:pt x="3169775" y="1863391"/>
                  </a:lnTo>
                  <a:lnTo>
                    <a:pt x="3144585" y="1896660"/>
                  </a:lnTo>
                  <a:lnTo>
                    <a:pt x="3118097" y="1929292"/>
                  </a:lnTo>
                  <a:lnTo>
                    <a:pt x="3090338" y="1961267"/>
                  </a:lnTo>
                  <a:lnTo>
                    <a:pt x="3061334" y="1992567"/>
                  </a:lnTo>
                  <a:lnTo>
                    <a:pt x="3031110" y="2023172"/>
                  </a:lnTo>
                  <a:lnTo>
                    <a:pt x="2999694" y="2053062"/>
                  </a:lnTo>
                  <a:lnTo>
                    <a:pt x="2967111" y="2082217"/>
                  </a:lnTo>
                  <a:lnTo>
                    <a:pt x="2933388" y="2110619"/>
                  </a:lnTo>
                  <a:lnTo>
                    <a:pt x="2898551" y="2138246"/>
                  </a:lnTo>
                  <a:lnTo>
                    <a:pt x="2862625" y="2165081"/>
                  </a:lnTo>
                  <a:lnTo>
                    <a:pt x="2825638" y="2191103"/>
                  </a:lnTo>
                  <a:lnTo>
                    <a:pt x="2787615" y="2216293"/>
                  </a:lnTo>
                  <a:lnTo>
                    <a:pt x="2748583" y="2240630"/>
                  </a:lnTo>
                  <a:lnTo>
                    <a:pt x="2708567" y="2264097"/>
                  </a:lnTo>
                  <a:lnTo>
                    <a:pt x="2667594" y="2286672"/>
                  </a:lnTo>
                  <a:lnTo>
                    <a:pt x="2625691" y="2308337"/>
                  </a:lnTo>
                  <a:lnTo>
                    <a:pt x="2582882" y="2329072"/>
                  </a:lnTo>
                  <a:lnTo>
                    <a:pt x="2539196" y="2348857"/>
                  </a:lnTo>
                  <a:lnTo>
                    <a:pt x="2494657" y="2367673"/>
                  </a:lnTo>
                  <a:lnTo>
                    <a:pt x="2449291" y="2385500"/>
                  </a:lnTo>
                  <a:lnTo>
                    <a:pt x="2403126" y="2402319"/>
                  </a:lnTo>
                  <a:lnTo>
                    <a:pt x="2356187" y="2418109"/>
                  </a:lnTo>
                  <a:lnTo>
                    <a:pt x="2308501" y="2432853"/>
                  </a:lnTo>
                  <a:lnTo>
                    <a:pt x="2260093" y="2446529"/>
                  </a:lnTo>
                  <a:lnTo>
                    <a:pt x="2210990" y="2459119"/>
                  </a:lnTo>
                  <a:lnTo>
                    <a:pt x="2161218" y="2470602"/>
                  </a:lnTo>
                  <a:lnTo>
                    <a:pt x="2110803" y="2480960"/>
                  </a:lnTo>
                  <a:lnTo>
                    <a:pt x="2059772" y="2490173"/>
                  </a:lnTo>
                  <a:lnTo>
                    <a:pt x="2008150" y="2498220"/>
                  </a:lnTo>
                  <a:lnTo>
                    <a:pt x="1955964" y="2505084"/>
                  </a:lnTo>
                  <a:lnTo>
                    <a:pt x="1903240" y="2510743"/>
                  </a:lnTo>
                  <a:lnTo>
                    <a:pt x="1850004" y="2515179"/>
                  </a:lnTo>
                  <a:lnTo>
                    <a:pt x="1796283" y="2518371"/>
                  </a:lnTo>
                  <a:lnTo>
                    <a:pt x="1742102" y="2520301"/>
                  </a:lnTo>
                  <a:lnTo>
                    <a:pt x="1687488" y="2520949"/>
                  </a:lnTo>
                  <a:lnTo>
                    <a:pt x="1632874" y="2520301"/>
                  </a:lnTo>
                  <a:lnTo>
                    <a:pt x="1578693" y="2518371"/>
                  </a:lnTo>
                  <a:lnTo>
                    <a:pt x="1524972" y="2515179"/>
                  </a:lnTo>
                  <a:lnTo>
                    <a:pt x="1471736" y="2510743"/>
                  </a:lnTo>
                  <a:lnTo>
                    <a:pt x="1419012" y="2505084"/>
                  </a:lnTo>
                  <a:lnTo>
                    <a:pt x="1366826" y="2498220"/>
                  </a:lnTo>
                  <a:lnTo>
                    <a:pt x="1315204" y="2490173"/>
                  </a:lnTo>
                  <a:lnTo>
                    <a:pt x="1264173" y="2480960"/>
                  </a:lnTo>
                  <a:lnTo>
                    <a:pt x="1213758" y="2470602"/>
                  </a:lnTo>
                  <a:lnTo>
                    <a:pt x="1163986" y="2459119"/>
                  </a:lnTo>
                  <a:lnTo>
                    <a:pt x="1114883" y="2446529"/>
                  </a:lnTo>
                  <a:lnTo>
                    <a:pt x="1066475" y="2432853"/>
                  </a:lnTo>
                  <a:lnTo>
                    <a:pt x="1018789" y="2418109"/>
                  </a:lnTo>
                  <a:lnTo>
                    <a:pt x="971850" y="2402319"/>
                  </a:lnTo>
                  <a:lnTo>
                    <a:pt x="925685" y="2385500"/>
                  </a:lnTo>
                  <a:lnTo>
                    <a:pt x="880319" y="2367673"/>
                  </a:lnTo>
                  <a:lnTo>
                    <a:pt x="835780" y="2348857"/>
                  </a:lnTo>
                  <a:lnTo>
                    <a:pt x="792093" y="2329072"/>
                  </a:lnTo>
                  <a:lnTo>
                    <a:pt x="749285" y="2308337"/>
                  </a:lnTo>
                  <a:lnTo>
                    <a:pt x="707381" y="2286672"/>
                  </a:lnTo>
                  <a:lnTo>
                    <a:pt x="666409" y="2264097"/>
                  </a:lnTo>
                  <a:lnTo>
                    <a:pt x="626393" y="2240630"/>
                  </a:lnTo>
                  <a:lnTo>
                    <a:pt x="587361" y="2216293"/>
                  </a:lnTo>
                  <a:lnTo>
                    <a:pt x="549338" y="2191103"/>
                  </a:lnTo>
                  <a:lnTo>
                    <a:pt x="512350" y="2165081"/>
                  </a:lnTo>
                  <a:lnTo>
                    <a:pt x="476425" y="2138246"/>
                  </a:lnTo>
                  <a:lnTo>
                    <a:pt x="441588" y="2110619"/>
                  </a:lnTo>
                  <a:lnTo>
                    <a:pt x="407865" y="2082217"/>
                  </a:lnTo>
                  <a:lnTo>
                    <a:pt x="375282" y="2053062"/>
                  </a:lnTo>
                  <a:lnTo>
                    <a:pt x="343866" y="2023172"/>
                  </a:lnTo>
                  <a:lnTo>
                    <a:pt x="313642" y="1992567"/>
                  </a:lnTo>
                  <a:lnTo>
                    <a:pt x="284638" y="1961267"/>
                  </a:lnTo>
                  <a:lnTo>
                    <a:pt x="256879" y="1929292"/>
                  </a:lnTo>
                  <a:lnTo>
                    <a:pt x="230391" y="1896660"/>
                  </a:lnTo>
                  <a:lnTo>
                    <a:pt x="205201" y="1863391"/>
                  </a:lnTo>
                  <a:lnTo>
                    <a:pt x="181335" y="1829505"/>
                  </a:lnTo>
                  <a:lnTo>
                    <a:pt x="158818" y="1795022"/>
                  </a:lnTo>
                  <a:lnTo>
                    <a:pt x="137678" y="1759961"/>
                  </a:lnTo>
                  <a:lnTo>
                    <a:pt x="117940" y="1724341"/>
                  </a:lnTo>
                  <a:lnTo>
                    <a:pt x="99630" y="1688183"/>
                  </a:lnTo>
                  <a:lnTo>
                    <a:pt x="82775" y="1651505"/>
                  </a:lnTo>
                  <a:lnTo>
                    <a:pt x="67402" y="1614328"/>
                  </a:lnTo>
                  <a:lnTo>
                    <a:pt x="53535" y="1576671"/>
                  </a:lnTo>
                  <a:lnTo>
                    <a:pt x="41201" y="1538552"/>
                  </a:lnTo>
                  <a:lnTo>
                    <a:pt x="30427" y="1499993"/>
                  </a:lnTo>
                  <a:lnTo>
                    <a:pt x="21239" y="1461013"/>
                  </a:lnTo>
                  <a:lnTo>
                    <a:pt x="13663" y="1421631"/>
                  </a:lnTo>
                  <a:lnTo>
                    <a:pt x="7724" y="1381866"/>
                  </a:lnTo>
                  <a:lnTo>
                    <a:pt x="3450" y="1341739"/>
                  </a:lnTo>
                  <a:lnTo>
                    <a:pt x="867" y="1301268"/>
                  </a:lnTo>
                  <a:lnTo>
                    <a:pt x="0" y="1260474"/>
                  </a:lnTo>
                  <a:close/>
                </a:path>
              </a:pathLst>
            </a:custGeom>
            <a:ln w="25399">
              <a:solidFill>
                <a:srgbClr val="8CAC1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4233226" y="2996952"/>
            <a:ext cx="1660525" cy="792480"/>
          </a:xfrm>
          <a:prstGeom prst="rect">
            <a:avLst/>
          </a:prstGeom>
          <a:solidFill>
            <a:srgbClr val="FFFB00"/>
          </a:solidFill>
          <a:ln w="25399">
            <a:solidFill>
              <a:srgbClr val="8CAC1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138430" marR="71120" indent="-635" algn="ctr">
              <a:lnSpc>
                <a:spcPts val="1900"/>
              </a:lnSpc>
              <a:spcBef>
                <a:spcPts val="315"/>
              </a:spcBef>
            </a:pPr>
            <a:r>
              <a:rPr sz="16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Kantor </a:t>
            </a:r>
            <a:r>
              <a:rPr sz="160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Kesehatan </a:t>
            </a:r>
            <a:r>
              <a:rPr sz="1600" dirty="0">
                <a:solidFill>
                  <a:srgbClr val="4D4D4D"/>
                </a:solidFill>
                <a:latin typeface="Microsoft Sans Serif"/>
                <a:cs typeface="Microsoft Sans Serif"/>
              </a:rPr>
              <a:t> Pelabuhan</a:t>
            </a:r>
            <a:r>
              <a:rPr sz="1600" spc="-5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4D4D4D"/>
                </a:solidFill>
                <a:latin typeface="Microsoft Sans Serif"/>
                <a:cs typeface="Microsoft Sans Serif"/>
              </a:rPr>
              <a:t>(49) </a:t>
            </a:r>
            <a:endParaRPr sz="1600">
              <a:latin typeface="Microsoft Sans Serif"/>
              <a:cs typeface="Microsoft Sans Serif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4481137" y="4137025"/>
            <a:ext cx="1288415" cy="815975"/>
            <a:chOff x="4481137" y="4137025"/>
            <a:chExt cx="1288415" cy="815975"/>
          </a:xfrm>
        </p:grpSpPr>
        <p:sp>
          <p:nvSpPr>
            <p:cNvPr id="8" name="object 8"/>
            <p:cNvSpPr/>
            <p:nvPr/>
          </p:nvSpPr>
          <p:spPr>
            <a:xfrm>
              <a:off x="4758420" y="4508500"/>
              <a:ext cx="998219" cy="431800"/>
            </a:xfrm>
            <a:custGeom>
              <a:avLst/>
              <a:gdLst/>
              <a:ahLst/>
              <a:cxnLst/>
              <a:rect l="l" t="t" r="r" b="b"/>
              <a:pathLst>
                <a:path w="998220" h="431800">
                  <a:moveTo>
                    <a:pt x="997856" y="0"/>
                  </a:moveTo>
                  <a:lnTo>
                    <a:pt x="0" y="0"/>
                  </a:lnTo>
                  <a:lnTo>
                    <a:pt x="0" y="431800"/>
                  </a:lnTo>
                  <a:lnTo>
                    <a:pt x="997856" y="431800"/>
                  </a:lnTo>
                  <a:lnTo>
                    <a:pt x="997856" y="0"/>
                  </a:lnTo>
                  <a:close/>
                </a:path>
              </a:pathLst>
            </a:custGeom>
            <a:solidFill>
              <a:srgbClr val="E2F5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758420" y="4508500"/>
              <a:ext cx="998219" cy="431800"/>
            </a:xfrm>
            <a:custGeom>
              <a:avLst/>
              <a:gdLst/>
              <a:ahLst/>
              <a:cxnLst/>
              <a:rect l="l" t="t" r="r" b="b"/>
              <a:pathLst>
                <a:path w="998220" h="431800">
                  <a:moveTo>
                    <a:pt x="0" y="0"/>
                  </a:moveTo>
                  <a:lnTo>
                    <a:pt x="997856" y="0"/>
                  </a:lnTo>
                  <a:lnTo>
                    <a:pt x="997856" y="431799"/>
                  </a:lnTo>
                  <a:lnTo>
                    <a:pt x="0" y="431799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8CAC1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625369" y="4365625"/>
              <a:ext cx="996950" cy="431800"/>
            </a:xfrm>
            <a:custGeom>
              <a:avLst/>
              <a:gdLst/>
              <a:ahLst/>
              <a:cxnLst/>
              <a:rect l="l" t="t" r="r" b="b"/>
              <a:pathLst>
                <a:path w="996950" h="431800">
                  <a:moveTo>
                    <a:pt x="996345" y="0"/>
                  </a:moveTo>
                  <a:lnTo>
                    <a:pt x="0" y="0"/>
                  </a:lnTo>
                  <a:lnTo>
                    <a:pt x="0" y="431800"/>
                  </a:lnTo>
                  <a:lnTo>
                    <a:pt x="996345" y="431800"/>
                  </a:lnTo>
                  <a:lnTo>
                    <a:pt x="996345" y="0"/>
                  </a:lnTo>
                  <a:close/>
                </a:path>
              </a:pathLst>
            </a:custGeom>
            <a:solidFill>
              <a:srgbClr val="E2F5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625369" y="4365625"/>
              <a:ext cx="996950" cy="431800"/>
            </a:xfrm>
            <a:custGeom>
              <a:avLst/>
              <a:gdLst/>
              <a:ahLst/>
              <a:cxnLst/>
              <a:rect l="l" t="t" r="r" b="b"/>
              <a:pathLst>
                <a:path w="996950" h="431800">
                  <a:moveTo>
                    <a:pt x="0" y="0"/>
                  </a:moveTo>
                  <a:lnTo>
                    <a:pt x="996345" y="0"/>
                  </a:lnTo>
                  <a:lnTo>
                    <a:pt x="996345" y="431799"/>
                  </a:lnTo>
                  <a:lnTo>
                    <a:pt x="0" y="431799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8CAC1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493837" y="4149725"/>
              <a:ext cx="996950" cy="503555"/>
            </a:xfrm>
            <a:custGeom>
              <a:avLst/>
              <a:gdLst/>
              <a:ahLst/>
              <a:cxnLst/>
              <a:rect l="l" t="t" r="r" b="b"/>
              <a:pathLst>
                <a:path w="996950" h="503554">
                  <a:moveTo>
                    <a:pt x="996344" y="0"/>
                  </a:moveTo>
                  <a:lnTo>
                    <a:pt x="0" y="0"/>
                  </a:lnTo>
                  <a:lnTo>
                    <a:pt x="0" y="503237"/>
                  </a:lnTo>
                  <a:lnTo>
                    <a:pt x="996344" y="503237"/>
                  </a:lnTo>
                  <a:lnTo>
                    <a:pt x="996344" y="0"/>
                  </a:lnTo>
                  <a:close/>
                </a:path>
              </a:pathLst>
            </a:custGeom>
            <a:solidFill>
              <a:srgbClr val="E2F5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493837" y="4149725"/>
              <a:ext cx="996950" cy="503555"/>
            </a:xfrm>
            <a:custGeom>
              <a:avLst/>
              <a:gdLst/>
              <a:ahLst/>
              <a:cxnLst/>
              <a:rect l="l" t="t" r="r" b="b"/>
              <a:pathLst>
                <a:path w="996950" h="503554">
                  <a:moveTo>
                    <a:pt x="0" y="0"/>
                  </a:moveTo>
                  <a:lnTo>
                    <a:pt x="996344" y="0"/>
                  </a:lnTo>
                  <a:lnTo>
                    <a:pt x="996344" y="503237"/>
                  </a:lnTo>
                  <a:lnTo>
                    <a:pt x="0" y="503237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8CAC1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4698783" y="4144803"/>
            <a:ext cx="64643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Wilker 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758420" y="4508500"/>
            <a:ext cx="732155" cy="144780"/>
          </a:xfrm>
          <a:prstGeom prst="rect">
            <a:avLst/>
          </a:prstGeom>
          <a:solidFill>
            <a:srgbClr val="E2F5D0"/>
          </a:solidFill>
          <a:ln w="25399">
            <a:solidFill>
              <a:srgbClr val="8CAC1E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5"/>
              </a:lnSpc>
            </a:pPr>
            <a:r>
              <a:rPr sz="16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(30</a:t>
            </a:r>
            <a:r>
              <a:rPr sz="1600" spc="-5" dirty="0">
                <a:solidFill>
                  <a:srgbClr val="606060"/>
                </a:solidFill>
                <a:latin typeface="Microsoft Sans Serif"/>
                <a:cs typeface="Microsoft Sans Serif"/>
              </a:rPr>
              <a:t>6</a:t>
            </a:r>
            <a:r>
              <a:rPr sz="16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) </a:t>
            </a:r>
            <a:endParaRPr sz="1600">
              <a:latin typeface="Microsoft Sans Serif"/>
              <a:cs typeface="Microsoft Sans Serif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4890867" y="3780543"/>
            <a:ext cx="132715" cy="368935"/>
            <a:chOff x="4890867" y="3780543"/>
            <a:chExt cx="132715" cy="368935"/>
          </a:xfrm>
        </p:grpSpPr>
        <p:sp>
          <p:nvSpPr>
            <p:cNvPr id="17" name="object 17"/>
            <p:cNvSpPr/>
            <p:nvPr/>
          </p:nvSpPr>
          <p:spPr>
            <a:xfrm>
              <a:off x="4962906" y="3789116"/>
              <a:ext cx="0" cy="332105"/>
            </a:xfrm>
            <a:custGeom>
              <a:avLst/>
              <a:gdLst/>
              <a:ahLst/>
              <a:cxnLst/>
              <a:rect l="l" t="t" r="r" b="b"/>
              <a:pathLst>
                <a:path h="332104">
                  <a:moveTo>
                    <a:pt x="0" y="0"/>
                  </a:moveTo>
                  <a:lnTo>
                    <a:pt x="0" y="332006"/>
                  </a:lnTo>
                </a:path>
              </a:pathLst>
            </a:custGeom>
            <a:ln w="17144">
              <a:solidFill>
                <a:srgbClr val="33630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945761" y="3789116"/>
              <a:ext cx="0" cy="332105"/>
            </a:xfrm>
            <a:custGeom>
              <a:avLst/>
              <a:gdLst/>
              <a:ahLst/>
              <a:cxnLst/>
              <a:rect l="l" t="t" r="r" b="b"/>
              <a:pathLst>
                <a:path h="332104">
                  <a:moveTo>
                    <a:pt x="0" y="0"/>
                  </a:moveTo>
                  <a:lnTo>
                    <a:pt x="0" y="332006"/>
                  </a:lnTo>
                </a:path>
              </a:pathLst>
            </a:custGeom>
            <a:ln w="5714">
              <a:solidFill>
                <a:srgbClr val="33630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890867" y="4019081"/>
              <a:ext cx="132647" cy="130397"/>
            </a:xfrm>
            <a:prstGeom prst="rect">
              <a:avLst/>
            </a:prstGeom>
          </p:spPr>
        </p:pic>
      </p:grp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1393990" y="198600"/>
            <a:ext cx="7037070" cy="1056005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 algn="ctr">
              <a:lnSpc>
                <a:spcPts val="2800"/>
              </a:lnSpc>
              <a:spcBef>
                <a:spcPts val="260"/>
              </a:spcBef>
              <a:tabLst>
                <a:tab pos="2349500" algn="l"/>
              </a:tabLst>
            </a:pPr>
            <a:r>
              <a:rPr sz="2400" spc="-5" dirty="0">
                <a:solidFill>
                  <a:srgbClr val="4D4D4D"/>
                </a:solidFill>
              </a:rPr>
              <a:t>PENCEGAHAN	KELUAR</a:t>
            </a:r>
            <a:r>
              <a:rPr sz="2400" spc="-30" dirty="0">
                <a:solidFill>
                  <a:srgbClr val="4D4D4D"/>
                </a:solidFill>
              </a:rPr>
              <a:t> MASUKNYA</a:t>
            </a:r>
            <a:r>
              <a:rPr sz="2400" spc="-114" dirty="0">
                <a:solidFill>
                  <a:srgbClr val="4D4D4D"/>
                </a:solidFill>
              </a:rPr>
              <a:t> </a:t>
            </a:r>
            <a:r>
              <a:rPr sz="2400" spc="-30" dirty="0">
                <a:solidFill>
                  <a:srgbClr val="606060"/>
                </a:solidFill>
              </a:rPr>
              <a:t>PENYAKIT </a:t>
            </a:r>
            <a:r>
              <a:rPr sz="2400" spc="-655" dirty="0">
                <a:solidFill>
                  <a:srgbClr val="606060"/>
                </a:solidFill>
              </a:rPr>
              <a:t> </a:t>
            </a:r>
            <a:r>
              <a:rPr sz="2400" dirty="0">
                <a:solidFill>
                  <a:srgbClr val="4D4D4D"/>
                </a:solidFill>
              </a:rPr>
              <a:t>DI</a:t>
            </a:r>
            <a:r>
              <a:rPr sz="2400" spc="-10" dirty="0">
                <a:solidFill>
                  <a:srgbClr val="4D4D4D"/>
                </a:solidFill>
              </a:rPr>
              <a:t> </a:t>
            </a:r>
            <a:r>
              <a:rPr sz="2400" spc="-5" dirty="0">
                <a:solidFill>
                  <a:srgbClr val="4D4D4D"/>
                </a:solidFill>
              </a:rPr>
              <a:t>PINTU</a:t>
            </a:r>
            <a:r>
              <a:rPr sz="2400" dirty="0">
                <a:solidFill>
                  <a:srgbClr val="4D4D4D"/>
                </a:solidFill>
              </a:rPr>
              <a:t> MASUK </a:t>
            </a:r>
            <a:r>
              <a:rPr sz="2400" spc="-5" dirty="0">
                <a:solidFill>
                  <a:srgbClr val="4D4D4D"/>
                </a:solidFill>
              </a:rPr>
              <a:t>NEGARA</a:t>
            </a:r>
            <a:endParaRPr sz="2400"/>
          </a:p>
          <a:p>
            <a:pPr marL="67310" algn="ctr">
              <a:lnSpc>
                <a:spcPts val="2350"/>
              </a:lnSpc>
            </a:pPr>
            <a:r>
              <a:rPr sz="2050" b="0" spc="-30" dirty="0">
                <a:solidFill>
                  <a:srgbClr val="FF0000"/>
                </a:solidFill>
                <a:latin typeface="Microsoft Sans Serif"/>
                <a:cs typeface="Microsoft Sans Serif"/>
              </a:rPr>
              <a:t>(Maximum</a:t>
            </a:r>
            <a:r>
              <a:rPr sz="2050" b="0" spc="-20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2050" b="0" spc="-25" dirty="0">
                <a:solidFill>
                  <a:srgbClr val="FF0000"/>
                </a:solidFill>
                <a:latin typeface="Microsoft Sans Serif"/>
                <a:cs typeface="Microsoft Sans Serif"/>
              </a:rPr>
              <a:t>protection,</a:t>
            </a:r>
            <a:r>
              <a:rPr sz="2050" b="0" spc="-10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2050" b="0" spc="-35" dirty="0">
                <a:solidFill>
                  <a:srgbClr val="FF0000"/>
                </a:solidFill>
                <a:latin typeface="Microsoft Sans Serif"/>
                <a:cs typeface="Microsoft Sans Serif"/>
              </a:rPr>
              <a:t>Minimum</a:t>
            </a:r>
            <a:r>
              <a:rPr sz="2050" b="0" spc="-15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2050" b="0" spc="-25" dirty="0">
                <a:solidFill>
                  <a:srgbClr val="FF0000"/>
                </a:solidFill>
                <a:latin typeface="Microsoft Sans Serif"/>
                <a:cs typeface="Microsoft Sans Serif"/>
              </a:rPr>
              <a:t>restriction) </a:t>
            </a:r>
            <a:endParaRPr sz="2050">
              <a:latin typeface="Microsoft Sans Serif"/>
              <a:cs typeface="Microsoft Sans Serif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7341810" y="1255713"/>
            <a:ext cx="2092325" cy="2330450"/>
            <a:chOff x="7341810" y="1255713"/>
            <a:chExt cx="2092325" cy="2330450"/>
          </a:xfrm>
        </p:grpSpPr>
        <p:sp>
          <p:nvSpPr>
            <p:cNvPr id="22" name="object 22"/>
            <p:cNvSpPr/>
            <p:nvPr/>
          </p:nvSpPr>
          <p:spPr>
            <a:xfrm>
              <a:off x="7354510" y="1268413"/>
              <a:ext cx="2066925" cy="2305050"/>
            </a:xfrm>
            <a:custGeom>
              <a:avLst/>
              <a:gdLst/>
              <a:ahLst/>
              <a:cxnLst/>
              <a:rect l="l" t="t" r="r" b="b"/>
              <a:pathLst>
                <a:path w="2066925" h="2305050">
                  <a:moveTo>
                    <a:pt x="1415166" y="0"/>
                  </a:moveTo>
                  <a:lnTo>
                    <a:pt x="1096728" y="463358"/>
                  </a:lnTo>
                  <a:lnTo>
                    <a:pt x="930239" y="201371"/>
                  </a:lnTo>
                  <a:lnTo>
                    <a:pt x="818098" y="681056"/>
                  </a:lnTo>
                  <a:lnTo>
                    <a:pt x="430768" y="386842"/>
                  </a:lnTo>
                  <a:lnTo>
                    <a:pt x="514014" y="834193"/>
                  </a:lnTo>
                  <a:lnTo>
                    <a:pt x="112142" y="882535"/>
                  </a:lnTo>
                  <a:lnTo>
                    <a:pt x="376516" y="1237043"/>
                  </a:lnTo>
                  <a:lnTo>
                    <a:pt x="0" y="1374171"/>
                  </a:lnTo>
                  <a:lnTo>
                    <a:pt x="318627" y="1640213"/>
                  </a:lnTo>
                  <a:lnTo>
                    <a:pt x="122953" y="1902199"/>
                  </a:lnTo>
                  <a:lnTo>
                    <a:pt x="459761" y="1946485"/>
                  </a:lnTo>
                  <a:lnTo>
                    <a:pt x="470477" y="2305050"/>
                  </a:lnTo>
                  <a:lnTo>
                    <a:pt x="720213" y="1934213"/>
                  </a:lnTo>
                  <a:lnTo>
                    <a:pt x="832450" y="2103570"/>
                  </a:lnTo>
                  <a:lnTo>
                    <a:pt x="944591" y="1853643"/>
                  </a:lnTo>
                  <a:lnTo>
                    <a:pt x="1111082" y="2010728"/>
                  </a:lnTo>
                  <a:lnTo>
                    <a:pt x="1165430" y="1700508"/>
                  </a:lnTo>
                  <a:lnTo>
                    <a:pt x="1429710" y="1853643"/>
                  </a:lnTo>
                  <a:lnTo>
                    <a:pt x="1400812" y="1531363"/>
                  </a:lnTo>
                  <a:lnTo>
                    <a:pt x="1806227" y="1668172"/>
                  </a:lnTo>
                  <a:lnTo>
                    <a:pt x="1567303" y="1313665"/>
                  </a:lnTo>
                  <a:lnTo>
                    <a:pt x="1748146" y="1204814"/>
                  </a:lnTo>
                  <a:lnTo>
                    <a:pt x="1625192" y="1003336"/>
                  </a:lnTo>
                  <a:lnTo>
                    <a:pt x="2066773" y="709123"/>
                  </a:lnTo>
                  <a:lnTo>
                    <a:pt x="1567303" y="697063"/>
                  </a:lnTo>
                  <a:lnTo>
                    <a:pt x="1722981" y="338500"/>
                  </a:lnTo>
                  <a:lnTo>
                    <a:pt x="1389810" y="616493"/>
                  </a:lnTo>
                  <a:lnTo>
                    <a:pt x="1415166" y="0"/>
                  </a:lnTo>
                  <a:close/>
                </a:path>
              </a:pathLst>
            </a:custGeom>
            <a:solidFill>
              <a:srgbClr val="FFC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354510" y="1268413"/>
              <a:ext cx="2066925" cy="2305050"/>
            </a:xfrm>
            <a:custGeom>
              <a:avLst/>
              <a:gdLst/>
              <a:ahLst/>
              <a:cxnLst/>
              <a:rect l="l" t="t" r="r" b="b"/>
              <a:pathLst>
                <a:path w="2066925" h="2305050">
                  <a:moveTo>
                    <a:pt x="1096728" y="463357"/>
                  </a:moveTo>
                  <a:lnTo>
                    <a:pt x="1415165" y="0"/>
                  </a:lnTo>
                  <a:lnTo>
                    <a:pt x="1389809" y="616494"/>
                  </a:lnTo>
                  <a:lnTo>
                    <a:pt x="1722980" y="338500"/>
                  </a:lnTo>
                  <a:lnTo>
                    <a:pt x="1567303" y="697063"/>
                  </a:lnTo>
                  <a:lnTo>
                    <a:pt x="2066773" y="709122"/>
                  </a:lnTo>
                  <a:lnTo>
                    <a:pt x="1625191" y="1003336"/>
                  </a:lnTo>
                  <a:lnTo>
                    <a:pt x="1748145" y="1204815"/>
                  </a:lnTo>
                  <a:lnTo>
                    <a:pt x="1567303" y="1313664"/>
                  </a:lnTo>
                  <a:lnTo>
                    <a:pt x="1806225" y="1668173"/>
                  </a:lnTo>
                  <a:lnTo>
                    <a:pt x="1400812" y="1531363"/>
                  </a:lnTo>
                  <a:lnTo>
                    <a:pt x="1429709" y="1853644"/>
                  </a:lnTo>
                  <a:lnTo>
                    <a:pt x="1165430" y="1700507"/>
                  </a:lnTo>
                  <a:lnTo>
                    <a:pt x="1111082" y="2010728"/>
                  </a:lnTo>
                  <a:lnTo>
                    <a:pt x="944591" y="1853644"/>
                  </a:lnTo>
                  <a:lnTo>
                    <a:pt x="832450" y="2103571"/>
                  </a:lnTo>
                  <a:lnTo>
                    <a:pt x="720213" y="1934214"/>
                  </a:lnTo>
                  <a:lnTo>
                    <a:pt x="470478" y="2305049"/>
                  </a:lnTo>
                  <a:lnTo>
                    <a:pt x="459761" y="1946486"/>
                  </a:lnTo>
                  <a:lnTo>
                    <a:pt x="122953" y="1902199"/>
                  </a:lnTo>
                  <a:lnTo>
                    <a:pt x="318627" y="1640213"/>
                  </a:lnTo>
                  <a:lnTo>
                    <a:pt x="0" y="1374172"/>
                  </a:lnTo>
                  <a:lnTo>
                    <a:pt x="376516" y="1237043"/>
                  </a:lnTo>
                  <a:lnTo>
                    <a:pt x="112141" y="882535"/>
                  </a:lnTo>
                  <a:lnTo>
                    <a:pt x="514014" y="834193"/>
                  </a:lnTo>
                  <a:lnTo>
                    <a:pt x="430768" y="386842"/>
                  </a:lnTo>
                  <a:lnTo>
                    <a:pt x="818097" y="681056"/>
                  </a:lnTo>
                  <a:lnTo>
                    <a:pt x="930239" y="201371"/>
                  </a:lnTo>
                  <a:lnTo>
                    <a:pt x="1096728" y="463357"/>
                  </a:lnTo>
                  <a:close/>
                </a:path>
              </a:pathLst>
            </a:custGeom>
            <a:ln w="25399">
              <a:solidFill>
                <a:srgbClr val="8CAC1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7956936" y="2035016"/>
            <a:ext cx="776605" cy="84581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57785" marR="5080" indent="-45720" algn="just">
              <a:lnSpc>
                <a:spcPct val="99500"/>
              </a:lnSpc>
              <a:spcBef>
                <a:spcPts val="110"/>
              </a:spcBef>
            </a:pPr>
            <a:r>
              <a:rPr sz="1800" dirty="0">
                <a:solidFill>
                  <a:srgbClr val="4D4D4D"/>
                </a:solidFill>
                <a:latin typeface="Microsoft Sans Serif"/>
                <a:cs typeface="Microsoft Sans Serif"/>
              </a:rPr>
              <a:t>Biologi </a:t>
            </a:r>
            <a:r>
              <a:rPr sz="1800" spc="-47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4D4D4D"/>
                </a:solidFill>
                <a:latin typeface="Microsoft Sans Serif"/>
                <a:cs typeface="Microsoft Sans Serif"/>
              </a:rPr>
              <a:t>Kimia </a:t>
            </a:r>
            <a:r>
              <a:rPr sz="1800" spc="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Fisika 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208858" y="3671889"/>
            <a:ext cx="2094864" cy="1854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Pintu </a:t>
            </a:r>
            <a:r>
              <a:rPr sz="2000" dirty="0">
                <a:solidFill>
                  <a:srgbClr val="4D4D4D"/>
                </a:solidFill>
                <a:latin typeface="Microsoft Sans Serif"/>
                <a:cs typeface="Microsoft Sans Serif"/>
              </a:rPr>
              <a:t>Masuk </a:t>
            </a:r>
            <a:r>
              <a:rPr sz="2000" spc="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4D4D4D"/>
                </a:solidFill>
                <a:latin typeface="Microsoft Sans Serif"/>
                <a:cs typeface="Microsoft Sans Serif"/>
              </a:rPr>
              <a:t>Negara </a:t>
            </a:r>
            <a:r>
              <a:rPr sz="20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: </a:t>
            </a:r>
            <a:r>
              <a:rPr sz="200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1.Pelabuhan laut </a:t>
            </a:r>
            <a:r>
              <a:rPr sz="200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2.Bandara </a:t>
            </a:r>
            <a:r>
              <a:rPr sz="2000" dirty="0">
                <a:solidFill>
                  <a:srgbClr val="4D4D4D"/>
                </a:solidFill>
                <a:latin typeface="Microsoft Sans Serif"/>
                <a:cs typeface="Microsoft Sans Serif"/>
              </a:rPr>
              <a:t>udara </a:t>
            </a:r>
            <a:r>
              <a:rPr sz="2000" spc="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3.Pos</a:t>
            </a:r>
            <a:r>
              <a:rPr sz="2000" spc="-2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batas</a:t>
            </a:r>
            <a:r>
              <a:rPr sz="2000" spc="-2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lintas </a:t>
            </a:r>
            <a:endParaRPr sz="2000">
              <a:latin typeface="Microsoft Sans Serif"/>
              <a:cs typeface="Microsoft Sans Serif"/>
            </a:endParaRPr>
          </a:p>
          <a:p>
            <a:pPr marL="223520" algn="ctr">
              <a:lnSpc>
                <a:spcPct val="100000"/>
              </a:lnSpc>
            </a:pPr>
            <a:r>
              <a:rPr sz="20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batas</a:t>
            </a:r>
            <a:r>
              <a:rPr sz="2000" spc="-4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4D4D4D"/>
                </a:solidFill>
                <a:latin typeface="Microsoft Sans Serif"/>
                <a:cs typeface="Microsoft Sans Serif"/>
              </a:rPr>
              <a:t>negara 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345176" y="2992279"/>
            <a:ext cx="758190" cy="51054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75260" marR="5080" indent="-163195">
              <a:lnSpc>
                <a:spcPts val="1900"/>
              </a:lnSpc>
              <a:spcBef>
                <a:spcPts val="180"/>
              </a:spcBef>
            </a:pPr>
            <a:r>
              <a:rPr sz="16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Deteksi </a:t>
            </a:r>
            <a:r>
              <a:rPr sz="1600" spc="-409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4D4D4D"/>
                </a:solidFill>
                <a:latin typeface="Microsoft Sans Serif"/>
                <a:cs typeface="Microsoft Sans Serif"/>
              </a:rPr>
              <a:t>Dini </a:t>
            </a:r>
            <a:endParaRPr sz="1600">
              <a:latin typeface="Microsoft Sans Serif"/>
              <a:cs typeface="Microsoft Sans Serif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4630965" y="2408241"/>
            <a:ext cx="146685" cy="3121025"/>
            <a:chOff x="4630965" y="2408241"/>
            <a:chExt cx="146685" cy="3121025"/>
          </a:xfrm>
        </p:grpSpPr>
        <p:sp>
          <p:nvSpPr>
            <p:cNvPr id="28" name="object 28"/>
            <p:cNvSpPr/>
            <p:nvPr/>
          </p:nvSpPr>
          <p:spPr>
            <a:xfrm>
              <a:off x="4696580" y="2420941"/>
              <a:ext cx="68580" cy="287655"/>
            </a:xfrm>
            <a:custGeom>
              <a:avLst/>
              <a:gdLst/>
              <a:ahLst/>
              <a:cxnLst/>
              <a:rect l="l" t="t" r="r" b="b"/>
              <a:pathLst>
                <a:path w="68579" h="287655">
                  <a:moveTo>
                    <a:pt x="51027" y="0"/>
                  </a:moveTo>
                  <a:lnTo>
                    <a:pt x="17009" y="0"/>
                  </a:lnTo>
                  <a:lnTo>
                    <a:pt x="17009" y="253319"/>
                  </a:lnTo>
                  <a:lnTo>
                    <a:pt x="0" y="253319"/>
                  </a:lnTo>
                  <a:lnTo>
                    <a:pt x="34018" y="287337"/>
                  </a:lnTo>
                  <a:lnTo>
                    <a:pt x="68036" y="253319"/>
                  </a:lnTo>
                  <a:lnTo>
                    <a:pt x="51027" y="253319"/>
                  </a:lnTo>
                  <a:lnTo>
                    <a:pt x="51027" y="0"/>
                  </a:lnTo>
                  <a:close/>
                </a:path>
              </a:pathLst>
            </a:custGeom>
            <a:solidFill>
              <a:srgbClr val="E4F5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696580" y="2420941"/>
              <a:ext cx="68580" cy="287655"/>
            </a:xfrm>
            <a:custGeom>
              <a:avLst/>
              <a:gdLst/>
              <a:ahLst/>
              <a:cxnLst/>
              <a:rect l="l" t="t" r="r" b="b"/>
              <a:pathLst>
                <a:path w="68579" h="287655">
                  <a:moveTo>
                    <a:pt x="0" y="253318"/>
                  </a:moveTo>
                  <a:lnTo>
                    <a:pt x="17009" y="253318"/>
                  </a:lnTo>
                  <a:lnTo>
                    <a:pt x="17009" y="0"/>
                  </a:lnTo>
                  <a:lnTo>
                    <a:pt x="51027" y="0"/>
                  </a:lnTo>
                  <a:lnTo>
                    <a:pt x="51027" y="253318"/>
                  </a:lnTo>
                  <a:lnTo>
                    <a:pt x="68036" y="253318"/>
                  </a:lnTo>
                  <a:lnTo>
                    <a:pt x="34018" y="287337"/>
                  </a:lnTo>
                  <a:lnTo>
                    <a:pt x="0" y="253318"/>
                  </a:lnTo>
                  <a:close/>
                </a:path>
              </a:pathLst>
            </a:custGeom>
            <a:ln w="25399">
              <a:solidFill>
                <a:srgbClr val="8CAC1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4643665" y="5229225"/>
              <a:ext cx="112395" cy="287655"/>
            </a:xfrm>
            <a:custGeom>
              <a:avLst/>
              <a:gdLst/>
              <a:ahLst/>
              <a:cxnLst/>
              <a:rect l="l" t="t" r="r" b="b"/>
              <a:pathLst>
                <a:path w="112395" h="287654">
                  <a:moveTo>
                    <a:pt x="83911" y="0"/>
                  </a:moveTo>
                  <a:lnTo>
                    <a:pt x="27970" y="0"/>
                  </a:lnTo>
                  <a:lnTo>
                    <a:pt x="27970" y="231397"/>
                  </a:lnTo>
                  <a:lnTo>
                    <a:pt x="0" y="231397"/>
                  </a:lnTo>
                  <a:lnTo>
                    <a:pt x="55942" y="287337"/>
                  </a:lnTo>
                  <a:lnTo>
                    <a:pt x="111881" y="231397"/>
                  </a:lnTo>
                  <a:lnTo>
                    <a:pt x="83911" y="231397"/>
                  </a:lnTo>
                  <a:lnTo>
                    <a:pt x="83911" y="0"/>
                  </a:lnTo>
                  <a:close/>
                </a:path>
              </a:pathLst>
            </a:custGeom>
            <a:solidFill>
              <a:srgbClr val="E4F5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643665" y="5229225"/>
              <a:ext cx="112395" cy="287655"/>
            </a:xfrm>
            <a:custGeom>
              <a:avLst/>
              <a:gdLst/>
              <a:ahLst/>
              <a:cxnLst/>
              <a:rect l="l" t="t" r="r" b="b"/>
              <a:pathLst>
                <a:path w="112395" h="287654">
                  <a:moveTo>
                    <a:pt x="0" y="231397"/>
                  </a:moveTo>
                  <a:lnTo>
                    <a:pt x="27969" y="231397"/>
                  </a:lnTo>
                  <a:lnTo>
                    <a:pt x="27969" y="0"/>
                  </a:lnTo>
                  <a:lnTo>
                    <a:pt x="83911" y="0"/>
                  </a:lnTo>
                  <a:lnTo>
                    <a:pt x="83911" y="231397"/>
                  </a:lnTo>
                  <a:lnTo>
                    <a:pt x="111881" y="231397"/>
                  </a:lnTo>
                  <a:lnTo>
                    <a:pt x="55941" y="287337"/>
                  </a:lnTo>
                  <a:lnTo>
                    <a:pt x="0" y="231397"/>
                  </a:lnTo>
                  <a:close/>
                </a:path>
              </a:pathLst>
            </a:custGeom>
            <a:ln w="25399">
              <a:solidFill>
                <a:srgbClr val="8CAC1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2628294" y="5516563"/>
            <a:ext cx="4458970" cy="405130"/>
          </a:xfrm>
          <a:prstGeom prst="rect">
            <a:avLst/>
          </a:prstGeom>
          <a:solidFill>
            <a:srgbClr val="E2F5D0"/>
          </a:solidFill>
          <a:ln w="25399">
            <a:solidFill>
              <a:srgbClr val="8CAC1E"/>
            </a:solidFill>
          </a:ln>
        </p:spPr>
        <p:txBody>
          <a:bodyPr vert="horz" wrap="square" lIns="0" tIns="49530" rIns="0" bIns="0" rtlCol="0">
            <a:spAutoFit/>
          </a:bodyPr>
          <a:lstStyle/>
          <a:p>
            <a:pPr marL="252729">
              <a:lnSpc>
                <a:spcPct val="100000"/>
              </a:lnSpc>
              <a:spcBef>
                <a:spcPts val="390"/>
              </a:spcBef>
            </a:pPr>
            <a:r>
              <a:rPr sz="20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Karantina/Isolasi/Tindakan</a:t>
            </a:r>
            <a:r>
              <a:rPr sz="200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Lainnya 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337303" y="1934156"/>
            <a:ext cx="633095" cy="75184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 indent="27940" algn="just">
              <a:lnSpc>
                <a:spcPts val="1900"/>
              </a:lnSpc>
              <a:spcBef>
                <a:spcPts val="180"/>
              </a:spcBef>
            </a:pPr>
            <a:r>
              <a:rPr sz="16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Darat </a:t>
            </a:r>
            <a:r>
              <a:rPr sz="1600" dirty="0">
                <a:solidFill>
                  <a:srgbClr val="4D4D4D"/>
                </a:solidFill>
                <a:latin typeface="Microsoft Sans Serif"/>
                <a:cs typeface="Microsoft Sans Serif"/>
              </a:rPr>
              <a:t> Laut </a:t>
            </a:r>
            <a:r>
              <a:rPr sz="1600" spc="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4D4D4D"/>
                </a:solidFill>
                <a:latin typeface="Microsoft Sans Serif"/>
                <a:cs typeface="Microsoft Sans Serif"/>
              </a:rPr>
              <a:t>Udara 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844107" y="1737838"/>
            <a:ext cx="1776095" cy="566420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347980" marR="5080" indent="-335915">
              <a:lnSpc>
                <a:spcPts val="2100"/>
              </a:lnSpc>
              <a:spcBef>
                <a:spcPts val="219"/>
              </a:spcBef>
              <a:tabLst>
                <a:tab pos="1762760" algn="l"/>
              </a:tabLst>
            </a:pPr>
            <a:r>
              <a:rPr sz="1800" dirty="0">
                <a:solidFill>
                  <a:srgbClr val="FF0000"/>
                </a:solidFill>
                <a:latin typeface="Microsoft Sans Serif"/>
                <a:cs typeface="Microsoft Sans Serif"/>
              </a:rPr>
              <a:t>Dari</a:t>
            </a:r>
            <a:r>
              <a:rPr sz="1800" spc="-105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FF0000"/>
                </a:solidFill>
                <a:latin typeface="Microsoft Sans Serif"/>
                <a:cs typeface="Microsoft Sans Serif"/>
              </a:rPr>
              <a:t>seluruh </a:t>
            </a:r>
            <a:r>
              <a:rPr sz="1800" strike="sngStrike" dirty="0">
                <a:solidFill>
                  <a:srgbClr val="FF0000"/>
                </a:solidFill>
                <a:latin typeface="Microsoft Sans Serif"/>
                <a:cs typeface="Microsoft Sans Serif"/>
              </a:rPr>
              <a:t> 	</a:t>
            </a:r>
            <a:r>
              <a:rPr sz="1800" strike="noStrike" dirty="0">
                <a:solidFill>
                  <a:srgbClr val="FF0000"/>
                </a:solidFill>
                <a:latin typeface="Microsoft Sans Serif"/>
                <a:cs typeface="Microsoft Sans Serif"/>
              </a:rPr>
              <a:t> dunia </a:t>
            </a:r>
            <a:endParaRPr sz="1800">
              <a:latin typeface="Microsoft Sans Serif"/>
              <a:cs typeface="Microsoft Sans Serif"/>
            </a:endParaRPr>
          </a:p>
        </p:txBody>
      </p:sp>
      <p:pic>
        <p:nvPicPr>
          <p:cNvPr id="35" name="object 3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16630" y="1858746"/>
            <a:ext cx="115909" cy="117908"/>
          </a:xfrm>
          <a:prstGeom prst="rect">
            <a:avLst/>
          </a:prstGeom>
        </p:spPr>
      </p:pic>
      <p:grpSp>
        <p:nvGrpSpPr>
          <p:cNvPr id="36" name="object 36"/>
          <p:cNvGrpSpPr/>
          <p:nvPr/>
        </p:nvGrpSpPr>
        <p:grpSpPr>
          <a:xfrm>
            <a:off x="5760963" y="1930185"/>
            <a:ext cx="464184" cy="118110"/>
            <a:chOff x="5760963" y="1930185"/>
            <a:chExt cx="464184" cy="118110"/>
          </a:xfrm>
        </p:grpSpPr>
        <p:sp>
          <p:nvSpPr>
            <p:cNvPr id="37" name="object 37"/>
            <p:cNvSpPr/>
            <p:nvPr/>
          </p:nvSpPr>
          <p:spPr>
            <a:xfrm>
              <a:off x="5786168" y="1989138"/>
              <a:ext cx="439420" cy="0"/>
            </a:xfrm>
            <a:custGeom>
              <a:avLst/>
              <a:gdLst/>
              <a:ahLst/>
              <a:cxnLst/>
              <a:rect l="l" t="t" r="r" b="b"/>
              <a:pathLst>
                <a:path w="439420">
                  <a:moveTo>
                    <a:pt x="438949" y="0"/>
                  </a:moveTo>
                  <a:lnTo>
                    <a:pt x="0" y="0"/>
                  </a:lnTo>
                </a:path>
              </a:pathLst>
            </a:custGeom>
            <a:ln w="12699">
              <a:solidFill>
                <a:srgbClr val="B3DC2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60963" y="1930185"/>
              <a:ext cx="115909" cy="117908"/>
            </a:xfrm>
            <a:prstGeom prst="rect">
              <a:avLst/>
            </a:prstGeom>
          </p:spPr>
        </p:pic>
      </p:grpSp>
      <p:sp>
        <p:nvSpPr>
          <p:cNvPr id="39" name="object 39"/>
          <p:cNvSpPr txBox="1"/>
          <p:nvPr/>
        </p:nvSpPr>
        <p:spPr>
          <a:xfrm>
            <a:off x="3678923" y="3241076"/>
            <a:ext cx="17208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4D4D4D"/>
                </a:solidFill>
                <a:latin typeface="Microsoft Sans Serif"/>
                <a:cs typeface="Microsoft Sans Serif"/>
              </a:rPr>
              <a:t>8 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337430" y="3444276"/>
            <a:ext cx="90170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Kapasitas </a:t>
            </a:r>
            <a:r>
              <a:rPr sz="140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3402933" y="3660176"/>
            <a:ext cx="723900" cy="454659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10489" marR="5080" indent="-98425">
              <a:lnSpc>
                <a:spcPct val="101200"/>
              </a:lnSpc>
              <a:spcBef>
                <a:spcPts val="80"/>
              </a:spcBef>
            </a:pPr>
            <a:r>
              <a:rPr sz="1400" dirty="0">
                <a:solidFill>
                  <a:srgbClr val="4D4D4D"/>
                </a:solidFill>
                <a:latin typeface="Microsoft Sans Serif"/>
                <a:cs typeface="Microsoft Sans Serif"/>
              </a:rPr>
              <a:t>Inti </a:t>
            </a:r>
            <a:r>
              <a:rPr sz="14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(IHR </a:t>
            </a:r>
            <a:r>
              <a:rPr sz="1400" spc="-36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2005)</a:t>
            </a:r>
            <a:r>
              <a:rPr sz="140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120928" y="6291265"/>
            <a:ext cx="7146925" cy="522605"/>
          </a:xfrm>
          <a:prstGeom prst="rect">
            <a:avLst/>
          </a:prstGeom>
          <a:solidFill>
            <a:srgbClr val="FFFB00"/>
          </a:solidFill>
          <a:ln w="25399">
            <a:solidFill>
              <a:srgbClr val="8CAC1E"/>
            </a:solidFill>
          </a:ln>
        </p:spPr>
        <p:txBody>
          <a:bodyPr vert="horz" wrap="square" lIns="0" tIns="27305" rIns="0" bIns="0" rtlCol="0">
            <a:spAutoFit/>
          </a:bodyPr>
          <a:lstStyle/>
          <a:p>
            <a:pPr marL="2493010" marR="712470" indent="-1660525">
              <a:lnSpc>
                <a:spcPts val="1900"/>
              </a:lnSpc>
              <a:spcBef>
                <a:spcPts val="215"/>
              </a:spcBef>
            </a:pPr>
            <a:r>
              <a:rPr sz="1600" dirty="0">
                <a:solidFill>
                  <a:srgbClr val="4D4D4D"/>
                </a:solidFill>
                <a:latin typeface="Microsoft Sans Serif"/>
                <a:cs typeface="Microsoft Sans Serif"/>
              </a:rPr>
              <a:t>Mencegah</a:t>
            </a:r>
            <a:r>
              <a:rPr sz="1600" spc="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4D4D4D"/>
                </a:solidFill>
                <a:latin typeface="Microsoft Sans Serif"/>
                <a:cs typeface="Microsoft Sans Serif"/>
              </a:rPr>
              <a:t>kejadian</a:t>
            </a:r>
            <a:r>
              <a:rPr sz="1600" spc="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4D4D4D"/>
                </a:solidFill>
                <a:latin typeface="Microsoft Sans Serif"/>
                <a:cs typeface="Microsoft Sans Serif"/>
              </a:rPr>
              <a:t>luar </a:t>
            </a:r>
            <a:r>
              <a:rPr sz="16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biasa/wabah/kedaruratan</a:t>
            </a:r>
            <a:r>
              <a:rPr sz="1600" spc="1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kesehatan </a:t>
            </a:r>
            <a:r>
              <a:rPr sz="1600" dirty="0">
                <a:solidFill>
                  <a:srgbClr val="606060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4D4D4D"/>
                </a:solidFill>
                <a:latin typeface="Microsoft Sans Serif"/>
                <a:cs typeface="Microsoft Sans Serif"/>
              </a:rPr>
              <a:t>yang</a:t>
            </a:r>
            <a:r>
              <a:rPr sz="16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4D4D4D"/>
                </a:solidFill>
                <a:latin typeface="Microsoft Sans Serif"/>
                <a:cs typeface="Microsoft Sans Serif"/>
              </a:rPr>
              <a:t>meresahkan</a:t>
            </a:r>
            <a:r>
              <a:rPr sz="16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4D4D4D"/>
                </a:solidFill>
                <a:latin typeface="Microsoft Sans Serif"/>
                <a:cs typeface="Microsoft Sans Serif"/>
              </a:rPr>
              <a:t>dunia </a:t>
            </a:r>
            <a:endParaRPr sz="1600">
              <a:latin typeface="Microsoft Sans Serif"/>
              <a:cs typeface="Microsoft Sans Serif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4605260" y="5937250"/>
            <a:ext cx="215900" cy="313055"/>
            <a:chOff x="4605260" y="5937250"/>
            <a:chExt cx="215900" cy="313055"/>
          </a:xfrm>
        </p:grpSpPr>
        <p:sp>
          <p:nvSpPr>
            <p:cNvPr id="44" name="object 44"/>
            <p:cNvSpPr/>
            <p:nvPr/>
          </p:nvSpPr>
          <p:spPr>
            <a:xfrm>
              <a:off x="4617961" y="5949949"/>
              <a:ext cx="190500" cy="287655"/>
            </a:xfrm>
            <a:custGeom>
              <a:avLst/>
              <a:gdLst/>
              <a:ahLst/>
              <a:cxnLst/>
              <a:rect l="l" t="t" r="r" b="b"/>
              <a:pathLst>
                <a:path w="190500" h="287654">
                  <a:moveTo>
                    <a:pt x="142875" y="0"/>
                  </a:moveTo>
                  <a:lnTo>
                    <a:pt x="47625" y="0"/>
                  </a:lnTo>
                  <a:lnTo>
                    <a:pt x="47625" y="192088"/>
                  </a:lnTo>
                  <a:lnTo>
                    <a:pt x="0" y="192088"/>
                  </a:lnTo>
                  <a:lnTo>
                    <a:pt x="95250" y="287338"/>
                  </a:lnTo>
                  <a:lnTo>
                    <a:pt x="190500" y="192088"/>
                  </a:lnTo>
                  <a:lnTo>
                    <a:pt x="142875" y="192088"/>
                  </a:lnTo>
                  <a:lnTo>
                    <a:pt x="142875" y="0"/>
                  </a:lnTo>
                  <a:close/>
                </a:path>
              </a:pathLst>
            </a:custGeom>
            <a:solidFill>
              <a:srgbClr val="B5D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4617960" y="5949949"/>
              <a:ext cx="190500" cy="287655"/>
            </a:xfrm>
            <a:custGeom>
              <a:avLst/>
              <a:gdLst/>
              <a:ahLst/>
              <a:cxnLst/>
              <a:rect l="l" t="t" r="r" b="b"/>
              <a:pathLst>
                <a:path w="190500" h="287654">
                  <a:moveTo>
                    <a:pt x="0" y="192087"/>
                  </a:moveTo>
                  <a:lnTo>
                    <a:pt x="47624" y="192087"/>
                  </a:lnTo>
                  <a:lnTo>
                    <a:pt x="47624" y="0"/>
                  </a:lnTo>
                  <a:lnTo>
                    <a:pt x="142875" y="0"/>
                  </a:lnTo>
                  <a:lnTo>
                    <a:pt x="142875" y="192087"/>
                  </a:lnTo>
                  <a:lnTo>
                    <a:pt x="190500" y="192087"/>
                  </a:lnTo>
                  <a:lnTo>
                    <a:pt x="95249" y="287337"/>
                  </a:lnTo>
                  <a:lnTo>
                    <a:pt x="0" y="192087"/>
                  </a:lnTo>
                  <a:close/>
                </a:path>
              </a:pathLst>
            </a:custGeom>
            <a:ln w="25399">
              <a:solidFill>
                <a:srgbClr val="8CAC1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6" name="object 46"/>
          <p:cNvGrpSpPr/>
          <p:nvPr/>
        </p:nvGrpSpPr>
        <p:grpSpPr>
          <a:xfrm>
            <a:off x="624012" y="2336800"/>
            <a:ext cx="6925945" cy="3051175"/>
            <a:chOff x="624012" y="2336800"/>
            <a:chExt cx="6925945" cy="3051175"/>
          </a:xfrm>
        </p:grpSpPr>
        <p:sp>
          <p:nvSpPr>
            <p:cNvPr id="47" name="object 47"/>
            <p:cNvSpPr/>
            <p:nvPr/>
          </p:nvSpPr>
          <p:spPr>
            <a:xfrm>
              <a:off x="6153993" y="2503520"/>
              <a:ext cx="1369695" cy="565785"/>
            </a:xfrm>
            <a:custGeom>
              <a:avLst/>
              <a:gdLst/>
              <a:ahLst/>
              <a:cxnLst/>
              <a:rect l="l" t="t" r="r" b="b"/>
              <a:pathLst>
                <a:path w="1369695" h="565785">
                  <a:moveTo>
                    <a:pt x="0" y="565439"/>
                  </a:moveTo>
                  <a:lnTo>
                    <a:pt x="1369203" y="0"/>
                  </a:lnTo>
                </a:path>
              </a:pathLst>
            </a:custGeom>
            <a:ln w="28574">
              <a:solidFill>
                <a:srgbClr val="B3DC2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" name="object 4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409645" y="2474794"/>
              <a:ext cx="139758" cy="123814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6684737" y="3716338"/>
              <a:ext cx="332740" cy="1657350"/>
            </a:xfrm>
            <a:custGeom>
              <a:avLst/>
              <a:gdLst/>
              <a:ahLst/>
              <a:cxnLst/>
              <a:rect l="l" t="t" r="r" b="b"/>
              <a:pathLst>
                <a:path w="332740" h="1657350">
                  <a:moveTo>
                    <a:pt x="332619" y="1657349"/>
                  </a:moveTo>
                  <a:lnTo>
                    <a:pt x="267883" y="1655171"/>
                  </a:lnTo>
                  <a:lnTo>
                    <a:pt x="215020" y="1649231"/>
                  </a:lnTo>
                  <a:lnTo>
                    <a:pt x="179378" y="1640420"/>
                  </a:lnTo>
                  <a:lnTo>
                    <a:pt x="166309" y="1629632"/>
                  </a:lnTo>
                  <a:lnTo>
                    <a:pt x="166310" y="856391"/>
                  </a:lnTo>
                  <a:lnTo>
                    <a:pt x="153240" y="845603"/>
                  </a:lnTo>
                  <a:lnTo>
                    <a:pt x="117598" y="836792"/>
                  </a:lnTo>
                  <a:lnTo>
                    <a:pt x="64735" y="830852"/>
                  </a:lnTo>
                  <a:lnTo>
                    <a:pt x="0" y="828674"/>
                  </a:lnTo>
                  <a:lnTo>
                    <a:pt x="64735" y="826496"/>
                  </a:lnTo>
                  <a:lnTo>
                    <a:pt x="117598" y="820556"/>
                  </a:lnTo>
                  <a:lnTo>
                    <a:pt x="153240" y="811746"/>
                  </a:lnTo>
                  <a:lnTo>
                    <a:pt x="166310" y="800957"/>
                  </a:lnTo>
                  <a:lnTo>
                    <a:pt x="166310" y="27716"/>
                  </a:lnTo>
                  <a:lnTo>
                    <a:pt x="179379" y="16928"/>
                  </a:lnTo>
                  <a:lnTo>
                    <a:pt x="215021" y="8118"/>
                  </a:lnTo>
                  <a:lnTo>
                    <a:pt x="267884" y="2178"/>
                  </a:lnTo>
                  <a:lnTo>
                    <a:pt x="332619" y="0"/>
                  </a:lnTo>
                </a:path>
              </a:pathLst>
            </a:custGeom>
            <a:ln w="28574">
              <a:solidFill>
                <a:srgbClr val="B5D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636712" y="2349499"/>
              <a:ext cx="2259330" cy="2736850"/>
            </a:xfrm>
            <a:custGeom>
              <a:avLst/>
              <a:gdLst/>
              <a:ahLst/>
              <a:cxnLst/>
              <a:rect l="l" t="t" r="r" b="b"/>
              <a:pathLst>
                <a:path w="2259330" h="2736850">
                  <a:moveTo>
                    <a:pt x="1129393" y="0"/>
                  </a:moveTo>
                  <a:lnTo>
                    <a:pt x="1086072" y="988"/>
                  </a:lnTo>
                  <a:lnTo>
                    <a:pt x="1043164" y="3928"/>
                  </a:lnTo>
                  <a:lnTo>
                    <a:pt x="1000697" y="8786"/>
                  </a:lnTo>
                  <a:lnTo>
                    <a:pt x="958702" y="15526"/>
                  </a:lnTo>
                  <a:lnTo>
                    <a:pt x="917206" y="24112"/>
                  </a:lnTo>
                  <a:lnTo>
                    <a:pt x="876241" y="34510"/>
                  </a:lnTo>
                  <a:lnTo>
                    <a:pt x="835833" y="46682"/>
                  </a:lnTo>
                  <a:lnTo>
                    <a:pt x="796014" y="60595"/>
                  </a:lnTo>
                  <a:lnTo>
                    <a:pt x="756812" y="76212"/>
                  </a:lnTo>
                  <a:lnTo>
                    <a:pt x="718257" y="93498"/>
                  </a:lnTo>
                  <a:lnTo>
                    <a:pt x="680377" y="112418"/>
                  </a:lnTo>
                  <a:lnTo>
                    <a:pt x="643202" y="132937"/>
                  </a:lnTo>
                  <a:lnTo>
                    <a:pt x="606761" y="155018"/>
                  </a:lnTo>
                  <a:lnTo>
                    <a:pt x="571084" y="178627"/>
                  </a:lnTo>
                  <a:lnTo>
                    <a:pt x="536200" y="203727"/>
                  </a:lnTo>
                  <a:lnTo>
                    <a:pt x="502137" y="230285"/>
                  </a:lnTo>
                  <a:lnTo>
                    <a:pt x="468925" y="258263"/>
                  </a:lnTo>
                  <a:lnTo>
                    <a:pt x="436594" y="287627"/>
                  </a:lnTo>
                  <a:lnTo>
                    <a:pt x="405173" y="318341"/>
                  </a:lnTo>
                  <a:lnTo>
                    <a:pt x="374690" y="350370"/>
                  </a:lnTo>
                  <a:lnTo>
                    <a:pt x="345176" y="383679"/>
                  </a:lnTo>
                  <a:lnTo>
                    <a:pt x="316659" y="418231"/>
                  </a:lnTo>
                  <a:lnTo>
                    <a:pt x="289169" y="453992"/>
                  </a:lnTo>
                  <a:lnTo>
                    <a:pt x="262735" y="490926"/>
                  </a:lnTo>
                  <a:lnTo>
                    <a:pt x="237385" y="528998"/>
                  </a:lnTo>
                  <a:lnTo>
                    <a:pt x="213151" y="568172"/>
                  </a:lnTo>
                  <a:lnTo>
                    <a:pt x="190059" y="608412"/>
                  </a:lnTo>
                  <a:lnTo>
                    <a:pt x="168141" y="649684"/>
                  </a:lnTo>
                  <a:lnTo>
                    <a:pt x="147425" y="691952"/>
                  </a:lnTo>
                  <a:lnTo>
                    <a:pt x="127940" y="735180"/>
                  </a:lnTo>
                  <a:lnTo>
                    <a:pt x="109716" y="779333"/>
                  </a:lnTo>
                  <a:lnTo>
                    <a:pt x="92781" y="824376"/>
                  </a:lnTo>
                  <a:lnTo>
                    <a:pt x="77166" y="870273"/>
                  </a:lnTo>
                  <a:lnTo>
                    <a:pt x="62899" y="916989"/>
                  </a:lnTo>
                  <a:lnTo>
                    <a:pt x="50010" y="964488"/>
                  </a:lnTo>
                  <a:lnTo>
                    <a:pt x="38528" y="1012734"/>
                  </a:lnTo>
                  <a:lnTo>
                    <a:pt x="28481" y="1061694"/>
                  </a:lnTo>
                  <a:lnTo>
                    <a:pt x="19900" y="1111330"/>
                  </a:lnTo>
                  <a:lnTo>
                    <a:pt x="12814" y="1161607"/>
                  </a:lnTo>
                  <a:lnTo>
                    <a:pt x="7252" y="1212491"/>
                  </a:lnTo>
                  <a:lnTo>
                    <a:pt x="3242" y="1263945"/>
                  </a:lnTo>
                  <a:lnTo>
                    <a:pt x="815" y="1315935"/>
                  </a:lnTo>
                  <a:lnTo>
                    <a:pt x="0" y="1368425"/>
                  </a:lnTo>
                  <a:lnTo>
                    <a:pt x="815" y="1420914"/>
                  </a:lnTo>
                  <a:lnTo>
                    <a:pt x="3242" y="1472904"/>
                  </a:lnTo>
                  <a:lnTo>
                    <a:pt x="7252" y="1524358"/>
                  </a:lnTo>
                  <a:lnTo>
                    <a:pt x="12814" y="1575242"/>
                  </a:lnTo>
                  <a:lnTo>
                    <a:pt x="19900" y="1625519"/>
                  </a:lnTo>
                  <a:lnTo>
                    <a:pt x="28481" y="1675155"/>
                  </a:lnTo>
                  <a:lnTo>
                    <a:pt x="38528" y="1724115"/>
                  </a:lnTo>
                  <a:lnTo>
                    <a:pt x="50010" y="1772361"/>
                  </a:lnTo>
                  <a:lnTo>
                    <a:pt x="62899" y="1819860"/>
                  </a:lnTo>
                  <a:lnTo>
                    <a:pt x="77166" y="1866576"/>
                  </a:lnTo>
                  <a:lnTo>
                    <a:pt x="92781" y="1912473"/>
                  </a:lnTo>
                  <a:lnTo>
                    <a:pt x="109716" y="1957516"/>
                  </a:lnTo>
                  <a:lnTo>
                    <a:pt x="127940" y="2001669"/>
                  </a:lnTo>
                  <a:lnTo>
                    <a:pt x="147425" y="2044897"/>
                  </a:lnTo>
                  <a:lnTo>
                    <a:pt x="168141" y="2087165"/>
                  </a:lnTo>
                  <a:lnTo>
                    <a:pt x="190059" y="2128437"/>
                  </a:lnTo>
                  <a:lnTo>
                    <a:pt x="213151" y="2168677"/>
                  </a:lnTo>
                  <a:lnTo>
                    <a:pt x="237385" y="2207851"/>
                  </a:lnTo>
                  <a:lnTo>
                    <a:pt x="262735" y="2245923"/>
                  </a:lnTo>
                  <a:lnTo>
                    <a:pt x="289169" y="2282857"/>
                  </a:lnTo>
                  <a:lnTo>
                    <a:pt x="316659" y="2318618"/>
                  </a:lnTo>
                  <a:lnTo>
                    <a:pt x="345176" y="2353170"/>
                  </a:lnTo>
                  <a:lnTo>
                    <a:pt x="374690" y="2386479"/>
                  </a:lnTo>
                  <a:lnTo>
                    <a:pt x="405173" y="2418508"/>
                  </a:lnTo>
                  <a:lnTo>
                    <a:pt x="436594" y="2449222"/>
                  </a:lnTo>
                  <a:lnTo>
                    <a:pt x="468925" y="2478586"/>
                  </a:lnTo>
                  <a:lnTo>
                    <a:pt x="502137" y="2506564"/>
                  </a:lnTo>
                  <a:lnTo>
                    <a:pt x="536200" y="2533122"/>
                  </a:lnTo>
                  <a:lnTo>
                    <a:pt x="571084" y="2558222"/>
                  </a:lnTo>
                  <a:lnTo>
                    <a:pt x="606761" y="2581831"/>
                  </a:lnTo>
                  <a:lnTo>
                    <a:pt x="643202" y="2603912"/>
                  </a:lnTo>
                  <a:lnTo>
                    <a:pt x="680377" y="2624431"/>
                  </a:lnTo>
                  <a:lnTo>
                    <a:pt x="718257" y="2643351"/>
                  </a:lnTo>
                  <a:lnTo>
                    <a:pt x="756812" y="2660637"/>
                  </a:lnTo>
                  <a:lnTo>
                    <a:pt x="796014" y="2676254"/>
                  </a:lnTo>
                  <a:lnTo>
                    <a:pt x="835833" y="2690167"/>
                  </a:lnTo>
                  <a:lnTo>
                    <a:pt x="876241" y="2702339"/>
                  </a:lnTo>
                  <a:lnTo>
                    <a:pt x="917206" y="2712737"/>
                  </a:lnTo>
                  <a:lnTo>
                    <a:pt x="958702" y="2721323"/>
                  </a:lnTo>
                  <a:lnTo>
                    <a:pt x="1000697" y="2728063"/>
                  </a:lnTo>
                  <a:lnTo>
                    <a:pt x="1043164" y="2732921"/>
                  </a:lnTo>
                  <a:lnTo>
                    <a:pt x="1086072" y="2735861"/>
                  </a:lnTo>
                  <a:lnTo>
                    <a:pt x="1129393" y="2736850"/>
                  </a:lnTo>
                  <a:lnTo>
                    <a:pt x="1172713" y="2735861"/>
                  </a:lnTo>
                  <a:lnTo>
                    <a:pt x="1215621" y="2732921"/>
                  </a:lnTo>
                  <a:lnTo>
                    <a:pt x="1258088" y="2728063"/>
                  </a:lnTo>
                  <a:lnTo>
                    <a:pt x="1300083" y="2721323"/>
                  </a:lnTo>
                  <a:lnTo>
                    <a:pt x="1341579" y="2712737"/>
                  </a:lnTo>
                  <a:lnTo>
                    <a:pt x="1382544" y="2702339"/>
                  </a:lnTo>
                  <a:lnTo>
                    <a:pt x="1422951" y="2690167"/>
                  </a:lnTo>
                  <a:lnTo>
                    <a:pt x="1462771" y="2676254"/>
                  </a:lnTo>
                  <a:lnTo>
                    <a:pt x="1501972" y="2660637"/>
                  </a:lnTo>
                  <a:lnTo>
                    <a:pt x="1540528" y="2643351"/>
                  </a:lnTo>
                  <a:lnTo>
                    <a:pt x="1578408" y="2624431"/>
                  </a:lnTo>
                  <a:lnTo>
                    <a:pt x="1615583" y="2603912"/>
                  </a:lnTo>
                  <a:lnTo>
                    <a:pt x="1652023" y="2581831"/>
                  </a:lnTo>
                  <a:lnTo>
                    <a:pt x="1687700" y="2558222"/>
                  </a:lnTo>
                  <a:lnTo>
                    <a:pt x="1722585" y="2533122"/>
                  </a:lnTo>
                  <a:lnTo>
                    <a:pt x="1756648" y="2506564"/>
                  </a:lnTo>
                  <a:lnTo>
                    <a:pt x="1789859" y="2478586"/>
                  </a:lnTo>
                  <a:lnTo>
                    <a:pt x="1822190" y="2449222"/>
                  </a:lnTo>
                  <a:lnTo>
                    <a:pt x="1853611" y="2418508"/>
                  </a:lnTo>
                  <a:lnTo>
                    <a:pt x="1884094" y="2386479"/>
                  </a:lnTo>
                  <a:lnTo>
                    <a:pt x="1913608" y="2353170"/>
                  </a:lnTo>
                  <a:lnTo>
                    <a:pt x="1942125" y="2318618"/>
                  </a:lnTo>
                  <a:lnTo>
                    <a:pt x="1969615" y="2282857"/>
                  </a:lnTo>
                  <a:lnTo>
                    <a:pt x="1996050" y="2245923"/>
                  </a:lnTo>
                  <a:lnTo>
                    <a:pt x="2021399" y="2207851"/>
                  </a:lnTo>
                  <a:lnTo>
                    <a:pt x="2045634" y="2168677"/>
                  </a:lnTo>
                  <a:lnTo>
                    <a:pt x="2068725" y="2128437"/>
                  </a:lnTo>
                  <a:lnTo>
                    <a:pt x="2090643" y="2087165"/>
                  </a:lnTo>
                  <a:lnTo>
                    <a:pt x="2111359" y="2044897"/>
                  </a:lnTo>
                  <a:lnTo>
                    <a:pt x="2130844" y="2001669"/>
                  </a:lnTo>
                  <a:lnTo>
                    <a:pt x="2149068" y="1957516"/>
                  </a:lnTo>
                  <a:lnTo>
                    <a:pt x="2166003" y="1912473"/>
                  </a:lnTo>
                  <a:lnTo>
                    <a:pt x="2181618" y="1866576"/>
                  </a:lnTo>
                  <a:lnTo>
                    <a:pt x="2195885" y="1819860"/>
                  </a:lnTo>
                  <a:lnTo>
                    <a:pt x="2208774" y="1772361"/>
                  </a:lnTo>
                  <a:lnTo>
                    <a:pt x="2220256" y="1724115"/>
                  </a:lnTo>
                  <a:lnTo>
                    <a:pt x="2230303" y="1675155"/>
                  </a:lnTo>
                  <a:lnTo>
                    <a:pt x="2238884" y="1625519"/>
                  </a:lnTo>
                  <a:lnTo>
                    <a:pt x="2245970" y="1575242"/>
                  </a:lnTo>
                  <a:lnTo>
                    <a:pt x="2251533" y="1524358"/>
                  </a:lnTo>
                  <a:lnTo>
                    <a:pt x="2255542" y="1472904"/>
                  </a:lnTo>
                  <a:lnTo>
                    <a:pt x="2257969" y="1420914"/>
                  </a:lnTo>
                  <a:lnTo>
                    <a:pt x="2258785" y="1368425"/>
                  </a:lnTo>
                  <a:lnTo>
                    <a:pt x="2257969" y="1315935"/>
                  </a:lnTo>
                  <a:lnTo>
                    <a:pt x="2255542" y="1263945"/>
                  </a:lnTo>
                  <a:lnTo>
                    <a:pt x="2251533" y="1212491"/>
                  </a:lnTo>
                  <a:lnTo>
                    <a:pt x="2245970" y="1161607"/>
                  </a:lnTo>
                  <a:lnTo>
                    <a:pt x="2238884" y="1111330"/>
                  </a:lnTo>
                  <a:lnTo>
                    <a:pt x="2230303" y="1061694"/>
                  </a:lnTo>
                  <a:lnTo>
                    <a:pt x="2220256" y="1012734"/>
                  </a:lnTo>
                  <a:lnTo>
                    <a:pt x="2208774" y="964488"/>
                  </a:lnTo>
                  <a:lnTo>
                    <a:pt x="2195885" y="916989"/>
                  </a:lnTo>
                  <a:lnTo>
                    <a:pt x="2181618" y="870273"/>
                  </a:lnTo>
                  <a:lnTo>
                    <a:pt x="2166003" y="824376"/>
                  </a:lnTo>
                  <a:lnTo>
                    <a:pt x="2149068" y="779333"/>
                  </a:lnTo>
                  <a:lnTo>
                    <a:pt x="2130844" y="735180"/>
                  </a:lnTo>
                  <a:lnTo>
                    <a:pt x="2111359" y="691952"/>
                  </a:lnTo>
                  <a:lnTo>
                    <a:pt x="2090643" y="649684"/>
                  </a:lnTo>
                  <a:lnTo>
                    <a:pt x="2068725" y="608412"/>
                  </a:lnTo>
                  <a:lnTo>
                    <a:pt x="2045634" y="568172"/>
                  </a:lnTo>
                  <a:lnTo>
                    <a:pt x="2021399" y="528998"/>
                  </a:lnTo>
                  <a:lnTo>
                    <a:pt x="1996050" y="490926"/>
                  </a:lnTo>
                  <a:lnTo>
                    <a:pt x="1969615" y="453992"/>
                  </a:lnTo>
                  <a:lnTo>
                    <a:pt x="1942125" y="418231"/>
                  </a:lnTo>
                  <a:lnTo>
                    <a:pt x="1913608" y="383679"/>
                  </a:lnTo>
                  <a:lnTo>
                    <a:pt x="1884094" y="350370"/>
                  </a:lnTo>
                  <a:lnTo>
                    <a:pt x="1853611" y="318341"/>
                  </a:lnTo>
                  <a:lnTo>
                    <a:pt x="1822190" y="287627"/>
                  </a:lnTo>
                  <a:lnTo>
                    <a:pt x="1789859" y="258263"/>
                  </a:lnTo>
                  <a:lnTo>
                    <a:pt x="1756648" y="230285"/>
                  </a:lnTo>
                  <a:lnTo>
                    <a:pt x="1722585" y="203727"/>
                  </a:lnTo>
                  <a:lnTo>
                    <a:pt x="1687700" y="178627"/>
                  </a:lnTo>
                  <a:lnTo>
                    <a:pt x="1652023" y="155018"/>
                  </a:lnTo>
                  <a:lnTo>
                    <a:pt x="1615583" y="132937"/>
                  </a:lnTo>
                  <a:lnTo>
                    <a:pt x="1578408" y="112418"/>
                  </a:lnTo>
                  <a:lnTo>
                    <a:pt x="1540528" y="93498"/>
                  </a:lnTo>
                  <a:lnTo>
                    <a:pt x="1501972" y="76212"/>
                  </a:lnTo>
                  <a:lnTo>
                    <a:pt x="1462771" y="60595"/>
                  </a:lnTo>
                  <a:lnTo>
                    <a:pt x="1422951" y="46682"/>
                  </a:lnTo>
                  <a:lnTo>
                    <a:pt x="1382544" y="34510"/>
                  </a:lnTo>
                  <a:lnTo>
                    <a:pt x="1341579" y="24112"/>
                  </a:lnTo>
                  <a:lnTo>
                    <a:pt x="1300083" y="15526"/>
                  </a:lnTo>
                  <a:lnTo>
                    <a:pt x="1258088" y="8786"/>
                  </a:lnTo>
                  <a:lnTo>
                    <a:pt x="1215621" y="3928"/>
                  </a:lnTo>
                  <a:lnTo>
                    <a:pt x="1172713" y="988"/>
                  </a:lnTo>
                  <a:lnTo>
                    <a:pt x="1129393" y="0"/>
                  </a:lnTo>
                  <a:close/>
                </a:path>
              </a:pathLst>
            </a:custGeom>
            <a:solidFill>
              <a:srgbClr val="FFF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636712" y="2349500"/>
              <a:ext cx="2259330" cy="2736850"/>
            </a:xfrm>
            <a:custGeom>
              <a:avLst/>
              <a:gdLst/>
              <a:ahLst/>
              <a:cxnLst/>
              <a:rect l="l" t="t" r="r" b="b"/>
              <a:pathLst>
                <a:path w="2259330" h="2736850">
                  <a:moveTo>
                    <a:pt x="0" y="1368424"/>
                  </a:moveTo>
                  <a:lnTo>
                    <a:pt x="815" y="1315935"/>
                  </a:lnTo>
                  <a:lnTo>
                    <a:pt x="3242" y="1263945"/>
                  </a:lnTo>
                  <a:lnTo>
                    <a:pt x="7252" y="1212491"/>
                  </a:lnTo>
                  <a:lnTo>
                    <a:pt x="12814" y="1161607"/>
                  </a:lnTo>
                  <a:lnTo>
                    <a:pt x="19900" y="1111329"/>
                  </a:lnTo>
                  <a:lnTo>
                    <a:pt x="28481" y="1061693"/>
                  </a:lnTo>
                  <a:lnTo>
                    <a:pt x="38528" y="1012734"/>
                  </a:lnTo>
                  <a:lnTo>
                    <a:pt x="50010" y="964487"/>
                  </a:lnTo>
                  <a:lnTo>
                    <a:pt x="62899" y="916988"/>
                  </a:lnTo>
                  <a:lnTo>
                    <a:pt x="77166" y="870273"/>
                  </a:lnTo>
                  <a:lnTo>
                    <a:pt x="92781" y="824376"/>
                  </a:lnTo>
                  <a:lnTo>
                    <a:pt x="109716" y="779333"/>
                  </a:lnTo>
                  <a:lnTo>
                    <a:pt x="127940" y="735180"/>
                  </a:lnTo>
                  <a:lnTo>
                    <a:pt x="147425" y="691952"/>
                  </a:lnTo>
                  <a:lnTo>
                    <a:pt x="168141" y="649684"/>
                  </a:lnTo>
                  <a:lnTo>
                    <a:pt x="190059" y="608412"/>
                  </a:lnTo>
                  <a:lnTo>
                    <a:pt x="213150" y="568171"/>
                  </a:lnTo>
                  <a:lnTo>
                    <a:pt x="237385" y="528998"/>
                  </a:lnTo>
                  <a:lnTo>
                    <a:pt x="262734" y="490926"/>
                  </a:lnTo>
                  <a:lnTo>
                    <a:pt x="289169" y="453992"/>
                  </a:lnTo>
                  <a:lnTo>
                    <a:pt x="316659" y="418231"/>
                  </a:lnTo>
                  <a:lnTo>
                    <a:pt x="345176" y="383679"/>
                  </a:lnTo>
                  <a:lnTo>
                    <a:pt x="374690" y="350370"/>
                  </a:lnTo>
                  <a:lnTo>
                    <a:pt x="405173" y="318341"/>
                  </a:lnTo>
                  <a:lnTo>
                    <a:pt x="436594" y="287627"/>
                  </a:lnTo>
                  <a:lnTo>
                    <a:pt x="468925" y="258263"/>
                  </a:lnTo>
                  <a:lnTo>
                    <a:pt x="502137" y="230285"/>
                  </a:lnTo>
                  <a:lnTo>
                    <a:pt x="536199" y="203727"/>
                  </a:lnTo>
                  <a:lnTo>
                    <a:pt x="571084" y="178627"/>
                  </a:lnTo>
                  <a:lnTo>
                    <a:pt x="606761" y="155018"/>
                  </a:lnTo>
                  <a:lnTo>
                    <a:pt x="643202" y="132937"/>
                  </a:lnTo>
                  <a:lnTo>
                    <a:pt x="680377" y="112418"/>
                  </a:lnTo>
                  <a:lnTo>
                    <a:pt x="718256" y="93498"/>
                  </a:lnTo>
                  <a:lnTo>
                    <a:pt x="756812" y="76212"/>
                  </a:lnTo>
                  <a:lnTo>
                    <a:pt x="796014" y="60595"/>
                  </a:lnTo>
                  <a:lnTo>
                    <a:pt x="835833" y="46682"/>
                  </a:lnTo>
                  <a:lnTo>
                    <a:pt x="876240" y="34510"/>
                  </a:lnTo>
                  <a:lnTo>
                    <a:pt x="917206" y="24112"/>
                  </a:lnTo>
                  <a:lnTo>
                    <a:pt x="958701" y="15526"/>
                  </a:lnTo>
                  <a:lnTo>
                    <a:pt x="1000697" y="8786"/>
                  </a:lnTo>
                  <a:lnTo>
                    <a:pt x="1043163" y="3928"/>
                  </a:lnTo>
                  <a:lnTo>
                    <a:pt x="1086072" y="988"/>
                  </a:lnTo>
                  <a:lnTo>
                    <a:pt x="1129392" y="0"/>
                  </a:lnTo>
                  <a:lnTo>
                    <a:pt x="1172713" y="988"/>
                  </a:lnTo>
                  <a:lnTo>
                    <a:pt x="1215621" y="3928"/>
                  </a:lnTo>
                  <a:lnTo>
                    <a:pt x="1258088" y="8786"/>
                  </a:lnTo>
                  <a:lnTo>
                    <a:pt x="1300083" y="15526"/>
                  </a:lnTo>
                  <a:lnTo>
                    <a:pt x="1341578" y="24112"/>
                  </a:lnTo>
                  <a:lnTo>
                    <a:pt x="1382544" y="34510"/>
                  </a:lnTo>
                  <a:lnTo>
                    <a:pt x="1422951" y="46682"/>
                  </a:lnTo>
                  <a:lnTo>
                    <a:pt x="1462770" y="60595"/>
                  </a:lnTo>
                  <a:lnTo>
                    <a:pt x="1501972" y="76212"/>
                  </a:lnTo>
                  <a:lnTo>
                    <a:pt x="1540528" y="93498"/>
                  </a:lnTo>
                  <a:lnTo>
                    <a:pt x="1578408" y="112418"/>
                  </a:lnTo>
                  <a:lnTo>
                    <a:pt x="1615582" y="132937"/>
                  </a:lnTo>
                  <a:lnTo>
                    <a:pt x="1652023" y="155018"/>
                  </a:lnTo>
                  <a:lnTo>
                    <a:pt x="1687700" y="178627"/>
                  </a:lnTo>
                  <a:lnTo>
                    <a:pt x="1722585" y="203727"/>
                  </a:lnTo>
                  <a:lnTo>
                    <a:pt x="1756648" y="230285"/>
                  </a:lnTo>
                  <a:lnTo>
                    <a:pt x="1789859" y="258263"/>
                  </a:lnTo>
                  <a:lnTo>
                    <a:pt x="1822190" y="287627"/>
                  </a:lnTo>
                  <a:lnTo>
                    <a:pt x="1853612" y="318341"/>
                  </a:lnTo>
                  <a:lnTo>
                    <a:pt x="1884094" y="350370"/>
                  </a:lnTo>
                  <a:lnTo>
                    <a:pt x="1913608" y="383679"/>
                  </a:lnTo>
                  <a:lnTo>
                    <a:pt x="1942125" y="418231"/>
                  </a:lnTo>
                  <a:lnTo>
                    <a:pt x="1969615" y="453992"/>
                  </a:lnTo>
                  <a:lnTo>
                    <a:pt x="1996050" y="490926"/>
                  </a:lnTo>
                  <a:lnTo>
                    <a:pt x="2021399" y="528998"/>
                  </a:lnTo>
                  <a:lnTo>
                    <a:pt x="2045634" y="568171"/>
                  </a:lnTo>
                  <a:lnTo>
                    <a:pt x="2068725" y="608412"/>
                  </a:lnTo>
                  <a:lnTo>
                    <a:pt x="2090643" y="649684"/>
                  </a:lnTo>
                  <a:lnTo>
                    <a:pt x="2111360" y="691952"/>
                  </a:lnTo>
                  <a:lnTo>
                    <a:pt x="2130844" y="735180"/>
                  </a:lnTo>
                  <a:lnTo>
                    <a:pt x="2149069" y="779333"/>
                  </a:lnTo>
                  <a:lnTo>
                    <a:pt x="2166003" y="824376"/>
                  </a:lnTo>
                  <a:lnTo>
                    <a:pt x="2181618" y="870273"/>
                  </a:lnTo>
                  <a:lnTo>
                    <a:pt x="2195885" y="916988"/>
                  </a:lnTo>
                  <a:lnTo>
                    <a:pt x="2208774" y="964487"/>
                  </a:lnTo>
                  <a:lnTo>
                    <a:pt x="2220257" y="1012734"/>
                  </a:lnTo>
                  <a:lnTo>
                    <a:pt x="2230303" y="1061693"/>
                  </a:lnTo>
                  <a:lnTo>
                    <a:pt x="2238884" y="1111329"/>
                  </a:lnTo>
                  <a:lnTo>
                    <a:pt x="2245970" y="1161607"/>
                  </a:lnTo>
                  <a:lnTo>
                    <a:pt x="2251533" y="1212491"/>
                  </a:lnTo>
                  <a:lnTo>
                    <a:pt x="2255542" y="1263945"/>
                  </a:lnTo>
                  <a:lnTo>
                    <a:pt x="2257969" y="1315935"/>
                  </a:lnTo>
                  <a:lnTo>
                    <a:pt x="2258785" y="1368424"/>
                  </a:lnTo>
                  <a:lnTo>
                    <a:pt x="2257969" y="1420913"/>
                  </a:lnTo>
                  <a:lnTo>
                    <a:pt x="2255542" y="1472903"/>
                  </a:lnTo>
                  <a:lnTo>
                    <a:pt x="2251533" y="1524357"/>
                  </a:lnTo>
                  <a:lnTo>
                    <a:pt x="2245970" y="1575241"/>
                  </a:lnTo>
                  <a:lnTo>
                    <a:pt x="2238884" y="1625519"/>
                  </a:lnTo>
                  <a:lnTo>
                    <a:pt x="2230303" y="1675155"/>
                  </a:lnTo>
                  <a:lnTo>
                    <a:pt x="2220257" y="1724114"/>
                  </a:lnTo>
                  <a:lnTo>
                    <a:pt x="2208774" y="1772361"/>
                  </a:lnTo>
                  <a:lnTo>
                    <a:pt x="2195885" y="1819859"/>
                  </a:lnTo>
                  <a:lnTo>
                    <a:pt x="2181618" y="1866575"/>
                  </a:lnTo>
                  <a:lnTo>
                    <a:pt x="2166003" y="1912472"/>
                  </a:lnTo>
                  <a:lnTo>
                    <a:pt x="2149069" y="1957515"/>
                  </a:lnTo>
                  <a:lnTo>
                    <a:pt x="2130844" y="2001668"/>
                  </a:lnTo>
                  <a:lnTo>
                    <a:pt x="2111360" y="2044896"/>
                  </a:lnTo>
                  <a:lnTo>
                    <a:pt x="2090643" y="2087164"/>
                  </a:lnTo>
                  <a:lnTo>
                    <a:pt x="2068725" y="2128436"/>
                  </a:lnTo>
                  <a:lnTo>
                    <a:pt x="2045634" y="2168676"/>
                  </a:lnTo>
                  <a:lnTo>
                    <a:pt x="2021399" y="2207850"/>
                  </a:lnTo>
                  <a:lnTo>
                    <a:pt x="1996050" y="2245922"/>
                  </a:lnTo>
                  <a:lnTo>
                    <a:pt x="1969615" y="2282856"/>
                  </a:lnTo>
                  <a:lnTo>
                    <a:pt x="1942125" y="2318617"/>
                  </a:lnTo>
                  <a:lnTo>
                    <a:pt x="1913608" y="2353169"/>
                  </a:lnTo>
                  <a:lnTo>
                    <a:pt x="1884094" y="2386478"/>
                  </a:lnTo>
                  <a:lnTo>
                    <a:pt x="1853612" y="2418507"/>
                  </a:lnTo>
                  <a:lnTo>
                    <a:pt x="1822190" y="2449221"/>
                  </a:lnTo>
                  <a:lnTo>
                    <a:pt x="1789859" y="2478585"/>
                  </a:lnTo>
                  <a:lnTo>
                    <a:pt x="1756648" y="2506563"/>
                  </a:lnTo>
                  <a:lnTo>
                    <a:pt x="1722585" y="2533121"/>
                  </a:lnTo>
                  <a:lnTo>
                    <a:pt x="1687700" y="2558221"/>
                  </a:lnTo>
                  <a:lnTo>
                    <a:pt x="1652023" y="2581830"/>
                  </a:lnTo>
                  <a:lnTo>
                    <a:pt x="1615582" y="2603911"/>
                  </a:lnTo>
                  <a:lnTo>
                    <a:pt x="1578408" y="2624430"/>
                  </a:lnTo>
                  <a:lnTo>
                    <a:pt x="1540528" y="2643350"/>
                  </a:lnTo>
                  <a:lnTo>
                    <a:pt x="1501972" y="2660636"/>
                  </a:lnTo>
                  <a:lnTo>
                    <a:pt x="1462770" y="2676253"/>
                  </a:lnTo>
                  <a:lnTo>
                    <a:pt x="1422951" y="2690166"/>
                  </a:lnTo>
                  <a:lnTo>
                    <a:pt x="1382544" y="2702339"/>
                  </a:lnTo>
                  <a:lnTo>
                    <a:pt x="1341578" y="2712736"/>
                  </a:lnTo>
                  <a:lnTo>
                    <a:pt x="1300083" y="2721322"/>
                  </a:lnTo>
                  <a:lnTo>
                    <a:pt x="1258088" y="2728062"/>
                  </a:lnTo>
                  <a:lnTo>
                    <a:pt x="1215621" y="2732920"/>
                  </a:lnTo>
                  <a:lnTo>
                    <a:pt x="1172713" y="2735860"/>
                  </a:lnTo>
                  <a:lnTo>
                    <a:pt x="1129392" y="2736849"/>
                  </a:lnTo>
                  <a:lnTo>
                    <a:pt x="1086072" y="2735860"/>
                  </a:lnTo>
                  <a:lnTo>
                    <a:pt x="1043163" y="2732920"/>
                  </a:lnTo>
                  <a:lnTo>
                    <a:pt x="1000697" y="2728062"/>
                  </a:lnTo>
                  <a:lnTo>
                    <a:pt x="958701" y="2721322"/>
                  </a:lnTo>
                  <a:lnTo>
                    <a:pt x="917206" y="2712736"/>
                  </a:lnTo>
                  <a:lnTo>
                    <a:pt x="876240" y="2702339"/>
                  </a:lnTo>
                  <a:lnTo>
                    <a:pt x="835833" y="2690166"/>
                  </a:lnTo>
                  <a:lnTo>
                    <a:pt x="796014" y="2676253"/>
                  </a:lnTo>
                  <a:lnTo>
                    <a:pt x="756812" y="2660636"/>
                  </a:lnTo>
                  <a:lnTo>
                    <a:pt x="718256" y="2643350"/>
                  </a:lnTo>
                  <a:lnTo>
                    <a:pt x="680377" y="2624430"/>
                  </a:lnTo>
                  <a:lnTo>
                    <a:pt x="643202" y="2603911"/>
                  </a:lnTo>
                  <a:lnTo>
                    <a:pt x="606761" y="2581830"/>
                  </a:lnTo>
                  <a:lnTo>
                    <a:pt x="571084" y="2558221"/>
                  </a:lnTo>
                  <a:lnTo>
                    <a:pt x="536199" y="2533121"/>
                  </a:lnTo>
                  <a:lnTo>
                    <a:pt x="502137" y="2506563"/>
                  </a:lnTo>
                  <a:lnTo>
                    <a:pt x="468925" y="2478585"/>
                  </a:lnTo>
                  <a:lnTo>
                    <a:pt x="436594" y="2449221"/>
                  </a:lnTo>
                  <a:lnTo>
                    <a:pt x="405173" y="2418507"/>
                  </a:lnTo>
                  <a:lnTo>
                    <a:pt x="374690" y="2386478"/>
                  </a:lnTo>
                  <a:lnTo>
                    <a:pt x="345176" y="2353169"/>
                  </a:lnTo>
                  <a:lnTo>
                    <a:pt x="316659" y="2318617"/>
                  </a:lnTo>
                  <a:lnTo>
                    <a:pt x="289169" y="2282856"/>
                  </a:lnTo>
                  <a:lnTo>
                    <a:pt x="262734" y="2245922"/>
                  </a:lnTo>
                  <a:lnTo>
                    <a:pt x="237385" y="2207850"/>
                  </a:lnTo>
                  <a:lnTo>
                    <a:pt x="213150" y="2168676"/>
                  </a:lnTo>
                  <a:lnTo>
                    <a:pt x="190059" y="2128436"/>
                  </a:lnTo>
                  <a:lnTo>
                    <a:pt x="168141" y="2087164"/>
                  </a:lnTo>
                  <a:lnTo>
                    <a:pt x="147425" y="2044896"/>
                  </a:lnTo>
                  <a:lnTo>
                    <a:pt x="127940" y="2001668"/>
                  </a:lnTo>
                  <a:lnTo>
                    <a:pt x="109716" y="1957515"/>
                  </a:lnTo>
                  <a:lnTo>
                    <a:pt x="92781" y="1912472"/>
                  </a:lnTo>
                  <a:lnTo>
                    <a:pt x="77166" y="1866575"/>
                  </a:lnTo>
                  <a:lnTo>
                    <a:pt x="62899" y="1819859"/>
                  </a:lnTo>
                  <a:lnTo>
                    <a:pt x="50010" y="1772361"/>
                  </a:lnTo>
                  <a:lnTo>
                    <a:pt x="38528" y="1724114"/>
                  </a:lnTo>
                  <a:lnTo>
                    <a:pt x="28481" y="1675155"/>
                  </a:lnTo>
                  <a:lnTo>
                    <a:pt x="19900" y="1625519"/>
                  </a:lnTo>
                  <a:lnTo>
                    <a:pt x="12814" y="1575241"/>
                  </a:lnTo>
                  <a:lnTo>
                    <a:pt x="7252" y="1524357"/>
                  </a:lnTo>
                  <a:lnTo>
                    <a:pt x="3242" y="1472903"/>
                  </a:lnTo>
                  <a:lnTo>
                    <a:pt x="815" y="1420913"/>
                  </a:lnTo>
                  <a:lnTo>
                    <a:pt x="0" y="1368424"/>
                  </a:lnTo>
                  <a:close/>
                </a:path>
              </a:pathLst>
            </a:custGeom>
            <a:ln w="25399">
              <a:solidFill>
                <a:srgbClr val="8CAC1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2" name="object 52"/>
          <p:cNvSpPr txBox="1"/>
          <p:nvPr/>
        </p:nvSpPr>
        <p:spPr>
          <a:xfrm>
            <a:off x="1080512" y="2745104"/>
            <a:ext cx="1423670" cy="19405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99700"/>
              </a:lnSpc>
              <a:spcBef>
                <a:spcPts val="105"/>
              </a:spcBef>
            </a:pPr>
            <a:r>
              <a:rPr sz="1400" dirty="0">
                <a:solidFill>
                  <a:srgbClr val="4D4D4D"/>
                </a:solidFill>
                <a:latin typeface="Microsoft Sans Serif"/>
                <a:cs typeface="Microsoft Sans Serif"/>
              </a:rPr>
              <a:t>Pencegahan </a:t>
            </a:r>
            <a:r>
              <a:rPr sz="1400" spc="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4D4D4D"/>
                </a:solidFill>
                <a:latin typeface="Microsoft Sans Serif"/>
                <a:cs typeface="Microsoft Sans Serif"/>
              </a:rPr>
              <a:t>keluar </a:t>
            </a:r>
            <a:r>
              <a:rPr sz="14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masuknya </a:t>
            </a:r>
            <a:r>
              <a:rPr sz="140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penyakit</a:t>
            </a:r>
            <a:r>
              <a:rPr sz="140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di </a:t>
            </a:r>
            <a:r>
              <a:rPr sz="1400" dirty="0">
                <a:solidFill>
                  <a:srgbClr val="4D4D4D"/>
                </a:solidFill>
                <a:latin typeface="Microsoft Sans Serif"/>
                <a:cs typeface="Microsoft Sans Serif"/>
              </a:rPr>
              <a:t>Pintu </a:t>
            </a:r>
            <a:r>
              <a:rPr sz="1400" spc="-36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4D4D4D"/>
                </a:solidFill>
                <a:latin typeface="Microsoft Sans Serif"/>
                <a:cs typeface="Microsoft Sans Serif"/>
              </a:rPr>
              <a:t>Masuk Negara </a:t>
            </a:r>
            <a:r>
              <a:rPr sz="1400" spc="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4D4D4D"/>
                </a:solidFill>
                <a:latin typeface="Microsoft Sans Serif"/>
                <a:cs typeface="Microsoft Sans Serif"/>
              </a:rPr>
              <a:t>dilakukan oleh </a:t>
            </a:r>
            <a:r>
              <a:rPr sz="1400" spc="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4D4D4D"/>
                </a:solidFill>
                <a:latin typeface="Microsoft Sans Serif"/>
                <a:cs typeface="Microsoft Sans Serif"/>
              </a:rPr>
              <a:t>KKP di 355 </a:t>
            </a:r>
            <a:r>
              <a:rPr sz="1400" spc="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4D4D4D"/>
                </a:solidFill>
                <a:latin typeface="Microsoft Sans Serif"/>
                <a:cs typeface="Microsoft Sans Serif"/>
              </a:rPr>
              <a:t>Pelabuhan, </a:t>
            </a:r>
            <a:r>
              <a:rPr sz="1400" spc="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4D4D4D"/>
                </a:solidFill>
                <a:latin typeface="Microsoft Sans Serif"/>
                <a:cs typeface="Microsoft Sans Serif"/>
              </a:rPr>
              <a:t>Bandara dan </a:t>
            </a:r>
            <a:r>
              <a:rPr sz="1400" spc="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4D4D4D"/>
                </a:solidFill>
                <a:latin typeface="Microsoft Sans Serif"/>
                <a:cs typeface="Microsoft Sans Serif"/>
              </a:rPr>
              <a:t>PLBDN </a:t>
            </a:r>
            <a:endParaRPr sz="1400">
              <a:latin typeface="Microsoft Sans Serif"/>
              <a:cs typeface="Microsoft Sans Serif"/>
            </a:endParaRPr>
          </a:p>
        </p:txBody>
      </p:sp>
      <p:grpSp>
        <p:nvGrpSpPr>
          <p:cNvPr id="53" name="object 53"/>
          <p:cNvGrpSpPr/>
          <p:nvPr/>
        </p:nvGrpSpPr>
        <p:grpSpPr>
          <a:xfrm>
            <a:off x="444499" y="5503865"/>
            <a:ext cx="1968500" cy="530225"/>
            <a:chOff x="444499" y="5503865"/>
            <a:chExt cx="1968500" cy="530225"/>
          </a:xfrm>
        </p:grpSpPr>
        <p:sp>
          <p:nvSpPr>
            <p:cNvPr id="54" name="object 54"/>
            <p:cNvSpPr/>
            <p:nvPr/>
          </p:nvSpPr>
          <p:spPr>
            <a:xfrm>
              <a:off x="457199" y="5516565"/>
              <a:ext cx="1943100" cy="504825"/>
            </a:xfrm>
            <a:custGeom>
              <a:avLst/>
              <a:gdLst/>
              <a:ahLst/>
              <a:cxnLst/>
              <a:rect l="l" t="t" r="r" b="b"/>
              <a:pathLst>
                <a:path w="1943100" h="504825">
                  <a:moveTo>
                    <a:pt x="1858658" y="0"/>
                  </a:moveTo>
                  <a:lnTo>
                    <a:pt x="84138" y="0"/>
                  </a:lnTo>
                  <a:lnTo>
                    <a:pt x="51388" y="6612"/>
                  </a:lnTo>
                  <a:lnTo>
                    <a:pt x="24643" y="24643"/>
                  </a:lnTo>
                  <a:lnTo>
                    <a:pt x="6612" y="51388"/>
                  </a:lnTo>
                  <a:lnTo>
                    <a:pt x="0" y="84138"/>
                  </a:lnTo>
                  <a:lnTo>
                    <a:pt x="0" y="420686"/>
                  </a:lnTo>
                  <a:lnTo>
                    <a:pt x="6612" y="453436"/>
                  </a:lnTo>
                  <a:lnTo>
                    <a:pt x="24643" y="480181"/>
                  </a:lnTo>
                  <a:lnTo>
                    <a:pt x="51388" y="498213"/>
                  </a:lnTo>
                  <a:lnTo>
                    <a:pt x="84138" y="504825"/>
                  </a:lnTo>
                  <a:lnTo>
                    <a:pt x="1858658" y="504825"/>
                  </a:lnTo>
                  <a:lnTo>
                    <a:pt x="1891409" y="498213"/>
                  </a:lnTo>
                  <a:lnTo>
                    <a:pt x="1918153" y="480181"/>
                  </a:lnTo>
                  <a:lnTo>
                    <a:pt x="1936185" y="453436"/>
                  </a:lnTo>
                  <a:lnTo>
                    <a:pt x="1942797" y="420686"/>
                  </a:lnTo>
                  <a:lnTo>
                    <a:pt x="1942797" y="84138"/>
                  </a:lnTo>
                  <a:lnTo>
                    <a:pt x="1936185" y="51388"/>
                  </a:lnTo>
                  <a:lnTo>
                    <a:pt x="1918153" y="24643"/>
                  </a:lnTo>
                  <a:lnTo>
                    <a:pt x="1891409" y="6612"/>
                  </a:lnTo>
                  <a:lnTo>
                    <a:pt x="1858658" y="0"/>
                  </a:lnTo>
                  <a:close/>
                </a:path>
              </a:pathLst>
            </a:custGeom>
            <a:solidFill>
              <a:srgbClr val="93E7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457199" y="5516565"/>
              <a:ext cx="1943100" cy="504825"/>
            </a:xfrm>
            <a:custGeom>
              <a:avLst/>
              <a:gdLst/>
              <a:ahLst/>
              <a:cxnLst/>
              <a:rect l="l" t="t" r="r" b="b"/>
              <a:pathLst>
                <a:path w="1943100" h="504825">
                  <a:moveTo>
                    <a:pt x="0" y="84138"/>
                  </a:moveTo>
                  <a:lnTo>
                    <a:pt x="6612" y="51388"/>
                  </a:lnTo>
                  <a:lnTo>
                    <a:pt x="24643" y="24643"/>
                  </a:lnTo>
                  <a:lnTo>
                    <a:pt x="51388" y="6612"/>
                  </a:lnTo>
                  <a:lnTo>
                    <a:pt x="84138" y="0"/>
                  </a:lnTo>
                  <a:lnTo>
                    <a:pt x="1858658" y="0"/>
                  </a:lnTo>
                  <a:lnTo>
                    <a:pt x="1891409" y="6612"/>
                  </a:lnTo>
                  <a:lnTo>
                    <a:pt x="1918153" y="24643"/>
                  </a:lnTo>
                  <a:lnTo>
                    <a:pt x="1936185" y="51388"/>
                  </a:lnTo>
                  <a:lnTo>
                    <a:pt x="1942797" y="84138"/>
                  </a:lnTo>
                  <a:lnTo>
                    <a:pt x="1942797" y="420685"/>
                  </a:lnTo>
                  <a:lnTo>
                    <a:pt x="1936185" y="453436"/>
                  </a:lnTo>
                  <a:lnTo>
                    <a:pt x="1918153" y="480181"/>
                  </a:lnTo>
                  <a:lnTo>
                    <a:pt x="1891409" y="498212"/>
                  </a:lnTo>
                  <a:lnTo>
                    <a:pt x="1858658" y="504824"/>
                  </a:lnTo>
                  <a:lnTo>
                    <a:pt x="84138" y="504824"/>
                  </a:lnTo>
                  <a:lnTo>
                    <a:pt x="51388" y="498212"/>
                  </a:lnTo>
                  <a:lnTo>
                    <a:pt x="24643" y="480181"/>
                  </a:lnTo>
                  <a:lnTo>
                    <a:pt x="6612" y="453436"/>
                  </a:lnTo>
                  <a:lnTo>
                    <a:pt x="0" y="420685"/>
                  </a:lnTo>
                  <a:lnTo>
                    <a:pt x="0" y="84138"/>
                  </a:lnTo>
                  <a:close/>
                </a:path>
              </a:pathLst>
            </a:custGeom>
            <a:ln w="25399">
              <a:solidFill>
                <a:srgbClr val="8CAC1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6" name="object 56"/>
          <p:cNvSpPr txBox="1"/>
          <p:nvPr/>
        </p:nvSpPr>
        <p:spPr>
          <a:xfrm>
            <a:off x="851672" y="5542917"/>
            <a:ext cx="1207135" cy="441959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74625" marR="5080" indent="-162560">
              <a:lnSpc>
                <a:spcPts val="1600"/>
              </a:lnSpc>
              <a:spcBef>
                <a:spcPts val="219"/>
              </a:spcBef>
            </a:pPr>
            <a:r>
              <a:rPr sz="1400" dirty="0">
                <a:solidFill>
                  <a:srgbClr val="4D4D4D"/>
                </a:solidFill>
                <a:latin typeface="Microsoft Sans Serif"/>
                <a:cs typeface="Microsoft Sans Serif"/>
              </a:rPr>
              <a:t>RS RUJUKAN </a:t>
            </a:r>
            <a:r>
              <a:rPr sz="1400" spc="-36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“INFEKSI” </a:t>
            </a:r>
            <a:endParaRPr sz="1400">
              <a:latin typeface="Microsoft Sans Serif"/>
              <a:cs typeface="Microsoft Sans Serif"/>
            </a:endParaRPr>
          </a:p>
        </p:txBody>
      </p:sp>
      <p:grpSp>
        <p:nvGrpSpPr>
          <p:cNvPr id="57" name="object 57"/>
          <p:cNvGrpSpPr/>
          <p:nvPr/>
        </p:nvGrpSpPr>
        <p:grpSpPr>
          <a:xfrm>
            <a:off x="1706036" y="4787902"/>
            <a:ext cx="1780539" cy="610870"/>
            <a:chOff x="1706036" y="4787902"/>
            <a:chExt cx="1780539" cy="610870"/>
          </a:xfrm>
        </p:grpSpPr>
        <p:sp>
          <p:nvSpPr>
            <p:cNvPr id="58" name="object 58"/>
            <p:cNvSpPr/>
            <p:nvPr/>
          </p:nvSpPr>
          <p:spPr>
            <a:xfrm>
              <a:off x="1730002" y="4797427"/>
              <a:ext cx="1746885" cy="568960"/>
            </a:xfrm>
            <a:custGeom>
              <a:avLst/>
              <a:gdLst/>
              <a:ahLst/>
              <a:cxnLst/>
              <a:rect l="l" t="t" r="r" b="b"/>
              <a:pathLst>
                <a:path w="1746885" h="568960">
                  <a:moveTo>
                    <a:pt x="1746473" y="0"/>
                  </a:moveTo>
                  <a:lnTo>
                    <a:pt x="0" y="568461"/>
                  </a:lnTo>
                </a:path>
              </a:pathLst>
            </a:custGeom>
            <a:ln w="19049">
              <a:solidFill>
                <a:srgbClr val="B3DC2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9" name="object 5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06036" y="5285890"/>
              <a:ext cx="124080" cy="112579"/>
            </a:xfrm>
            <a:prstGeom prst="rect">
              <a:avLst/>
            </a:prstGeom>
          </p:spPr>
        </p:pic>
      </p:grpSp>
      <p:sp>
        <p:nvSpPr>
          <p:cNvPr id="60" name="object 60"/>
          <p:cNvSpPr txBox="1"/>
          <p:nvPr/>
        </p:nvSpPr>
        <p:spPr>
          <a:xfrm>
            <a:off x="3511751" y="4319599"/>
            <a:ext cx="810895" cy="441959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9539" marR="5080" indent="-117475">
              <a:lnSpc>
                <a:spcPts val="1600"/>
              </a:lnSpc>
              <a:spcBef>
                <a:spcPts val="219"/>
              </a:spcBef>
            </a:pPr>
            <a:r>
              <a:rPr sz="1400" dirty="0">
                <a:solidFill>
                  <a:srgbClr val="4D4D4D"/>
                </a:solidFill>
                <a:latin typeface="Microsoft Sans Serif"/>
                <a:cs typeface="Microsoft Sans Serif"/>
              </a:rPr>
              <a:t> 9 </a:t>
            </a:r>
            <a:r>
              <a:rPr sz="14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Tujuan </a:t>
            </a:r>
            <a:r>
              <a:rPr sz="1400" spc="-36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4D4D4D"/>
                </a:solidFill>
                <a:latin typeface="Microsoft Sans Serif"/>
                <a:cs typeface="Microsoft Sans Serif"/>
              </a:rPr>
              <a:t>GHSA </a:t>
            </a:r>
            <a:endParaRPr sz="14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983045" y="2303218"/>
            <a:ext cx="920750" cy="2910840"/>
            <a:chOff x="4983045" y="2303218"/>
            <a:chExt cx="920750" cy="2910840"/>
          </a:xfrm>
        </p:grpSpPr>
        <p:sp>
          <p:nvSpPr>
            <p:cNvPr id="3" name="object 3"/>
            <p:cNvSpPr/>
            <p:nvPr/>
          </p:nvSpPr>
          <p:spPr>
            <a:xfrm>
              <a:off x="4995745" y="2315918"/>
              <a:ext cx="895350" cy="2885440"/>
            </a:xfrm>
            <a:custGeom>
              <a:avLst/>
              <a:gdLst/>
              <a:ahLst/>
              <a:cxnLst/>
              <a:rect l="l" t="t" r="r" b="b"/>
              <a:pathLst>
                <a:path w="895350" h="2885440">
                  <a:moveTo>
                    <a:pt x="27965" y="721344"/>
                  </a:moveTo>
                  <a:lnTo>
                    <a:pt x="0" y="721344"/>
                  </a:lnTo>
                  <a:lnTo>
                    <a:pt x="0" y="2164033"/>
                  </a:lnTo>
                  <a:lnTo>
                    <a:pt x="27965" y="2164033"/>
                  </a:lnTo>
                  <a:lnTo>
                    <a:pt x="27965" y="721344"/>
                  </a:lnTo>
                  <a:close/>
                </a:path>
                <a:path w="895350" h="2885440">
                  <a:moveTo>
                    <a:pt x="111860" y="721344"/>
                  </a:moveTo>
                  <a:lnTo>
                    <a:pt x="55929" y="721344"/>
                  </a:lnTo>
                  <a:lnTo>
                    <a:pt x="55929" y="2164033"/>
                  </a:lnTo>
                  <a:lnTo>
                    <a:pt x="111860" y="2164033"/>
                  </a:lnTo>
                  <a:lnTo>
                    <a:pt x="111860" y="721344"/>
                  </a:lnTo>
                  <a:close/>
                </a:path>
                <a:path w="895350" h="2885440">
                  <a:moveTo>
                    <a:pt x="447443" y="0"/>
                  </a:moveTo>
                  <a:lnTo>
                    <a:pt x="447443" y="721344"/>
                  </a:lnTo>
                  <a:lnTo>
                    <a:pt x="139825" y="721344"/>
                  </a:lnTo>
                  <a:lnTo>
                    <a:pt x="139825" y="2164033"/>
                  </a:lnTo>
                  <a:lnTo>
                    <a:pt x="447443" y="2164033"/>
                  </a:lnTo>
                  <a:lnTo>
                    <a:pt x="447443" y="2885377"/>
                  </a:lnTo>
                  <a:lnTo>
                    <a:pt x="894886" y="1442688"/>
                  </a:lnTo>
                  <a:lnTo>
                    <a:pt x="447443" y="0"/>
                  </a:lnTo>
                  <a:close/>
                </a:path>
              </a:pathLst>
            </a:custGeom>
            <a:solidFill>
              <a:srgbClr val="B5D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995745" y="2315918"/>
              <a:ext cx="895350" cy="2885440"/>
            </a:xfrm>
            <a:custGeom>
              <a:avLst/>
              <a:gdLst/>
              <a:ahLst/>
              <a:cxnLst/>
              <a:rect l="l" t="t" r="r" b="b"/>
              <a:pathLst>
                <a:path w="895350" h="2885440">
                  <a:moveTo>
                    <a:pt x="0" y="721344"/>
                  </a:moveTo>
                  <a:lnTo>
                    <a:pt x="27964" y="721344"/>
                  </a:lnTo>
                  <a:lnTo>
                    <a:pt x="27964" y="2164033"/>
                  </a:lnTo>
                  <a:lnTo>
                    <a:pt x="0" y="2164033"/>
                  </a:lnTo>
                  <a:lnTo>
                    <a:pt x="0" y="721344"/>
                  </a:lnTo>
                  <a:close/>
                </a:path>
                <a:path w="895350" h="2885440">
                  <a:moveTo>
                    <a:pt x="55929" y="721344"/>
                  </a:moveTo>
                  <a:lnTo>
                    <a:pt x="111860" y="721344"/>
                  </a:lnTo>
                  <a:lnTo>
                    <a:pt x="111860" y="2164033"/>
                  </a:lnTo>
                  <a:lnTo>
                    <a:pt x="55929" y="2164033"/>
                  </a:lnTo>
                  <a:lnTo>
                    <a:pt x="55929" y="721344"/>
                  </a:lnTo>
                  <a:close/>
                </a:path>
                <a:path w="895350" h="2885440">
                  <a:moveTo>
                    <a:pt x="139825" y="721344"/>
                  </a:moveTo>
                  <a:lnTo>
                    <a:pt x="447443" y="721344"/>
                  </a:lnTo>
                  <a:lnTo>
                    <a:pt x="447443" y="0"/>
                  </a:lnTo>
                  <a:lnTo>
                    <a:pt x="894886" y="1442688"/>
                  </a:lnTo>
                  <a:lnTo>
                    <a:pt x="447443" y="2885377"/>
                  </a:lnTo>
                  <a:lnTo>
                    <a:pt x="447443" y="2164033"/>
                  </a:lnTo>
                  <a:lnTo>
                    <a:pt x="139825" y="2164033"/>
                  </a:lnTo>
                  <a:lnTo>
                    <a:pt x="139825" y="721344"/>
                  </a:lnTo>
                  <a:close/>
                </a:path>
              </a:pathLst>
            </a:custGeom>
            <a:ln w="25399">
              <a:solidFill>
                <a:srgbClr val="8CAC1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7262369" y="2297882"/>
            <a:ext cx="717550" cy="2910840"/>
            <a:chOff x="7262369" y="2297882"/>
            <a:chExt cx="717550" cy="2910840"/>
          </a:xfrm>
        </p:grpSpPr>
        <p:sp>
          <p:nvSpPr>
            <p:cNvPr id="6" name="object 6"/>
            <p:cNvSpPr/>
            <p:nvPr/>
          </p:nvSpPr>
          <p:spPr>
            <a:xfrm>
              <a:off x="7275070" y="2310582"/>
              <a:ext cx="692150" cy="2885440"/>
            </a:xfrm>
            <a:custGeom>
              <a:avLst/>
              <a:gdLst/>
              <a:ahLst/>
              <a:cxnLst/>
              <a:rect l="l" t="t" r="r" b="b"/>
              <a:pathLst>
                <a:path w="692150" h="2885440">
                  <a:moveTo>
                    <a:pt x="21619" y="721344"/>
                  </a:moveTo>
                  <a:lnTo>
                    <a:pt x="0" y="721344"/>
                  </a:lnTo>
                  <a:lnTo>
                    <a:pt x="0" y="2164033"/>
                  </a:lnTo>
                  <a:lnTo>
                    <a:pt x="21619" y="2164033"/>
                  </a:lnTo>
                  <a:lnTo>
                    <a:pt x="21619" y="721344"/>
                  </a:lnTo>
                  <a:close/>
                </a:path>
                <a:path w="692150" h="2885440">
                  <a:moveTo>
                    <a:pt x="86479" y="721344"/>
                  </a:moveTo>
                  <a:lnTo>
                    <a:pt x="43239" y="721344"/>
                  </a:lnTo>
                  <a:lnTo>
                    <a:pt x="43239" y="2164033"/>
                  </a:lnTo>
                  <a:lnTo>
                    <a:pt x="86479" y="2164033"/>
                  </a:lnTo>
                  <a:lnTo>
                    <a:pt x="86479" y="721344"/>
                  </a:lnTo>
                  <a:close/>
                </a:path>
                <a:path w="692150" h="2885440">
                  <a:moveTo>
                    <a:pt x="345918" y="0"/>
                  </a:moveTo>
                  <a:lnTo>
                    <a:pt x="345918" y="721344"/>
                  </a:lnTo>
                  <a:lnTo>
                    <a:pt x="108099" y="721344"/>
                  </a:lnTo>
                  <a:lnTo>
                    <a:pt x="108099" y="2164033"/>
                  </a:lnTo>
                  <a:lnTo>
                    <a:pt x="345918" y="2164033"/>
                  </a:lnTo>
                  <a:lnTo>
                    <a:pt x="345918" y="2885376"/>
                  </a:lnTo>
                  <a:lnTo>
                    <a:pt x="691837" y="1442688"/>
                  </a:lnTo>
                  <a:lnTo>
                    <a:pt x="345918" y="0"/>
                  </a:lnTo>
                  <a:close/>
                </a:path>
              </a:pathLst>
            </a:custGeom>
            <a:solidFill>
              <a:srgbClr val="B5D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275069" y="2310582"/>
              <a:ext cx="692150" cy="2885440"/>
            </a:xfrm>
            <a:custGeom>
              <a:avLst/>
              <a:gdLst/>
              <a:ahLst/>
              <a:cxnLst/>
              <a:rect l="l" t="t" r="r" b="b"/>
              <a:pathLst>
                <a:path w="692150" h="2885440">
                  <a:moveTo>
                    <a:pt x="0" y="721344"/>
                  </a:moveTo>
                  <a:lnTo>
                    <a:pt x="21619" y="721344"/>
                  </a:lnTo>
                  <a:lnTo>
                    <a:pt x="21619" y="2164033"/>
                  </a:lnTo>
                  <a:lnTo>
                    <a:pt x="0" y="2164033"/>
                  </a:lnTo>
                  <a:lnTo>
                    <a:pt x="0" y="721344"/>
                  </a:lnTo>
                  <a:close/>
                </a:path>
                <a:path w="692150" h="2885440">
                  <a:moveTo>
                    <a:pt x="43239" y="721344"/>
                  </a:moveTo>
                  <a:lnTo>
                    <a:pt x="86479" y="721344"/>
                  </a:lnTo>
                  <a:lnTo>
                    <a:pt x="86479" y="2164033"/>
                  </a:lnTo>
                  <a:lnTo>
                    <a:pt x="43239" y="2164033"/>
                  </a:lnTo>
                  <a:lnTo>
                    <a:pt x="43239" y="721344"/>
                  </a:lnTo>
                  <a:close/>
                </a:path>
                <a:path w="692150" h="2885440">
                  <a:moveTo>
                    <a:pt x="108099" y="721344"/>
                  </a:moveTo>
                  <a:lnTo>
                    <a:pt x="345919" y="721344"/>
                  </a:lnTo>
                  <a:lnTo>
                    <a:pt x="345919" y="0"/>
                  </a:lnTo>
                  <a:lnTo>
                    <a:pt x="691837" y="1442688"/>
                  </a:lnTo>
                  <a:lnTo>
                    <a:pt x="345919" y="2885377"/>
                  </a:lnTo>
                  <a:lnTo>
                    <a:pt x="345919" y="2164033"/>
                  </a:lnTo>
                  <a:lnTo>
                    <a:pt x="108099" y="2164033"/>
                  </a:lnTo>
                  <a:lnTo>
                    <a:pt x="108099" y="721344"/>
                  </a:lnTo>
                  <a:close/>
                </a:path>
              </a:pathLst>
            </a:custGeom>
            <a:ln w="25399">
              <a:solidFill>
                <a:srgbClr val="8CAC1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931476" y="131461"/>
            <a:ext cx="6846570" cy="147828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>
              <a:lnSpc>
                <a:spcPts val="3800"/>
              </a:lnSpc>
              <a:spcBef>
                <a:spcPts val="240"/>
              </a:spcBef>
            </a:pPr>
            <a:r>
              <a:rPr b="0" spc="-5" dirty="0">
                <a:latin typeface="Arial MT"/>
                <a:cs typeface="Arial MT"/>
              </a:rPr>
              <a:t>PENCEGAHAN </a:t>
            </a:r>
            <a:r>
              <a:rPr b="0" dirty="0">
                <a:latin typeface="Arial MT"/>
                <a:cs typeface="Arial MT"/>
              </a:rPr>
              <a:t>MASUK DAN </a:t>
            </a:r>
            <a:r>
              <a:rPr b="0" spc="5" dirty="0">
                <a:latin typeface="Arial MT"/>
                <a:cs typeface="Arial MT"/>
              </a:rPr>
              <a:t> </a:t>
            </a:r>
            <a:r>
              <a:rPr b="0" dirty="0">
                <a:latin typeface="Arial MT"/>
                <a:cs typeface="Arial MT"/>
              </a:rPr>
              <a:t>KELUARNYA</a:t>
            </a:r>
            <a:r>
              <a:rPr b="0" spc="-15" dirty="0">
                <a:latin typeface="Arial MT"/>
                <a:cs typeface="Arial MT"/>
              </a:rPr>
              <a:t> </a:t>
            </a:r>
            <a:r>
              <a:rPr b="0" spc="-5" dirty="0">
                <a:latin typeface="Arial MT"/>
                <a:cs typeface="Arial MT"/>
              </a:rPr>
              <a:t>PENYAKIT,</a:t>
            </a:r>
            <a:r>
              <a:rPr b="0" spc="-20" dirty="0">
                <a:latin typeface="Arial MT"/>
                <a:cs typeface="Arial MT"/>
              </a:rPr>
              <a:t> </a:t>
            </a:r>
            <a:r>
              <a:rPr b="0" spc="-5" dirty="0">
                <a:latin typeface="Arial MT"/>
                <a:cs typeface="Arial MT"/>
              </a:rPr>
              <a:t>PENYAKIT </a:t>
            </a:r>
            <a:r>
              <a:rPr b="0" spc="-875" dirty="0">
                <a:latin typeface="Arial MT"/>
                <a:cs typeface="Arial MT"/>
              </a:rPr>
              <a:t> </a:t>
            </a:r>
            <a:r>
              <a:rPr b="0" spc="-5" dirty="0">
                <a:latin typeface="Arial MT"/>
                <a:cs typeface="Arial MT"/>
              </a:rPr>
              <a:t>POTENSIAL WABAH</a:t>
            </a:r>
          </a:p>
        </p:txBody>
      </p:sp>
      <p:grpSp>
        <p:nvGrpSpPr>
          <p:cNvPr id="9" name="object 9"/>
          <p:cNvGrpSpPr/>
          <p:nvPr/>
        </p:nvGrpSpPr>
        <p:grpSpPr>
          <a:xfrm>
            <a:off x="2725089" y="1744161"/>
            <a:ext cx="135890" cy="4006850"/>
            <a:chOff x="2725089" y="1744161"/>
            <a:chExt cx="135890" cy="4006850"/>
          </a:xfrm>
        </p:grpSpPr>
        <p:sp>
          <p:nvSpPr>
            <p:cNvPr id="10" name="object 10"/>
            <p:cNvSpPr/>
            <p:nvPr/>
          </p:nvSpPr>
          <p:spPr>
            <a:xfrm>
              <a:off x="2841505" y="1765211"/>
              <a:ext cx="8890" cy="3964304"/>
            </a:xfrm>
            <a:custGeom>
              <a:avLst/>
              <a:gdLst/>
              <a:ahLst/>
              <a:cxnLst/>
              <a:rect l="l" t="t" r="r" b="b"/>
              <a:pathLst>
                <a:path w="8889" h="3964304">
                  <a:moveTo>
                    <a:pt x="0" y="0"/>
                  </a:moveTo>
                  <a:lnTo>
                    <a:pt x="8731" y="3963987"/>
                  </a:lnTo>
                </a:path>
              </a:pathLst>
            </a:custGeom>
            <a:ln w="21166">
              <a:solidFill>
                <a:srgbClr val="FFFB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788589" y="1765328"/>
              <a:ext cx="8890" cy="3964304"/>
            </a:xfrm>
            <a:custGeom>
              <a:avLst/>
              <a:gdLst/>
              <a:ahLst/>
              <a:cxnLst/>
              <a:rect l="l" t="t" r="r" b="b"/>
              <a:pathLst>
                <a:path w="8889" h="3964304">
                  <a:moveTo>
                    <a:pt x="0" y="0"/>
                  </a:moveTo>
                  <a:lnTo>
                    <a:pt x="8731" y="3963986"/>
                  </a:lnTo>
                </a:path>
              </a:pathLst>
            </a:custGeom>
            <a:ln w="42333">
              <a:solidFill>
                <a:srgbClr val="FFFB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735672" y="1765444"/>
              <a:ext cx="8890" cy="3964304"/>
            </a:xfrm>
            <a:custGeom>
              <a:avLst/>
              <a:gdLst/>
              <a:ahLst/>
              <a:cxnLst/>
              <a:rect l="l" t="t" r="r" b="b"/>
              <a:pathLst>
                <a:path w="8889" h="3964304">
                  <a:moveTo>
                    <a:pt x="0" y="0"/>
                  </a:moveTo>
                  <a:lnTo>
                    <a:pt x="8731" y="3963987"/>
                  </a:lnTo>
                </a:path>
              </a:pathLst>
            </a:custGeom>
            <a:ln w="21166">
              <a:solidFill>
                <a:srgbClr val="FFFB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2880565" y="1891090"/>
            <a:ext cx="2070100" cy="198945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065" marR="5080" algn="ctr">
              <a:lnSpc>
                <a:spcPts val="1900"/>
              </a:lnSpc>
              <a:spcBef>
                <a:spcPts val="180"/>
              </a:spcBef>
            </a:pPr>
            <a:r>
              <a:rPr sz="1600" dirty="0">
                <a:solidFill>
                  <a:srgbClr val="4D4D4D"/>
                </a:solidFill>
                <a:latin typeface="Arial MT"/>
                <a:cs typeface="Arial MT"/>
              </a:rPr>
              <a:t>Penyakit</a:t>
            </a:r>
            <a:r>
              <a:rPr sz="1600" spc="-55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4D4D4D"/>
                </a:solidFill>
                <a:latin typeface="Arial MT"/>
                <a:cs typeface="Arial MT"/>
              </a:rPr>
              <a:t>yang</a:t>
            </a:r>
            <a:r>
              <a:rPr sz="1600" spc="-55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4D4D4D"/>
                </a:solidFill>
                <a:latin typeface="Arial MT"/>
                <a:cs typeface="Arial MT"/>
              </a:rPr>
              <a:t>menjadi </a:t>
            </a:r>
            <a:r>
              <a:rPr sz="1600" spc="-43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4D4D4D"/>
                </a:solidFill>
                <a:latin typeface="Arial MT"/>
                <a:cs typeface="Arial MT"/>
              </a:rPr>
              <a:t>perhatian </a:t>
            </a:r>
            <a:r>
              <a:rPr sz="160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4D4D4D"/>
                </a:solidFill>
                <a:latin typeface="Arial MT"/>
                <a:cs typeface="Arial MT"/>
              </a:rPr>
              <a:t>Internasional</a:t>
            </a:r>
            <a:endParaRPr sz="1600">
              <a:latin typeface="Arial MT"/>
              <a:cs typeface="Arial MT"/>
            </a:endParaRPr>
          </a:p>
          <a:p>
            <a:pPr algn="ctr">
              <a:lnSpc>
                <a:spcPts val="1830"/>
              </a:lnSpc>
            </a:pPr>
            <a:r>
              <a:rPr sz="1600" spc="-5" dirty="0">
                <a:solidFill>
                  <a:srgbClr val="4D4D4D"/>
                </a:solidFill>
                <a:latin typeface="Arial MT"/>
                <a:cs typeface="Arial MT"/>
              </a:rPr>
              <a:t>(IHR-2005)</a:t>
            </a:r>
            <a:r>
              <a:rPr sz="1600" spc="-25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4D4D4D"/>
                </a:solidFill>
                <a:latin typeface="Arial MT"/>
                <a:cs typeface="Arial MT"/>
              </a:rPr>
              <a:t>–</a:t>
            </a:r>
            <a:r>
              <a:rPr sz="1600" spc="-15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4D4D4D"/>
                </a:solidFill>
                <a:latin typeface="Arial MT"/>
                <a:cs typeface="Arial MT"/>
              </a:rPr>
              <a:t>13</a:t>
            </a:r>
            <a:endParaRPr sz="1600">
              <a:latin typeface="Arial MT"/>
              <a:cs typeface="Arial MT"/>
            </a:endParaRPr>
          </a:p>
          <a:p>
            <a:pPr algn="ctr">
              <a:lnSpc>
                <a:spcPts val="1910"/>
              </a:lnSpc>
            </a:pPr>
            <a:r>
              <a:rPr sz="1600" dirty="0">
                <a:solidFill>
                  <a:srgbClr val="4D4D4D"/>
                </a:solidFill>
                <a:latin typeface="Arial MT"/>
                <a:cs typeface="Arial MT"/>
              </a:rPr>
              <a:t>penyakit</a:t>
            </a:r>
            <a:endParaRPr sz="1600">
              <a:latin typeface="Arial MT"/>
              <a:cs typeface="Arial MT"/>
            </a:endParaRPr>
          </a:p>
          <a:p>
            <a:pPr marL="80645" marR="182245" algn="ctr">
              <a:lnSpc>
                <a:spcPts val="1900"/>
              </a:lnSpc>
              <a:spcBef>
                <a:spcPts val="300"/>
              </a:spcBef>
            </a:pPr>
            <a:r>
              <a:rPr sz="1600" dirty="0">
                <a:solidFill>
                  <a:srgbClr val="4D4D4D"/>
                </a:solidFill>
                <a:latin typeface="Arial MT"/>
                <a:cs typeface="Arial MT"/>
              </a:rPr>
              <a:t>Penyakit </a:t>
            </a:r>
            <a:r>
              <a:rPr sz="1600" spc="-5" dirty="0">
                <a:solidFill>
                  <a:srgbClr val="4D4D4D"/>
                </a:solidFill>
                <a:latin typeface="Arial MT"/>
                <a:cs typeface="Arial MT"/>
              </a:rPr>
              <a:t>Potensial </a:t>
            </a:r>
            <a:r>
              <a:rPr sz="160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600" spc="-15" dirty="0">
                <a:solidFill>
                  <a:srgbClr val="4D4D4D"/>
                </a:solidFill>
                <a:latin typeface="Arial MT"/>
                <a:cs typeface="Arial MT"/>
              </a:rPr>
              <a:t>Wabah</a:t>
            </a:r>
            <a:r>
              <a:rPr sz="1600" spc="-35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4D4D4D"/>
                </a:solidFill>
                <a:latin typeface="Arial MT"/>
                <a:cs typeface="Arial MT"/>
              </a:rPr>
              <a:t>(SKDR)</a:t>
            </a:r>
            <a:r>
              <a:rPr sz="1600" spc="-35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4D4D4D"/>
                </a:solidFill>
                <a:latin typeface="Arial MT"/>
                <a:cs typeface="Arial MT"/>
              </a:rPr>
              <a:t>-</a:t>
            </a:r>
            <a:r>
              <a:rPr sz="1600" spc="-3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4D4D4D"/>
                </a:solidFill>
                <a:latin typeface="Arial MT"/>
                <a:cs typeface="Arial MT"/>
              </a:rPr>
              <a:t>24</a:t>
            </a:r>
            <a:endParaRPr sz="1600">
              <a:latin typeface="Arial MT"/>
              <a:cs typeface="Arial MT"/>
            </a:endParaRPr>
          </a:p>
          <a:p>
            <a:pPr marR="100965" algn="ctr">
              <a:lnSpc>
                <a:spcPts val="1839"/>
              </a:lnSpc>
            </a:pPr>
            <a:r>
              <a:rPr sz="1600" dirty="0">
                <a:solidFill>
                  <a:srgbClr val="4D4D4D"/>
                </a:solidFill>
                <a:latin typeface="Arial MT"/>
                <a:cs typeface="Arial MT"/>
              </a:rPr>
              <a:t>Penyakit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987888" y="4317407"/>
            <a:ext cx="1708150" cy="51054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 indent="50165">
              <a:lnSpc>
                <a:spcPts val="1900"/>
              </a:lnSpc>
              <a:spcBef>
                <a:spcPts val="180"/>
              </a:spcBef>
            </a:pPr>
            <a:r>
              <a:rPr sz="1600" dirty="0">
                <a:solidFill>
                  <a:srgbClr val="4D4D4D"/>
                </a:solidFill>
                <a:latin typeface="Arial MT"/>
                <a:cs typeface="Arial MT"/>
              </a:rPr>
              <a:t>Penyakit </a:t>
            </a:r>
            <a:r>
              <a:rPr sz="1600" spc="-5" dirty="0">
                <a:solidFill>
                  <a:srgbClr val="4D4D4D"/>
                </a:solidFill>
                <a:latin typeface="Arial MT"/>
                <a:cs typeface="Arial MT"/>
              </a:rPr>
              <a:t>Prioritas </a:t>
            </a:r>
            <a:r>
              <a:rPr sz="1600" spc="-43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4D4D4D"/>
                </a:solidFill>
                <a:latin typeface="Arial MT"/>
                <a:cs typeface="Arial MT"/>
              </a:rPr>
              <a:t>Nasional</a:t>
            </a:r>
            <a:r>
              <a:rPr sz="1600" spc="-10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4D4D4D"/>
                </a:solidFill>
                <a:latin typeface="Arial MT"/>
                <a:cs typeface="Arial MT"/>
              </a:rPr>
              <a:t>(RPJMN)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140054" y="2407175"/>
            <a:ext cx="1223010" cy="270764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226695" marR="219710" algn="ctr">
              <a:lnSpc>
                <a:spcPts val="1900"/>
              </a:lnSpc>
              <a:spcBef>
                <a:spcPts val="180"/>
              </a:spcBef>
            </a:pPr>
            <a:r>
              <a:rPr sz="1600" dirty="0">
                <a:solidFill>
                  <a:srgbClr val="4D4D4D"/>
                </a:solidFill>
                <a:latin typeface="Arial MT"/>
                <a:cs typeface="Arial MT"/>
              </a:rPr>
              <a:t>Review </a:t>
            </a:r>
            <a:r>
              <a:rPr sz="1600" spc="5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4D4D4D"/>
                </a:solidFill>
                <a:latin typeface="Arial MT"/>
                <a:cs typeface="Arial MT"/>
              </a:rPr>
              <a:t>Exis</a:t>
            </a:r>
            <a:r>
              <a:rPr sz="1600" spc="-5" dirty="0">
                <a:solidFill>
                  <a:srgbClr val="4D4D4D"/>
                </a:solidFill>
                <a:latin typeface="Arial MT"/>
                <a:cs typeface="Arial MT"/>
              </a:rPr>
              <a:t>t</a:t>
            </a:r>
            <a:r>
              <a:rPr sz="1600" dirty="0">
                <a:solidFill>
                  <a:srgbClr val="4D4D4D"/>
                </a:solidFill>
                <a:latin typeface="Arial MT"/>
                <a:cs typeface="Arial MT"/>
              </a:rPr>
              <a:t>ing,  Ident.</a:t>
            </a:r>
            <a:endParaRPr sz="1600">
              <a:latin typeface="Arial MT"/>
              <a:cs typeface="Arial MT"/>
            </a:endParaRPr>
          </a:p>
          <a:p>
            <a:pPr algn="ctr">
              <a:lnSpc>
                <a:spcPts val="1839"/>
              </a:lnSpc>
            </a:pPr>
            <a:r>
              <a:rPr sz="1600" spc="-5" dirty="0">
                <a:solidFill>
                  <a:srgbClr val="4D4D4D"/>
                </a:solidFill>
                <a:latin typeface="Arial MT"/>
                <a:cs typeface="Arial MT"/>
              </a:rPr>
              <a:t>Kebutuhan,</a:t>
            </a:r>
            <a:endParaRPr sz="1600">
              <a:latin typeface="Arial MT"/>
              <a:cs typeface="Arial MT"/>
            </a:endParaRPr>
          </a:p>
          <a:p>
            <a:pPr marL="12700" marR="5080" algn="ctr">
              <a:lnSpc>
                <a:spcPct val="99800"/>
              </a:lnSpc>
              <a:spcBef>
                <a:spcPts val="80"/>
              </a:spcBef>
            </a:pPr>
            <a:r>
              <a:rPr sz="1600" dirty="0">
                <a:solidFill>
                  <a:srgbClr val="4D4D4D"/>
                </a:solidFill>
                <a:latin typeface="Arial MT"/>
                <a:cs typeface="Arial MT"/>
              </a:rPr>
              <a:t>Penyesuaian </a:t>
            </a:r>
            <a:r>
              <a:rPr sz="1600" spc="-43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4D4D4D"/>
                </a:solidFill>
                <a:latin typeface="Arial MT"/>
                <a:cs typeface="Arial MT"/>
              </a:rPr>
              <a:t>dgn regulasi </a:t>
            </a:r>
            <a:r>
              <a:rPr sz="1600" spc="5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4D4D4D"/>
                </a:solidFill>
                <a:latin typeface="Arial MT"/>
                <a:cs typeface="Arial MT"/>
              </a:rPr>
              <a:t>lainnya, </a:t>
            </a:r>
            <a:r>
              <a:rPr sz="1600" dirty="0">
                <a:solidFill>
                  <a:srgbClr val="4D4D4D"/>
                </a:solidFill>
                <a:latin typeface="Arial MT"/>
                <a:cs typeface="Arial MT"/>
              </a:rPr>
              <a:t> Lesson </a:t>
            </a:r>
            <a:r>
              <a:rPr sz="1600" spc="5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4D4D4D"/>
                </a:solidFill>
                <a:latin typeface="Arial MT"/>
                <a:cs typeface="Arial MT"/>
              </a:rPr>
              <a:t>Learned </a:t>
            </a:r>
            <a:r>
              <a:rPr sz="1600" spc="5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4D4D4D"/>
                </a:solidFill>
                <a:latin typeface="Arial MT"/>
                <a:cs typeface="Arial MT"/>
              </a:rPr>
              <a:t>implemen</a:t>
            </a:r>
            <a:r>
              <a:rPr sz="1600" spc="-5" dirty="0">
                <a:solidFill>
                  <a:srgbClr val="4D4D4D"/>
                </a:solidFill>
                <a:latin typeface="Arial MT"/>
                <a:cs typeface="Arial MT"/>
              </a:rPr>
              <a:t>t</a:t>
            </a:r>
            <a:r>
              <a:rPr sz="1600" dirty="0">
                <a:solidFill>
                  <a:srgbClr val="4D4D4D"/>
                </a:solidFill>
                <a:latin typeface="Arial MT"/>
                <a:cs typeface="Arial MT"/>
              </a:rPr>
              <a:t>asi  </a:t>
            </a:r>
            <a:r>
              <a:rPr sz="1600" spc="-5" dirty="0">
                <a:solidFill>
                  <a:srgbClr val="4D4D4D"/>
                </a:solidFill>
                <a:latin typeface="Arial MT"/>
                <a:cs typeface="Arial MT"/>
              </a:rPr>
              <a:t>di</a:t>
            </a:r>
            <a:r>
              <a:rPr sz="1600" spc="-3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4D4D4D"/>
                </a:solidFill>
                <a:latin typeface="Arial MT"/>
                <a:cs typeface="Arial MT"/>
              </a:rPr>
              <a:t>lapangan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073967" y="2015018"/>
            <a:ext cx="15786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90" dirty="0">
                <a:solidFill>
                  <a:srgbClr val="4D4D4D"/>
                </a:solidFill>
                <a:latin typeface="Arial"/>
                <a:cs typeface="Arial"/>
              </a:rPr>
              <a:t>To</a:t>
            </a:r>
            <a:r>
              <a:rPr sz="2400" b="1" spc="-6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4D4D4D"/>
                </a:solidFill>
                <a:latin typeface="Arial"/>
                <a:cs typeface="Arial"/>
              </a:rPr>
              <a:t>Prevent</a:t>
            </a:r>
            <a:endParaRPr sz="24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260449" y="3107217"/>
            <a:ext cx="13919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80" dirty="0">
                <a:solidFill>
                  <a:srgbClr val="4D4D4D"/>
                </a:solidFill>
                <a:latin typeface="Arial"/>
                <a:cs typeface="Arial"/>
              </a:rPr>
              <a:t>T</a:t>
            </a:r>
            <a:r>
              <a:rPr sz="2400" b="1" dirty="0">
                <a:solidFill>
                  <a:srgbClr val="4D4D4D"/>
                </a:solidFill>
                <a:latin typeface="Arial"/>
                <a:cs typeface="Arial"/>
              </a:rPr>
              <a:t>o</a:t>
            </a:r>
            <a:r>
              <a:rPr sz="2400" b="1" spc="-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4D4D4D"/>
                </a:solidFill>
                <a:latin typeface="Arial"/>
                <a:cs typeface="Arial"/>
              </a:rPr>
              <a:t>Detect</a:t>
            </a:r>
            <a:endParaRPr sz="24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209996" y="4199418"/>
            <a:ext cx="14420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90" dirty="0">
                <a:solidFill>
                  <a:srgbClr val="4D4D4D"/>
                </a:solidFill>
                <a:latin typeface="Arial"/>
                <a:cs typeface="Arial"/>
              </a:rPr>
              <a:t>To</a:t>
            </a:r>
            <a:r>
              <a:rPr sz="2400" b="1" spc="-7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4D4D4D"/>
                </a:solidFill>
                <a:latin typeface="Arial"/>
                <a:cs typeface="Arial"/>
              </a:rPr>
              <a:t>Report</a:t>
            </a:r>
            <a:endParaRPr sz="24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35383" y="5304317"/>
            <a:ext cx="191706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90" dirty="0">
                <a:solidFill>
                  <a:srgbClr val="4D4D4D"/>
                </a:solidFill>
                <a:latin typeface="Arial"/>
                <a:cs typeface="Arial"/>
              </a:rPr>
              <a:t>To</a:t>
            </a:r>
            <a:r>
              <a:rPr sz="2400" b="1" spc="-7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4D4D4D"/>
                </a:solidFill>
                <a:latin typeface="Arial"/>
                <a:cs typeface="Arial"/>
              </a:rPr>
              <a:t>Response</a:t>
            </a:r>
            <a:endParaRPr sz="24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102495" y="5181502"/>
            <a:ext cx="1211580" cy="51054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254635" marR="5080" indent="-242570">
              <a:lnSpc>
                <a:spcPts val="1900"/>
              </a:lnSpc>
              <a:spcBef>
                <a:spcPts val="180"/>
              </a:spcBef>
            </a:pPr>
            <a:r>
              <a:rPr sz="1600" spc="-15" dirty="0">
                <a:solidFill>
                  <a:srgbClr val="4D4D4D"/>
                </a:solidFill>
                <a:latin typeface="Arial MT"/>
                <a:cs typeface="Arial MT"/>
              </a:rPr>
              <a:t>Nuklir,</a:t>
            </a:r>
            <a:r>
              <a:rPr sz="1600" spc="-9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4D4D4D"/>
                </a:solidFill>
                <a:latin typeface="Arial MT"/>
                <a:cs typeface="Arial MT"/>
              </a:rPr>
              <a:t>Kimia, </a:t>
            </a:r>
            <a:r>
              <a:rPr sz="1600" spc="-425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4D4D4D"/>
                </a:solidFill>
                <a:latin typeface="Arial MT"/>
                <a:cs typeface="Arial MT"/>
              </a:rPr>
              <a:t>Pangan</a:t>
            </a:r>
            <a:endParaRPr sz="1600">
              <a:latin typeface="Arial MT"/>
              <a:cs typeface="Arial MT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467369" y="6040525"/>
            <a:ext cx="9076690" cy="830580"/>
            <a:chOff x="467369" y="6040525"/>
            <a:chExt cx="9076690" cy="830580"/>
          </a:xfrm>
        </p:grpSpPr>
        <p:sp>
          <p:nvSpPr>
            <p:cNvPr id="22" name="object 22"/>
            <p:cNvSpPr/>
            <p:nvPr/>
          </p:nvSpPr>
          <p:spPr>
            <a:xfrm>
              <a:off x="480069" y="6053225"/>
              <a:ext cx="9051290" cy="805180"/>
            </a:xfrm>
            <a:custGeom>
              <a:avLst/>
              <a:gdLst/>
              <a:ahLst/>
              <a:cxnLst/>
              <a:rect l="l" t="t" r="r" b="b"/>
              <a:pathLst>
                <a:path w="9051290" h="805179">
                  <a:moveTo>
                    <a:pt x="8634717" y="0"/>
                  </a:moveTo>
                  <a:lnTo>
                    <a:pt x="8634717" y="208039"/>
                  </a:lnTo>
                  <a:lnTo>
                    <a:pt x="0" y="208039"/>
                  </a:lnTo>
                  <a:lnTo>
                    <a:pt x="0" y="624120"/>
                  </a:lnTo>
                  <a:lnTo>
                    <a:pt x="8634717" y="624120"/>
                  </a:lnTo>
                  <a:lnTo>
                    <a:pt x="8634717" y="804774"/>
                  </a:lnTo>
                  <a:lnTo>
                    <a:pt x="8662103" y="804774"/>
                  </a:lnTo>
                  <a:lnTo>
                    <a:pt x="9050797" y="416080"/>
                  </a:lnTo>
                  <a:lnTo>
                    <a:pt x="8634717" y="0"/>
                  </a:lnTo>
                  <a:close/>
                </a:path>
              </a:pathLst>
            </a:custGeom>
            <a:solidFill>
              <a:srgbClr val="B5D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80069" y="6053225"/>
              <a:ext cx="9051290" cy="805180"/>
            </a:xfrm>
            <a:custGeom>
              <a:avLst/>
              <a:gdLst/>
              <a:ahLst/>
              <a:cxnLst/>
              <a:rect l="l" t="t" r="r" b="b"/>
              <a:pathLst>
                <a:path w="9051290" h="805179">
                  <a:moveTo>
                    <a:pt x="0" y="208039"/>
                  </a:moveTo>
                  <a:lnTo>
                    <a:pt x="8634716" y="208039"/>
                  </a:lnTo>
                  <a:lnTo>
                    <a:pt x="8634716" y="0"/>
                  </a:lnTo>
                  <a:lnTo>
                    <a:pt x="9050796" y="416080"/>
                  </a:lnTo>
                  <a:lnTo>
                    <a:pt x="8662102" y="804774"/>
                  </a:lnTo>
                </a:path>
                <a:path w="9051290" h="805179">
                  <a:moveTo>
                    <a:pt x="8634716" y="804774"/>
                  </a:moveTo>
                  <a:lnTo>
                    <a:pt x="8634716" y="624120"/>
                  </a:lnTo>
                  <a:lnTo>
                    <a:pt x="0" y="624120"/>
                  </a:lnTo>
                  <a:lnTo>
                    <a:pt x="0" y="208039"/>
                  </a:lnTo>
                </a:path>
              </a:pathLst>
            </a:custGeom>
            <a:ln w="25399">
              <a:solidFill>
                <a:srgbClr val="8CAC1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4110021" y="6243245"/>
            <a:ext cx="168402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" dirty="0">
                <a:solidFill>
                  <a:srgbClr val="28520D"/>
                </a:solidFill>
                <a:latin typeface="Microsoft Sans Serif"/>
                <a:cs typeface="Microsoft Sans Serif"/>
              </a:rPr>
              <a:t>Kapasitas</a:t>
            </a:r>
            <a:r>
              <a:rPr sz="2800" dirty="0">
                <a:solidFill>
                  <a:srgbClr val="28520D"/>
                </a:solidFill>
                <a:latin typeface="Microsoft Sans Serif"/>
                <a:cs typeface="Microsoft Sans Serif"/>
              </a:rPr>
              <a:t> </a:t>
            </a:r>
            <a:endParaRPr sz="2800">
              <a:latin typeface="Microsoft Sans Serif"/>
              <a:cs typeface="Microsoft Sans Serif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039230" y="3161968"/>
            <a:ext cx="1064895" cy="99314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 indent="-635" algn="ctr">
              <a:lnSpc>
                <a:spcPts val="1900"/>
              </a:lnSpc>
              <a:spcBef>
                <a:spcPts val="180"/>
              </a:spcBef>
            </a:pPr>
            <a:r>
              <a:rPr sz="1600" spc="-5" dirty="0">
                <a:solidFill>
                  <a:srgbClr val="4D4D4D"/>
                </a:solidFill>
                <a:latin typeface="Arial MT"/>
                <a:cs typeface="Arial MT"/>
              </a:rPr>
              <a:t>Regulasi, </a:t>
            </a:r>
            <a:r>
              <a:rPr sz="1600" dirty="0">
                <a:solidFill>
                  <a:srgbClr val="4D4D4D"/>
                </a:solidFill>
                <a:latin typeface="Arial MT"/>
                <a:cs typeface="Arial MT"/>
              </a:rPr>
              <a:t> Mekanisme  </a:t>
            </a:r>
            <a:r>
              <a:rPr sz="1600" spc="-5" dirty="0">
                <a:solidFill>
                  <a:srgbClr val="4D4D4D"/>
                </a:solidFill>
                <a:latin typeface="Arial MT"/>
                <a:cs typeface="Arial MT"/>
              </a:rPr>
              <a:t>Instrumen, </a:t>
            </a:r>
            <a:r>
              <a:rPr sz="1600" dirty="0">
                <a:solidFill>
                  <a:srgbClr val="4D4D4D"/>
                </a:solidFill>
                <a:latin typeface="Arial MT"/>
                <a:cs typeface="Arial MT"/>
              </a:rPr>
              <a:t> dan</a:t>
            </a:r>
            <a:r>
              <a:rPr sz="1600" spc="-3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4D4D4D"/>
                </a:solidFill>
                <a:latin typeface="Arial MT"/>
                <a:cs typeface="Arial MT"/>
              </a:rPr>
              <a:t>SDM</a:t>
            </a:r>
            <a:endParaRPr sz="16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7968" y="202883"/>
            <a:ext cx="932561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" dirty="0"/>
              <a:t>KEJADIAN</a:t>
            </a:r>
            <a:r>
              <a:rPr sz="2800" dirty="0"/>
              <a:t> DI</a:t>
            </a:r>
            <a:r>
              <a:rPr sz="2800" spc="-5" dirty="0"/>
              <a:t> DUNIA</a:t>
            </a:r>
            <a:r>
              <a:rPr sz="2800" spc="-105" dirty="0"/>
              <a:t> </a:t>
            </a:r>
            <a:r>
              <a:rPr sz="2800" spc="-5" dirty="0"/>
              <a:t>TERKAIT </a:t>
            </a:r>
            <a:r>
              <a:rPr sz="2800" spc="-45" dirty="0"/>
              <a:t>KESEHATAN:</a:t>
            </a:r>
            <a:r>
              <a:rPr sz="2800" spc="-5" dirty="0"/>
              <a:t> </a:t>
            </a:r>
            <a:r>
              <a:rPr sz="2800" dirty="0"/>
              <a:t>1980-2009</a:t>
            </a:r>
            <a:endParaRPr sz="2800"/>
          </a:p>
        </p:txBody>
      </p:sp>
      <p:grpSp>
        <p:nvGrpSpPr>
          <p:cNvPr id="3" name="object 3"/>
          <p:cNvGrpSpPr/>
          <p:nvPr/>
        </p:nvGrpSpPr>
        <p:grpSpPr>
          <a:xfrm>
            <a:off x="419099" y="0"/>
            <a:ext cx="9220200" cy="6934200"/>
            <a:chOff x="419099" y="0"/>
            <a:chExt cx="9220200" cy="69342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7199" y="765178"/>
              <a:ext cx="9143998" cy="180022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199" y="2709863"/>
              <a:ext cx="9143998" cy="187166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7199" y="4651375"/>
              <a:ext cx="9143998" cy="1801812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457199" y="1"/>
              <a:ext cx="9144000" cy="6858000"/>
            </a:xfrm>
            <a:custGeom>
              <a:avLst/>
              <a:gdLst/>
              <a:ahLst/>
              <a:cxnLst/>
              <a:rect l="l" t="t" r="r" b="b"/>
              <a:pathLst>
                <a:path w="9144000" h="6858000">
                  <a:moveTo>
                    <a:pt x="0" y="0"/>
                  </a:moveTo>
                  <a:lnTo>
                    <a:pt x="9143997" y="0"/>
                  </a:lnTo>
                  <a:lnTo>
                    <a:pt x="9143997" y="6857998"/>
                  </a:lnTo>
                  <a:lnTo>
                    <a:pt x="0" y="6857998"/>
                  </a:lnTo>
                  <a:lnTo>
                    <a:pt x="0" y="0"/>
                  </a:lnTo>
                  <a:close/>
                </a:path>
              </a:pathLst>
            </a:custGeom>
            <a:ln w="76199">
              <a:solidFill>
                <a:srgbClr val="3B5F1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166797" y="6441758"/>
            <a:ext cx="77304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30" dirty="0">
                <a:latin typeface="Arial"/>
                <a:cs typeface="Arial"/>
              </a:rPr>
              <a:t>DAMPAK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spc="-40" dirty="0">
                <a:latin typeface="Arial"/>
                <a:cs typeface="Arial"/>
              </a:rPr>
              <a:t>KESEHATAN,</a:t>
            </a:r>
            <a:r>
              <a:rPr sz="2400" b="1" spc="-1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EKONOMI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DAN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KEMANANAN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93692" y="451844"/>
            <a:ext cx="8883715" cy="1131078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700" marR="5080">
              <a:lnSpc>
                <a:spcPts val="4300"/>
              </a:lnSpc>
              <a:spcBef>
                <a:spcPts val="219"/>
              </a:spcBef>
            </a:pPr>
            <a:r>
              <a:rPr sz="3600" b="0" spc="-5" dirty="0">
                <a:latin typeface="Arial MT"/>
                <a:cs typeface="Arial MT"/>
              </a:rPr>
              <a:t>KEBIJAKAN OPERASIONAL </a:t>
            </a:r>
            <a:r>
              <a:rPr sz="3600" b="0" spc="-990" dirty="0">
                <a:latin typeface="Arial MT"/>
                <a:cs typeface="Arial MT"/>
              </a:rPr>
              <a:t> </a:t>
            </a:r>
            <a:r>
              <a:rPr sz="3600" b="0" spc="-5" dirty="0">
                <a:latin typeface="Arial MT"/>
                <a:cs typeface="Arial MT"/>
              </a:rPr>
              <a:t>KEKARANTINAAN </a:t>
            </a:r>
            <a:r>
              <a:rPr sz="3600" b="0" dirty="0">
                <a:latin typeface="Arial MT"/>
                <a:cs typeface="Arial MT"/>
              </a:rPr>
              <a:t> </a:t>
            </a:r>
            <a:r>
              <a:rPr sz="3600" b="0" spc="-5" dirty="0">
                <a:latin typeface="Arial MT"/>
                <a:cs typeface="Arial MT"/>
              </a:rPr>
              <a:t>KESEHATAN</a:t>
            </a:r>
            <a:endParaRPr sz="3600" dirty="0">
              <a:latin typeface="Arial MT"/>
              <a:cs typeface="Arial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16560" y="1981200"/>
            <a:ext cx="9237980" cy="4145879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342900" marR="1141730" indent="-330200" algn="just">
              <a:lnSpc>
                <a:spcPts val="2700"/>
              </a:lnSpc>
              <a:spcBef>
                <a:spcPts val="240"/>
              </a:spcBef>
              <a:buAutoNum type="alphaLcPeriod"/>
              <a:tabLst>
                <a:tab pos="355600" algn="l"/>
              </a:tabLst>
            </a:pPr>
            <a:r>
              <a:rPr sz="20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Integrasi</a:t>
            </a:r>
            <a:r>
              <a:rPr sz="2000" spc="1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kegiatan</a:t>
            </a:r>
            <a:r>
              <a:rPr sz="2000" spc="1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dalam</a:t>
            </a:r>
            <a:r>
              <a:rPr sz="2000" spc="1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Kerangka</a:t>
            </a:r>
            <a:r>
              <a:rPr sz="2000" spc="1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Regulasi</a:t>
            </a:r>
            <a:r>
              <a:rPr sz="2000" spc="1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dan</a:t>
            </a:r>
            <a:r>
              <a:rPr sz="2000" spc="1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Kebijakan </a:t>
            </a:r>
            <a:r>
              <a:rPr sz="200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Nasional</a:t>
            </a:r>
            <a:r>
              <a:rPr sz="200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endParaRPr sz="2000" dirty="0">
              <a:latin typeface="Microsoft Sans Serif"/>
              <a:cs typeface="Microsoft Sans Serif"/>
            </a:endParaRPr>
          </a:p>
          <a:p>
            <a:pPr marL="354965" indent="-342900" algn="just">
              <a:lnSpc>
                <a:spcPct val="100000"/>
              </a:lnSpc>
              <a:spcBef>
                <a:spcPts val="509"/>
              </a:spcBef>
              <a:buAutoNum type="alphaLcPeriod"/>
              <a:tabLst>
                <a:tab pos="355600" algn="l"/>
              </a:tabLst>
            </a:pPr>
            <a:r>
              <a:rPr sz="20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Pendekatan</a:t>
            </a:r>
            <a:r>
              <a:rPr sz="2000" spc="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lintas</a:t>
            </a:r>
            <a:r>
              <a:rPr sz="2000" spc="1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sektoral</a:t>
            </a:r>
            <a:r>
              <a:rPr sz="2000" spc="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baik</a:t>
            </a:r>
            <a:r>
              <a:rPr sz="2000" spc="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di</a:t>
            </a:r>
            <a:r>
              <a:rPr sz="2000" spc="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pusat</a:t>
            </a:r>
            <a:r>
              <a:rPr sz="2000" spc="1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maupun</a:t>
            </a:r>
            <a:r>
              <a:rPr sz="200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di</a:t>
            </a:r>
            <a:r>
              <a:rPr sz="2000" spc="1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daerah. </a:t>
            </a:r>
            <a:endParaRPr sz="2000" dirty="0">
              <a:latin typeface="Microsoft Sans Serif"/>
              <a:cs typeface="Microsoft Sans Serif"/>
            </a:endParaRPr>
          </a:p>
          <a:p>
            <a:pPr marL="354965" indent="-342900" algn="just">
              <a:lnSpc>
                <a:spcPct val="100000"/>
              </a:lnSpc>
              <a:spcBef>
                <a:spcPts val="540"/>
              </a:spcBef>
              <a:buAutoNum type="alphaLcPeriod"/>
              <a:tabLst>
                <a:tab pos="355600" algn="l"/>
              </a:tabLst>
            </a:pPr>
            <a:r>
              <a:rPr sz="20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Pengembangan</a:t>
            </a:r>
            <a:r>
              <a:rPr sz="2000" spc="1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kapasitas</a:t>
            </a:r>
            <a:r>
              <a:rPr sz="2000" spc="1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secara</a:t>
            </a:r>
            <a:r>
              <a:rPr sz="2000" spc="1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bertahap</a:t>
            </a:r>
            <a:r>
              <a:rPr sz="2000" spc="1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dan</a:t>
            </a:r>
            <a:r>
              <a:rPr sz="2000" spc="1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berjenjang</a:t>
            </a:r>
            <a:r>
              <a:rPr sz="200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endParaRPr sz="2000" dirty="0">
              <a:latin typeface="Microsoft Sans Serif"/>
              <a:cs typeface="Microsoft Sans Serif"/>
            </a:endParaRPr>
          </a:p>
          <a:p>
            <a:pPr marL="342900" marR="80645" indent="-330200" algn="just">
              <a:lnSpc>
                <a:spcPts val="2750"/>
              </a:lnSpc>
              <a:spcBef>
                <a:spcPts val="640"/>
              </a:spcBef>
              <a:buAutoNum type="alphaLcPeriod"/>
              <a:tabLst>
                <a:tab pos="355600" algn="l"/>
              </a:tabLst>
            </a:pPr>
            <a:r>
              <a:rPr sz="20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Membangun</a:t>
            </a:r>
            <a:r>
              <a:rPr sz="2000" spc="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komitmen,</a:t>
            </a:r>
            <a:r>
              <a:rPr sz="2000" spc="1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tanggung</a:t>
            </a:r>
            <a:r>
              <a:rPr sz="2000" spc="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jawab</a:t>
            </a:r>
            <a:r>
              <a:rPr sz="2000" spc="1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dan</a:t>
            </a:r>
            <a:r>
              <a:rPr sz="2000" spc="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upaya</a:t>
            </a:r>
            <a:r>
              <a:rPr sz="2000" spc="1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bersama</a:t>
            </a:r>
            <a:r>
              <a:rPr sz="2000" spc="1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dalam </a:t>
            </a:r>
            <a:r>
              <a:rPr sz="200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mencegah</a:t>
            </a:r>
            <a:r>
              <a:rPr sz="200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penyebaran</a:t>
            </a:r>
            <a:r>
              <a:rPr sz="200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penyakit. </a:t>
            </a:r>
            <a:endParaRPr sz="2000" dirty="0">
              <a:latin typeface="Microsoft Sans Serif"/>
              <a:cs typeface="Microsoft Sans Serif"/>
            </a:endParaRPr>
          </a:p>
          <a:p>
            <a:pPr marL="342900" marR="263525" indent="-330200" algn="just">
              <a:lnSpc>
                <a:spcPts val="2750"/>
              </a:lnSpc>
              <a:spcBef>
                <a:spcPts val="600"/>
              </a:spcBef>
              <a:buAutoNum type="alphaLcPeriod"/>
              <a:tabLst>
                <a:tab pos="355600" algn="l"/>
              </a:tabLst>
            </a:pPr>
            <a:r>
              <a:rPr sz="20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Upaya</a:t>
            </a:r>
            <a:r>
              <a:rPr sz="200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606060"/>
                </a:solidFill>
                <a:latin typeface="Microsoft Sans Serif"/>
                <a:cs typeface="Microsoft Sans Serif"/>
              </a:rPr>
              <a:t>pencegahan </a:t>
            </a:r>
            <a:r>
              <a:rPr sz="20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dalam</a:t>
            </a:r>
            <a:r>
              <a:rPr sz="2000" spc="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rangka</a:t>
            </a:r>
            <a:r>
              <a:rPr sz="2000" spc="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perlindungan</a:t>
            </a:r>
            <a:r>
              <a:rPr sz="200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Indonesia</a:t>
            </a:r>
            <a:r>
              <a:rPr sz="200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dan </a:t>
            </a:r>
            <a:r>
              <a:rPr sz="200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dunia</a:t>
            </a:r>
            <a:r>
              <a:rPr sz="2000" spc="1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dari</a:t>
            </a:r>
            <a:r>
              <a:rPr sz="2000" spc="1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4D4D4D"/>
                </a:solidFill>
                <a:latin typeface="Microsoft Sans Serif"/>
                <a:cs typeface="Microsoft Sans Serif"/>
              </a:rPr>
              <a:t>risiko</a:t>
            </a:r>
            <a:r>
              <a:rPr sz="2000" spc="1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Kedaruratan</a:t>
            </a:r>
            <a:r>
              <a:rPr sz="2000" spc="1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Kesehatan</a:t>
            </a:r>
            <a:r>
              <a:rPr sz="2000" spc="1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Masyarakat</a:t>
            </a:r>
            <a:r>
              <a:rPr sz="2000" spc="1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Internasional</a:t>
            </a:r>
            <a:r>
              <a:rPr sz="200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endParaRPr sz="2000" dirty="0">
              <a:latin typeface="Microsoft Sans Serif"/>
              <a:cs typeface="Microsoft Sans Serif"/>
            </a:endParaRPr>
          </a:p>
          <a:p>
            <a:pPr marL="342900" marR="5080" indent="-330200" algn="just">
              <a:lnSpc>
                <a:spcPct val="103200"/>
              </a:lnSpc>
              <a:spcBef>
                <a:spcPts val="310"/>
              </a:spcBef>
              <a:buAutoNum type="alphaLcPeriod"/>
              <a:tabLst>
                <a:tab pos="354965" algn="l"/>
                <a:tab pos="355600" algn="l"/>
              </a:tabLst>
            </a:pPr>
            <a:r>
              <a:rPr sz="20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Penguatan</a:t>
            </a:r>
            <a:r>
              <a:rPr sz="2000" spc="1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pelaksanaan</a:t>
            </a:r>
            <a:r>
              <a:rPr sz="2000" spc="1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fungsi</a:t>
            </a:r>
            <a:r>
              <a:rPr sz="2000" spc="1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surveilans,</a:t>
            </a:r>
            <a:r>
              <a:rPr sz="2000" spc="1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laboratorium</a:t>
            </a:r>
            <a:r>
              <a:rPr sz="2000" spc="2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dan</a:t>
            </a:r>
            <a:r>
              <a:rPr sz="2000" spc="1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rujukan </a:t>
            </a:r>
            <a:r>
              <a:rPr sz="200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secara berjenjang</a:t>
            </a:r>
            <a:r>
              <a:rPr sz="200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endParaRPr sz="2000" dirty="0">
              <a:latin typeface="Microsoft Sans Serif"/>
              <a:cs typeface="Microsoft Sans Serif"/>
            </a:endParaRPr>
          </a:p>
          <a:p>
            <a:pPr marL="342900" marR="274320" indent="-330200" algn="just">
              <a:lnSpc>
                <a:spcPts val="2750"/>
              </a:lnSpc>
              <a:spcBef>
                <a:spcPts val="595"/>
              </a:spcBef>
              <a:buAutoNum type="alphaLcPeriod"/>
              <a:tabLst>
                <a:tab pos="355600" algn="l"/>
              </a:tabLst>
            </a:pPr>
            <a:r>
              <a:rPr sz="20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Penguatan</a:t>
            </a:r>
            <a:r>
              <a:rPr sz="2000" spc="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pencegahan,</a:t>
            </a:r>
            <a:r>
              <a:rPr sz="2000" spc="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deteksi</a:t>
            </a:r>
            <a:r>
              <a:rPr sz="2000" spc="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dan</a:t>
            </a:r>
            <a:r>
              <a:rPr sz="2000" spc="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4D4D4D"/>
                </a:solidFill>
                <a:latin typeface="Microsoft Sans Serif"/>
                <a:cs typeface="Microsoft Sans Serif"/>
              </a:rPr>
              <a:t>respond </a:t>
            </a:r>
            <a:r>
              <a:rPr sz="20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di</a:t>
            </a:r>
            <a:r>
              <a:rPr sz="200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wilayah</a:t>
            </a:r>
            <a:r>
              <a:rPr sz="2000" spc="1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dan</a:t>
            </a:r>
            <a:r>
              <a:rPr sz="2000" spc="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pintu </a:t>
            </a:r>
            <a:r>
              <a:rPr sz="200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masuk negara</a:t>
            </a:r>
            <a:r>
              <a:rPr sz="200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endParaRPr sz="2000" dirty="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6488" rIns="0" bIns="0" rtlCol="0">
            <a:spAutoFit/>
          </a:bodyPr>
          <a:lstStyle/>
          <a:p>
            <a:pPr marL="194310" marR="5080">
              <a:lnSpc>
                <a:spcPts val="3300"/>
              </a:lnSpc>
              <a:spcBef>
                <a:spcPts val="260"/>
              </a:spcBef>
            </a:pPr>
            <a:r>
              <a:rPr sz="2800" dirty="0"/>
              <a:t>ASAS DAN </a:t>
            </a:r>
            <a:r>
              <a:rPr sz="2800" spc="-5" dirty="0"/>
              <a:t>TUJUAN PENYELENGGARAAN </a:t>
            </a:r>
            <a:r>
              <a:rPr sz="2800" spc="-765" dirty="0"/>
              <a:t> </a:t>
            </a:r>
            <a:r>
              <a:rPr sz="2800" spc="-5" dirty="0"/>
              <a:t>KEKARANTINAAN KESEHATAN</a:t>
            </a:r>
            <a:endParaRPr sz="2800" dirty="0"/>
          </a:p>
        </p:txBody>
      </p:sp>
      <p:sp>
        <p:nvSpPr>
          <p:cNvPr id="3" name="object 3"/>
          <p:cNvSpPr txBox="1"/>
          <p:nvPr/>
        </p:nvSpPr>
        <p:spPr>
          <a:xfrm>
            <a:off x="746503" y="1885287"/>
            <a:ext cx="8924290" cy="4224746"/>
          </a:xfrm>
          <a:prstGeom prst="rect">
            <a:avLst/>
          </a:prstGeom>
        </p:spPr>
        <p:txBody>
          <a:bodyPr vert="horz" wrap="square" lIns="0" tIns="72390" rIns="0" bIns="0" rtlCol="0">
            <a:spAutoFit/>
          </a:bodyPr>
          <a:lstStyle/>
          <a:p>
            <a:pPr marL="354965" indent="-342900">
              <a:lnSpc>
                <a:spcPct val="100000"/>
              </a:lnSpc>
              <a:spcBef>
                <a:spcPts val="57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b="1" dirty="0">
                <a:latin typeface="Arial"/>
                <a:cs typeface="Arial"/>
              </a:rPr>
              <a:t>ASA</a:t>
            </a:r>
            <a:r>
              <a:rPr b="1" spc="-5" dirty="0">
                <a:latin typeface="Arial"/>
                <a:cs typeface="Arial"/>
              </a:rPr>
              <a:t>S</a:t>
            </a:r>
            <a:r>
              <a:rPr dirty="0">
                <a:latin typeface="Microsoft Sans Serif"/>
                <a:cs typeface="Microsoft Sans Serif"/>
              </a:rPr>
              <a:t> : </a:t>
            </a:r>
          </a:p>
          <a:p>
            <a:pPr marL="292100" marR="5080">
              <a:lnSpc>
                <a:spcPct val="101099"/>
              </a:lnSpc>
              <a:spcBef>
                <a:spcPts val="325"/>
              </a:spcBef>
            </a:pPr>
            <a:r>
              <a:rPr spc="-5" dirty="0">
                <a:latin typeface="Microsoft Sans Serif"/>
                <a:cs typeface="Microsoft Sans Serif"/>
              </a:rPr>
              <a:t>Kekarantinaan</a:t>
            </a:r>
            <a:r>
              <a:rPr spc="5" dirty="0">
                <a:latin typeface="Microsoft Sans Serif"/>
                <a:cs typeface="Microsoft Sans Serif"/>
              </a:rPr>
              <a:t> </a:t>
            </a:r>
            <a:r>
              <a:rPr spc="-5" dirty="0">
                <a:latin typeface="Microsoft Sans Serif"/>
                <a:cs typeface="Microsoft Sans Serif"/>
              </a:rPr>
              <a:t>Kesehatan</a:t>
            </a:r>
            <a:r>
              <a:rPr spc="5" dirty="0">
                <a:latin typeface="Microsoft Sans Serif"/>
                <a:cs typeface="Microsoft Sans Serif"/>
              </a:rPr>
              <a:t> </a:t>
            </a:r>
            <a:r>
              <a:rPr dirty="0">
                <a:latin typeface="Microsoft Sans Serif"/>
                <a:cs typeface="Microsoft Sans Serif"/>
              </a:rPr>
              <a:t>diselenggarakan</a:t>
            </a:r>
            <a:r>
              <a:rPr spc="10" dirty="0">
                <a:latin typeface="Microsoft Sans Serif"/>
                <a:cs typeface="Microsoft Sans Serif"/>
              </a:rPr>
              <a:t> </a:t>
            </a:r>
            <a:r>
              <a:rPr dirty="0">
                <a:latin typeface="Microsoft Sans Serif"/>
                <a:cs typeface="Microsoft Sans Serif"/>
              </a:rPr>
              <a:t>dengan</a:t>
            </a:r>
            <a:r>
              <a:rPr spc="5" dirty="0">
                <a:latin typeface="Microsoft Sans Serif"/>
                <a:cs typeface="Microsoft Sans Serif"/>
              </a:rPr>
              <a:t> </a:t>
            </a:r>
            <a:r>
              <a:rPr dirty="0">
                <a:latin typeface="Microsoft Sans Serif"/>
                <a:cs typeface="Microsoft Sans Serif"/>
              </a:rPr>
              <a:t>berasaskan</a:t>
            </a:r>
            <a:r>
              <a:rPr spc="10" dirty="0">
                <a:latin typeface="Microsoft Sans Serif"/>
                <a:cs typeface="Microsoft Sans Serif"/>
              </a:rPr>
              <a:t> </a:t>
            </a:r>
            <a:r>
              <a:rPr spc="-5" dirty="0">
                <a:latin typeface="Microsoft Sans Serif"/>
                <a:cs typeface="Microsoft Sans Serif"/>
              </a:rPr>
              <a:t>perikemanusiaan, </a:t>
            </a:r>
            <a:r>
              <a:rPr dirty="0">
                <a:latin typeface="Microsoft Sans Serif"/>
                <a:cs typeface="Microsoft Sans Serif"/>
              </a:rPr>
              <a:t> </a:t>
            </a:r>
            <a:r>
              <a:rPr spc="-5" dirty="0">
                <a:latin typeface="Microsoft Sans Serif"/>
                <a:cs typeface="Microsoft Sans Serif"/>
              </a:rPr>
              <a:t>manfaat,</a:t>
            </a:r>
            <a:r>
              <a:rPr spc="20" dirty="0">
                <a:latin typeface="Microsoft Sans Serif"/>
                <a:cs typeface="Microsoft Sans Serif"/>
              </a:rPr>
              <a:t> </a:t>
            </a:r>
            <a:r>
              <a:rPr spc="-5" dirty="0">
                <a:latin typeface="Microsoft Sans Serif"/>
                <a:cs typeface="Microsoft Sans Serif"/>
              </a:rPr>
              <a:t>perlindungan,</a:t>
            </a:r>
            <a:r>
              <a:rPr spc="25" dirty="0">
                <a:latin typeface="Microsoft Sans Serif"/>
                <a:cs typeface="Microsoft Sans Serif"/>
              </a:rPr>
              <a:t> </a:t>
            </a:r>
            <a:r>
              <a:rPr spc="-5" dirty="0">
                <a:latin typeface="Microsoft Sans Serif"/>
                <a:cs typeface="Microsoft Sans Serif"/>
              </a:rPr>
              <a:t>keadilan,</a:t>
            </a:r>
            <a:r>
              <a:rPr spc="25" dirty="0">
                <a:latin typeface="Microsoft Sans Serif"/>
                <a:cs typeface="Microsoft Sans Serif"/>
              </a:rPr>
              <a:t> </a:t>
            </a:r>
            <a:r>
              <a:rPr dirty="0">
                <a:latin typeface="Microsoft Sans Serif"/>
                <a:cs typeface="Microsoft Sans Serif"/>
              </a:rPr>
              <a:t>non</a:t>
            </a:r>
            <a:r>
              <a:rPr spc="25" dirty="0">
                <a:latin typeface="Microsoft Sans Serif"/>
                <a:cs typeface="Microsoft Sans Serif"/>
              </a:rPr>
              <a:t> </a:t>
            </a:r>
            <a:r>
              <a:rPr spc="-5" dirty="0">
                <a:latin typeface="Microsoft Sans Serif"/>
                <a:cs typeface="Microsoft Sans Serif"/>
              </a:rPr>
              <a:t>diskriminatif,</a:t>
            </a:r>
            <a:r>
              <a:rPr spc="25" dirty="0">
                <a:latin typeface="Microsoft Sans Serif"/>
                <a:cs typeface="Microsoft Sans Serif"/>
              </a:rPr>
              <a:t> </a:t>
            </a:r>
            <a:r>
              <a:rPr spc="-5" dirty="0">
                <a:latin typeface="Microsoft Sans Serif"/>
                <a:cs typeface="Microsoft Sans Serif"/>
              </a:rPr>
              <a:t>kepentingan</a:t>
            </a:r>
            <a:r>
              <a:rPr spc="25" dirty="0">
                <a:latin typeface="Microsoft Sans Serif"/>
                <a:cs typeface="Microsoft Sans Serif"/>
              </a:rPr>
              <a:t> </a:t>
            </a:r>
            <a:r>
              <a:rPr spc="-5" dirty="0">
                <a:latin typeface="Microsoft Sans Serif"/>
                <a:cs typeface="Microsoft Sans Serif"/>
              </a:rPr>
              <a:t>umum,</a:t>
            </a:r>
            <a:r>
              <a:rPr spc="25" dirty="0">
                <a:latin typeface="Microsoft Sans Serif"/>
                <a:cs typeface="Microsoft Sans Serif"/>
              </a:rPr>
              <a:t> </a:t>
            </a:r>
            <a:r>
              <a:rPr spc="-5" dirty="0">
                <a:latin typeface="Microsoft Sans Serif"/>
                <a:cs typeface="Microsoft Sans Serif"/>
              </a:rPr>
              <a:t>keterpaduan, </a:t>
            </a:r>
            <a:r>
              <a:rPr dirty="0">
                <a:latin typeface="Microsoft Sans Serif"/>
                <a:cs typeface="Microsoft Sans Serif"/>
              </a:rPr>
              <a:t> kesadaran </a:t>
            </a:r>
            <a:r>
              <a:rPr spc="-5" dirty="0">
                <a:latin typeface="Microsoft Sans Serif"/>
                <a:cs typeface="Microsoft Sans Serif"/>
              </a:rPr>
              <a:t>hukum,</a:t>
            </a:r>
            <a:r>
              <a:rPr dirty="0">
                <a:latin typeface="Microsoft Sans Serif"/>
                <a:cs typeface="Microsoft Sans Serif"/>
              </a:rPr>
              <a:t> dan </a:t>
            </a:r>
            <a:r>
              <a:rPr spc="-5" dirty="0">
                <a:latin typeface="Microsoft Sans Serif"/>
                <a:cs typeface="Microsoft Sans Serif"/>
              </a:rPr>
              <a:t>kedaulatan</a:t>
            </a:r>
            <a:r>
              <a:rPr dirty="0">
                <a:latin typeface="Microsoft Sans Serif"/>
                <a:cs typeface="Microsoft Sans Serif"/>
              </a:rPr>
              <a:t> </a:t>
            </a:r>
            <a:r>
              <a:rPr spc="-5" dirty="0">
                <a:latin typeface="Microsoft Sans Serif"/>
                <a:cs typeface="Microsoft Sans Serif"/>
              </a:rPr>
              <a:t>negara.</a:t>
            </a:r>
            <a:r>
              <a:rPr dirty="0">
                <a:latin typeface="Microsoft Sans Serif"/>
                <a:cs typeface="Microsoft Sans Serif"/>
              </a:rPr>
              <a:t> </a:t>
            </a:r>
          </a:p>
          <a:p>
            <a:pPr marL="354965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  <a:tab pos="1746885" algn="l"/>
              </a:tabLst>
            </a:pPr>
            <a:r>
              <a:rPr b="1" spc="-5" dirty="0">
                <a:latin typeface="Arial"/>
                <a:cs typeface="Arial"/>
              </a:rPr>
              <a:t>TUJUAN	</a:t>
            </a:r>
            <a:r>
              <a:rPr b="1" dirty="0">
                <a:latin typeface="Arial"/>
                <a:cs typeface="Arial"/>
              </a:rPr>
              <a:t>:</a:t>
            </a:r>
            <a:endParaRPr dirty="0">
              <a:latin typeface="Arial"/>
              <a:cs typeface="Arial"/>
            </a:endParaRPr>
          </a:p>
          <a:p>
            <a:pPr marL="609600" marR="230504" lvl="1" indent="-342900">
              <a:lnSpc>
                <a:spcPct val="100400"/>
              </a:lnSpc>
              <a:spcBef>
                <a:spcPts val="535"/>
              </a:spcBef>
              <a:buAutoNum type="alphaLcParenR"/>
              <a:tabLst>
                <a:tab pos="609600" algn="l"/>
              </a:tabLst>
            </a:pPr>
            <a:r>
              <a:rPr spc="-5" dirty="0">
                <a:latin typeface="Microsoft Sans Serif"/>
                <a:cs typeface="Microsoft Sans Serif"/>
              </a:rPr>
              <a:t>melindungi</a:t>
            </a:r>
            <a:r>
              <a:rPr spc="5" dirty="0">
                <a:latin typeface="Microsoft Sans Serif"/>
                <a:cs typeface="Microsoft Sans Serif"/>
              </a:rPr>
              <a:t> </a:t>
            </a:r>
            <a:r>
              <a:rPr spc="-5" dirty="0">
                <a:latin typeface="Microsoft Sans Serif"/>
                <a:cs typeface="Microsoft Sans Serif"/>
              </a:rPr>
              <a:t>masyarakat</a:t>
            </a:r>
            <a:r>
              <a:rPr spc="10" dirty="0">
                <a:latin typeface="Microsoft Sans Serif"/>
                <a:cs typeface="Microsoft Sans Serif"/>
              </a:rPr>
              <a:t> </a:t>
            </a:r>
            <a:r>
              <a:rPr dirty="0">
                <a:latin typeface="Microsoft Sans Serif"/>
                <a:cs typeface="Microsoft Sans Serif"/>
              </a:rPr>
              <a:t>dari</a:t>
            </a:r>
            <a:r>
              <a:rPr spc="10" dirty="0">
                <a:latin typeface="Microsoft Sans Serif"/>
                <a:cs typeface="Microsoft Sans Serif"/>
              </a:rPr>
              <a:t> </a:t>
            </a:r>
            <a:r>
              <a:rPr spc="-5" dirty="0">
                <a:latin typeface="Microsoft Sans Serif"/>
                <a:cs typeface="Microsoft Sans Serif"/>
              </a:rPr>
              <a:t>penyakit</a:t>
            </a:r>
            <a:r>
              <a:rPr spc="5" dirty="0">
                <a:latin typeface="Microsoft Sans Serif"/>
                <a:cs typeface="Microsoft Sans Serif"/>
              </a:rPr>
              <a:t> </a:t>
            </a:r>
            <a:r>
              <a:rPr spc="-5" dirty="0">
                <a:latin typeface="Microsoft Sans Serif"/>
                <a:cs typeface="Microsoft Sans Serif"/>
              </a:rPr>
              <a:t>dan/atau</a:t>
            </a:r>
            <a:r>
              <a:rPr spc="10" dirty="0">
                <a:latin typeface="Microsoft Sans Serif"/>
                <a:cs typeface="Microsoft Sans Serif"/>
              </a:rPr>
              <a:t> </a:t>
            </a:r>
            <a:r>
              <a:rPr spc="-5" dirty="0">
                <a:latin typeface="Microsoft Sans Serif"/>
                <a:cs typeface="Microsoft Sans Serif"/>
              </a:rPr>
              <a:t>Faktor</a:t>
            </a:r>
            <a:r>
              <a:rPr spc="10" dirty="0">
                <a:latin typeface="Microsoft Sans Serif"/>
                <a:cs typeface="Microsoft Sans Serif"/>
              </a:rPr>
              <a:t> </a:t>
            </a:r>
            <a:r>
              <a:rPr spc="-5" dirty="0">
                <a:latin typeface="Microsoft Sans Serif"/>
                <a:cs typeface="Microsoft Sans Serif"/>
              </a:rPr>
              <a:t>Risiko</a:t>
            </a:r>
            <a:r>
              <a:rPr spc="5" dirty="0">
                <a:latin typeface="Microsoft Sans Serif"/>
                <a:cs typeface="Microsoft Sans Serif"/>
              </a:rPr>
              <a:t> </a:t>
            </a:r>
            <a:r>
              <a:rPr spc="-5" dirty="0">
                <a:latin typeface="Microsoft Sans Serif"/>
                <a:cs typeface="Microsoft Sans Serif"/>
              </a:rPr>
              <a:t>Kesehatan </a:t>
            </a:r>
            <a:r>
              <a:rPr dirty="0">
                <a:latin typeface="Microsoft Sans Serif"/>
                <a:cs typeface="Microsoft Sans Serif"/>
              </a:rPr>
              <a:t> </a:t>
            </a:r>
            <a:r>
              <a:rPr spc="-5" dirty="0">
                <a:latin typeface="Microsoft Sans Serif"/>
                <a:cs typeface="Microsoft Sans Serif"/>
              </a:rPr>
              <a:t>Masyarakat</a:t>
            </a:r>
            <a:r>
              <a:rPr dirty="0">
                <a:latin typeface="Microsoft Sans Serif"/>
                <a:cs typeface="Microsoft Sans Serif"/>
              </a:rPr>
              <a:t> yang</a:t>
            </a:r>
            <a:r>
              <a:rPr spc="5" dirty="0">
                <a:latin typeface="Microsoft Sans Serif"/>
                <a:cs typeface="Microsoft Sans Serif"/>
              </a:rPr>
              <a:t> </a:t>
            </a:r>
            <a:r>
              <a:rPr spc="-5" dirty="0">
                <a:latin typeface="Microsoft Sans Serif"/>
                <a:cs typeface="Microsoft Sans Serif"/>
              </a:rPr>
              <a:t>berpotensi</a:t>
            </a:r>
            <a:r>
              <a:rPr spc="5" dirty="0">
                <a:latin typeface="Microsoft Sans Serif"/>
                <a:cs typeface="Microsoft Sans Serif"/>
              </a:rPr>
              <a:t> </a:t>
            </a:r>
            <a:r>
              <a:rPr spc="-5" dirty="0">
                <a:latin typeface="Microsoft Sans Serif"/>
                <a:cs typeface="Microsoft Sans Serif"/>
              </a:rPr>
              <a:t>menimbulkan</a:t>
            </a:r>
            <a:r>
              <a:rPr dirty="0">
                <a:latin typeface="Microsoft Sans Serif"/>
                <a:cs typeface="Microsoft Sans Serif"/>
              </a:rPr>
              <a:t> </a:t>
            </a:r>
            <a:r>
              <a:rPr spc="-5" dirty="0">
                <a:latin typeface="Microsoft Sans Serif"/>
                <a:cs typeface="Microsoft Sans Serif"/>
              </a:rPr>
              <a:t>Kedaruratan</a:t>
            </a:r>
            <a:r>
              <a:rPr spc="5" dirty="0">
                <a:latin typeface="Microsoft Sans Serif"/>
                <a:cs typeface="Microsoft Sans Serif"/>
              </a:rPr>
              <a:t> </a:t>
            </a:r>
            <a:r>
              <a:rPr spc="-5" dirty="0">
                <a:latin typeface="Microsoft Sans Serif"/>
                <a:cs typeface="Microsoft Sans Serif"/>
              </a:rPr>
              <a:t>Kesehatan </a:t>
            </a:r>
            <a:r>
              <a:rPr dirty="0">
                <a:latin typeface="Microsoft Sans Serif"/>
                <a:cs typeface="Microsoft Sans Serif"/>
              </a:rPr>
              <a:t> </a:t>
            </a:r>
            <a:r>
              <a:rPr spc="-5" dirty="0">
                <a:latin typeface="Microsoft Sans Serif"/>
                <a:cs typeface="Microsoft Sans Serif"/>
              </a:rPr>
              <a:t>Masyarakat;</a:t>
            </a:r>
            <a:r>
              <a:rPr dirty="0">
                <a:latin typeface="Microsoft Sans Serif"/>
                <a:cs typeface="Microsoft Sans Serif"/>
              </a:rPr>
              <a:t> </a:t>
            </a:r>
          </a:p>
          <a:p>
            <a:pPr marL="609600" marR="347345" lvl="1" indent="-342900">
              <a:lnSpc>
                <a:spcPct val="98300"/>
              </a:lnSpc>
              <a:spcBef>
                <a:spcPts val="520"/>
              </a:spcBef>
              <a:buAutoNum type="alphaLcParenR"/>
              <a:tabLst>
                <a:tab pos="609600" algn="l"/>
              </a:tabLst>
            </a:pPr>
            <a:r>
              <a:rPr dirty="0">
                <a:latin typeface="Microsoft Sans Serif"/>
                <a:cs typeface="Microsoft Sans Serif"/>
              </a:rPr>
              <a:t>mencegah dan</a:t>
            </a:r>
            <a:r>
              <a:rPr spc="5" dirty="0">
                <a:latin typeface="Microsoft Sans Serif"/>
                <a:cs typeface="Microsoft Sans Serif"/>
              </a:rPr>
              <a:t> </a:t>
            </a:r>
            <a:r>
              <a:rPr spc="-5" dirty="0">
                <a:latin typeface="Microsoft Sans Serif"/>
                <a:cs typeface="Microsoft Sans Serif"/>
              </a:rPr>
              <a:t>menangkal</a:t>
            </a:r>
            <a:r>
              <a:rPr spc="5" dirty="0">
                <a:latin typeface="Microsoft Sans Serif"/>
                <a:cs typeface="Microsoft Sans Serif"/>
              </a:rPr>
              <a:t> </a:t>
            </a:r>
            <a:r>
              <a:rPr spc="-5" dirty="0">
                <a:latin typeface="Microsoft Sans Serif"/>
                <a:cs typeface="Microsoft Sans Serif"/>
              </a:rPr>
              <a:t>penyakit</a:t>
            </a:r>
            <a:r>
              <a:rPr dirty="0">
                <a:latin typeface="Microsoft Sans Serif"/>
                <a:cs typeface="Microsoft Sans Serif"/>
              </a:rPr>
              <a:t> </a:t>
            </a:r>
            <a:r>
              <a:rPr spc="-5" dirty="0">
                <a:latin typeface="Microsoft Sans Serif"/>
                <a:cs typeface="Microsoft Sans Serif"/>
              </a:rPr>
              <a:t>dan/atau</a:t>
            </a:r>
            <a:r>
              <a:rPr spc="5" dirty="0">
                <a:latin typeface="Microsoft Sans Serif"/>
                <a:cs typeface="Microsoft Sans Serif"/>
              </a:rPr>
              <a:t> </a:t>
            </a:r>
            <a:r>
              <a:rPr spc="-5" dirty="0">
                <a:latin typeface="Microsoft Sans Serif"/>
                <a:cs typeface="Microsoft Sans Serif"/>
              </a:rPr>
              <a:t>Faktor</a:t>
            </a:r>
            <a:r>
              <a:rPr spc="5" dirty="0">
                <a:latin typeface="Microsoft Sans Serif"/>
                <a:cs typeface="Microsoft Sans Serif"/>
              </a:rPr>
              <a:t> </a:t>
            </a:r>
            <a:r>
              <a:rPr spc="-5" dirty="0">
                <a:latin typeface="Microsoft Sans Serif"/>
                <a:cs typeface="Microsoft Sans Serif"/>
              </a:rPr>
              <a:t>Risiko</a:t>
            </a:r>
            <a:r>
              <a:rPr dirty="0">
                <a:latin typeface="Microsoft Sans Serif"/>
                <a:cs typeface="Microsoft Sans Serif"/>
              </a:rPr>
              <a:t> </a:t>
            </a:r>
            <a:r>
              <a:rPr spc="-5" dirty="0">
                <a:latin typeface="Microsoft Sans Serif"/>
                <a:cs typeface="Microsoft Sans Serif"/>
              </a:rPr>
              <a:t>Kesehatan </a:t>
            </a:r>
            <a:r>
              <a:rPr dirty="0">
                <a:latin typeface="Microsoft Sans Serif"/>
                <a:cs typeface="Microsoft Sans Serif"/>
              </a:rPr>
              <a:t> </a:t>
            </a:r>
            <a:r>
              <a:rPr spc="-5" dirty="0">
                <a:latin typeface="Microsoft Sans Serif"/>
                <a:cs typeface="Microsoft Sans Serif"/>
              </a:rPr>
              <a:t>Masyarakat</a:t>
            </a:r>
            <a:r>
              <a:rPr spc="5" dirty="0">
                <a:latin typeface="Microsoft Sans Serif"/>
                <a:cs typeface="Microsoft Sans Serif"/>
              </a:rPr>
              <a:t> </a:t>
            </a:r>
            <a:r>
              <a:rPr dirty="0">
                <a:latin typeface="Microsoft Sans Serif"/>
                <a:cs typeface="Microsoft Sans Serif"/>
              </a:rPr>
              <a:t>yang</a:t>
            </a:r>
            <a:r>
              <a:rPr spc="5" dirty="0">
                <a:latin typeface="Microsoft Sans Serif"/>
                <a:cs typeface="Microsoft Sans Serif"/>
              </a:rPr>
              <a:t> </a:t>
            </a:r>
            <a:r>
              <a:rPr spc="-5" dirty="0">
                <a:latin typeface="Microsoft Sans Serif"/>
                <a:cs typeface="Microsoft Sans Serif"/>
              </a:rPr>
              <a:t>berpotensi</a:t>
            </a:r>
            <a:r>
              <a:rPr spc="5" dirty="0">
                <a:latin typeface="Microsoft Sans Serif"/>
                <a:cs typeface="Microsoft Sans Serif"/>
              </a:rPr>
              <a:t> </a:t>
            </a:r>
            <a:r>
              <a:rPr spc="-5" dirty="0">
                <a:latin typeface="Microsoft Sans Serif"/>
                <a:cs typeface="Microsoft Sans Serif"/>
              </a:rPr>
              <a:t>menimbulkan</a:t>
            </a:r>
            <a:r>
              <a:rPr spc="5" dirty="0">
                <a:latin typeface="Microsoft Sans Serif"/>
                <a:cs typeface="Microsoft Sans Serif"/>
              </a:rPr>
              <a:t> </a:t>
            </a:r>
            <a:r>
              <a:rPr spc="-5" dirty="0">
                <a:latin typeface="Microsoft Sans Serif"/>
                <a:cs typeface="Microsoft Sans Serif"/>
              </a:rPr>
              <a:t>Kedaruratan</a:t>
            </a:r>
            <a:r>
              <a:rPr spc="5" dirty="0">
                <a:latin typeface="Microsoft Sans Serif"/>
                <a:cs typeface="Microsoft Sans Serif"/>
              </a:rPr>
              <a:t> </a:t>
            </a:r>
            <a:r>
              <a:rPr spc="-5" dirty="0">
                <a:latin typeface="Microsoft Sans Serif"/>
                <a:cs typeface="Microsoft Sans Serif"/>
              </a:rPr>
              <a:t>Kesehatan </a:t>
            </a:r>
            <a:r>
              <a:rPr dirty="0">
                <a:latin typeface="Microsoft Sans Serif"/>
                <a:cs typeface="Microsoft Sans Serif"/>
              </a:rPr>
              <a:t> </a:t>
            </a:r>
            <a:r>
              <a:rPr spc="-5" dirty="0">
                <a:latin typeface="Microsoft Sans Serif"/>
                <a:cs typeface="Microsoft Sans Serif"/>
              </a:rPr>
              <a:t>Masyarakat;</a:t>
            </a:r>
            <a:r>
              <a:rPr dirty="0">
                <a:latin typeface="Microsoft Sans Serif"/>
                <a:cs typeface="Microsoft Sans Serif"/>
              </a:rPr>
              <a:t> </a:t>
            </a:r>
          </a:p>
          <a:p>
            <a:pPr marL="608965" lvl="1" indent="-342900">
              <a:lnSpc>
                <a:spcPct val="100000"/>
              </a:lnSpc>
              <a:spcBef>
                <a:spcPts val="480"/>
              </a:spcBef>
              <a:buAutoNum type="alphaLcParenR"/>
              <a:tabLst>
                <a:tab pos="608965" algn="l"/>
                <a:tab pos="609600" algn="l"/>
              </a:tabLst>
            </a:pPr>
            <a:r>
              <a:rPr spc="-5" dirty="0">
                <a:latin typeface="Microsoft Sans Serif"/>
                <a:cs typeface="Microsoft Sans Serif"/>
              </a:rPr>
              <a:t>meningkatkan</a:t>
            </a:r>
            <a:r>
              <a:rPr spc="10" dirty="0">
                <a:latin typeface="Microsoft Sans Serif"/>
                <a:cs typeface="Microsoft Sans Serif"/>
              </a:rPr>
              <a:t> </a:t>
            </a:r>
            <a:r>
              <a:rPr spc="-5" dirty="0">
                <a:latin typeface="Microsoft Sans Serif"/>
                <a:cs typeface="Microsoft Sans Serif"/>
              </a:rPr>
              <a:t>ketahanan</a:t>
            </a:r>
            <a:r>
              <a:rPr spc="10" dirty="0">
                <a:latin typeface="Microsoft Sans Serif"/>
                <a:cs typeface="Microsoft Sans Serif"/>
              </a:rPr>
              <a:t> </a:t>
            </a:r>
            <a:r>
              <a:rPr spc="-5" dirty="0">
                <a:latin typeface="Microsoft Sans Serif"/>
                <a:cs typeface="Microsoft Sans Serif"/>
              </a:rPr>
              <a:t>nasional</a:t>
            </a:r>
            <a:r>
              <a:rPr spc="15" dirty="0">
                <a:latin typeface="Microsoft Sans Serif"/>
                <a:cs typeface="Microsoft Sans Serif"/>
              </a:rPr>
              <a:t> </a:t>
            </a:r>
            <a:r>
              <a:rPr spc="-5" dirty="0">
                <a:latin typeface="Microsoft Sans Serif"/>
                <a:cs typeface="Microsoft Sans Serif"/>
              </a:rPr>
              <a:t>di</a:t>
            </a:r>
            <a:r>
              <a:rPr spc="10" dirty="0">
                <a:latin typeface="Microsoft Sans Serif"/>
                <a:cs typeface="Microsoft Sans Serif"/>
              </a:rPr>
              <a:t> </a:t>
            </a:r>
            <a:r>
              <a:rPr spc="-5" dirty="0">
                <a:latin typeface="Microsoft Sans Serif"/>
                <a:cs typeface="Microsoft Sans Serif"/>
              </a:rPr>
              <a:t>bidang</a:t>
            </a:r>
            <a:r>
              <a:rPr spc="10" dirty="0">
                <a:latin typeface="Microsoft Sans Serif"/>
                <a:cs typeface="Microsoft Sans Serif"/>
              </a:rPr>
              <a:t> </a:t>
            </a:r>
            <a:r>
              <a:rPr spc="-5" dirty="0">
                <a:latin typeface="Microsoft Sans Serif"/>
                <a:cs typeface="Microsoft Sans Serif"/>
              </a:rPr>
              <a:t>kesehatan</a:t>
            </a:r>
            <a:r>
              <a:rPr spc="15" dirty="0">
                <a:latin typeface="Microsoft Sans Serif"/>
                <a:cs typeface="Microsoft Sans Serif"/>
              </a:rPr>
              <a:t> </a:t>
            </a:r>
            <a:r>
              <a:rPr spc="-5" dirty="0">
                <a:latin typeface="Microsoft Sans Serif"/>
                <a:cs typeface="Microsoft Sans Serif"/>
              </a:rPr>
              <a:t>masyarakat;</a:t>
            </a:r>
            <a:r>
              <a:rPr spc="10" dirty="0">
                <a:latin typeface="Microsoft Sans Serif"/>
                <a:cs typeface="Microsoft Sans Serif"/>
              </a:rPr>
              <a:t> </a:t>
            </a:r>
            <a:r>
              <a:rPr dirty="0">
                <a:latin typeface="Microsoft Sans Serif"/>
                <a:cs typeface="Microsoft Sans Serif"/>
              </a:rPr>
              <a:t>dan </a:t>
            </a:r>
          </a:p>
          <a:p>
            <a:pPr marL="609600" marR="401955" lvl="1" indent="-342900">
              <a:lnSpc>
                <a:spcPct val="100800"/>
              </a:lnSpc>
              <a:spcBef>
                <a:spcPts val="484"/>
              </a:spcBef>
              <a:buAutoNum type="alphaLcParenR"/>
              <a:tabLst>
                <a:tab pos="609600" algn="l"/>
              </a:tabLst>
            </a:pPr>
            <a:r>
              <a:rPr dirty="0">
                <a:latin typeface="Microsoft Sans Serif"/>
                <a:cs typeface="Microsoft Sans Serif"/>
              </a:rPr>
              <a:t>memberikan perlindungan dan </a:t>
            </a:r>
            <a:r>
              <a:rPr spc="-5" dirty="0">
                <a:latin typeface="Microsoft Sans Serif"/>
                <a:cs typeface="Microsoft Sans Serif"/>
              </a:rPr>
              <a:t>kepastian </a:t>
            </a:r>
            <a:r>
              <a:rPr dirty="0">
                <a:latin typeface="Microsoft Sans Serif"/>
                <a:cs typeface="Microsoft Sans Serif"/>
              </a:rPr>
              <a:t>hukum </a:t>
            </a:r>
            <a:r>
              <a:rPr spc="-5" dirty="0">
                <a:latin typeface="Microsoft Sans Serif"/>
                <a:cs typeface="Microsoft Sans Serif"/>
              </a:rPr>
              <a:t>bagi masyarakat </a:t>
            </a:r>
            <a:r>
              <a:rPr dirty="0">
                <a:latin typeface="Microsoft Sans Serif"/>
                <a:cs typeface="Microsoft Sans Serif"/>
              </a:rPr>
              <a:t>dan </a:t>
            </a:r>
            <a:r>
              <a:rPr spc="5" dirty="0">
                <a:latin typeface="Microsoft Sans Serif"/>
                <a:cs typeface="Microsoft Sans Serif"/>
              </a:rPr>
              <a:t> </a:t>
            </a:r>
            <a:r>
              <a:rPr spc="-5" dirty="0">
                <a:latin typeface="Microsoft Sans Serif"/>
                <a:cs typeface="Microsoft Sans Serif"/>
              </a:rPr>
              <a:t>petugas</a:t>
            </a:r>
            <a:r>
              <a:rPr spc="-10" dirty="0">
                <a:latin typeface="Microsoft Sans Serif"/>
                <a:cs typeface="Microsoft Sans Serif"/>
              </a:rPr>
              <a:t> </a:t>
            </a:r>
            <a:r>
              <a:rPr spc="-5" dirty="0">
                <a:latin typeface="Microsoft Sans Serif"/>
                <a:cs typeface="Microsoft Sans Serif"/>
              </a:rPr>
              <a:t>kesehatan.</a:t>
            </a:r>
            <a:r>
              <a:rPr dirty="0">
                <a:latin typeface="Microsoft Sans Serif"/>
                <a:cs typeface="Microsoft Sans Serif"/>
              </a:rPr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101</TotalTime>
  <Words>4463</Words>
  <Application>Microsoft Office PowerPoint</Application>
  <PresentationFormat>Custom</PresentationFormat>
  <Paragraphs>373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4" baseType="lpstr">
      <vt:lpstr>Arial</vt:lpstr>
      <vt:lpstr>Arial MT</vt:lpstr>
      <vt:lpstr>Calibri</vt:lpstr>
      <vt:lpstr>Gill Sans MT</vt:lpstr>
      <vt:lpstr>Microsoft Sans Serif</vt:lpstr>
      <vt:lpstr>Palatino Linotype</vt:lpstr>
      <vt:lpstr>Tahoma</vt:lpstr>
      <vt:lpstr>Times New Roman</vt:lpstr>
      <vt:lpstr>Wingdings</vt:lpstr>
      <vt:lpstr>Gallery</vt:lpstr>
      <vt:lpstr>Kekarantinaan Kesehatan  di Bandar Udara </vt:lpstr>
      <vt:lpstr>DASAR HUKUM TERKAIT</vt:lpstr>
      <vt:lpstr>UPAYA PENCEGAHAN DAN  PENGENDALIAN PENYAKIT</vt:lpstr>
      <vt:lpstr>KONSEP KEKARANTINAAN  KESEHATAN</vt:lpstr>
      <vt:lpstr>PENCEGAHAN KELUAR MASUKNYA PENYAKIT  DI PINTU MASUK NEGARA (Maximum protection, Minimum restriction) </vt:lpstr>
      <vt:lpstr>PENCEGAHAN MASUK DAN  KELUARNYA PENYAKIT, PENYAKIT  POTENSIAL WABAH</vt:lpstr>
      <vt:lpstr>KEJADIAN DI DUNIA TERKAIT KESEHATAN: 1980-2009</vt:lpstr>
      <vt:lpstr>KEBIJAKAN OPERASIONAL  KEKARANTINAAN  KESEHATAN</vt:lpstr>
      <vt:lpstr>ASAS DAN TUJUAN PENYELENGGARAAN  KEKARANTINAAN KESEHATAN</vt:lpstr>
      <vt:lpstr>PENYELENGGARAAN KEKARANTINAAN KESEHATAN DI PINTU MASUK NEGARA  </vt:lpstr>
      <vt:lpstr>TINDAKAN</vt:lpstr>
      <vt:lpstr>PEMBAGIAN WILAYAH KARANTINA DI  PINTU MASUK NEGARA (BANDAR  UDARA)</vt:lpstr>
      <vt:lpstr>PEMBERIAN IJIN  KARANTINA KESEHATAN</vt:lpstr>
      <vt:lpstr>TUGAS DAN TANGGUNG JAWAB</vt:lpstr>
      <vt:lpstr>KOORDINASI DAN  KOMUNIKASI</vt:lpstr>
      <vt:lpstr>PROSEDUR TERKAIT PENYELENGGARA BANDARA</vt:lpstr>
      <vt:lpstr>PROSEDUR TERKAIT KARANTINA KESEHATAN</vt:lpstr>
      <vt:lpstr>PROSEDUR TERKAIT KARANTINA KESEHATAN</vt:lpstr>
      <vt:lpstr>PROSEDUR TERKAIT KARANTINA KESEHATAN</vt:lpstr>
      <vt:lpstr>CEGAH TANGKAL PENYAKIT MENULAR</vt:lpstr>
      <vt:lpstr>CEGAH TANGKAL PENYAKIT MENULAR</vt:lpstr>
      <vt:lpstr>PROSEDUR TERKAIT KARANTINA KESEHATAN</vt:lpstr>
      <vt:lpstr>PROSEDUR TERKAIT KARANTINA KESEHATAN</vt:lpstr>
      <vt:lpstr>PROSEDUR TERKAIT KARANTINA KESEHATAN</vt:lpstr>
      <vt:lpstr>PROSEDUR TERKAIT KARANTINA KESEHATAN</vt:lpstr>
      <vt:lpstr>PROSEDUR TERKAIT KARANTINA KESEHATAN</vt:lpstr>
      <vt:lpstr>PROSEDUR TERKAIT KARANTINA KESEHATAN</vt:lpstr>
      <vt:lpstr>PROSEDUR TERKAIT KARANTINA KESEHATAN</vt:lpstr>
      <vt:lpstr>PROSEDUR TERKAIT KARANTINA KESEHATAN</vt:lpstr>
      <vt:lpstr>Ketentuan Lain</vt:lpstr>
      <vt:lpstr>Penerapan Peraturan Kesehatan Internasional  dan Ketentuan-Ketentuan yang Terkait</vt:lpstr>
      <vt:lpstr>Program Penerbangan Nasional  terkait Wabah Penyakit Menular</vt:lpstr>
      <vt:lpstr>JEJARING FAL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Bahan paparan Kekarantinaan Kesehatan Di Bandara Udara_Jogja.pptx</dc:title>
  <dc:creator>KRISTI ENDAH</dc:creator>
  <cp:lastModifiedBy>septia dwi cahyani</cp:lastModifiedBy>
  <cp:revision>1</cp:revision>
  <dcterms:created xsi:type="dcterms:W3CDTF">2024-04-04T04:14:28Z</dcterms:created>
  <dcterms:modified xsi:type="dcterms:W3CDTF">2024-04-04T05:57:22Z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2016-04-21T00:00:00Z</vt:filetime>
  </property>
  <property fmtid="{D5CDD505-2E9C-101B-9397-08002B2CF9AE}" pid="3" name="Creator">
    <vt:lpwstr>Microsoft PowerPoint</vt:lpwstr>
  </property>
  <property fmtid="{D5CDD505-2E9C-101B-9397-08002B2CF9AE}" pid="4" name="LastSaved">
    <vt:filetime>2024-04-04T00:00:00Z</vt:filetime>
  </property>
</Properties>
</file>