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59" r:id="rId6"/>
    <p:sldId id="260" r:id="rId7"/>
    <p:sldId id="261" r:id="rId8"/>
    <p:sldId id="262" r:id="rId9"/>
    <p:sldId id="263" r:id="rId10"/>
    <p:sldId id="290" r:id="rId11"/>
    <p:sldId id="291" r:id="rId12"/>
    <p:sldId id="264" r:id="rId13"/>
    <p:sldId id="265" r:id="rId14"/>
    <p:sldId id="266" r:id="rId15"/>
    <p:sldId id="267" r:id="rId16"/>
    <p:sldId id="29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2" r:id="rId39"/>
    <p:sldId id="289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00D8-5804-4FD0-B367-F06A8B79A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B5D7C-48A6-420E-AB67-1EAE0B6E3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EA334-8B40-42A8-B63B-8C195E27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9CB66-D795-4A33-96A3-F76D411C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3CA1-4992-4EB0-A8DB-A4A014942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195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661E-55AA-468F-89E2-9D72554A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E40A7-495F-4543-9D65-F1E555BCB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A50D8-8E7B-4F62-B5A1-8C0CBC61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F4E8F-206B-46EE-BAA0-FD93C943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93D3B-EB96-4A85-B90F-C3A8BE1B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29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C327C-507F-48D2-85E0-D4037A433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B26B1-DC71-4833-800B-AACFD0E41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569DF-5EDF-494A-BFD1-7EF5D8D8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9E12D-796A-4E35-BC27-8C5F2FD6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BFA4A-B722-45AB-A743-03BF0C49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800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4711-B02A-4FA7-B83A-73D13ABF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8C4F-AF25-4921-9740-2F39BFED6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2F3AE-26D2-4D84-81A7-B87FCDB8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593D4-DA0C-4545-BE62-0B07081E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EE85D-1238-4183-95FD-9738BCBB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955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7937-D99C-4EBA-9DA6-5A6C5738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7223D-2699-4061-BD2D-93725EDA0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9B419-7E25-4D73-857D-BC3686FB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C0569-333B-4AA1-BDD1-79628488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6BE14-BEF9-4882-AB7F-CED7A2B4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06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7A23-4B89-4EEE-82E1-1E4AA4BF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FCE71-45B6-49FB-8C5E-BA0CC4732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A1D98-4BB4-4AF9-B904-83E50A4F4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40E5A-3C4A-4B2E-9FED-1537CD78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091C4-80F4-4E6B-ACD0-2B859D62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1486B-2436-4767-ADBA-3B74FF49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34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E8D9-F52A-476C-BD62-981577E5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CD186-4FAC-407F-BAF2-8C6637A02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E29E5-AEDE-4801-A069-BDD611AD1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BA3D2-4CC8-4070-9CAB-7B84805F6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C9F35-DBA1-45F3-BEBC-E4ACE0948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9774B-A720-4335-82E6-0A44D233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01BFC-D5AC-4814-9863-50165136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0B501-F555-406E-BAF8-49D556A5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201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40FE-64EE-4F32-8111-561C5E8A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1B729-C53C-4FDB-85D8-5C5BDC4A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E70A7-7BEC-40E5-929D-46F61AA4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D004D-CA64-4F83-896D-DE570AFE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803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8CF3A-CB4C-4C5E-9513-7AE19C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1EE77-7890-43B0-8053-6C21A5F1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89AF6-A79C-4C31-B5C7-22D16953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643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4B40-369D-47C0-B30B-21BAB3FC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0B40C-2942-494E-AA5D-B8A3C324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7305C-BDF1-4112-A0F9-12D804D7F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93D80-EE61-429E-9100-22DFD94B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1B7DC-DBEE-4D6A-84AB-D0AFCAA3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6FDA3-EE84-4D4B-A4C8-03A1B481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891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5D0C-7091-4857-A10A-0D9A917A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CA6AA-CFD9-4142-863D-1239C58C0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D9A8E-D91B-405C-97B4-220782C76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637BF-0B0B-4393-9153-2EC1D8B2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AFEBB-2B39-48B7-91FD-E4E736D1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05A7E-D9A1-4818-9E0D-D1A1357F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664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42046-A2C1-44CF-AEE9-DB75F5E2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FE442-E719-4661-8B2A-7B5A0553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948E6-4F56-412C-987D-3E3110CA7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4F53-AB29-47F7-A5F2-25C389372AEC}" type="datetimeFigureOut">
              <a:rPr lang="en-ID" smtClean="0"/>
              <a:t>16/04/2025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E097-7601-441D-ADC8-73E3CFB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FD269-65A3-472C-B572-EE99ACED4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DFBD-9CDC-4CAD-BD66-5EC3E66B398C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02432D-3B43-45B9-AF46-F9F70C9F8E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0"/>
          <a:stretch/>
        </p:blipFill>
        <p:spPr>
          <a:xfrm>
            <a:off x="9899033" y="45244"/>
            <a:ext cx="2243328" cy="1690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D083BD-DC2B-499B-B6C4-FEBE8EE1B4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25" y="5375366"/>
            <a:ext cx="1566870" cy="134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1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FA30-58AA-46CD-943D-4F535B87C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126" y="1182189"/>
            <a:ext cx="9498874" cy="232777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Bab 5 </a:t>
            </a:r>
            <a:br>
              <a:rPr lang="en-GB" b="1" dirty="0"/>
            </a:br>
            <a:r>
              <a:rPr lang="en-GB" b="1" dirty="0" err="1"/>
              <a:t>Konsep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 err="1"/>
              <a:t>Pengendalian</a:t>
            </a:r>
            <a:r>
              <a:rPr lang="en-GB" b="1" dirty="0"/>
              <a:t>/ </a:t>
            </a:r>
            <a:r>
              <a:rPr lang="en-GB" b="1" i="1" dirty="0"/>
              <a:t>Controlling</a:t>
            </a:r>
            <a:r>
              <a:rPr lang="en-GB" b="1" dirty="0"/>
              <a:t> 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76DFA-4B45-4445-8062-5D30BA47C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Frengki</a:t>
            </a:r>
            <a:r>
              <a:rPr lang="en-US" dirty="0"/>
              <a:t> </a:t>
            </a:r>
            <a:r>
              <a:rPr lang="en-US" dirty="0" err="1"/>
              <a:t>Apryanto</a:t>
            </a:r>
            <a:r>
              <a:rPr lang="en-US" dirty="0"/>
              <a:t>, </a:t>
            </a:r>
            <a:r>
              <a:rPr lang="en-US" dirty="0" err="1"/>
              <a:t>S.Kep</a:t>
            </a:r>
            <a:r>
              <a:rPr lang="en-US" dirty="0"/>
              <a:t>., </a:t>
            </a:r>
            <a:r>
              <a:rPr lang="en-US" dirty="0" err="1"/>
              <a:t>Ners</a:t>
            </a:r>
            <a:r>
              <a:rPr lang="en-US" dirty="0"/>
              <a:t>., </a:t>
            </a:r>
            <a:r>
              <a:rPr lang="en-US" dirty="0" err="1"/>
              <a:t>M.Kep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322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CF96-FF80-492B-8FA9-F29D83F5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Nilai Normal BOR:</a:t>
            </a:r>
            <a:br>
              <a:rPr lang="en-ID" b="1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EB5F-1332-4DC0-AB62-1071AAB7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Nilai normal BOR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bervariasi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pada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, dan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. </a:t>
            </a:r>
          </a:p>
          <a:p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b="1" dirty="0"/>
              <a:t>BOR normal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berkisar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b="1" dirty="0"/>
              <a:t>70% </a:t>
            </a:r>
            <a:r>
              <a:rPr lang="en-ID" b="1" dirty="0" err="1"/>
              <a:t>hingga</a:t>
            </a:r>
            <a:r>
              <a:rPr lang="en-ID" b="1" dirty="0"/>
              <a:t> 85%</a:t>
            </a:r>
            <a:r>
              <a:rPr lang="en-ID" dirty="0"/>
              <a:t>. </a:t>
            </a:r>
          </a:p>
          <a:p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overkapasitas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2475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DB93-A7EB-45CE-968D-F82BFC82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262D-E606-4B42-A2E2-3C319396D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CE11F-8150-4E46-838D-B7BB1BF1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26" y="365125"/>
            <a:ext cx="10515600" cy="60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4A6F-A81B-4A2C-B3FE-F2AA9BB2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Bed Count Days (BCD):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6F7AB-3894-49A8-9CC5-E42329892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Bed Count Days (BCD)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total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yang </a:t>
            </a:r>
            <a:r>
              <a:rPr lang="en-ID" dirty="0" err="1"/>
              <a:t>dihabiskan</a:t>
            </a:r>
            <a:r>
              <a:rPr lang="en-ID" dirty="0"/>
              <a:t> oleh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Bed Count Days </a:t>
            </a:r>
            <a:r>
              <a:rPr lang="en-ID" dirty="0" err="1"/>
              <a:t>menggambarkan</a:t>
            </a:r>
            <a:r>
              <a:rPr lang="en-ID" dirty="0"/>
              <a:t> total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oleh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menjalani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inap</a:t>
            </a:r>
            <a:r>
              <a:rPr lang="en-ID" dirty="0"/>
              <a:t>, dan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beban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memantau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pemanfaatan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, BCD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"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" yang </a:t>
            </a:r>
            <a:r>
              <a:rPr lang="en-ID" dirty="0" err="1"/>
              <a:t>dihuni</a:t>
            </a:r>
            <a:r>
              <a:rPr lang="en-ID" dirty="0"/>
              <a:t> oleh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yang </a:t>
            </a:r>
            <a:r>
              <a:rPr lang="en-ID" dirty="0" err="1"/>
              <a:t>dihitung</a:t>
            </a:r>
            <a:r>
              <a:rPr lang="en-ID" dirty="0"/>
              <a:t>.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BCD,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inap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486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A114-DD4A-422B-9B05-6206B1DD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90F28-9DFB-4E21-86CE-3FADDB7C7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7A251-2468-4373-BF9E-E4FEDCF9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8" y="192046"/>
            <a:ext cx="11627893" cy="64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3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46D1-C722-4B56-A6D4-AE7E6844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7F7ED-4497-4D53-974F-4C5B732A9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A06B7-FC26-4CF8-A1F5-00F9F314C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205"/>
            <a:ext cx="10515601" cy="63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1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1FC9-27A9-4A19-9B9F-92B3F5113E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/>
              <a:t>Materi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: </a:t>
            </a:r>
            <a:br>
              <a:rPr lang="en-ID" b="1" dirty="0"/>
            </a:br>
            <a:r>
              <a:rPr lang="en-ID" b="1" dirty="0"/>
              <a:t>Bed Turn Over (BTO)</a:t>
            </a:r>
            <a:br>
              <a:rPr lang="en-ID" dirty="0"/>
            </a:b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EE543E-4BE5-498B-B8B8-45042C141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633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E1FC9-27A9-4A19-9B9F-92B3F511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91E84-AAFD-4AAA-A255-659A70FF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1" dirty="0" err="1"/>
              <a:t>Capaian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: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Setelah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Bed Turn Over (BTO)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 dan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Bed Turn Over (BTO).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Mengaplikasikan</a:t>
            </a:r>
            <a:r>
              <a:rPr lang="en-ID" dirty="0"/>
              <a:t> BTO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Menganalisis</a:t>
            </a:r>
            <a:r>
              <a:rPr lang="en-ID" dirty="0"/>
              <a:t> data BTO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3031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9-95BC-48D1-83F3-3F483544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Pendahuluan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59D2-8C86-4B1F-BCE5-E24882CE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D" dirty="0"/>
              <a:t>Bed Turn Over (BTO)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perputaran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BTO </a:t>
            </a:r>
            <a:r>
              <a:rPr lang="en-ID" dirty="0" err="1"/>
              <a:t>mengindikasikan</a:t>
            </a:r>
            <a:r>
              <a:rPr lang="en-ID" dirty="0"/>
              <a:t> </a:t>
            </a:r>
            <a:r>
              <a:rPr lang="en-ID" dirty="0" err="1"/>
              <a:t>seberapa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oleh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dipulangkan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dipindahkan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Metrik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memantau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inap</a:t>
            </a:r>
            <a:r>
              <a:rPr lang="en-ID" dirty="0"/>
              <a:t> </a:t>
            </a:r>
            <a:r>
              <a:rPr lang="en-ID" dirty="0" err="1"/>
              <a:t>dimanfaatkan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optimal. </a:t>
            </a:r>
          </a:p>
          <a:p>
            <a:pPr algn="just"/>
            <a:r>
              <a:rPr lang="en-ID" dirty="0"/>
              <a:t>Tingkat BTO yang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menangani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,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26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E2F9-AAD0-406F-A2D3-34C9A6E2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87A4-2B9D-4C37-ABA1-52A4BE2A2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BTO juga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alokasi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dan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757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FCE8-2E20-4006-9F2C-03BC41EC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Definisi</a:t>
            </a:r>
            <a:r>
              <a:rPr lang="en-ID" b="1" dirty="0"/>
              <a:t> Bed Turn Over (BTO):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F6F8-0FC8-482C-9BD0-616E7474C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Bed Turn Over (BTO)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yang </a:t>
            </a:r>
            <a:r>
              <a:rPr lang="en-ID" dirty="0" err="1"/>
              <a:t>terisi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oleh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BTO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dan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seberapa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menggantikan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dipulangkan</a:t>
            </a:r>
            <a:r>
              <a:rPr lang="en-ID" dirty="0"/>
              <a:t>, yang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68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1AC5-819E-4709-B68C-2A1063CE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C4895-0B20-451A-AECD-882AFB659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Topik</a:t>
            </a:r>
            <a:r>
              <a:rPr lang="en-GB" dirty="0"/>
              <a:t> :</a:t>
            </a:r>
            <a:endParaRPr lang="en-ID" dirty="0"/>
          </a:p>
          <a:p>
            <a:r>
              <a:rPr lang="en-GB" dirty="0"/>
              <a:t>1) </a:t>
            </a:r>
            <a:r>
              <a:rPr lang="en-GB" dirty="0" err="1"/>
              <a:t>Penghitungan</a:t>
            </a:r>
            <a:r>
              <a:rPr lang="en-GB" dirty="0"/>
              <a:t> lama </a:t>
            </a:r>
            <a:r>
              <a:rPr lang="en-GB" dirty="0" err="1"/>
              <a:t>hari</a:t>
            </a:r>
            <a:r>
              <a:rPr lang="en-GB" dirty="0"/>
              <a:t> </a:t>
            </a:r>
            <a:r>
              <a:rPr lang="en-GB" dirty="0" err="1"/>
              <a:t>rawat</a:t>
            </a:r>
            <a:r>
              <a:rPr lang="en-GB" dirty="0"/>
              <a:t> ( BOR )</a:t>
            </a:r>
            <a:endParaRPr lang="en-ID" dirty="0"/>
          </a:p>
          <a:p>
            <a:r>
              <a:rPr lang="en-GB" dirty="0"/>
              <a:t>2) </a:t>
            </a:r>
            <a:r>
              <a:rPr lang="en-GB" dirty="0" err="1"/>
              <a:t>Penghitungan</a:t>
            </a:r>
            <a:r>
              <a:rPr lang="en-GB" dirty="0"/>
              <a:t> rata-rata lama di </a:t>
            </a:r>
            <a:r>
              <a:rPr lang="en-GB" dirty="0" err="1"/>
              <a:t>rawat</a:t>
            </a:r>
            <a:r>
              <a:rPr lang="en-GB" dirty="0"/>
              <a:t> ( ALOS )</a:t>
            </a:r>
            <a:endParaRPr lang="en-ID" dirty="0"/>
          </a:p>
          <a:p>
            <a:r>
              <a:rPr lang="en-GB" dirty="0"/>
              <a:t>3) </a:t>
            </a:r>
            <a:r>
              <a:rPr lang="en-GB" dirty="0" err="1"/>
              <a:t>Penghitungan</a:t>
            </a:r>
            <a:r>
              <a:rPr lang="en-GB" dirty="0"/>
              <a:t> lama </a:t>
            </a:r>
            <a:r>
              <a:rPr lang="en-GB" dirty="0" err="1"/>
              <a:t>tempat</a:t>
            </a:r>
            <a:r>
              <a:rPr lang="en-GB" dirty="0"/>
              <a:t> </a:t>
            </a:r>
            <a:r>
              <a:rPr lang="en-GB" dirty="0" err="1"/>
              <a:t>tidur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terisi</a:t>
            </a:r>
            <a:r>
              <a:rPr lang="en-GB" dirty="0"/>
              <a:t> ( TOI 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6776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9806-8B04-4B8F-96DB-F7AD9821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FAAD-C22D-43F4-BC56-310A36F7F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4FB64-0C96-4522-B958-2605E4EA8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65" y="472510"/>
            <a:ext cx="11650070" cy="57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6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1200-D229-4F41-9434-03CBDE34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511E-13E5-4816-A7D2-8872A4C31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DA5E0-7FA7-4116-BBBE-3EDA7CD6E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501602"/>
            <a:ext cx="11182350" cy="49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5227-A82F-4A62-8EB0-70A875789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/>
              <a:t>Materi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: </a:t>
            </a:r>
            <a:br>
              <a:rPr lang="en-ID" b="1" dirty="0"/>
            </a:br>
            <a:r>
              <a:rPr lang="en-ID" b="1" dirty="0"/>
              <a:t>Turn Over Interval (TOI)</a:t>
            </a:r>
            <a:br>
              <a:rPr lang="en-ID" dirty="0"/>
            </a:b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52FE15-E10D-4856-83F0-7CF6E0F77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1758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9902-6319-4269-9DEE-1229457A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Capaian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D308E-38D7-49E4-BEA3-3FEFAB8BD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Setelah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Turn Over Interval (TOI)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 dan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Turn Over Interval (TOI).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Mengaplikasikan</a:t>
            </a:r>
            <a:r>
              <a:rPr lang="en-ID" dirty="0"/>
              <a:t> TOI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Menganalisis</a:t>
            </a:r>
            <a:r>
              <a:rPr lang="en-ID" dirty="0"/>
              <a:t> data TOI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pemanfaatan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592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6FC6-6828-4908-8CDE-AEF415EB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Pendahuluan</a:t>
            </a:r>
            <a:r>
              <a:rPr lang="en-ID" b="1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3B64-FBBA-44B9-BD71-5E5D2AE12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Turn Over Interval (TOI)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 oleh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mengganti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lama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pada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TOI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Pengelolaan</a:t>
            </a:r>
            <a:r>
              <a:rPr lang="en-ID" dirty="0"/>
              <a:t> TOI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inap</a:t>
            </a:r>
            <a:r>
              <a:rPr lang="en-ID" dirty="0"/>
              <a:t> dan </a:t>
            </a:r>
            <a:r>
              <a:rPr lang="en-ID" dirty="0" err="1"/>
              <a:t>memaksimalkan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808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81D3-B165-41CC-AF30-779E7907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C433-9C36-495C-8C08-9B35C7181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TOI juga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memantau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dan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seberapa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dipulangkan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TOI yang </a:t>
            </a:r>
            <a:r>
              <a:rPr lang="en-ID" dirty="0" err="1"/>
              <a:t>efektif</a:t>
            </a:r>
            <a:r>
              <a:rPr lang="en-ID" dirty="0"/>
              <a:t>,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optimal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yang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006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7B2E-261C-4CA0-BE94-D5C70045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Definisi</a:t>
            </a:r>
            <a:r>
              <a:rPr lang="en-ID" b="1" dirty="0"/>
              <a:t> Turn Over Interval (TOI):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D40C8-BD03-4545-A02B-84049A7D0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Turn Over Interval (TOI)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 oleh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menggantikan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pada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TOI </a:t>
            </a:r>
            <a:r>
              <a:rPr lang="en-ID" dirty="0" err="1"/>
              <a:t>dihitung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selang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586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79F7-0BA4-45E4-A971-6365D64A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A1703-84C3-4575-AE9D-D8ECD939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TOI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kecepatan</a:t>
            </a:r>
            <a:r>
              <a:rPr lang="en-ID" dirty="0"/>
              <a:t> </a:t>
            </a:r>
            <a:r>
              <a:rPr lang="en-ID" dirty="0" err="1"/>
              <a:t>pengisian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dan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. </a:t>
            </a:r>
          </a:p>
          <a:p>
            <a:pPr algn="just"/>
            <a:r>
              <a:rPr lang="en-ID" b="1" dirty="0"/>
              <a:t>TOI yang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pendek</a:t>
            </a:r>
            <a:r>
              <a:rPr lang="en-ID" b="1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,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b="1" dirty="0"/>
              <a:t>TOI yang </a:t>
            </a:r>
            <a:r>
              <a:rPr lang="en-ID" b="1" dirty="0" err="1"/>
              <a:t>panjang</a:t>
            </a:r>
            <a:r>
              <a:rPr lang="en-ID" b="1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mengindikasikan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kendala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lain yang </a:t>
            </a:r>
            <a:r>
              <a:rPr lang="en-ID" dirty="0" err="1"/>
              <a:t>menghambat</a:t>
            </a:r>
            <a:r>
              <a:rPr lang="en-ID" dirty="0"/>
              <a:t> </a:t>
            </a:r>
            <a:r>
              <a:rPr lang="en-ID" dirty="0" err="1"/>
              <a:t>pemanfaatan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7722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EDD8-C035-4E3D-9B01-612916ED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Rumus</a:t>
            </a:r>
            <a:r>
              <a:rPr lang="en-ID" b="1" dirty="0"/>
              <a:t> </a:t>
            </a:r>
            <a:r>
              <a:rPr lang="en-ID" b="1" dirty="0" err="1"/>
              <a:t>Perhitungan</a:t>
            </a:r>
            <a:r>
              <a:rPr lang="en-ID" b="1" dirty="0"/>
              <a:t> Turn Over Interval (TOI):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805F-91E7-4F44-BC3B-E73E5D331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F71E1-E23F-4B13-87C6-FB95442C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50" y="365125"/>
            <a:ext cx="1091039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38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6159-AECC-419D-8678-FDC042F4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2CFF-16C6-4FBD-A8AA-2B4FDD904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4F927-1EA3-4653-93F3-5F909B8C6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1111522" cy="47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5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50EC-CD20-41A5-9C0F-1928DAE4C7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/>
              <a:t>Bed Occupancy Rate (BOR)</a:t>
            </a:r>
            <a:endParaRPr lang="en-ID" b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AE599B-CDF8-44E5-B42A-4E01964C4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3812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75C5-8472-4349-B756-19BEF7EA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8A45-FD35-4834-B463-012AEF06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, </a:t>
            </a:r>
            <a:r>
              <a:rPr lang="en-ID" b="1" dirty="0"/>
              <a:t>TOI normal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pada </a:t>
            </a:r>
            <a:r>
              <a:rPr lang="en-ID" dirty="0" err="1"/>
              <a:t>kisaran</a:t>
            </a:r>
            <a:r>
              <a:rPr lang="en-ID" dirty="0"/>
              <a:t> </a:t>
            </a:r>
            <a:r>
              <a:rPr lang="en-ID" b="1" dirty="0"/>
              <a:t>1 </a:t>
            </a:r>
            <a:r>
              <a:rPr lang="en-ID" b="1" dirty="0" err="1"/>
              <a:t>hingga</a:t>
            </a:r>
            <a:r>
              <a:rPr lang="en-ID" b="1" dirty="0"/>
              <a:t> 3 </a:t>
            </a:r>
            <a:r>
              <a:rPr lang="en-ID" b="1" dirty="0" err="1"/>
              <a:t>hari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Artinya</a:t>
            </a:r>
            <a:r>
              <a:rPr lang="en-ID" dirty="0"/>
              <a:t>,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mengganti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nilai</a:t>
            </a:r>
            <a:r>
              <a:rPr lang="en-ID" dirty="0"/>
              <a:t> normal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berbeda-beda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pada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dan </a:t>
            </a:r>
            <a:r>
              <a:rPr lang="en-ID" dirty="0" err="1"/>
              <a:t>kecepatan</a:t>
            </a:r>
            <a:r>
              <a:rPr lang="en-ID" dirty="0"/>
              <a:t> </a:t>
            </a:r>
            <a:r>
              <a:rPr lang="en-ID" dirty="0" err="1"/>
              <a:t>alur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masuk</a:t>
            </a:r>
            <a:r>
              <a:rPr lang="en-ID" dirty="0"/>
              <a:t> dan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efisiensi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TOI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(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), </a:t>
            </a:r>
            <a:r>
              <a:rPr lang="en-ID" dirty="0" err="1"/>
              <a:t>sementara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intensif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TOI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.</a:t>
            </a:r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13693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AAE3-77F3-4396-A184-75D0A7E35E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 err="1"/>
              <a:t>Materi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: </a:t>
            </a:r>
            <a:br>
              <a:rPr lang="en-ID" b="1" dirty="0"/>
            </a:br>
            <a:r>
              <a:rPr lang="en-ID" b="1" dirty="0"/>
              <a:t>Length of Stay (LOS)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92CD980-5181-41AC-9605-7962B562B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8009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7A84-1247-41EC-8848-0AAD9B69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Capaian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F0EBF-C05A-434E-9249-6A0B1FBA9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Setelah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Length of Stay (LOS)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 dan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Length of Stay (LOS).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Mengaplikasikan</a:t>
            </a:r>
            <a:r>
              <a:rPr lang="en-ID" dirty="0"/>
              <a:t> LOS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Menganalisis</a:t>
            </a:r>
            <a:r>
              <a:rPr lang="en-ID" dirty="0"/>
              <a:t> data LOS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12839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50CF-3585-4758-9FC7-FBF4B383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Pendahuluan</a:t>
            </a:r>
            <a:r>
              <a:rPr lang="en-ID" b="1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96530-7235-4598-AD27-7BD5C2DB4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Length of Stay (LOS) </a:t>
            </a:r>
            <a:r>
              <a:rPr lang="en-ID" dirty="0" err="1"/>
              <a:t>adalah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yang </a:t>
            </a:r>
            <a:r>
              <a:rPr lang="en-ID" dirty="0" err="1"/>
              <a:t>mengukur</a:t>
            </a:r>
            <a:r>
              <a:rPr lang="en-ID" dirty="0"/>
              <a:t> lama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dirawat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dihitung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LOS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inap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beban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456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021D-B3DD-481E-A4C1-F22B7761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0DBF-042E-4713-AF49-E58CBCE08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Pengukuran</a:t>
            </a:r>
            <a:r>
              <a:rPr lang="en-ID" dirty="0"/>
              <a:t> LOS yang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. </a:t>
            </a:r>
          </a:p>
          <a:p>
            <a:pPr algn="just"/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LOS yang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menandakan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, </a:t>
            </a:r>
            <a:r>
              <a:rPr lang="en-ID" dirty="0" err="1"/>
              <a:t>sementara</a:t>
            </a:r>
            <a:r>
              <a:rPr lang="en-ID" dirty="0"/>
              <a:t> LOS yang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mengindikasikan</a:t>
            </a:r>
            <a:r>
              <a:rPr lang="en-ID" dirty="0"/>
              <a:t> </a:t>
            </a:r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pemantauan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891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0FA1-8DE5-4B01-AAF4-A8CEE744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Definisi</a:t>
            </a:r>
            <a:r>
              <a:rPr lang="en-ID" b="1" dirty="0"/>
              <a:t> Length of Stay (LOS):</a:t>
            </a:r>
            <a:br>
              <a:rPr lang="en-ID" b="1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6E538-E28C-4FA9-A192-BB421B87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Length of Stay (LOS)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total </a:t>
            </a:r>
            <a:r>
              <a:rPr lang="en-ID" dirty="0" err="1"/>
              <a:t>hari</a:t>
            </a:r>
            <a:r>
              <a:rPr lang="en-ID" dirty="0"/>
              <a:t> yang </a:t>
            </a:r>
            <a:r>
              <a:rPr lang="en-ID" dirty="0" err="1"/>
              <a:t>dihabiskan</a:t>
            </a:r>
            <a:r>
              <a:rPr lang="en-ID" dirty="0"/>
              <a:t> oleh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,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diterima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inap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dipulangkan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sembuh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LOS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dan </a:t>
            </a:r>
            <a:r>
              <a:rPr lang="en-ID" dirty="0" err="1"/>
              <a:t>pemanfaatan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5890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1949-FC51-4395-B6C8-3131BA12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EDBA7-86B7-4D51-B6C4-89CE95BB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AF5D7-4D4F-4555-B21A-444E16194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9" y="681037"/>
            <a:ext cx="10230064" cy="49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2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491B-1ADC-425E-A42F-470B05D3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14FF-37CB-49CB-A1F8-250CFEB24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90C86-2EF2-43E8-85A4-75E503EA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35" y="365125"/>
            <a:ext cx="8474659" cy="6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05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1EE0-BFF1-443D-BF1B-873ADC9E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E54C-9148-49F9-8A33-8CA6EC02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E7283-FB9C-4A59-9AA0-E6DEF08B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2" y="165326"/>
            <a:ext cx="11477767" cy="63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38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AD3D-2BE5-4598-B356-DF106A43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Nilai Ideal LOS: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70FB8-B50A-433B-82A9-AED464637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rumah</a:t>
            </a:r>
            <a:r>
              <a:rPr lang="en-ID" b="1" dirty="0"/>
              <a:t> </a:t>
            </a:r>
            <a:r>
              <a:rPr lang="en-ID" b="1" dirty="0" err="1"/>
              <a:t>sakit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manajemen</a:t>
            </a:r>
            <a:r>
              <a:rPr lang="en-ID" b="1" dirty="0"/>
              <a:t> yang </a:t>
            </a:r>
            <a:r>
              <a:rPr lang="en-ID" b="1" dirty="0" err="1"/>
              <a:t>baik</a:t>
            </a:r>
            <a:r>
              <a:rPr lang="en-ID" dirty="0"/>
              <a:t>, </a:t>
            </a:r>
            <a:r>
              <a:rPr lang="en-ID" dirty="0" err="1"/>
              <a:t>nilai</a:t>
            </a:r>
            <a:r>
              <a:rPr lang="en-ID" dirty="0"/>
              <a:t> LOS yang ideal </a:t>
            </a:r>
            <a:r>
              <a:rPr lang="en-ID" dirty="0" err="1"/>
              <a:t>adalah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mengoptimalkan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yang </a:t>
            </a:r>
            <a:r>
              <a:rPr lang="en-ID" dirty="0" err="1"/>
              <a:t>memadai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acuan</a:t>
            </a:r>
            <a:r>
              <a:rPr lang="en-ID" dirty="0"/>
              <a:t>, </a:t>
            </a:r>
            <a:r>
              <a:rPr lang="en-ID" b="1" dirty="0"/>
              <a:t>LOS yang normal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rumah</a:t>
            </a:r>
            <a:r>
              <a:rPr lang="en-ID" b="1" dirty="0"/>
              <a:t> </a:t>
            </a:r>
            <a:r>
              <a:rPr lang="en-ID" b="1" dirty="0" err="1"/>
              <a:t>sakit</a:t>
            </a:r>
            <a:r>
              <a:rPr lang="en-ID" b="1" dirty="0"/>
              <a:t> </a:t>
            </a:r>
            <a:r>
              <a:rPr lang="en-ID" b="1" dirty="0" err="1"/>
              <a:t>umum</a:t>
            </a:r>
            <a:r>
              <a:rPr lang="en-ID" b="1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berkisar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b="1" dirty="0"/>
              <a:t>3 </a:t>
            </a:r>
            <a:r>
              <a:rPr lang="en-ID" b="1" dirty="0" err="1"/>
              <a:t>hingga</a:t>
            </a:r>
            <a:r>
              <a:rPr lang="en-ID" b="1" dirty="0"/>
              <a:t> 7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kompleks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50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A3D0-BED8-4FBE-9DDA-DD6D2E23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75FFB-F9C5-4E89-8764-6D72459BB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1" dirty="0" err="1"/>
              <a:t>Capaian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: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Setelah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Bed Occupancy Rate (BOR)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 dan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BOR.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dirty="0" err="1"/>
              <a:t>Mengaplikasikan</a:t>
            </a:r>
            <a:r>
              <a:rPr lang="en-ID" dirty="0"/>
              <a:t> BOR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Menganalisis</a:t>
            </a:r>
            <a:r>
              <a:rPr lang="en-ID" dirty="0"/>
              <a:t> data BOR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rekomendasi</a:t>
            </a:r>
            <a:r>
              <a:rPr lang="en-ID" dirty="0"/>
              <a:t> </a:t>
            </a:r>
            <a:r>
              <a:rPr lang="en-ID" dirty="0" err="1"/>
              <a:t>perbaikan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80338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436C-73B5-4018-9C9F-1A5073B3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EF1E-7B7A-46B6-8A95-33881DFA9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87CB95-B3CB-4A28-948D-E24FF15793E5}"/>
              </a:ext>
            </a:extLst>
          </p:cNvPr>
          <p:cNvSpPr/>
          <p:nvPr/>
        </p:nvSpPr>
        <p:spPr>
          <a:xfrm>
            <a:off x="4286533" y="2967335"/>
            <a:ext cx="3618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Terimakasih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00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0C13-F215-46D5-A173-0F0832B1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Latar</a:t>
            </a:r>
            <a:r>
              <a:rPr lang="en-ID" b="1" dirty="0"/>
              <a:t> </a:t>
            </a:r>
            <a:r>
              <a:rPr lang="en-ID" b="1" dirty="0" err="1"/>
              <a:t>Belakang</a:t>
            </a:r>
            <a:r>
              <a:rPr lang="en-ID" b="1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1A447-7E25-46DE-B732-554062EA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Bed Occupancy Rate (BOR) </a:t>
            </a:r>
            <a:r>
              <a:rPr lang="en-ID" dirty="0" err="1"/>
              <a:t>adalah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pemanfaatan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(bed)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BOR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seberapa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yang </a:t>
            </a:r>
            <a:r>
              <a:rPr lang="en-ID" dirty="0" err="1"/>
              <a:t>tersedia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Tingkat BOR yang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beroperasi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, </a:t>
            </a:r>
            <a:r>
              <a:rPr lang="en-ID" dirty="0" err="1"/>
              <a:t>sementara</a:t>
            </a:r>
            <a:r>
              <a:rPr lang="en-ID" dirty="0"/>
              <a:t> BOR yang </a:t>
            </a:r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menandakan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50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42DD-7A9E-495F-BEDA-6FFD8743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BB4B-2587-4507-A581-856DF9116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berpengaruh</a:t>
            </a:r>
            <a:r>
              <a:rPr lang="en-ID" dirty="0"/>
              <a:t> pada </a:t>
            </a:r>
            <a:r>
              <a:rPr lang="en-ID" dirty="0" err="1"/>
              <a:t>alokasi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,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efektivitas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yang </a:t>
            </a:r>
            <a:r>
              <a:rPr lang="en-ID" dirty="0" err="1"/>
              <a:t>dikeluarkan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perhitungan</a:t>
            </a:r>
            <a:r>
              <a:rPr lang="en-ID" dirty="0"/>
              <a:t> BOR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dan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255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EEA4-93D2-4C14-88C5-20FDF350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Definisi</a:t>
            </a:r>
            <a:r>
              <a:rPr lang="en-ID" b="1" dirty="0"/>
              <a:t> Bed Occupancy Rate (BOR):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501F-A3CE-4339-8A33-FFA7CD7C8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Bed Occupancy Rate (BOR)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persentase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total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yang </a:t>
            </a:r>
            <a:r>
              <a:rPr lang="en-ID" dirty="0" err="1"/>
              <a:t>terpakai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dihuni</a:t>
            </a:r>
            <a:r>
              <a:rPr lang="en-ID" dirty="0"/>
              <a:t> oleh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,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total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yang </a:t>
            </a:r>
            <a:r>
              <a:rPr lang="en-ID" dirty="0" err="1"/>
              <a:t>tersedia</a:t>
            </a:r>
            <a:r>
              <a:rPr lang="en-ID" dirty="0"/>
              <a:t> di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, BOR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sejauh</a:t>
            </a:r>
            <a:r>
              <a:rPr lang="en-ID" dirty="0"/>
              <a:t> mana </a:t>
            </a:r>
            <a:r>
              <a:rPr lang="en-ID" dirty="0" err="1"/>
              <a:t>kapasitas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</a:t>
            </a:r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5546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C00A-0A8E-4ACA-B3CA-D7112501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Rumus</a:t>
            </a:r>
            <a:r>
              <a:rPr lang="en-ID" b="1" dirty="0"/>
              <a:t> </a:t>
            </a:r>
            <a:r>
              <a:rPr lang="en-ID" b="1" dirty="0" err="1"/>
              <a:t>Perhitungan</a:t>
            </a:r>
            <a:r>
              <a:rPr lang="en-ID" b="1" dirty="0"/>
              <a:t> BOR: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F590-12E9-4F4B-8C2F-A15D5FB6B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D5A47-954F-44C6-89CD-C2E61D7FC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04787"/>
            <a:ext cx="120110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5F83-35E1-4781-A8D3-1D0AEB36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75A5F-52A0-4811-886A-C64CC83B3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FEC57-63C0-4F51-BD68-1FDE1C86E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76" y="681037"/>
            <a:ext cx="11499447" cy="48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9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1378</Words>
  <Application>Microsoft Office PowerPoint</Application>
  <PresentationFormat>Widescreen</PresentationFormat>
  <Paragraphs>89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Bab 5  Konsep  Pengendalian/ Controlling </vt:lpstr>
      <vt:lpstr>PowerPoint Presentation</vt:lpstr>
      <vt:lpstr>Materi Pembelajaran:  Bed Occupancy Rate (BOR)</vt:lpstr>
      <vt:lpstr>PowerPoint Presentation</vt:lpstr>
      <vt:lpstr>Latar Belakang:</vt:lpstr>
      <vt:lpstr>PowerPoint Presentation</vt:lpstr>
      <vt:lpstr>Definisi Bed Occupancy Rate (BOR):</vt:lpstr>
      <vt:lpstr>Rumus Perhitungan BOR:</vt:lpstr>
      <vt:lpstr>PowerPoint Presentation</vt:lpstr>
      <vt:lpstr>Nilai Normal BOR: </vt:lpstr>
      <vt:lpstr>PowerPoint Presentation</vt:lpstr>
      <vt:lpstr>Definisi Bed Count Days (BCD):</vt:lpstr>
      <vt:lpstr>PowerPoint Presentation</vt:lpstr>
      <vt:lpstr>PowerPoint Presentation</vt:lpstr>
      <vt:lpstr>Materi Pembelajaran:  Bed Turn Over (BTO) </vt:lpstr>
      <vt:lpstr>PowerPoint Presentation</vt:lpstr>
      <vt:lpstr>Pendahuluan</vt:lpstr>
      <vt:lpstr>PowerPoint Presentation</vt:lpstr>
      <vt:lpstr>Definisi Bed Turn Over (BTO): </vt:lpstr>
      <vt:lpstr>PowerPoint Presentation</vt:lpstr>
      <vt:lpstr>PowerPoint Presentation</vt:lpstr>
      <vt:lpstr>Materi Pembelajaran:  Turn Over Interval (TOI) </vt:lpstr>
      <vt:lpstr>Capaian Pembelajaran:</vt:lpstr>
      <vt:lpstr>Pendahuluan:</vt:lpstr>
      <vt:lpstr>PowerPoint Presentation</vt:lpstr>
      <vt:lpstr>Definisi Turn Over Interval (TOI):</vt:lpstr>
      <vt:lpstr>PowerPoint Presentation</vt:lpstr>
      <vt:lpstr>Rumus Perhitungan Turn Over Interval (TOI):</vt:lpstr>
      <vt:lpstr>PowerPoint Presentation</vt:lpstr>
      <vt:lpstr>PowerPoint Presentation</vt:lpstr>
      <vt:lpstr>Materi Pembelajaran:  Length of Stay (LOS)</vt:lpstr>
      <vt:lpstr>Capaian Pembelajaran:</vt:lpstr>
      <vt:lpstr>Pendahuluan:</vt:lpstr>
      <vt:lpstr>PowerPoint Presentation</vt:lpstr>
      <vt:lpstr>Definisi Length of Stay (LOS): </vt:lpstr>
      <vt:lpstr>PowerPoint Presentation</vt:lpstr>
      <vt:lpstr>PowerPoint Presentation</vt:lpstr>
      <vt:lpstr>PowerPoint Presentation</vt:lpstr>
      <vt:lpstr>Nilai Ideal LOS: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5  Konsep Pengendalian/ Controlling</dc:title>
  <dc:creator>MyBook 14F</dc:creator>
  <cp:lastModifiedBy>MyBook 14F</cp:lastModifiedBy>
  <cp:revision>9</cp:revision>
  <dcterms:created xsi:type="dcterms:W3CDTF">2025-04-16T02:34:36Z</dcterms:created>
  <dcterms:modified xsi:type="dcterms:W3CDTF">2025-04-16T07:12:28Z</dcterms:modified>
</cp:coreProperties>
</file>