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7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1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3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6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3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1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6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6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3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7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B35E-AFB6-4F31-A325-F42638EF06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A158A-7F6A-498D-A8AA-3F304E6B9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4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52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berenang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air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udang</a:t>
            </a:r>
            <a:r>
              <a:rPr lang="en-US" dirty="0" smtClean="0"/>
              <a:t> air </a:t>
            </a:r>
            <a:r>
              <a:rPr lang="en-US" dirty="0" err="1" smtClean="0"/>
              <a:t>tawar</a:t>
            </a:r>
            <a:r>
              <a:rPr lang="en-US" dirty="0" smtClean="0"/>
              <a:t>,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metacercaria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duodenum </a:t>
            </a:r>
            <a:r>
              <a:rPr lang="en-US" dirty="0" err="1" smtClean="0"/>
              <a:t>definitif</a:t>
            </a:r>
            <a:r>
              <a:rPr lang="en-US" dirty="0" smtClean="0"/>
              <a:t> host, </a:t>
            </a:r>
            <a:r>
              <a:rPr lang="en-US" dirty="0" err="1" smtClean="0"/>
              <a:t>metacercaria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bermigrasi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paru</a:t>
            </a:r>
            <a:r>
              <a:rPr lang="en-US" dirty="0" smtClean="0"/>
              <a:t> - </a:t>
            </a:r>
            <a:r>
              <a:rPr lang="en-US" dirty="0" err="1" smtClean="0"/>
              <a:t>paru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8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Patologi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Pulmonary </a:t>
            </a:r>
            <a:r>
              <a:rPr lang="en-US" dirty="0" err="1" smtClean="0"/>
              <a:t>paragonimiasis</a:t>
            </a:r>
            <a:r>
              <a:rPr lang="en-US" dirty="0" smtClean="0"/>
              <a:t> (</a:t>
            </a:r>
            <a:r>
              <a:rPr lang="en-US" dirty="0" err="1" smtClean="0"/>
              <a:t>kapsul</a:t>
            </a:r>
            <a:r>
              <a:rPr lang="en-US" dirty="0" smtClean="0"/>
              <a:t> </a:t>
            </a:r>
            <a:r>
              <a:rPr lang="en-US" dirty="0" err="1" smtClean="0"/>
              <a:t>fibrotik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Extra </a:t>
            </a:r>
            <a:r>
              <a:rPr lang="en-US" dirty="0" err="1" smtClean="0"/>
              <a:t>pulmonari</a:t>
            </a:r>
            <a:r>
              <a:rPr lang="en-US" dirty="0" smtClean="0"/>
              <a:t> </a:t>
            </a:r>
            <a:r>
              <a:rPr lang="en-US" dirty="0" err="1" smtClean="0"/>
              <a:t>paragonimiasis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31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Memasak</a:t>
            </a:r>
            <a:r>
              <a:rPr lang="en-US" dirty="0" smtClean="0"/>
              <a:t> </a:t>
            </a:r>
            <a:r>
              <a:rPr lang="en-US" dirty="0" err="1" smtClean="0"/>
              <a:t>kepiting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udang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endParaRPr lang="en-US" dirty="0" smtClean="0"/>
          </a:p>
          <a:p>
            <a:r>
              <a:rPr lang="en-US" dirty="0" err="1" smtClean="0"/>
              <a:t>Sanitasi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29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Trematoda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8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Ciri</a:t>
            </a:r>
            <a:r>
              <a:rPr lang="en-US" dirty="0" smtClean="0"/>
              <a:t> –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genus </a:t>
            </a:r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Jenis</a:t>
            </a:r>
            <a:r>
              <a:rPr lang="en-US" dirty="0" smtClean="0"/>
              <a:t> sex </a:t>
            </a:r>
            <a:r>
              <a:rPr lang="en-US" dirty="0" err="1" smtClean="0"/>
              <a:t>terpisah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jantan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pipih</a:t>
            </a:r>
            <a:r>
              <a:rPr lang="en-US" dirty="0" smtClean="0"/>
              <a:t>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lebar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betina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betina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langsing</a:t>
            </a:r>
            <a:r>
              <a:rPr lang="en-US" dirty="0" smtClean="0"/>
              <a:t> </a:t>
            </a:r>
            <a:r>
              <a:rPr lang="en-US" dirty="0" err="1" smtClean="0"/>
              <a:t>memanjang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05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914400"/>
            <a:ext cx="7772400" cy="52578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Ventral sucker </a:t>
            </a:r>
            <a:r>
              <a:rPr lang="en-US" dirty="0" err="1" smtClean="0"/>
              <a:t>dan</a:t>
            </a:r>
            <a:r>
              <a:rPr lang="en-US" dirty="0" smtClean="0"/>
              <a:t> oral sucker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tangkai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metacercaria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redia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Telurnya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beroperculum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berekor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2,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infektif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definitif</a:t>
            </a:r>
            <a:r>
              <a:rPr lang="en-US" dirty="0" smtClean="0"/>
              <a:t> host,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14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Spesies</a:t>
            </a:r>
            <a:r>
              <a:rPr lang="en-US" dirty="0" smtClean="0"/>
              <a:t> yang </a:t>
            </a:r>
            <a:r>
              <a:rPr lang="en-US" dirty="0" err="1" smtClean="0"/>
              <a:t>parasitik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S. </a:t>
            </a:r>
            <a:r>
              <a:rPr lang="en-US" dirty="0" err="1" smtClean="0"/>
              <a:t>haematobium</a:t>
            </a:r>
            <a:r>
              <a:rPr lang="en-US" dirty="0" smtClean="0"/>
              <a:t> : plexus </a:t>
            </a:r>
            <a:r>
              <a:rPr lang="en-US" dirty="0" err="1" smtClean="0"/>
              <a:t>venosus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vesica</a:t>
            </a:r>
            <a:r>
              <a:rPr lang="en-US" dirty="0" smtClean="0"/>
              <a:t> </a:t>
            </a:r>
            <a:r>
              <a:rPr lang="en-US" dirty="0" err="1" smtClean="0"/>
              <a:t>urinaria</a:t>
            </a:r>
            <a:endParaRPr lang="en-US" dirty="0" smtClean="0"/>
          </a:p>
          <a:p>
            <a:r>
              <a:rPr lang="en-US" dirty="0" smtClean="0"/>
              <a:t>S. </a:t>
            </a:r>
            <a:r>
              <a:rPr lang="en-US" dirty="0" err="1" smtClean="0"/>
              <a:t>japonicum</a:t>
            </a:r>
            <a:r>
              <a:rPr lang="en-US" dirty="0" smtClean="0"/>
              <a:t> : </a:t>
            </a:r>
            <a:r>
              <a:rPr lang="en-US" dirty="0" err="1" smtClean="0"/>
              <a:t>mesentericus</a:t>
            </a:r>
            <a:r>
              <a:rPr lang="en-US" dirty="0" smtClean="0"/>
              <a:t> superior</a:t>
            </a:r>
          </a:p>
          <a:p>
            <a:r>
              <a:rPr lang="en-US" dirty="0" smtClean="0"/>
              <a:t>S. </a:t>
            </a:r>
            <a:r>
              <a:rPr lang="en-US" dirty="0" err="1" smtClean="0"/>
              <a:t>mansoni</a:t>
            </a:r>
            <a:r>
              <a:rPr lang="en-US" dirty="0" smtClean="0"/>
              <a:t> : </a:t>
            </a:r>
            <a:r>
              <a:rPr lang="en-US" dirty="0" err="1" smtClean="0"/>
              <a:t>mesentericus</a:t>
            </a:r>
            <a:r>
              <a:rPr lang="en-US" dirty="0" smtClean="0"/>
              <a:t> inferior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55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S. </a:t>
            </a:r>
            <a:r>
              <a:rPr lang="en-US" dirty="0" err="1" smtClean="0"/>
              <a:t>Mansoni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  <p:pic>
        <p:nvPicPr>
          <p:cNvPr id="4" name="Content Placeholder 3" descr="S_mansoni_adult_Lammie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57400"/>
            <a:ext cx="8305800" cy="4495800"/>
          </a:xfrm>
        </p:spPr>
      </p:pic>
    </p:spTree>
    <p:extLst>
      <p:ext uri="{BB962C8B-B14F-4D97-AF65-F5344CB8AC3E}">
        <p14:creationId xmlns:p14="http://schemas.microsoft.com/office/powerpoint/2010/main" val="3305752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S.mansoni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S_mansoni_egg_2X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57400"/>
            <a:ext cx="8153400" cy="4495800"/>
          </a:xfrm>
        </p:spPr>
      </p:pic>
    </p:spTree>
    <p:extLst>
      <p:ext uri="{BB962C8B-B14F-4D97-AF65-F5344CB8AC3E}">
        <p14:creationId xmlns:p14="http://schemas.microsoft.com/office/powerpoint/2010/main" val="2582763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urin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feses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air</a:t>
            </a:r>
          </a:p>
          <a:p>
            <a:r>
              <a:rPr lang="en-US" dirty="0" err="1" smtClean="0"/>
              <a:t>Menetas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snail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sporocyst</a:t>
            </a:r>
            <a:r>
              <a:rPr lang="en-US" dirty="0" smtClean="0"/>
              <a:t>, daughter </a:t>
            </a:r>
            <a:r>
              <a:rPr lang="en-US" dirty="0" err="1" smtClean="0"/>
              <a:t>sporocyst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cercaria</a:t>
            </a:r>
            <a:endParaRPr lang="en-US" dirty="0" smtClean="0"/>
          </a:p>
          <a:p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snail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berenang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5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Trematoda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respirasi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63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definitif</a:t>
            </a:r>
            <a:r>
              <a:rPr lang="en-US" dirty="0" smtClean="0"/>
              <a:t> host </a:t>
            </a:r>
            <a:r>
              <a:rPr lang="en-US" dirty="0" err="1" smtClean="0"/>
              <a:t>dengan</a:t>
            </a:r>
            <a:r>
              <a:rPr lang="en-US" dirty="0" smtClean="0"/>
              <a:t> air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cercaria</a:t>
            </a:r>
            <a:endParaRPr lang="en-US" dirty="0" smtClean="0"/>
          </a:p>
          <a:p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melepas</a:t>
            </a:r>
            <a:r>
              <a:rPr lang="en-US" dirty="0" smtClean="0"/>
              <a:t> </a:t>
            </a:r>
            <a:r>
              <a:rPr lang="en-US" dirty="0" err="1" smtClean="0"/>
              <a:t>ekor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Schistosomulae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peredaran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deferensiasi</a:t>
            </a:r>
            <a:r>
              <a:rPr lang="en-US" dirty="0" smtClean="0"/>
              <a:t> sex,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melawan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403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histomes_LifeCycl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1807867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Patologi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: dermatitis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endParaRPr lang="en-US" dirty="0" smtClean="0"/>
          </a:p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invasi</a:t>
            </a:r>
            <a:r>
              <a:rPr lang="en-US" dirty="0" smtClean="0"/>
              <a:t> </a:t>
            </a:r>
            <a:r>
              <a:rPr lang="en-US" dirty="0" err="1" smtClean="0"/>
              <a:t>hepar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lain: </a:t>
            </a:r>
            <a:r>
              <a:rPr lang="en-US" dirty="0" err="1" smtClean="0"/>
              <a:t>odema</a:t>
            </a:r>
            <a:r>
              <a:rPr lang="en-US" dirty="0" smtClean="0"/>
              <a:t> </a:t>
            </a:r>
            <a:r>
              <a:rPr lang="en-US" dirty="0" err="1" smtClean="0"/>
              <a:t>subcutan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asma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toksin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alergi</a:t>
            </a:r>
            <a:endParaRPr lang="en-US" dirty="0" smtClean="0"/>
          </a:p>
          <a:p>
            <a:r>
              <a:rPr lang="en-US" dirty="0" smtClean="0"/>
              <a:t>Stadium </a:t>
            </a:r>
            <a:r>
              <a:rPr lang="en-US" dirty="0" err="1" smtClean="0"/>
              <a:t>akut</a:t>
            </a:r>
            <a:r>
              <a:rPr lang="en-US" dirty="0" smtClean="0"/>
              <a:t> :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yang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denga</a:t>
            </a:r>
            <a:r>
              <a:rPr lang="en-US" dirty="0" smtClean="0"/>
              <a:t> </a:t>
            </a:r>
            <a:r>
              <a:rPr lang="en-US" dirty="0" err="1" smtClean="0"/>
              <a:t>penyebaran</a:t>
            </a:r>
            <a:r>
              <a:rPr lang="en-US" dirty="0" smtClean="0"/>
              <a:t> </a:t>
            </a:r>
            <a:r>
              <a:rPr lang="en-US" dirty="0" err="1" smtClean="0"/>
              <a:t>keseluruh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682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Pengobatan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endParaRPr lang="en-US" dirty="0" smtClean="0"/>
          </a:p>
          <a:p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pembuangan</a:t>
            </a:r>
            <a:r>
              <a:rPr lang="en-US" dirty="0" smtClean="0"/>
              <a:t> </a:t>
            </a:r>
            <a:r>
              <a:rPr lang="en-US" dirty="0" err="1" smtClean="0"/>
              <a:t>tinja</a:t>
            </a:r>
            <a:endParaRPr lang="en-US" dirty="0" smtClean="0"/>
          </a:p>
          <a:p>
            <a:r>
              <a:rPr lang="en-US" dirty="0" err="1" smtClean="0"/>
              <a:t>Pemberantasan</a:t>
            </a:r>
            <a:r>
              <a:rPr lang="en-US" dirty="0" smtClean="0"/>
              <a:t> </a:t>
            </a:r>
            <a:r>
              <a:rPr lang="en-US" dirty="0" err="1" smtClean="0"/>
              <a:t>keong</a:t>
            </a:r>
            <a:endParaRPr lang="en-US" dirty="0" smtClean="0"/>
          </a:p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mandi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berenang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sungai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danau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endemis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49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1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Paragonimus</a:t>
            </a:r>
            <a:r>
              <a:rPr lang="en-US" dirty="0" smtClean="0"/>
              <a:t> </a:t>
            </a:r>
            <a:r>
              <a:rPr lang="en-US" dirty="0" err="1" smtClean="0"/>
              <a:t>westermani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: </a:t>
            </a:r>
            <a:r>
              <a:rPr lang="en-US" dirty="0" err="1" smtClean="0"/>
              <a:t>paragonimiasis</a:t>
            </a:r>
            <a:endParaRPr lang="en-US" dirty="0" smtClean="0"/>
          </a:p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 : </a:t>
            </a:r>
            <a:r>
              <a:rPr lang="en-US" dirty="0" err="1" smtClean="0"/>
              <a:t>Jepang</a:t>
            </a:r>
            <a:r>
              <a:rPr lang="en-US" dirty="0" smtClean="0"/>
              <a:t>, China, Korea, Thailand, Indochina, Filipina, </a:t>
            </a:r>
            <a:r>
              <a:rPr lang="en-US" dirty="0" err="1" smtClean="0"/>
              <a:t>Amerika</a:t>
            </a:r>
            <a:r>
              <a:rPr lang="en-US" dirty="0" smtClean="0"/>
              <a:t> Selatan, Indonesia (</a:t>
            </a:r>
            <a:r>
              <a:rPr lang="en-US" dirty="0" err="1" smtClean="0"/>
              <a:t>Jawa</a:t>
            </a:r>
            <a:r>
              <a:rPr lang="en-US" dirty="0" smtClean="0"/>
              <a:t>, Sumatera)</a:t>
            </a:r>
          </a:p>
          <a:p>
            <a:r>
              <a:rPr lang="en-US" dirty="0" err="1" smtClean="0"/>
              <a:t>Morfologi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Warna</a:t>
            </a:r>
            <a:r>
              <a:rPr lang="en-US" dirty="0" smtClean="0"/>
              <a:t> : </a:t>
            </a:r>
            <a:r>
              <a:rPr lang="en-US" dirty="0" err="1" smtClean="0"/>
              <a:t>merah</a:t>
            </a:r>
            <a:r>
              <a:rPr lang="en-US" dirty="0" smtClean="0"/>
              <a:t> – </a:t>
            </a:r>
            <a:r>
              <a:rPr lang="en-US" dirty="0" err="1" smtClean="0"/>
              <a:t>coklat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Bentuk</a:t>
            </a:r>
            <a:r>
              <a:rPr lang="en-US" dirty="0" smtClean="0"/>
              <a:t> :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biji</a:t>
            </a:r>
            <a:r>
              <a:rPr lang="en-US" dirty="0" smtClean="0"/>
              <a:t> kopi (</a:t>
            </a:r>
            <a:r>
              <a:rPr lang="en-US" dirty="0" err="1" smtClean="0"/>
              <a:t>awetan</a:t>
            </a:r>
            <a:r>
              <a:rPr lang="en-US" dirty="0" smtClean="0"/>
              <a:t>), </a:t>
            </a:r>
            <a:r>
              <a:rPr lang="en-US" dirty="0" err="1" smtClean="0"/>
              <a:t>sendok</a:t>
            </a:r>
            <a:r>
              <a:rPr lang="en-US" dirty="0" smtClean="0"/>
              <a:t> (</a:t>
            </a:r>
            <a:r>
              <a:rPr lang="en-US" dirty="0" err="1" smtClean="0"/>
              <a:t>aktif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28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Panjang</a:t>
            </a:r>
            <a:r>
              <a:rPr lang="en-US" dirty="0" smtClean="0"/>
              <a:t> : 7,5 – 12 mm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Lebar</a:t>
            </a:r>
            <a:r>
              <a:rPr lang="en-US" dirty="0" smtClean="0"/>
              <a:t> : 3,5 – 5 mm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Cuticula</a:t>
            </a:r>
            <a:r>
              <a:rPr lang="en-US" dirty="0" smtClean="0"/>
              <a:t> : </a:t>
            </a:r>
            <a:r>
              <a:rPr lang="en-US" dirty="0" err="1" smtClean="0"/>
              <a:t>berduri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Oral sucker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ventral sucker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Testis : </a:t>
            </a:r>
            <a:r>
              <a:rPr lang="en-US" dirty="0" err="1" smtClean="0"/>
              <a:t>berlobi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Ovarium</a:t>
            </a:r>
            <a:r>
              <a:rPr lang="en-US" dirty="0" smtClean="0"/>
              <a:t> :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lobi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6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Uterus : coiled</a:t>
            </a:r>
          </a:p>
          <a:p>
            <a:pPr marL="514350" indent="-514350"/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Warna</a:t>
            </a:r>
            <a:r>
              <a:rPr lang="en-US" dirty="0" smtClean="0"/>
              <a:t> : </a:t>
            </a:r>
            <a:r>
              <a:rPr lang="en-US" dirty="0" err="1" smtClean="0"/>
              <a:t>kuning</a:t>
            </a:r>
            <a:r>
              <a:rPr lang="en-US" dirty="0" smtClean="0"/>
              <a:t> – </a:t>
            </a:r>
            <a:r>
              <a:rPr lang="en-US" dirty="0" err="1" smtClean="0"/>
              <a:t>coklat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operculum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Dinding</a:t>
            </a:r>
            <a:r>
              <a:rPr lang="en-US" dirty="0" smtClean="0"/>
              <a:t> yang </a:t>
            </a:r>
            <a:r>
              <a:rPr lang="en-US" dirty="0" err="1" smtClean="0"/>
              <a:t>berhadapan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operculum </a:t>
            </a:r>
            <a:r>
              <a:rPr lang="en-US" dirty="0" err="1" smtClean="0"/>
              <a:t>tebal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Unembryonated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3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  <p:pic>
        <p:nvPicPr>
          <p:cNvPr id="4" name="Content Placeholder 3" descr="Paragonimus_adult_hematoxylin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943100"/>
            <a:ext cx="7924800" cy="4610100"/>
          </a:xfrm>
        </p:spPr>
      </p:pic>
    </p:spTree>
    <p:extLst>
      <p:ext uri="{BB962C8B-B14F-4D97-AF65-F5344CB8AC3E}">
        <p14:creationId xmlns:p14="http://schemas.microsoft.com/office/powerpoint/2010/main" val="252284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Telur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P_westermani_egg_wtmt_BAM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1981200"/>
            <a:ext cx="6705600" cy="4495800"/>
          </a:xfrm>
        </p:spPr>
      </p:pic>
    </p:spTree>
    <p:extLst>
      <p:ext uri="{BB962C8B-B14F-4D97-AF65-F5344CB8AC3E}">
        <p14:creationId xmlns:p14="http://schemas.microsoft.com/office/powerpoint/2010/main" val="418831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Definitif</a:t>
            </a:r>
            <a:r>
              <a:rPr lang="en-US" dirty="0" smtClean="0"/>
              <a:t> host :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mamalia</a:t>
            </a:r>
            <a:r>
              <a:rPr lang="en-US" dirty="0" smtClean="0"/>
              <a:t>, </a:t>
            </a:r>
            <a:r>
              <a:rPr lang="en-US" dirty="0" err="1" smtClean="0"/>
              <a:t>kucing</a:t>
            </a:r>
            <a:r>
              <a:rPr lang="en-US" dirty="0" smtClean="0"/>
              <a:t>, </a:t>
            </a:r>
            <a:r>
              <a:rPr lang="en-US" dirty="0" err="1" smtClean="0"/>
              <a:t>harimau</a:t>
            </a:r>
            <a:r>
              <a:rPr lang="en-US" dirty="0" smtClean="0"/>
              <a:t>, </a:t>
            </a:r>
            <a:r>
              <a:rPr lang="en-US" dirty="0" err="1" smtClean="0"/>
              <a:t>anjing</a:t>
            </a:r>
            <a:r>
              <a:rPr lang="en-US" dirty="0" smtClean="0"/>
              <a:t>, </a:t>
            </a:r>
            <a:r>
              <a:rPr lang="en-US" dirty="0" err="1" smtClean="0"/>
              <a:t>babi</a:t>
            </a:r>
            <a:endParaRPr lang="en-US" dirty="0" smtClean="0"/>
          </a:p>
          <a:p>
            <a:r>
              <a:rPr lang="en-US" dirty="0" smtClean="0"/>
              <a:t>Intermediate host I : water snail</a:t>
            </a:r>
          </a:p>
          <a:p>
            <a:r>
              <a:rPr lang="en-US" dirty="0" smtClean="0"/>
              <a:t>Intermediate host II : </a:t>
            </a:r>
            <a:r>
              <a:rPr lang="en-US" dirty="0" err="1" smtClean="0"/>
              <a:t>custacea</a:t>
            </a:r>
            <a:r>
              <a:rPr lang="en-US" dirty="0" smtClean="0"/>
              <a:t> air </a:t>
            </a:r>
            <a:r>
              <a:rPr lang="en-US" dirty="0" err="1" smtClean="0"/>
              <a:t>tawar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5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definitif</a:t>
            </a:r>
            <a:r>
              <a:rPr lang="en-US" dirty="0" smtClean="0"/>
              <a:t> host </a:t>
            </a:r>
            <a:r>
              <a:rPr lang="en-US" dirty="0" err="1" smtClean="0"/>
              <a:t>lewat</a:t>
            </a:r>
            <a:r>
              <a:rPr lang="en-US" dirty="0" smtClean="0"/>
              <a:t> sputum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feses</a:t>
            </a:r>
            <a:r>
              <a:rPr lang="en-US" dirty="0" smtClean="0"/>
              <a:t> (</a:t>
            </a:r>
            <a:r>
              <a:rPr lang="en-US" dirty="0" err="1" smtClean="0"/>
              <a:t>bila</a:t>
            </a:r>
            <a:r>
              <a:rPr lang="en-US" dirty="0" smtClean="0"/>
              <a:t> sputum </a:t>
            </a:r>
            <a:r>
              <a:rPr lang="en-US" dirty="0" err="1" smtClean="0"/>
              <a:t>tertelan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air, </a:t>
            </a:r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menetas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endParaRPr lang="en-US" dirty="0" smtClean="0"/>
          </a:p>
          <a:p>
            <a:r>
              <a:rPr lang="en-US" dirty="0" err="1" smtClean="0"/>
              <a:t>Miracidium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snail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sporocyst</a:t>
            </a:r>
            <a:r>
              <a:rPr lang="en-US" dirty="0" smtClean="0"/>
              <a:t>, </a:t>
            </a:r>
            <a:r>
              <a:rPr lang="en-US" dirty="0" err="1" smtClean="0"/>
              <a:t>redia</a:t>
            </a:r>
            <a:r>
              <a:rPr lang="en-US" dirty="0" smtClean="0"/>
              <a:t> I, </a:t>
            </a:r>
            <a:r>
              <a:rPr lang="en-US" dirty="0" err="1" smtClean="0"/>
              <a:t>redia</a:t>
            </a:r>
            <a:r>
              <a:rPr lang="en-US" dirty="0" smtClean="0"/>
              <a:t> II,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cercaria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60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Widescreen</PresentationFormat>
  <Paragraphs>69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PowerPoint Presentation</vt:lpstr>
      <vt:lpstr>Trematoda dalam sistem respirasi</vt:lpstr>
      <vt:lpstr>Paragonimus westermani</vt:lpstr>
      <vt:lpstr>PowerPoint Presentation</vt:lpstr>
      <vt:lpstr>PowerPoint Presentation</vt:lpstr>
      <vt:lpstr>Cacing dewasa</vt:lpstr>
      <vt:lpstr>Telur </vt:lpstr>
      <vt:lpstr>PowerPoint Presentation</vt:lpstr>
      <vt:lpstr>Siklus hidup</vt:lpstr>
      <vt:lpstr>PowerPoint Presentation</vt:lpstr>
      <vt:lpstr>Patologi </vt:lpstr>
      <vt:lpstr>Pencegahan </vt:lpstr>
      <vt:lpstr>Trematoda darah</vt:lpstr>
      <vt:lpstr>Schistosoma </vt:lpstr>
      <vt:lpstr>PowerPoint Presentation</vt:lpstr>
      <vt:lpstr>Spesies yang parasitik terhadap manusia</vt:lpstr>
      <vt:lpstr>S. Mansoni dewasa</vt:lpstr>
      <vt:lpstr>Telur S.mansoni </vt:lpstr>
      <vt:lpstr>Siklus hidup</vt:lpstr>
      <vt:lpstr>PowerPoint Presentation</vt:lpstr>
      <vt:lpstr>PowerPoint Presentation</vt:lpstr>
      <vt:lpstr>Patologi </vt:lpstr>
      <vt:lpstr>Pencegahan 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2025-05-29T13:42:21Z</dcterms:created>
  <dcterms:modified xsi:type="dcterms:W3CDTF">2025-05-29T13:43:01Z</dcterms:modified>
</cp:coreProperties>
</file>