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370" r:id="rId2"/>
    <p:sldId id="437" r:id="rId3"/>
    <p:sldId id="361" r:id="rId4"/>
    <p:sldId id="362" r:id="rId5"/>
    <p:sldId id="342" r:id="rId6"/>
    <p:sldId id="343" r:id="rId7"/>
    <p:sldId id="289" r:id="rId8"/>
    <p:sldId id="344" r:id="rId9"/>
    <p:sldId id="345" r:id="rId10"/>
    <p:sldId id="346" r:id="rId11"/>
    <p:sldId id="347" r:id="rId12"/>
    <p:sldId id="322" r:id="rId13"/>
    <p:sldId id="406" r:id="rId14"/>
    <p:sldId id="407" r:id="rId15"/>
    <p:sldId id="442" r:id="rId16"/>
    <p:sldId id="349" r:id="rId17"/>
    <p:sldId id="319" r:id="rId18"/>
    <p:sldId id="323" r:id="rId19"/>
    <p:sldId id="413" r:id="rId20"/>
    <p:sldId id="414" r:id="rId21"/>
    <p:sldId id="415" r:id="rId22"/>
    <p:sldId id="416" r:id="rId23"/>
    <p:sldId id="439" r:id="rId24"/>
    <p:sldId id="440" r:id="rId25"/>
    <p:sldId id="441" r:id="rId26"/>
    <p:sldId id="417" r:id="rId27"/>
    <p:sldId id="418" r:id="rId28"/>
    <p:sldId id="419" r:id="rId29"/>
    <p:sldId id="420" r:id="rId30"/>
    <p:sldId id="421" r:id="rId31"/>
    <p:sldId id="422" r:id="rId32"/>
    <p:sldId id="423" r:id="rId33"/>
    <p:sldId id="424" r:id="rId34"/>
    <p:sldId id="425" r:id="rId35"/>
    <p:sldId id="426" r:id="rId36"/>
    <p:sldId id="427" r:id="rId37"/>
    <p:sldId id="428" r:id="rId38"/>
    <p:sldId id="429" r:id="rId39"/>
    <p:sldId id="430" r:id="rId40"/>
    <p:sldId id="291" r:id="rId41"/>
    <p:sldId id="334" r:id="rId42"/>
    <p:sldId id="336" r:id="rId43"/>
    <p:sldId id="339" r:id="rId44"/>
    <p:sldId id="403" r:id="rId45"/>
  </p:sldIdLst>
  <p:sldSz cx="9144000" cy="6858000" type="screen4x3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505F2C04-C923-438B-8C0F-E0CD2BADF298}">
      <wppc:fontMiss xmlns=""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A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4" autoAdjust="0"/>
    <p:restoredTop sz="90972"/>
  </p:normalViewPr>
  <p:slideViewPr>
    <p:cSldViewPr>
      <p:cViewPr varScale="1">
        <p:scale>
          <a:sx n="101" d="100"/>
          <a:sy n="101" d="100"/>
        </p:scale>
        <p:origin x="16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1E4D-1425-42AD-8A4D-22112F5F97A3}" type="datetimeFigureOut">
              <a:rPr lang="id-ID" smtClean="0"/>
              <a:t>22/04/24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4FC56-1781-40A9-AF90-F1A9E15E327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361C3-52CF-4060-9D3D-AC4ACCFEE6D8}" type="datetimeFigureOut">
              <a:rPr lang="en-US" smtClean="0"/>
              <a:t>4/22/24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50FC8-096D-444B-91EB-ED82E9572A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450FC8-096D-444B-91EB-ED82E9572A38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8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50FC8-096D-444B-91EB-ED82E9572A38}" type="slidenum">
              <a:rPr lang="en-US" smtClean="0"/>
              <a:t>43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1066800"/>
            <a:ext cx="5715000" cy="3048000"/>
          </a:xfrm>
        </p:spPr>
        <p:txBody>
          <a:bodyPr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495800"/>
            <a:ext cx="6400800" cy="1143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4762497-1B05-4F65-B344-864289F5707E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D9E7F-CAC6-4AD8-A898-56FA9E2D5F2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381000"/>
            <a:ext cx="15811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381000"/>
            <a:ext cx="45910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CFFCC-AF8D-46D6-A87C-5B1F41AE219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SG" noProof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0AB91-FA86-4651-ABFA-E3A21787A7D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53316-36F4-4035-8BED-84950074D31E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BE23E-7EAE-4EB2-A49B-33CE899FA64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447800"/>
            <a:ext cx="30861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2100" y="1447800"/>
            <a:ext cx="30861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44A55-1BC5-4AD2-B562-40803549147A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FA202A-619F-48B3-BB72-29A8B8BAB9B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17CED-80F7-42EE-AE40-64239252715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B669A-55B5-4CBD-881F-DA263BB530D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25D32-6658-475D-955D-2DDD5A32507D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53C0B-8A28-4A6A-9A64-DC122D6C15B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381000"/>
            <a:ext cx="6324600" cy="914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447800"/>
            <a:ext cx="6324600" cy="426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BE0AE48-3E68-4C3D-BF24-8EB19BFA094A}" type="slidenum">
              <a:rPr lang="en-US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003.%20Contoh%20Isian%20Formulir%20Identifikasi%20Bahaya%20dan%20Penilaian.doc" TargetMode="External"/><Relationship Id="rId2" Type="http://schemas.openxmlformats.org/officeDocument/2006/relationships/hyperlink" Target="MATRIKS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Contoh%20Kebijakan.ppt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Half Frame 34"/>
          <p:cNvSpPr/>
          <p:nvPr/>
        </p:nvSpPr>
        <p:spPr>
          <a:xfrm rot="7794679">
            <a:off x="5500163" y="2109167"/>
            <a:ext cx="633215" cy="495563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34" name="Half Frame 33"/>
          <p:cNvSpPr/>
          <p:nvPr/>
        </p:nvSpPr>
        <p:spPr>
          <a:xfrm rot="6432690">
            <a:off x="2980154" y="2891203"/>
            <a:ext cx="633215" cy="495563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33" name="Half Frame 32"/>
          <p:cNvSpPr/>
          <p:nvPr/>
        </p:nvSpPr>
        <p:spPr>
          <a:xfrm rot="2509966">
            <a:off x="1144740" y="4917236"/>
            <a:ext cx="633215" cy="495563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32" name="Half Frame 31"/>
          <p:cNvSpPr/>
          <p:nvPr/>
        </p:nvSpPr>
        <p:spPr>
          <a:xfrm rot="16594544">
            <a:off x="3775800" y="5276718"/>
            <a:ext cx="633215" cy="495563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31" name="Half Frame 30"/>
          <p:cNvSpPr/>
          <p:nvPr/>
        </p:nvSpPr>
        <p:spPr>
          <a:xfrm rot="16594544">
            <a:off x="6563784" y="3752719"/>
            <a:ext cx="633215" cy="495563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52400"/>
            <a:ext cx="7391400" cy="914400"/>
          </a:xfrm>
        </p:spPr>
        <p:txBody>
          <a:bodyPr/>
          <a:lstStyle/>
          <a:p>
            <a:pPr algn="ctr">
              <a:defRPr/>
            </a:pPr>
            <a:r>
              <a:rPr lang="en-US" dirty="0" err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Sistem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Manajemen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Keselamatan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 Dan </a:t>
            </a:r>
            <a:r>
              <a:rPr lang="en-US" dirty="0" err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Kesehatan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Kerja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  </a:t>
            </a:r>
          </a:p>
        </p:txBody>
      </p:sp>
      <p:sp>
        <p:nvSpPr>
          <p:cNvPr id="8196" name="Freeform 4"/>
          <p:cNvSpPr>
            <a:spLocks noEditPoints="1"/>
          </p:cNvSpPr>
          <p:nvPr/>
        </p:nvSpPr>
        <p:spPr bwMode="gray">
          <a:xfrm rot="-1358056">
            <a:off x="1109663" y="2600325"/>
            <a:ext cx="6615112" cy="2919413"/>
          </a:xfrm>
          <a:custGeom>
            <a:avLst/>
            <a:gdLst/>
            <a:ahLst/>
            <a:cxnLst>
              <a:cxn ang="0">
                <a:pos x="1692" y="12"/>
              </a:cxn>
              <a:cxn ang="0">
                <a:pos x="1234" y="74"/>
              </a:cxn>
              <a:cxn ang="0">
                <a:pos x="828" y="182"/>
              </a:cxn>
              <a:cxn ang="0">
                <a:pos x="486" y="330"/>
              </a:cxn>
              <a:cxn ang="0">
                <a:pos x="226" y="510"/>
              </a:cxn>
              <a:cxn ang="0">
                <a:pos x="58" y="718"/>
              </a:cxn>
              <a:cxn ang="0">
                <a:pos x="0" y="944"/>
              </a:cxn>
              <a:cxn ang="0">
                <a:pos x="58" y="1170"/>
              </a:cxn>
              <a:cxn ang="0">
                <a:pos x="226" y="1378"/>
              </a:cxn>
              <a:cxn ang="0">
                <a:pos x="486" y="1558"/>
              </a:cxn>
              <a:cxn ang="0">
                <a:pos x="828" y="1706"/>
              </a:cxn>
              <a:cxn ang="0">
                <a:pos x="1234" y="1814"/>
              </a:cxn>
              <a:cxn ang="0">
                <a:pos x="1692" y="1876"/>
              </a:cxn>
              <a:cxn ang="0">
                <a:pos x="2186" y="1884"/>
              </a:cxn>
              <a:cxn ang="0">
                <a:pos x="2658" y="1840"/>
              </a:cxn>
              <a:cxn ang="0">
                <a:pos x="3084" y="1746"/>
              </a:cxn>
              <a:cxn ang="0">
                <a:pos x="3448" y="1612"/>
              </a:cxn>
              <a:cxn ang="0">
                <a:pos x="3738" y="1442"/>
              </a:cxn>
              <a:cxn ang="0">
                <a:pos x="3938" y="1242"/>
              </a:cxn>
              <a:cxn ang="0">
                <a:pos x="4034" y="1022"/>
              </a:cxn>
              <a:cxn ang="0">
                <a:pos x="4014" y="790"/>
              </a:cxn>
              <a:cxn ang="0">
                <a:pos x="3882" y="576"/>
              </a:cxn>
              <a:cxn ang="0">
                <a:pos x="3650" y="386"/>
              </a:cxn>
              <a:cxn ang="0">
                <a:pos x="3334" y="228"/>
              </a:cxn>
              <a:cxn ang="0">
                <a:pos x="2948" y="106"/>
              </a:cxn>
              <a:cxn ang="0">
                <a:pos x="2506" y="28"/>
              </a:cxn>
              <a:cxn ang="0">
                <a:pos x="2020" y="0"/>
              </a:cxn>
              <a:cxn ang="0">
                <a:pos x="1606" y="1736"/>
              </a:cxn>
              <a:cxn ang="0">
                <a:pos x="1164" y="1678"/>
              </a:cxn>
              <a:cxn ang="0">
                <a:pos x="776" y="1576"/>
              </a:cxn>
              <a:cxn ang="0">
                <a:pos x="458" y="1436"/>
              </a:cxn>
              <a:cxn ang="0">
                <a:pos x="224" y="1266"/>
              </a:cxn>
              <a:cxn ang="0">
                <a:pos x="88" y="1074"/>
              </a:cxn>
              <a:cxn ang="0">
                <a:pos x="68" y="864"/>
              </a:cxn>
              <a:cxn ang="0">
                <a:pos x="166" y="664"/>
              </a:cxn>
              <a:cxn ang="0">
                <a:pos x="370" y="486"/>
              </a:cxn>
              <a:cxn ang="0">
                <a:pos x="662" y="336"/>
              </a:cxn>
              <a:cxn ang="0">
                <a:pos x="1028" y="222"/>
              </a:cxn>
              <a:cxn ang="0">
                <a:pos x="1454" y="148"/>
              </a:cxn>
              <a:cxn ang="0">
                <a:pos x="1922" y="120"/>
              </a:cxn>
              <a:cxn ang="0">
                <a:pos x="2392" y="148"/>
              </a:cxn>
              <a:cxn ang="0">
                <a:pos x="2818" y="222"/>
              </a:cxn>
              <a:cxn ang="0">
                <a:pos x="3184" y="336"/>
              </a:cxn>
              <a:cxn ang="0">
                <a:pos x="3476" y="486"/>
              </a:cxn>
              <a:cxn ang="0">
                <a:pos x="3680" y="664"/>
              </a:cxn>
              <a:cxn ang="0">
                <a:pos x="3778" y="864"/>
              </a:cxn>
              <a:cxn ang="0">
                <a:pos x="3758" y="1074"/>
              </a:cxn>
              <a:cxn ang="0">
                <a:pos x="3622" y="1266"/>
              </a:cxn>
              <a:cxn ang="0">
                <a:pos x="3388" y="1436"/>
              </a:cxn>
              <a:cxn ang="0">
                <a:pos x="3070" y="1576"/>
              </a:cxn>
              <a:cxn ang="0">
                <a:pos x="2682" y="1678"/>
              </a:cxn>
              <a:cxn ang="0">
                <a:pos x="2240" y="1736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gradFill rotWithShape="1">
            <a:gsLst>
              <a:gs pos="0">
                <a:srgbClr val="B2B2B2">
                  <a:gamma/>
                  <a:tint val="9412"/>
                  <a:invGamma/>
                </a:srgbClr>
              </a:gs>
              <a:gs pos="100000">
                <a:srgbClr val="B2B2B2"/>
              </a:gs>
            </a:gsLst>
            <a:lin ang="0" scaled="1"/>
          </a:gradFill>
          <a:ln w="0">
            <a:noFill/>
            <a:prstDash val="solid"/>
            <a:round/>
          </a:ln>
        </p:spPr>
        <p:txBody>
          <a:bodyPr/>
          <a:lstStyle/>
          <a:p>
            <a:endParaRPr lang="id-ID"/>
          </a:p>
        </p:txBody>
      </p:sp>
      <p:grpSp>
        <p:nvGrpSpPr>
          <p:cNvPr id="2" name="Group 77"/>
          <p:cNvGrpSpPr/>
          <p:nvPr/>
        </p:nvGrpSpPr>
        <p:grpSpPr bwMode="auto">
          <a:xfrm>
            <a:off x="1295400" y="3048002"/>
            <a:ext cx="1524000" cy="1447798"/>
            <a:chOff x="864" y="1920"/>
            <a:chExt cx="912" cy="820"/>
          </a:xfrm>
        </p:grpSpPr>
        <p:sp>
          <p:nvSpPr>
            <p:cNvPr id="8197" name="Oval 5"/>
            <p:cNvSpPr>
              <a:spLocks noChangeArrowheads="1"/>
            </p:cNvSpPr>
            <p:nvPr/>
          </p:nvSpPr>
          <p:spPr bwMode="gray">
            <a:xfrm>
              <a:off x="912" y="1920"/>
              <a:ext cx="816" cy="820"/>
            </a:xfrm>
            <a:prstGeom prst="ellipse">
              <a:avLst/>
            </a:prstGeom>
            <a:gradFill rotWithShape="1">
              <a:gsLst>
                <a:gs pos="0">
                  <a:srgbClr val="E9940B"/>
                </a:gs>
                <a:gs pos="100000">
                  <a:srgbClr val="E9940B">
                    <a:gamma/>
                    <a:shade val="31373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eaLnBrk="1" hangingPunct="1"/>
              <a:endParaRPr lang="id-ID"/>
            </a:p>
          </p:txBody>
        </p:sp>
        <p:pic>
          <p:nvPicPr>
            <p:cNvPr id="8260" name="Picture 68" descr="Picture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12" y="1920"/>
              <a:ext cx="632" cy="680"/>
            </a:xfrm>
            <a:prstGeom prst="rect">
              <a:avLst/>
            </a:prstGeom>
            <a:noFill/>
          </p:spPr>
        </p:pic>
        <p:sp>
          <p:nvSpPr>
            <p:cNvPr id="8218" name="Text Box 26"/>
            <p:cNvSpPr txBox="1">
              <a:spLocks noChangeArrowheads="1"/>
            </p:cNvSpPr>
            <p:nvPr/>
          </p:nvSpPr>
          <p:spPr bwMode="auto">
            <a:xfrm>
              <a:off x="864" y="2083"/>
              <a:ext cx="912" cy="55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id-ID" sz="1700" b="1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Pengukuran dan Evaluasi</a:t>
              </a:r>
              <a:r>
                <a:rPr lang="en-US" sz="1700" b="1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 </a:t>
              </a:r>
            </a:p>
            <a:p>
              <a:pPr algn="ctr"/>
              <a:r>
                <a:rPr lang="en-US" sz="1700" b="1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Kinerja K3</a:t>
              </a:r>
            </a:p>
          </p:txBody>
        </p:sp>
      </p:grpSp>
      <p:grpSp>
        <p:nvGrpSpPr>
          <p:cNvPr id="3" name="Group 78"/>
          <p:cNvGrpSpPr/>
          <p:nvPr/>
        </p:nvGrpSpPr>
        <p:grpSpPr bwMode="auto">
          <a:xfrm>
            <a:off x="3284539" y="1600198"/>
            <a:ext cx="2239963" cy="1447801"/>
            <a:chOff x="2069" y="1008"/>
            <a:chExt cx="1411" cy="912"/>
          </a:xfrm>
        </p:grpSpPr>
        <p:sp>
          <p:nvSpPr>
            <p:cNvPr id="8245" name="Oval 53"/>
            <p:cNvSpPr>
              <a:spLocks noChangeArrowheads="1"/>
            </p:cNvSpPr>
            <p:nvPr/>
          </p:nvSpPr>
          <p:spPr bwMode="gray">
            <a:xfrm>
              <a:off x="2256" y="1008"/>
              <a:ext cx="1056" cy="912"/>
            </a:xfrm>
            <a:prstGeom prst="ellipse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33CCCC">
                    <a:gamma/>
                    <a:shade val="31373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</a:ln>
            <a:effectLst>
              <a:prstShdw prst="shdw12" dist="12700" dir="10800000">
                <a:srgbClr val="001D3A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eaLnBrk="1" hangingPunct="1"/>
              <a:endParaRPr lang="id-ID"/>
            </a:p>
          </p:txBody>
        </p:sp>
        <p:pic>
          <p:nvPicPr>
            <p:cNvPr id="8259" name="Picture 67" descr="Picture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00" y="1104"/>
              <a:ext cx="632" cy="680"/>
            </a:xfrm>
            <a:prstGeom prst="rect">
              <a:avLst/>
            </a:prstGeom>
            <a:noFill/>
          </p:spPr>
        </p:pic>
        <p:sp>
          <p:nvSpPr>
            <p:cNvPr id="8247" name="Text Box 55"/>
            <p:cNvSpPr txBox="1">
              <a:spLocks noChangeArrowheads="1"/>
            </p:cNvSpPr>
            <p:nvPr/>
          </p:nvSpPr>
          <p:spPr bwMode="auto">
            <a:xfrm>
              <a:off x="2069" y="1196"/>
              <a:ext cx="1411" cy="494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id-ID" sz="1500" b="1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Peninjauan </a:t>
              </a:r>
            </a:p>
            <a:p>
              <a:pPr algn="ctr"/>
              <a:r>
                <a:rPr lang="id-ID" sz="1500" b="1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dan Peningkatan </a:t>
              </a:r>
              <a:endParaRPr lang="en-US" sz="1500" b="1" dirty="0">
                <a:solidFill>
                  <a:srgbClr val="000000"/>
                </a:solidFill>
                <a:latin typeface="Book Antiqua" panose="02040602050305030304" pitchFamily="18" charset="0"/>
              </a:endParaRPr>
            </a:p>
            <a:p>
              <a:pPr algn="ctr"/>
              <a:r>
                <a:rPr lang="en-US" sz="1500" b="1" dirty="0" err="1">
                  <a:solidFill>
                    <a:srgbClr val="000000"/>
                  </a:solidFill>
                  <a:latin typeface="Book Antiqua" panose="02040602050305030304" pitchFamily="18" charset="0"/>
                </a:rPr>
                <a:t>Kinerja</a:t>
              </a:r>
              <a:r>
                <a:rPr lang="en-US" sz="1500" b="1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 SMK3</a:t>
              </a:r>
            </a:p>
          </p:txBody>
        </p:sp>
      </p:grpSp>
      <p:grpSp>
        <p:nvGrpSpPr>
          <p:cNvPr id="4" name="Group 79"/>
          <p:cNvGrpSpPr/>
          <p:nvPr/>
        </p:nvGrpSpPr>
        <p:grpSpPr bwMode="auto">
          <a:xfrm>
            <a:off x="6248400" y="1828800"/>
            <a:ext cx="1600200" cy="1447800"/>
            <a:chOff x="4128" y="1296"/>
            <a:chExt cx="864" cy="820"/>
          </a:xfrm>
        </p:grpSpPr>
        <p:sp>
          <p:nvSpPr>
            <p:cNvPr id="8249" name="Oval 57"/>
            <p:cNvSpPr>
              <a:spLocks noChangeArrowheads="1"/>
            </p:cNvSpPr>
            <p:nvPr/>
          </p:nvSpPr>
          <p:spPr bwMode="gray">
            <a:xfrm>
              <a:off x="4176" y="1296"/>
              <a:ext cx="768" cy="820"/>
            </a:xfrm>
            <a:prstGeom prst="ellipse">
              <a:avLst/>
            </a:prstGeom>
            <a:gradFill rotWithShape="1">
              <a:gsLst>
                <a:gs pos="0">
                  <a:srgbClr val="669900"/>
                </a:gs>
                <a:gs pos="100000">
                  <a:srgbClr val="669900">
                    <a:gamma/>
                    <a:shade val="31373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</a:ln>
            <a:effectLst>
              <a:prstShdw prst="shdw12" dist="63500" dir="10800000">
                <a:srgbClr val="001D3A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eaLnBrk="1" hangingPunct="1"/>
              <a:endParaRPr lang="id-ID"/>
            </a:p>
          </p:txBody>
        </p:sp>
        <p:pic>
          <p:nvPicPr>
            <p:cNvPr id="8263" name="Picture 71" descr="Picture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76" y="1296"/>
              <a:ext cx="632" cy="680"/>
            </a:xfrm>
            <a:prstGeom prst="rect">
              <a:avLst/>
            </a:prstGeom>
            <a:noFill/>
          </p:spPr>
        </p:pic>
        <p:sp>
          <p:nvSpPr>
            <p:cNvPr id="8251" name="Text Box 59"/>
            <p:cNvSpPr txBox="1">
              <a:spLocks noChangeArrowheads="1"/>
            </p:cNvSpPr>
            <p:nvPr/>
          </p:nvSpPr>
          <p:spPr bwMode="auto">
            <a:xfrm>
              <a:off x="4128" y="1520"/>
              <a:ext cx="864" cy="301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700" b="1" dirty="0" err="1">
                  <a:solidFill>
                    <a:schemeClr val="bg2"/>
                  </a:solidFill>
                  <a:latin typeface="Book Antiqua" panose="02040602050305030304" pitchFamily="18" charset="0"/>
                  <a:cs typeface="Simplified Arabic Fixed" pitchFamily="49" charset="-78"/>
                </a:rPr>
                <a:t>Penetapan</a:t>
              </a:r>
              <a:r>
                <a:rPr lang="en-US" sz="1700" b="1" dirty="0">
                  <a:solidFill>
                    <a:schemeClr val="bg2"/>
                  </a:solidFill>
                  <a:latin typeface="Book Antiqua" panose="02040602050305030304" pitchFamily="18" charset="0"/>
                  <a:cs typeface="Simplified Arabic Fixed" pitchFamily="49" charset="-78"/>
                </a:rPr>
                <a:t> </a:t>
              </a:r>
              <a:r>
                <a:rPr lang="id-ID" sz="1700" b="1" dirty="0">
                  <a:solidFill>
                    <a:schemeClr val="bg2"/>
                  </a:solidFill>
                  <a:latin typeface="Book Antiqua" panose="02040602050305030304" pitchFamily="18" charset="0"/>
                  <a:cs typeface="Simplified Arabic Fixed" pitchFamily="49" charset="-78"/>
                </a:rPr>
                <a:t>Kebijakan K3</a:t>
              </a:r>
              <a:endParaRPr lang="en-US" sz="1700" b="1" dirty="0">
                <a:solidFill>
                  <a:schemeClr val="bg2"/>
                </a:solidFill>
                <a:latin typeface="Book Antiqua" panose="02040602050305030304" pitchFamily="18" charset="0"/>
                <a:cs typeface="Simplified Arabic Fixed" pitchFamily="49" charset="-78"/>
              </a:endParaRPr>
            </a:p>
          </p:txBody>
        </p:sp>
      </p:grpSp>
      <p:grpSp>
        <p:nvGrpSpPr>
          <p:cNvPr id="5" name="Group 80"/>
          <p:cNvGrpSpPr/>
          <p:nvPr/>
        </p:nvGrpSpPr>
        <p:grpSpPr bwMode="auto">
          <a:xfrm>
            <a:off x="4800603" y="4330700"/>
            <a:ext cx="1447801" cy="1308100"/>
            <a:chOff x="3024" y="2728"/>
            <a:chExt cx="912" cy="824"/>
          </a:xfrm>
        </p:grpSpPr>
        <p:sp>
          <p:nvSpPr>
            <p:cNvPr id="8201" name="Oval 9"/>
            <p:cNvSpPr>
              <a:spLocks noChangeArrowheads="1"/>
            </p:cNvSpPr>
            <p:nvPr/>
          </p:nvSpPr>
          <p:spPr bwMode="gray">
            <a:xfrm>
              <a:off x="3072" y="2736"/>
              <a:ext cx="816" cy="816"/>
            </a:xfrm>
            <a:prstGeom prst="ellipse">
              <a:avLst/>
            </a:prstGeom>
            <a:gradFill rotWithShape="1">
              <a:gsLst>
                <a:gs pos="0">
                  <a:srgbClr val="0099FF"/>
                </a:gs>
                <a:gs pos="100000">
                  <a:srgbClr val="0099FF">
                    <a:gamma/>
                    <a:shade val="3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</a:ln>
            <a:effectLst>
              <a:prstShdw prst="shdw12">
                <a:srgbClr val="001D3A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eaLnBrk="1" hangingPunct="1"/>
              <a:endParaRPr lang="id-ID"/>
            </a:p>
          </p:txBody>
        </p:sp>
        <p:pic>
          <p:nvPicPr>
            <p:cNvPr id="8262" name="Picture 70" descr="Picture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72" y="2728"/>
              <a:ext cx="632" cy="680"/>
            </a:xfrm>
            <a:prstGeom prst="rect">
              <a:avLst/>
            </a:prstGeom>
            <a:noFill/>
          </p:spPr>
        </p:pic>
        <p:sp>
          <p:nvSpPr>
            <p:cNvPr id="8221" name="Text Box 29"/>
            <p:cNvSpPr txBox="1">
              <a:spLocks noChangeArrowheads="1"/>
            </p:cNvSpPr>
            <p:nvPr/>
          </p:nvSpPr>
          <p:spPr bwMode="auto">
            <a:xfrm>
              <a:off x="3024" y="3020"/>
              <a:ext cx="912" cy="38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id-ID" sz="1700" b="1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Perencanaan K3</a:t>
              </a:r>
              <a:endParaRPr lang="en-US" sz="1700" b="1" dirty="0">
                <a:solidFill>
                  <a:srgbClr val="000000"/>
                </a:solidFill>
                <a:latin typeface="Book Antiqua" panose="02040602050305030304" pitchFamily="18" charset="0"/>
              </a:endParaRPr>
            </a:p>
          </p:txBody>
        </p:sp>
      </p:grpSp>
      <p:grpSp>
        <p:nvGrpSpPr>
          <p:cNvPr id="6" name="Group 81"/>
          <p:cNvGrpSpPr/>
          <p:nvPr/>
        </p:nvGrpSpPr>
        <p:grpSpPr bwMode="auto">
          <a:xfrm>
            <a:off x="1752601" y="4953000"/>
            <a:ext cx="1484315" cy="1295400"/>
            <a:chOff x="1104" y="3120"/>
            <a:chExt cx="935" cy="816"/>
          </a:xfrm>
        </p:grpSpPr>
        <p:sp>
          <p:nvSpPr>
            <p:cNvPr id="8253" name="Oval 61"/>
            <p:cNvSpPr>
              <a:spLocks noChangeArrowheads="1"/>
            </p:cNvSpPr>
            <p:nvPr/>
          </p:nvSpPr>
          <p:spPr bwMode="gray">
            <a:xfrm>
              <a:off x="1152" y="3120"/>
              <a:ext cx="816" cy="816"/>
            </a:xfrm>
            <a:prstGeom prst="ellipse">
              <a:avLst/>
            </a:prstGeom>
            <a:gradFill rotWithShape="1">
              <a:gsLst>
                <a:gs pos="0">
                  <a:srgbClr val="C457D3"/>
                </a:gs>
                <a:gs pos="100000">
                  <a:srgbClr val="C457D3">
                    <a:gamma/>
                    <a:shade val="3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</a:ln>
            <a:effectLst>
              <a:prstShdw prst="shdw12">
                <a:srgbClr val="001D3A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eaLnBrk="1" hangingPunct="1"/>
              <a:endParaRPr lang="id-ID"/>
            </a:p>
          </p:txBody>
        </p:sp>
        <p:pic>
          <p:nvPicPr>
            <p:cNvPr id="8261" name="Picture 69" descr="Picture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44" y="3120"/>
              <a:ext cx="632" cy="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255" name="Text Box 63"/>
            <p:cNvSpPr txBox="1">
              <a:spLocks noChangeArrowheads="1"/>
            </p:cNvSpPr>
            <p:nvPr/>
          </p:nvSpPr>
          <p:spPr bwMode="auto">
            <a:xfrm>
              <a:off x="1104" y="3312"/>
              <a:ext cx="935" cy="55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id-ID" sz="1700" b="1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Pelaksanaan </a:t>
              </a:r>
            </a:p>
            <a:p>
              <a:pPr algn="ctr"/>
              <a:r>
                <a:rPr lang="en-US" sz="1700" b="1">
                  <a:solidFill>
                    <a:srgbClr val="000000"/>
                  </a:solidFill>
                  <a:latin typeface="Book Antiqua" panose="02040602050305030304" pitchFamily="18" charset="0"/>
                </a:rPr>
                <a:t>Rencana</a:t>
              </a:r>
            </a:p>
            <a:p>
              <a:pPr algn="ctr"/>
              <a:r>
                <a:rPr lang="id-ID" sz="1700" b="1">
                  <a:solidFill>
                    <a:srgbClr val="000000"/>
                  </a:solidFill>
                  <a:latin typeface="Book Antiqua" panose="02040602050305030304" pitchFamily="18" charset="0"/>
                </a:rPr>
                <a:t>K3</a:t>
              </a:r>
              <a:endParaRPr lang="en-US" sz="1700" b="1" dirty="0">
                <a:solidFill>
                  <a:srgbClr val="000000"/>
                </a:solidFill>
                <a:latin typeface="Book Antiqua" panose="02040602050305030304" pitchFamily="18" charset="0"/>
              </a:endParaRPr>
            </a:p>
          </p:txBody>
        </p:sp>
      </p:grpSp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74123" y="3200400"/>
            <a:ext cx="1055077" cy="1295400"/>
          </a:xfrm>
          <a:prstGeom prst="rect">
            <a:avLst/>
          </a:prstGeom>
          <a:solidFill>
            <a:srgbClr val="FFC000"/>
          </a:solidFill>
          <a:ln w="952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12603F38-26D8-E542-9860-16D8356BF965}"/>
              </a:ext>
            </a:extLst>
          </p:cNvPr>
          <p:cNvSpPr txBox="1"/>
          <p:nvPr/>
        </p:nvSpPr>
        <p:spPr>
          <a:xfrm>
            <a:off x="5740461" y="5889305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Agus</a:t>
            </a:r>
            <a:r>
              <a:rPr lang="en-US" dirty="0"/>
              <a:t> Yohanan</a:t>
            </a:r>
          </a:p>
          <a:p>
            <a:pPr algn="ctr"/>
            <a:r>
              <a:rPr lang="en-US" dirty="0" err="1"/>
              <a:t>Irfany</a:t>
            </a:r>
            <a:r>
              <a:rPr lang="en-US" dirty="0"/>
              <a:t> </a:t>
            </a:r>
            <a:r>
              <a:rPr lang="en-US" dirty="0" err="1"/>
              <a:t>Rupiwardani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4" grpId="0" animBg="1"/>
      <p:bldP spid="33" grpId="0" animBg="1"/>
      <p:bldP spid="32" grpId="0" animBg="1"/>
      <p:bldP spid="3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r"/>
            <a:r>
              <a:rPr lang="en-US" sz="3600"/>
              <a:t>Pengertian</a:t>
            </a:r>
            <a:br>
              <a:rPr lang="en-US" sz="3600"/>
            </a:br>
            <a:r>
              <a:rPr lang="en-US" sz="2400"/>
              <a:t>Pasal 1</a:t>
            </a:r>
            <a:endParaRPr lang="en-SG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752600"/>
            <a:ext cx="6324600" cy="3962400"/>
          </a:xfrm>
        </p:spPr>
        <p:txBody>
          <a:bodyPr/>
          <a:lstStyle/>
          <a:p>
            <a:r>
              <a:rPr lang="en-US" sz="3600" dirty="0"/>
              <a:t>K3</a:t>
            </a:r>
          </a:p>
          <a:p>
            <a:pPr>
              <a:buNone/>
            </a:pPr>
            <a:r>
              <a:rPr lang="en-US" sz="3600" dirty="0"/>
              <a:t>	</a:t>
            </a:r>
            <a:r>
              <a:rPr lang="en-US" sz="3600" dirty="0" err="1"/>
              <a:t>segala</a:t>
            </a:r>
            <a:r>
              <a:rPr lang="en-US" sz="3600" dirty="0"/>
              <a:t> </a:t>
            </a:r>
            <a:r>
              <a:rPr lang="en-US" sz="3600" dirty="0" err="1"/>
              <a:t>kegiatan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id-ID" sz="3600" b="1" dirty="0"/>
              <a:t>menjamin</a:t>
            </a:r>
            <a:r>
              <a:rPr lang="en-US" sz="3600" b="1" dirty="0"/>
              <a:t> </a:t>
            </a:r>
            <a:r>
              <a:rPr lang="en-US" sz="3600" b="1" dirty="0" err="1"/>
              <a:t>dan</a:t>
            </a:r>
            <a:r>
              <a:rPr lang="en-US" sz="3600" b="1" dirty="0"/>
              <a:t> </a:t>
            </a:r>
            <a:r>
              <a:rPr lang="en-US" sz="3600" b="1" dirty="0" err="1"/>
              <a:t>melindungi</a:t>
            </a:r>
            <a:r>
              <a:rPr lang="en-US" sz="3600" b="1" dirty="0"/>
              <a:t> </a:t>
            </a:r>
            <a:r>
              <a:rPr lang="en-US" sz="3600" b="1" dirty="0" err="1"/>
              <a:t>keselamatan</a:t>
            </a:r>
            <a:r>
              <a:rPr lang="en-US" sz="3600" b="1" dirty="0"/>
              <a:t> </a:t>
            </a:r>
            <a:r>
              <a:rPr lang="en-US" sz="3600" b="1" dirty="0" err="1"/>
              <a:t>dan</a:t>
            </a:r>
            <a:r>
              <a:rPr lang="en-US" sz="3600" b="1" dirty="0"/>
              <a:t> </a:t>
            </a:r>
            <a:r>
              <a:rPr lang="en-US" sz="3600" b="1" dirty="0" err="1"/>
              <a:t>kesehatan</a:t>
            </a:r>
            <a:r>
              <a:rPr lang="en-US" sz="3600" b="1" dirty="0"/>
              <a:t> </a:t>
            </a:r>
            <a:r>
              <a:rPr lang="en-US" sz="3600" b="1" dirty="0" err="1"/>
              <a:t>tenaga</a:t>
            </a:r>
            <a:r>
              <a:rPr lang="en-US" sz="3600" b="1" dirty="0"/>
              <a:t> </a:t>
            </a:r>
            <a:r>
              <a:rPr lang="en-US" sz="3600" b="1" dirty="0" err="1"/>
              <a:t>kerja</a:t>
            </a:r>
            <a:r>
              <a:rPr lang="en-US" sz="3600" dirty="0"/>
              <a:t> </a:t>
            </a:r>
            <a:r>
              <a:rPr lang="id-ID" sz="3600" dirty="0"/>
              <a:t>melalui</a:t>
            </a:r>
            <a:r>
              <a:rPr lang="en-US" sz="3600" dirty="0"/>
              <a:t> </a:t>
            </a:r>
            <a:r>
              <a:rPr lang="en-US" sz="3600" dirty="0" err="1">
                <a:solidFill>
                  <a:srgbClr val="FF0000"/>
                </a:solidFill>
              </a:rPr>
              <a:t>upaya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pencegahan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kecelakaan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kerja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dan</a:t>
            </a:r>
            <a:r>
              <a:rPr lang="en-US" sz="3600" dirty="0">
                <a:solidFill>
                  <a:srgbClr val="FF0000"/>
                </a:solidFill>
              </a:rPr>
              <a:t> PAK</a:t>
            </a:r>
            <a:endParaRPr lang="en-SG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r"/>
            <a:r>
              <a:rPr lang="en-US" sz="3600"/>
              <a:t>Pengertian</a:t>
            </a:r>
            <a:br>
              <a:rPr lang="en-US" sz="3600"/>
            </a:br>
            <a:r>
              <a:rPr lang="en-US" sz="2400"/>
              <a:t>Pasal 1</a:t>
            </a:r>
            <a:endParaRPr lang="en-SG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6705600" cy="5029200"/>
          </a:xfrm>
        </p:spPr>
        <p:txBody>
          <a:bodyPr/>
          <a:lstStyle/>
          <a:p>
            <a:r>
              <a:rPr lang="en-US" sz="3600" dirty="0"/>
              <a:t>Audit SMK3</a:t>
            </a:r>
          </a:p>
          <a:p>
            <a:pPr>
              <a:buNone/>
            </a:pPr>
            <a:r>
              <a:rPr lang="en-US" sz="3600" dirty="0"/>
              <a:t>	</a:t>
            </a:r>
            <a:r>
              <a:rPr lang="id-ID" sz="3600" dirty="0"/>
              <a:t>pemeriksaan secara sistematis dan independen terhadap </a:t>
            </a:r>
            <a:r>
              <a:rPr lang="id-ID" sz="3600" b="1" dirty="0">
                <a:solidFill>
                  <a:srgbClr val="FF0000"/>
                </a:solidFill>
              </a:rPr>
              <a:t>pemenuhan kriteria yang telah ditetapkan</a:t>
            </a:r>
            <a:r>
              <a:rPr lang="id-ID" sz="3600" dirty="0">
                <a:solidFill>
                  <a:srgbClr val="FF0000"/>
                </a:solidFill>
              </a:rPr>
              <a:t> </a:t>
            </a:r>
            <a:r>
              <a:rPr lang="id-ID" sz="3600" dirty="0"/>
              <a:t>untuk mengukur suatu hasil kegiatan yang telah direncanakan dan dilaksanakan dalam penerapan SMK3 di perusahaan.</a:t>
            </a:r>
            <a:endParaRPr lang="en-SG" sz="3600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6324600" cy="10668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r"/>
            <a:r>
              <a:rPr lang="en-US"/>
              <a:t>TUJUAN PENERAPAN SMK3 </a:t>
            </a:r>
            <a:br>
              <a:rPr lang="en-US"/>
            </a:br>
            <a:r>
              <a:rPr lang="en-US" sz="2000"/>
              <a:t>Pasal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934200" cy="5029200"/>
          </a:xfrm>
        </p:spPr>
        <p:txBody>
          <a:bodyPr/>
          <a:lstStyle/>
          <a:p>
            <a:pPr marL="457200" lvl="0" indent="-457200">
              <a:buAutoNum type="alphaLcPeriod"/>
            </a:pPr>
            <a:r>
              <a:rPr lang="en-US" dirty="0"/>
              <a:t>meningkatkan </a:t>
            </a:r>
            <a:r>
              <a:rPr lang="en-US" dirty="0">
                <a:solidFill>
                  <a:srgbClr val="FF0000"/>
                </a:solidFill>
              </a:rPr>
              <a:t>efektivitas perlindungan K3 </a:t>
            </a:r>
            <a:r>
              <a:rPr lang="en-US" dirty="0"/>
              <a:t>yang terencana, terukur, terstruktur, dan terintegrasi;</a:t>
            </a:r>
          </a:p>
          <a:p>
            <a:pPr marL="457200" lvl="0" indent="-457200">
              <a:buAutoNum type="alphaLcPeriod"/>
            </a:pPr>
            <a:r>
              <a:rPr lang="en-US" dirty="0"/>
              <a:t>mencegah dan mengurangi kecelakaan kerja dan PAK dengan </a:t>
            </a:r>
            <a:r>
              <a:rPr lang="en-US" dirty="0">
                <a:solidFill>
                  <a:srgbClr val="FF0000"/>
                </a:solidFill>
              </a:rPr>
              <a:t>melibatkan unsur manajemen, pekerja/buruh</a:t>
            </a:r>
            <a:r>
              <a:rPr lang="en-US" dirty="0"/>
              <a:t>, dan/atau SP/SB; serta</a:t>
            </a:r>
          </a:p>
          <a:p>
            <a:pPr marL="457200" lvl="0" indent="-457200">
              <a:buAutoNum type="alphaLcPeriod"/>
            </a:pPr>
            <a:r>
              <a:rPr lang="en-US" dirty="0"/>
              <a:t>menciptakan tempat kerja yang aman, nyaman, </a:t>
            </a:r>
            <a:r>
              <a:rPr lang="id-ID" dirty="0"/>
              <a:t>dan </a:t>
            </a:r>
            <a:r>
              <a:rPr lang="en-US" dirty="0"/>
              <a:t>efisien untuk</a:t>
            </a:r>
            <a:r>
              <a:rPr lang="id-ID" dirty="0"/>
              <a:t> mendorong </a:t>
            </a:r>
            <a:r>
              <a:rPr lang="en-US" dirty="0"/>
              <a:t>produktiv</a:t>
            </a:r>
            <a:r>
              <a:rPr lang="id-ID" dirty="0"/>
              <a:t>itas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096000" cy="8382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b="1">
                <a:solidFill>
                  <a:schemeClr val="tx1"/>
                </a:solidFill>
                <a:latin typeface="Felix Titling" panose="04060505060202020A04" pitchFamily="82" charset="0"/>
              </a:rPr>
              <a:t>MANFAAT</a:t>
            </a:r>
            <a:endParaRPr lang="en-US">
              <a:solidFill>
                <a:schemeClr val="tx1"/>
              </a:solidFill>
              <a:latin typeface="Felix Titling" panose="04060505060202020A04" pitchFamily="82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905000" y="1524000"/>
            <a:ext cx="7239000" cy="5334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SzPct val="105000"/>
              <a:buFontTx/>
              <a:buChar char="•"/>
            </a:pP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Perusahaan: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en-US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lvl="1" indent="-5334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Mengetahui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pemenuhan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peraturan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perundangan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dibidang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K3  </a:t>
            </a:r>
          </a:p>
          <a:p>
            <a:pPr marL="990600" lvl="1" indent="-5334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Mendapatkan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umpan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balik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tinjauan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manajemen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rangka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kinerja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SMK3</a:t>
            </a:r>
          </a:p>
          <a:p>
            <a:pPr marL="990600" lvl="1" indent="-5334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Mengetahui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efektivitas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efisiensi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kesesuaian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penerapan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SMK3</a:t>
            </a:r>
          </a:p>
          <a:p>
            <a:pPr marL="990600" lvl="1" indent="-5334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Mengetahui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kinerja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K3 di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endParaRPr lang="en-US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lvl="1" indent="-5334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image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akhirnya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daya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saing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endParaRPr lang="en-US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5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xfrm>
            <a:off x="1524000" y="1219200"/>
            <a:ext cx="7410450" cy="5257800"/>
          </a:xfrm>
          <a:ln>
            <a:solidFill>
              <a:schemeClr val="bg1"/>
            </a:solidFill>
          </a:ln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endParaRPr lang="en-US" b="1" dirty="0">
              <a:solidFill>
                <a:schemeClr val="tx1">
                  <a:lumMod val="95000"/>
                </a:schemeClr>
              </a:solidFill>
              <a:latin typeface="Tempus Sans ITC" panose="04020404030D07020202" pitchFamily="82" charset="0"/>
            </a:endParaRPr>
          </a:p>
          <a:p>
            <a:pPr marL="990600" lvl="1" indent="-533400">
              <a:lnSpc>
                <a:spcPct val="90000"/>
              </a:lnSpc>
              <a:buFontTx/>
              <a:buAutoNum type="arabicPeriod" startAt="6"/>
            </a:pP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kepedulian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pengetahuan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tenaga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mengenai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K3 yang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juga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produktivitas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endParaRPr lang="it-IT" sz="2400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lvl="1" indent="-533400">
              <a:lnSpc>
                <a:spcPct val="90000"/>
              </a:lnSpc>
              <a:buFontTx/>
              <a:buAutoNum type="arabicPeriod" startAt="6"/>
            </a:pPr>
            <a:r>
              <a:rPr lang="it-IT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Terpantaunya bahaya dan risiko di perusahaan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 startAt="6"/>
            </a:pPr>
            <a:r>
              <a:rPr lang="it-IT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Penanganan berkesinambungan terhadap risiko yang ada diperusahaan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 startAt="6"/>
            </a:pPr>
            <a:r>
              <a:rPr lang="it-IT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Mencegah kerugian yang lebih besar kepada perusahaan</a:t>
            </a:r>
            <a:endParaRPr lang="en-US" sz="2400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lvl="1" indent="-533400">
              <a:lnSpc>
                <a:spcPct val="90000"/>
              </a:lnSpc>
              <a:buFontTx/>
              <a:buAutoNum type="arabicPeriod" startAt="6"/>
            </a:pP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Pengakuan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kinerja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K3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diperusahaan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atas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SMK3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6324600" cy="9144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r"/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Umum</a:t>
            </a:r>
            <a:br>
              <a:rPr lang="en-US" dirty="0"/>
            </a:br>
            <a:r>
              <a:rPr lang="en-US" sz="2000" dirty="0" err="1"/>
              <a:t>Pasal</a:t>
            </a:r>
            <a:r>
              <a:rPr lang="en-US" sz="2000" dirty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429000"/>
            <a:ext cx="7543800" cy="2743200"/>
          </a:xfrm>
        </p:spPr>
        <p:txBody>
          <a:bodyPr/>
          <a:lstStyle/>
          <a:p>
            <a:pPr marL="514350" indent="-514350">
              <a:buNone/>
            </a:pPr>
            <a:r>
              <a:rPr lang="en-US" sz="2400" dirty="0" err="1"/>
              <a:t>Kebijakan</a:t>
            </a:r>
            <a:r>
              <a:rPr lang="en-US" sz="2400" dirty="0"/>
              <a:t> Nasional </a:t>
            </a:r>
            <a:r>
              <a:rPr lang="en-US" sz="2400" dirty="0" err="1"/>
              <a:t>tertuang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Lampiran 1, Lampiran 2 dan Lampiran 3</a:t>
            </a:r>
          </a:p>
        </p:txBody>
      </p:sp>
      <p:sp>
        <p:nvSpPr>
          <p:cNvPr id="7" name="Content Placeholder 2"/>
          <p:cNvSpPr txBox="1"/>
          <p:nvPr/>
        </p:nvSpPr>
        <p:spPr bwMode="auto">
          <a:xfrm>
            <a:off x="1221058" y="2129883"/>
            <a:ext cx="7770541" cy="1295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kern="0" dirty="0"/>
              <a:t>PENERAPAN SMK3 DILAKUKAN BERDASARKAN KEBIJAKAN NASIONAL</a:t>
            </a:r>
          </a:p>
        </p:txBody>
      </p:sp>
    </p:spTree>
    <p:extLst>
      <p:ext uri="{BB962C8B-B14F-4D97-AF65-F5344CB8AC3E}">
        <p14:creationId xmlns:p14="http://schemas.microsoft.com/office/powerpoint/2010/main" val="255336345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6324600" cy="9144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r"/>
            <a:r>
              <a:rPr lang="en-US"/>
              <a:t>Ketentuan Umum</a:t>
            </a:r>
            <a:br>
              <a:rPr lang="en-US"/>
            </a:br>
            <a:r>
              <a:rPr lang="en-US" sz="2000"/>
              <a:t>Pasal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429000"/>
            <a:ext cx="7543800" cy="2743200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/>
              <a:t>2.	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pembina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dapat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mengembangkan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kebijakan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nasional</a:t>
            </a:r>
            <a:r>
              <a:rPr lang="en-US" b="1" dirty="0">
                <a:solidFill>
                  <a:srgbClr val="FF0000"/>
                </a:solidFill>
              </a:rPr>
              <a:t> SMK3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endParaRPr lang="en-US" dirty="0"/>
          </a:p>
        </p:txBody>
      </p:sp>
      <p:sp>
        <p:nvSpPr>
          <p:cNvPr id="7" name="Content Placeholder 2"/>
          <p:cNvSpPr txBox="1"/>
          <p:nvPr/>
        </p:nvSpPr>
        <p:spPr bwMode="auto">
          <a:xfrm>
            <a:off x="1221059" y="2129883"/>
            <a:ext cx="7543800" cy="1295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Kebijakan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Nasional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sebagai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pedoman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perusahaan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dalam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menerapkan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SMK3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2061864"/>
            <a:ext cx="7467600" cy="4643735"/>
          </a:xfrm>
        </p:spPr>
        <p:txBody>
          <a:bodyPr/>
          <a:lstStyle/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Wajib bagi perusahaan: </a:t>
            </a:r>
            <a:endParaRPr lang="en-SG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mempekerjakan pekerja/buruh paling sedikit 100 (seratus) orang;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atau </a:t>
            </a:r>
            <a:endParaRPr lang="en-SG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mempunyai tingkat potensi bahaya tinggi. </a:t>
            </a:r>
            <a:endParaRPr lang="en-SG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Ketentuan mengenai tingkat potensi bahaya tinggi sesuai dengan ketentuan peraturan perundang-undangan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Dlm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menerapkan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SMK3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wajib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berpedoman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PP </a:t>
            </a:r>
            <a:r>
              <a:rPr 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peraturan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perUU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memperhatikan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konvensi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internasional</a:t>
            </a:r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r">
              <a:buFontTx/>
              <a:buNone/>
            </a:pPr>
            <a:r>
              <a:rPr lang="en-US" sz="2400" i="1" dirty="0">
                <a:solidFill>
                  <a:schemeClr val="bg1">
                    <a:lumMod val="75000"/>
                  </a:schemeClr>
                </a:solidFill>
                <a:latin typeface="Trebuchet MS" panose="020B0603020202020204" pitchFamily="34" charset="0"/>
              </a:rPr>
              <a:t>             </a:t>
            </a:r>
          </a:p>
        </p:txBody>
      </p:sp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2743199" y="183996"/>
            <a:ext cx="5410201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FFFFFF"/>
                </a:solidFill>
                <a:latin typeface="Arial Black" panose="020B0A04020102020204"/>
              </a:rPr>
              <a:t>PENERAPAN SMK3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10200" y="1219200"/>
            <a:ext cx="335280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/>
              <a:t>Pasal 5</a:t>
            </a:r>
            <a:endParaRPr lang="en-SG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dirty="0" err="1"/>
              <a:t>Penerapan</a:t>
            </a:r>
            <a:r>
              <a:rPr lang="en-US" dirty="0"/>
              <a:t> SMK3 </a:t>
            </a:r>
            <a:r>
              <a:rPr lang="en-US" dirty="0" err="1"/>
              <a:t>meliputi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09464"/>
            <a:ext cx="6781800" cy="3957935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id-ID" dirty="0"/>
              <a:t>pe</a:t>
            </a:r>
            <a:r>
              <a:rPr lang="fi-FI" dirty="0"/>
              <a:t>netapan kebijakan K3;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p</a:t>
            </a:r>
            <a:r>
              <a:rPr lang="fi-FI" dirty="0"/>
              <a:t>erencanaan K3;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p</a:t>
            </a:r>
            <a:r>
              <a:rPr lang="fi-FI" dirty="0"/>
              <a:t>elaksanaan rencana K3;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p</a:t>
            </a:r>
            <a:r>
              <a:rPr lang="fi-FI" dirty="0"/>
              <a:t>emantau</a:t>
            </a:r>
            <a:r>
              <a:rPr lang="id-ID" dirty="0"/>
              <a:t>an</a:t>
            </a:r>
            <a:r>
              <a:rPr lang="fi-FI" dirty="0"/>
              <a:t> dan evaluasi kinerja K3;</a:t>
            </a:r>
            <a:r>
              <a:rPr lang="id-ID" dirty="0"/>
              <a:t> dan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p</a:t>
            </a:r>
            <a:r>
              <a:rPr lang="en-US" dirty="0" err="1"/>
              <a:t>eninjau</a:t>
            </a:r>
            <a:r>
              <a:rPr lang="id-ID" dirty="0"/>
              <a:t>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SMK3.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9144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/>
              <a:t>Pasal 6</a:t>
            </a:r>
            <a:endParaRPr lang="en-SG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6324600" cy="12954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K3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76400"/>
            <a:ext cx="6477000" cy="4495800"/>
          </a:xfrm>
        </p:spPr>
        <p:txBody>
          <a:bodyPr/>
          <a:lstStyle/>
          <a:p>
            <a:r>
              <a:rPr lang="en-US" sz="3600" dirty="0" err="1">
                <a:hlinkClick r:id="rId2" action="ppaction://hlinkpres?slideindex=1&amp;slidetitle=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Tinjauan</a:t>
            </a:r>
            <a:r>
              <a:rPr lang="en-US" sz="3600" dirty="0">
                <a:hlinkClick r:id="rId2" action="ppaction://hlinkpres?slideindex=1&amp;slidetitle=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3600" dirty="0" err="1">
                <a:hlinkClick r:id="rId2" action="ppaction://hlinkpres?slideindex=1&amp;slidetitle=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awal</a:t>
            </a:r>
            <a:r>
              <a:rPr lang="en-US" sz="3600" dirty="0">
                <a:hlinkClick r:id="rId2" action="ppaction://hlinkpres?slideindex=1&amp;slidetitle=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3600" dirty="0" err="1">
                <a:hlinkClick r:id="rId2" action="ppaction://hlinkpres?slideindex=1&amp;slidetitle=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kondisi</a:t>
            </a:r>
            <a:r>
              <a:rPr lang="en-US" sz="3600" dirty="0">
                <a:hlinkClick r:id="rId2" action="ppaction://hlinkpres?slideindex=1&amp;slidetitle=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K3</a:t>
            </a:r>
            <a:r>
              <a:rPr lang="fi-FI" sz="3600" dirty="0"/>
              <a:t>;</a:t>
            </a:r>
            <a:endParaRPr lang="en-US" sz="3600" dirty="0"/>
          </a:p>
          <a:p>
            <a:pPr lvl="1"/>
            <a:r>
              <a:rPr lang="en-US" dirty="0"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RISK MGT</a:t>
            </a:r>
            <a:endParaRPr lang="en-US" dirty="0"/>
          </a:p>
          <a:p>
            <a:pPr lvl="1"/>
            <a:r>
              <a:rPr lang="en-US" dirty="0"/>
              <a:t>Benchmarking </a:t>
            </a:r>
            <a:r>
              <a:rPr lang="en-US" dirty="0" err="1"/>
              <a:t>penerapan</a:t>
            </a:r>
            <a:r>
              <a:rPr lang="en-US" dirty="0"/>
              <a:t> K3</a:t>
            </a:r>
          </a:p>
          <a:p>
            <a:pPr lvl="1"/>
            <a:r>
              <a:rPr lang="en-US" dirty="0" err="1"/>
              <a:t>Peninjauan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membahayakan</a:t>
            </a:r>
            <a:endParaRPr lang="en-US" dirty="0"/>
          </a:p>
          <a:p>
            <a:pPr lvl="1"/>
            <a:r>
              <a:rPr lang="en-US" dirty="0" err="1"/>
              <a:t>Kompensasi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endParaRPr lang="en-US" dirty="0"/>
          </a:p>
          <a:p>
            <a:pPr lvl="1"/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disediakan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9144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7</a:t>
            </a:r>
            <a:endParaRPr lang="en-SG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010400" y="1447800"/>
            <a:ext cx="1752600" cy="92333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Peningkatan</a:t>
            </a:r>
            <a:r>
              <a:rPr lang="en-US" sz="1800" b="1" dirty="0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 </a:t>
            </a:r>
            <a:r>
              <a:rPr lang="en-US" sz="1800" b="1" dirty="0" err="1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produksi</a:t>
            </a:r>
            <a:r>
              <a:rPr lang="en-US" sz="1800" b="1" dirty="0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 </a:t>
            </a:r>
            <a:r>
              <a:rPr lang="en-US" sz="1800" b="1" dirty="0" err="1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dan</a:t>
            </a:r>
            <a:r>
              <a:rPr lang="en-US" sz="1800" b="1" dirty="0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 </a:t>
            </a:r>
            <a:r>
              <a:rPr lang="en-US" sz="1800" b="1" dirty="0" err="1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produktivitas</a:t>
            </a:r>
            <a:endParaRPr lang="en-GB" sz="1800" b="1" dirty="0">
              <a:solidFill>
                <a:schemeClr val="tx1">
                  <a:lumMod val="95000"/>
                </a:schemeClr>
              </a:solidFill>
              <a:latin typeface="Tahoma" panose="020B0604030504040204" pitchFamily="34" charset="0"/>
            </a:endParaRPr>
          </a:p>
        </p:txBody>
      </p:sp>
      <p:sp>
        <p:nvSpPr>
          <p:cNvPr id="34819" name="Oval 3"/>
          <p:cNvSpPr>
            <a:spLocks noChangeArrowheads="1"/>
          </p:cNvSpPr>
          <p:nvPr/>
        </p:nvSpPr>
        <p:spPr bwMode="auto">
          <a:xfrm>
            <a:off x="533400" y="1524000"/>
            <a:ext cx="3886200" cy="1981200"/>
          </a:xfrm>
          <a:prstGeom prst="ellipse">
            <a:avLst/>
          </a:prstGeom>
          <a:gradFill rotWithShape="0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</a:ln>
          <a:effectLst/>
        </p:spPr>
        <p:txBody>
          <a:bodyPr wrap="none" anchor="b" anchorCtr="1"/>
          <a:lstStyle/>
          <a:p>
            <a:pPr algn="ctr">
              <a:defRPr/>
            </a:pPr>
            <a:r>
              <a:rPr lang="en-US" sz="4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Tempat Kerja</a:t>
            </a:r>
            <a:endParaRPr lang="en-GB" sz="4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1752600" y="1371600"/>
            <a:ext cx="1295400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SG" sz="3600" kern="10">
                <a:ln w="38100">
                  <a:solidFill>
                    <a:schemeClr val="hlink"/>
                  </a:solidFill>
                  <a:round/>
                </a:ln>
                <a:solidFill>
                  <a:srgbClr val="FFFFCC"/>
                </a:solidFill>
                <a:latin typeface="Arial Black" panose="020B0A04020102020204"/>
              </a:rPr>
              <a:t>K3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5181600" y="3657600"/>
            <a:ext cx="3581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anchor="ctr" anchorCtr="1"/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K3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bersifat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universal</a:t>
            </a:r>
            <a:endParaRPr lang="en-GB" sz="240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381000" y="4699000"/>
            <a:ext cx="5638800" cy="156966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</a:ln>
        </p:spPr>
        <p:txBody>
          <a:bodyPr wrap="square">
            <a:spAutoFit/>
          </a:bodyPr>
          <a:lstStyle/>
          <a:p>
            <a:pPr marL="198755" indent="-198755"/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Upaya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 yang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dilakukan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 :</a:t>
            </a:r>
          </a:p>
          <a:p>
            <a:pPr marL="198755" indent="-198755">
              <a:buFontTx/>
              <a:buChar char="•"/>
            </a:pP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Penetapan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 UU,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Peraturan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dan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Standar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 </a:t>
            </a:r>
          </a:p>
          <a:p>
            <a:pPr marL="198755" indent="-198755">
              <a:buFontTx/>
              <a:buChar char="•"/>
            </a:pP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Pembinaan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,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pengawasan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dan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penyuluhan</a:t>
            </a:r>
            <a:endParaRPr lang="en-GB" dirty="0">
              <a:solidFill>
                <a:schemeClr val="tx1">
                  <a:lumMod val="95000"/>
                </a:schemeClr>
              </a:solidFill>
              <a:latin typeface="Tahoma" panose="020B0604030504040204" pitchFamily="34" charset="0"/>
            </a:endParaRPr>
          </a:p>
        </p:txBody>
      </p:sp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5638800" y="5080000"/>
            <a:ext cx="1219200" cy="1092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FFCCFF"/>
              </a:gs>
            </a:gsLst>
            <a:lin ang="0" scaled="1"/>
          </a:gradFill>
          <a:ln w="9525">
            <a:solidFill>
              <a:schemeClr val="folHlink"/>
            </a:solidFill>
            <a:miter lim="800000"/>
          </a:ln>
        </p:spPr>
        <p:txBody>
          <a:bodyPr wrap="none" anchor="ctr"/>
          <a:lstStyle/>
          <a:p>
            <a:endParaRPr lang="en-SG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6934200" y="5003800"/>
            <a:ext cx="1752600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</a:rPr>
              <a:t>Pengusaha dan Tenaga Kerja</a:t>
            </a:r>
            <a:endParaRPr lang="en-GB" sz="2000" b="1">
              <a:solidFill>
                <a:schemeClr val="tx1">
                  <a:lumMod val="95000"/>
                </a:schemeClr>
              </a:solidFill>
              <a:latin typeface="Tahoma" panose="020B0604030504040204" pitchFamily="34" charset="0"/>
            </a:endParaRP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 flipV="1">
            <a:off x="4495800" y="2209800"/>
            <a:ext cx="0" cy="2667000"/>
          </a:xfrm>
          <a:prstGeom prst="line">
            <a:avLst/>
          </a:prstGeom>
          <a:noFill/>
          <a:ln w="57150">
            <a:solidFill>
              <a:srgbClr val="FF99CC"/>
            </a:solidFill>
            <a:round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124200" y="1066800"/>
            <a:ext cx="3276600" cy="1069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287655" indent="-287655">
              <a:buFontTx/>
              <a:buChar char="•"/>
              <a:defRPr/>
            </a:pPr>
            <a:r>
              <a:rPr lang="en-US" sz="1600" b="1" dirty="0" err="1">
                <a:solidFill>
                  <a:srgbClr val="002A19"/>
                </a:solidFill>
                <a:latin typeface="Tahoma" panose="020B0604030504040204" pitchFamily="34" charset="0"/>
              </a:rPr>
              <a:t>Aman</a:t>
            </a:r>
            <a:endParaRPr lang="en-US" sz="1600" b="1" dirty="0">
              <a:solidFill>
                <a:srgbClr val="002A19"/>
              </a:solidFill>
              <a:latin typeface="Tahoma" panose="020B0604030504040204" pitchFamily="34" charset="0"/>
            </a:endParaRPr>
          </a:p>
          <a:p>
            <a:pPr marL="287655" indent="-287655">
              <a:buFontTx/>
              <a:buChar char="•"/>
              <a:defRPr/>
            </a:pPr>
            <a:r>
              <a:rPr lang="en-US" sz="1600" b="1" dirty="0" err="1">
                <a:solidFill>
                  <a:srgbClr val="002A19"/>
                </a:solidFill>
                <a:latin typeface="Tahoma" panose="020B0604030504040204" pitchFamily="34" charset="0"/>
              </a:rPr>
              <a:t>Sehat</a:t>
            </a:r>
            <a:endParaRPr lang="en-US" sz="1600" b="1" dirty="0">
              <a:solidFill>
                <a:srgbClr val="002A19"/>
              </a:solidFill>
              <a:latin typeface="Tahoma" panose="020B0604030504040204" pitchFamily="34" charset="0"/>
            </a:endParaRPr>
          </a:p>
          <a:p>
            <a:pPr marL="287655" indent="-287655">
              <a:buFontTx/>
              <a:buChar char="•"/>
              <a:defRPr/>
            </a:pPr>
            <a:r>
              <a:rPr lang="en-US" sz="1600" b="1" dirty="0" err="1">
                <a:solidFill>
                  <a:srgbClr val="002A19"/>
                </a:solidFill>
                <a:latin typeface="Tahoma" panose="020B0604030504040204" pitchFamily="34" charset="0"/>
              </a:rPr>
              <a:t>Bebas</a:t>
            </a:r>
            <a:r>
              <a:rPr lang="en-US" sz="1600" b="1" dirty="0">
                <a:solidFill>
                  <a:srgbClr val="002A19"/>
                </a:solidFill>
                <a:latin typeface="Tahoma" panose="020B0604030504040204" pitchFamily="34" charset="0"/>
              </a:rPr>
              <a:t> </a:t>
            </a:r>
            <a:r>
              <a:rPr lang="en-US" sz="1600" b="1" dirty="0" err="1">
                <a:solidFill>
                  <a:srgbClr val="002A19"/>
                </a:solidFill>
                <a:latin typeface="Tahoma" panose="020B0604030504040204" pitchFamily="34" charset="0"/>
              </a:rPr>
              <a:t>Pencemaran</a:t>
            </a:r>
            <a:endParaRPr lang="en-US" sz="1600" b="1" dirty="0">
              <a:solidFill>
                <a:srgbClr val="002A19"/>
              </a:solidFill>
              <a:latin typeface="Tahoma" panose="020B0604030504040204" pitchFamily="34" charset="0"/>
            </a:endParaRPr>
          </a:p>
          <a:p>
            <a:pPr marL="287655" indent="-287655">
              <a:buFontTx/>
              <a:buChar char="•"/>
              <a:defRPr/>
            </a:pPr>
            <a:r>
              <a:rPr lang="en-US" sz="1600" b="1" dirty="0" err="1">
                <a:solidFill>
                  <a:srgbClr val="002A19"/>
                </a:solidFill>
                <a:latin typeface="Tahoma" panose="020B0604030504040204" pitchFamily="34" charset="0"/>
              </a:rPr>
              <a:t>Nihil</a:t>
            </a:r>
            <a:r>
              <a:rPr lang="en-US" sz="1600" b="1" dirty="0">
                <a:solidFill>
                  <a:srgbClr val="002A19"/>
                </a:solidFill>
                <a:latin typeface="Tahoma" panose="020B0604030504040204" pitchFamily="34" charset="0"/>
              </a:rPr>
              <a:t> </a:t>
            </a:r>
            <a:r>
              <a:rPr lang="en-US" sz="1600" b="1" dirty="0" err="1">
                <a:solidFill>
                  <a:srgbClr val="002A19"/>
                </a:solidFill>
                <a:latin typeface="Tahoma" panose="020B0604030504040204" pitchFamily="34" charset="0"/>
              </a:rPr>
              <a:t>Kecelakaan</a:t>
            </a:r>
            <a:r>
              <a:rPr lang="en-US" sz="1600" b="1" dirty="0">
                <a:solidFill>
                  <a:srgbClr val="002A19"/>
                </a:solidFill>
                <a:latin typeface="Tahoma" panose="020B0604030504040204" pitchFamily="34" charset="0"/>
              </a:rPr>
              <a:t> </a:t>
            </a:r>
            <a:r>
              <a:rPr lang="en-US" sz="1600" b="1" dirty="0" err="1">
                <a:solidFill>
                  <a:srgbClr val="002A19"/>
                </a:solidFill>
                <a:latin typeface="Tahoma" panose="020B0604030504040204" pitchFamily="34" charset="0"/>
              </a:rPr>
              <a:t>dan</a:t>
            </a:r>
            <a:r>
              <a:rPr lang="en-US" sz="1600" b="1" dirty="0">
                <a:solidFill>
                  <a:srgbClr val="002A19"/>
                </a:solidFill>
                <a:latin typeface="Tahoma" panose="020B0604030504040204" pitchFamily="34" charset="0"/>
              </a:rPr>
              <a:t> PAK</a:t>
            </a:r>
            <a:endParaRPr lang="en-GB" sz="1600" b="1" dirty="0">
              <a:solidFill>
                <a:srgbClr val="002A19"/>
              </a:solidFill>
              <a:latin typeface="Tahoma" panose="020B0604030504040204" pitchFamily="34" charset="0"/>
            </a:endParaRPr>
          </a:p>
        </p:txBody>
      </p:sp>
      <p:sp>
        <p:nvSpPr>
          <p:cNvPr id="34827" name="AutoShape 11"/>
          <p:cNvSpPr>
            <a:spLocks noChangeArrowheads="1"/>
          </p:cNvSpPr>
          <p:nvPr/>
        </p:nvSpPr>
        <p:spPr bwMode="auto">
          <a:xfrm>
            <a:off x="6248400" y="1295400"/>
            <a:ext cx="533400" cy="1219200"/>
          </a:xfrm>
          <a:prstGeom prst="right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FFFFF"/>
              </a:gs>
              <a:gs pos="100000">
                <a:srgbClr val="FFCCFF"/>
              </a:gs>
            </a:gsLst>
            <a:lin ang="0" scaled="1"/>
          </a:gradFill>
          <a:ln w="9525">
            <a:solidFill>
              <a:schemeClr val="folHlink"/>
            </a:solidFill>
            <a:miter lim="800000"/>
          </a:ln>
        </p:spPr>
        <p:txBody>
          <a:bodyPr wrap="none" anchor="ctr"/>
          <a:lstStyle/>
          <a:p>
            <a:endParaRPr lang="en-SG"/>
          </a:p>
        </p:txBody>
      </p:sp>
      <p:sp>
        <p:nvSpPr>
          <p:cNvPr id="34828" name="Freeform 12"/>
          <p:cNvSpPr/>
          <p:nvPr/>
        </p:nvSpPr>
        <p:spPr bwMode="auto">
          <a:xfrm>
            <a:off x="228600" y="1981200"/>
            <a:ext cx="4648200" cy="2209800"/>
          </a:xfrm>
          <a:custGeom>
            <a:avLst/>
            <a:gdLst>
              <a:gd name="T0" fmla="*/ 2147483647 w 2784"/>
              <a:gd name="T1" fmla="*/ 0 h 1536"/>
              <a:gd name="T2" fmla="*/ 0 w 2784"/>
              <a:gd name="T3" fmla="*/ 0 h 1536"/>
              <a:gd name="T4" fmla="*/ 0 w 2784"/>
              <a:gd name="T5" fmla="*/ 2147483647 h 1536"/>
              <a:gd name="T6" fmla="*/ 2147483647 w 2784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2784"/>
              <a:gd name="T13" fmla="*/ 0 h 1536"/>
              <a:gd name="T14" fmla="*/ 2784 w 2784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84" h="1536">
                <a:moveTo>
                  <a:pt x="768" y="0"/>
                </a:moveTo>
                <a:lnTo>
                  <a:pt x="0" y="0"/>
                </a:lnTo>
                <a:lnTo>
                  <a:pt x="0" y="1536"/>
                </a:lnTo>
                <a:lnTo>
                  <a:pt x="2784" y="1536"/>
                </a:lnTo>
              </a:path>
            </a:pathLst>
          </a:custGeom>
          <a:noFill/>
          <a:ln w="38100">
            <a:solidFill>
              <a:srgbClr val="006600"/>
            </a:solidFill>
            <a:miter lim="800000"/>
            <a:headEnd type="oval" w="med" len="med"/>
            <a:tailEnd type="triangle" w="med" len="med"/>
          </a:ln>
        </p:spPr>
        <p:txBody>
          <a:bodyPr wrap="none"/>
          <a:lstStyle/>
          <a:p>
            <a:endParaRPr lang="en-SG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4819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482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4821"/>
                                        </p:tgtEl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4827"/>
                                        </p:tgtEl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481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4822">
                                            <p:bg/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34823"/>
                                        </p:tgtEl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34824"/>
                                        </p:tgtEl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 autoUpdateAnimBg="0"/>
      <p:bldP spid="34819" grpId="0" animBg="1" autoUpdateAnimBg="0"/>
      <p:bldP spid="34820" grpId="0" animBg="1"/>
      <p:bldP spid="34821" grpId="0" animBg="1" autoUpdateAnimBg="0"/>
      <p:bldP spid="34822" grpId="0" build="p" animBg="1" autoUpdateAnimBg="0" advAuto="0"/>
      <p:bldP spid="34823" grpId="0" animBg="1"/>
      <p:bldP spid="34824" grpId="0" animBg="1" autoUpdateAnimBg="0"/>
      <p:bldP spid="34825" grpId="0" animBg="1"/>
      <p:bldP spid="34826" grpId="0" build="p" autoUpdateAnimBg="0" advAuto="0"/>
      <p:bldP spid="34827" grpId="0" animBg="1"/>
      <p:bldP spid="348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29735"/>
            <a:ext cx="6324600" cy="12954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K3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6553200" cy="3810000"/>
          </a:xfrm>
        </p:spPr>
        <p:txBody>
          <a:bodyPr/>
          <a:lstStyle/>
          <a:p>
            <a:r>
              <a:rPr lang="en-US" sz="4000" dirty="0" err="1"/>
              <a:t>Memperhatikan</a:t>
            </a:r>
            <a:r>
              <a:rPr lang="en-US" sz="4000" dirty="0"/>
              <a:t> </a:t>
            </a:r>
            <a:r>
              <a:rPr lang="en-US" sz="4000" dirty="0" err="1"/>
              <a:t>peningkatan</a:t>
            </a:r>
            <a:r>
              <a:rPr lang="en-US" sz="4000" dirty="0"/>
              <a:t> </a:t>
            </a:r>
            <a:r>
              <a:rPr lang="en-US" sz="4000" dirty="0" err="1"/>
              <a:t>kinerja</a:t>
            </a:r>
            <a:r>
              <a:rPr lang="en-US" sz="4000" dirty="0"/>
              <a:t> </a:t>
            </a:r>
            <a:r>
              <a:rPr lang="en-US" sz="4000" dirty="0" err="1"/>
              <a:t>manajemen</a:t>
            </a:r>
            <a:r>
              <a:rPr lang="en-US" sz="4000" dirty="0"/>
              <a:t> K3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terus-menerus</a:t>
            </a:r>
            <a:r>
              <a:rPr lang="en-US" sz="4000" dirty="0"/>
              <a:t>;</a:t>
            </a:r>
          </a:p>
          <a:p>
            <a:r>
              <a:rPr lang="en-US" sz="4000" dirty="0" err="1"/>
              <a:t>Memperhatikan</a:t>
            </a:r>
            <a:r>
              <a:rPr lang="en-US" sz="4000" dirty="0"/>
              <a:t> </a:t>
            </a:r>
            <a:r>
              <a:rPr lang="en-US" sz="4000" dirty="0" err="1"/>
              <a:t>masukan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pekerja</a:t>
            </a:r>
            <a:r>
              <a:rPr lang="en-US" sz="4000" dirty="0"/>
              <a:t>/</a:t>
            </a:r>
            <a:r>
              <a:rPr lang="en-US" sz="4000" dirty="0" err="1"/>
              <a:t>buruh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/</a:t>
            </a:r>
            <a:r>
              <a:rPr lang="en-US" sz="4000" dirty="0" err="1"/>
              <a:t>atau</a:t>
            </a:r>
            <a:r>
              <a:rPr lang="en-US" sz="4000" dirty="0"/>
              <a:t> SP/SB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29200" y="9144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7</a:t>
            </a:r>
            <a:endParaRPr lang="en-SG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52400"/>
            <a:ext cx="6705600" cy="10668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  <a:hlinkClick r:id="rId2" action="ppaction://hlinkpres?slideindex=1&amp;slidetitle="/>
              </a:rPr>
              <a:t>Kebijakan</a:t>
            </a:r>
            <a:r>
              <a:rPr lang="en-US" dirty="0">
                <a:solidFill>
                  <a:schemeClr val="tx1"/>
                </a:solidFill>
                <a:hlinkClick r:id="rId2" action="ppaction://hlinkpres?slideindex=1&amp;slidetitle="/>
              </a:rPr>
              <a:t> K3 </a:t>
            </a:r>
            <a:r>
              <a:rPr lang="en-US" dirty="0"/>
              <a:t>minimal </a:t>
            </a:r>
            <a:r>
              <a:rPr lang="en-US" dirty="0" err="1"/>
              <a:t>memuat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219200"/>
            <a:ext cx="6934200" cy="4343400"/>
          </a:xfrm>
        </p:spPr>
        <p:txBody>
          <a:bodyPr/>
          <a:lstStyle/>
          <a:p>
            <a:r>
              <a:rPr lang="en-US" sz="4000" dirty="0" err="1"/>
              <a:t>Visi</a:t>
            </a:r>
            <a:endParaRPr lang="en-US" sz="4000" dirty="0"/>
          </a:p>
          <a:p>
            <a:r>
              <a:rPr lang="en-US" sz="4000" dirty="0" err="1"/>
              <a:t>Tujuan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sasaran</a:t>
            </a:r>
            <a:r>
              <a:rPr lang="en-US" sz="4000" dirty="0"/>
              <a:t> </a:t>
            </a:r>
            <a:r>
              <a:rPr lang="en-US" sz="4000" dirty="0" err="1"/>
              <a:t>perusahaan</a:t>
            </a:r>
            <a:endParaRPr lang="en-US" sz="4000" dirty="0"/>
          </a:p>
          <a:p>
            <a:r>
              <a:rPr lang="en-US" sz="4000" dirty="0" err="1"/>
              <a:t>Komitmen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tekad</a:t>
            </a:r>
            <a:endParaRPr lang="en-US" sz="4000" dirty="0"/>
          </a:p>
          <a:p>
            <a:r>
              <a:rPr lang="en-US" sz="4000" dirty="0" err="1"/>
              <a:t>Kerangka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program </a:t>
            </a:r>
            <a:r>
              <a:rPr lang="en-US" sz="4000" dirty="0" err="1"/>
              <a:t>kerja</a:t>
            </a:r>
            <a:r>
              <a:rPr lang="en-US" sz="4000" dirty="0"/>
              <a:t>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umum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/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operasional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685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7</a:t>
            </a:r>
            <a:endParaRPr lang="en-SG" dirty="0"/>
          </a:p>
        </p:txBody>
      </p:sp>
      <p:sp>
        <p:nvSpPr>
          <p:cNvPr id="5" name="Title 1"/>
          <p:cNvSpPr txBox="1"/>
          <p:nvPr/>
        </p:nvSpPr>
        <p:spPr bwMode="auto">
          <a:xfrm>
            <a:off x="381000" y="5486400"/>
            <a:ext cx="8458200" cy="1295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Penyebarluasan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Kebijakan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K3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kepada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seluruh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pekerja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buruh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dan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pihak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lain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yg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terkait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639633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8</a:t>
            </a:r>
            <a:endParaRPr lang="en-SG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52400"/>
            <a:ext cx="6705600" cy="12954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K3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76400"/>
            <a:ext cx="6400800" cy="3200400"/>
          </a:xfrm>
        </p:spPr>
        <p:txBody>
          <a:bodyPr/>
          <a:lstStyle/>
          <a:p>
            <a:r>
              <a:rPr lang="en-US" sz="3600" dirty="0" err="1"/>
              <a:t>Hasil</a:t>
            </a:r>
            <a:r>
              <a:rPr lang="en-US" sz="3600" dirty="0"/>
              <a:t> </a:t>
            </a:r>
            <a:r>
              <a:rPr lang="en-US" sz="3600" dirty="0" err="1"/>
              <a:t>penelaahan</a:t>
            </a:r>
            <a:r>
              <a:rPr lang="en-US" sz="3600" dirty="0"/>
              <a:t> </a:t>
            </a:r>
            <a:r>
              <a:rPr lang="en-US" sz="3600" dirty="0" err="1"/>
              <a:t>awal</a:t>
            </a:r>
            <a:endParaRPr lang="en-US" sz="3600" dirty="0"/>
          </a:p>
          <a:p>
            <a:r>
              <a:rPr lang="en-US" sz="3600" dirty="0"/>
              <a:t>RISK MGT</a:t>
            </a:r>
          </a:p>
          <a:p>
            <a:r>
              <a:rPr lang="en-US" sz="3600" dirty="0" err="1"/>
              <a:t>Peraturan</a:t>
            </a:r>
            <a:r>
              <a:rPr lang="en-US" sz="3600" dirty="0"/>
              <a:t> per-UU-an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persyaratan</a:t>
            </a:r>
            <a:r>
              <a:rPr lang="en-US" sz="3600" dirty="0"/>
              <a:t> </a:t>
            </a:r>
            <a:r>
              <a:rPr lang="en-US" sz="3600" dirty="0" err="1"/>
              <a:t>lainnya</a:t>
            </a:r>
            <a:endParaRPr lang="en-US" sz="3600" dirty="0"/>
          </a:p>
          <a:p>
            <a:r>
              <a:rPr lang="en-US" sz="3600" dirty="0" err="1"/>
              <a:t>Sumber</a:t>
            </a:r>
            <a:r>
              <a:rPr lang="en-US" sz="3600" dirty="0"/>
              <a:t> </a:t>
            </a:r>
            <a:r>
              <a:rPr lang="en-US" sz="3600" dirty="0" err="1"/>
              <a:t>daya</a:t>
            </a:r>
            <a:r>
              <a:rPr lang="en-US" sz="3600" dirty="0"/>
              <a:t> yang </a:t>
            </a:r>
            <a:r>
              <a:rPr lang="en-US" sz="3600" dirty="0" err="1"/>
              <a:t>dimiliki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9144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9</a:t>
            </a:r>
            <a:endParaRPr lang="en-SG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5"/>
          <p:cNvSpPr>
            <a:spLocks noChangeArrowheads="1"/>
          </p:cNvSpPr>
          <p:nvPr/>
        </p:nvSpPr>
        <p:spPr bwMode="auto">
          <a:xfrm>
            <a:off x="152400" y="342907"/>
            <a:ext cx="8839200" cy="624786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just" eaLnBrk="0" hangingPunct="0"/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Sebuah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pabrik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komponen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kendaraan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bermotor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yang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besar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mempunyai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total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tenaga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kerja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725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orang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,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bangunan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pabrik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terdiri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dari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gudang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bahan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baku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,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ruang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produksi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dan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gudang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penyimpanan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produk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.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Menggunakan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asbes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dan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pestisida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.</a:t>
            </a:r>
            <a:r>
              <a:rPr lang="id-ID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Kuantitas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maksimal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Acrylonitrile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25 Ton.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Menggunakan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5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buah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boiler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kapasitas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masing-masing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20 ton per jam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di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dalam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satu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ruangan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dipasang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pararel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.</a:t>
            </a:r>
            <a:r>
              <a:rPr lang="id-ID" sz="2500" dirty="0">
                <a:latin typeface="Calibri" panose="020F0502020204030204" charset="0"/>
                <a:cs typeface="Calibri" panose="020F0502020204030204" charset="0"/>
              </a:rPr>
              <a:t> Terdapat 2 buah forklift 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id-ID" sz="2500" dirty="0">
                <a:latin typeface="Calibri" panose="020F0502020204030204" charset="0"/>
                <a:cs typeface="Calibri" panose="020F0502020204030204" charset="0"/>
              </a:rPr>
              <a:t>@berkapasitas 20 ton.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Genset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kapasitas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2</a:t>
            </a:r>
            <a:r>
              <a:rPr lang="id-ID" sz="2500" dirty="0">
                <a:latin typeface="Calibri" panose="020F0502020204030204" charset="0"/>
                <a:cs typeface="Calibri" panose="020F0502020204030204" charset="0"/>
              </a:rPr>
              <a:t>50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KVA</a:t>
            </a:r>
            <a:r>
              <a:rPr lang="id-ID" sz="2500" dirty="0">
                <a:latin typeface="Calibri" panose="020F0502020204030204" charset="0"/>
                <a:cs typeface="Calibri" panose="020F0502020204030204" charset="0"/>
              </a:rPr>
              <a:t> dan furnace untuk peleburan logam.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Selain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itu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juga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terdapat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bangunan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kantor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5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lantai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yang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dilengkapi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dengan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lift</a:t>
            </a:r>
            <a:r>
              <a:rPr lang="id-ID" sz="2500" dirty="0">
                <a:latin typeface="Calibri" panose="020F0502020204030204" charset="0"/>
                <a:cs typeface="Calibri" panose="020F0502020204030204" charset="0"/>
              </a:rPr>
              <a:t> dan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penyalur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petir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.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Sistem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kerja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3 shift, Shift I: 275 org; II: 150 org; III: 150 org. Di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pabrik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juga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ada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proyek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konstruksi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id-ID" sz="2500" dirty="0">
                <a:latin typeface="Calibri" panose="020F0502020204030204" charset="0"/>
                <a:cs typeface="Calibri" panose="020F0502020204030204" charset="0"/>
              </a:rPr>
              <a:t>5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lantai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yang </a:t>
            </a:r>
            <a:r>
              <a:rPr lang="id-ID" sz="2500" dirty="0">
                <a:latin typeface="Calibri" panose="020F0502020204030204" charset="0"/>
                <a:cs typeface="Calibri" panose="020F0502020204030204" charset="0"/>
              </a:rPr>
              <a:t>rencananya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id-ID" sz="2500" dirty="0">
                <a:latin typeface="Calibri" panose="020F0502020204030204" charset="0"/>
                <a:cs typeface="Calibri" panose="020F0502020204030204" charset="0"/>
              </a:rPr>
              <a:t>akan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berlangsung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selama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30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minggu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yg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dilaksanakan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oleh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pihak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ketiga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.</a:t>
            </a:r>
            <a:r>
              <a:rPr lang="id-ID" sz="2500" dirty="0">
                <a:latin typeface="Calibri" panose="020F0502020204030204" charset="0"/>
                <a:cs typeface="Calibri" panose="020F0502020204030204" charset="0"/>
              </a:rPr>
              <a:t> Di proyek konstruksi tersebut mempekerjakan 250 orang non-shift. Menggunakan excavator, buldozer dan tower crane dengan tinggi 25m sebagai alat bantu.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500" dirty="0" err="1">
                <a:latin typeface="Calibri" panose="020F0502020204030204" charset="0"/>
                <a:cs typeface="Calibri" panose="020F0502020204030204" charset="0"/>
              </a:rPr>
              <a:t>Bagaimana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id-ID" sz="2500" dirty="0">
                <a:latin typeface="Calibri" panose="020F0502020204030204" charset="0"/>
                <a:cs typeface="Calibri" panose="020F0502020204030204" charset="0"/>
              </a:rPr>
              <a:t>implementasi peraturan 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K3</a:t>
            </a:r>
            <a:r>
              <a:rPr lang="id-ID" sz="2500" dirty="0">
                <a:latin typeface="Calibri" panose="020F0502020204030204" charset="0"/>
                <a:cs typeface="Calibri" panose="020F0502020204030204" charset="0"/>
              </a:rPr>
              <a:t>nya di tempat kerja tsb</a:t>
            </a:r>
            <a:r>
              <a:rPr lang="en-US" sz="2500" dirty="0">
                <a:latin typeface="Calibri" panose="020F0502020204030204" charset="0"/>
                <a:cs typeface="Calibri" panose="020F0502020204030204" charset="0"/>
              </a:rPr>
              <a:t>?</a:t>
            </a:r>
            <a:endParaRPr lang="en-US" sz="25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5"/>
          <p:cNvSpPr>
            <a:spLocks noChangeArrowheads="1"/>
          </p:cNvSpPr>
          <p:nvPr/>
        </p:nvSpPr>
        <p:spPr bwMode="auto">
          <a:xfrm>
            <a:off x="1504639" y="1981200"/>
            <a:ext cx="7467600" cy="415498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marL="976630" indent="-976630"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1 	</a:t>
            </a:r>
            <a:r>
              <a:rPr lang="en-US" dirty="0" err="1">
                <a:cs typeface="Times New Roman" panose="02020603050405020304" pitchFamily="18" charset="0"/>
              </a:rPr>
              <a:t>Terdapat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prosedur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terdokumentasi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untuk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identifikasi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bahaya</a:t>
            </a:r>
            <a:r>
              <a:rPr lang="en-US" dirty="0">
                <a:cs typeface="Times New Roman" panose="02020603050405020304" pitchFamily="18" charset="0"/>
              </a:rPr>
              <a:t>, </a:t>
            </a:r>
            <a:r>
              <a:rPr lang="en-US" dirty="0" err="1">
                <a:cs typeface="Times New Roman" panose="02020603050405020304" pitchFamily="18" charset="0"/>
              </a:rPr>
              <a:t>penilaian</a:t>
            </a:r>
            <a:r>
              <a:rPr lang="en-US" dirty="0">
                <a:cs typeface="Times New Roman" panose="02020603050405020304" pitchFamily="18" charset="0"/>
              </a:rPr>
              <a:t> dan </a:t>
            </a:r>
            <a:r>
              <a:rPr lang="en-US" dirty="0" err="1">
                <a:cs typeface="Times New Roman" panose="02020603050405020304" pitchFamily="18" charset="0"/>
              </a:rPr>
              <a:t>pengendalian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risiko</a:t>
            </a:r>
            <a:r>
              <a:rPr lang="en-US" dirty="0">
                <a:cs typeface="Times New Roman" panose="02020603050405020304" pitchFamily="18" charset="0"/>
              </a:rPr>
              <a:t> K3. </a:t>
            </a:r>
          </a:p>
          <a:p>
            <a:pPr marL="976630" indent="-976630" algn="just"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2 	</a:t>
            </a:r>
            <a:r>
              <a:rPr lang="en-US" dirty="0" err="1">
                <a:cs typeface="Times New Roman" panose="02020603050405020304" pitchFamily="18" charset="0"/>
              </a:rPr>
              <a:t>Identifikasi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bahaya</a:t>
            </a:r>
            <a:r>
              <a:rPr lang="en-US" dirty="0">
                <a:cs typeface="Times New Roman" panose="02020603050405020304" pitchFamily="18" charset="0"/>
              </a:rPr>
              <a:t>, </a:t>
            </a:r>
            <a:r>
              <a:rPr lang="en-US" dirty="0" err="1">
                <a:cs typeface="Times New Roman" panose="02020603050405020304" pitchFamily="18" charset="0"/>
              </a:rPr>
              <a:t>penilaian</a:t>
            </a:r>
            <a:r>
              <a:rPr lang="en-US" dirty="0">
                <a:cs typeface="Times New Roman" panose="02020603050405020304" pitchFamily="18" charset="0"/>
              </a:rPr>
              <a:t> dan </a:t>
            </a:r>
            <a:r>
              <a:rPr lang="en-US" dirty="0" err="1">
                <a:cs typeface="Times New Roman" panose="02020603050405020304" pitchFamily="18" charset="0"/>
              </a:rPr>
              <a:t>pengendalian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risiko</a:t>
            </a:r>
            <a:r>
              <a:rPr lang="en-US" dirty="0">
                <a:cs typeface="Times New Roman" panose="02020603050405020304" pitchFamily="18" charset="0"/>
              </a:rPr>
              <a:t> K3 </a:t>
            </a:r>
            <a:r>
              <a:rPr lang="en-US" dirty="0" err="1">
                <a:cs typeface="Times New Roman" panose="02020603050405020304" pitchFamily="18" charset="0"/>
              </a:rPr>
              <a:t>sebagai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rencana</a:t>
            </a:r>
            <a:r>
              <a:rPr lang="en-US" dirty="0">
                <a:cs typeface="Times New Roman" panose="02020603050405020304" pitchFamily="18" charset="0"/>
              </a:rPr>
              <a:t> strategi K3 </a:t>
            </a:r>
            <a:r>
              <a:rPr lang="en-US" dirty="0" err="1">
                <a:cs typeface="Times New Roman" panose="02020603050405020304" pitchFamily="18" charset="0"/>
              </a:rPr>
              <a:t>dilakukan</a:t>
            </a:r>
            <a:r>
              <a:rPr lang="en-US" dirty="0">
                <a:cs typeface="Times New Roman" panose="02020603050405020304" pitchFamily="18" charset="0"/>
              </a:rPr>
              <a:t> oleh </a:t>
            </a:r>
            <a:r>
              <a:rPr lang="en-US" dirty="0" err="1">
                <a:cs typeface="Times New Roman" panose="02020603050405020304" pitchFamily="18" charset="0"/>
              </a:rPr>
              <a:t>petugas</a:t>
            </a:r>
            <a:r>
              <a:rPr lang="en-US" dirty="0">
                <a:cs typeface="Times New Roman" panose="02020603050405020304" pitchFamily="18" charset="0"/>
              </a:rPr>
              <a:t> yang </a:t>
            </a:r>
            <a:r>
              <a:rPr lang="en-US" dirty="0" err="1">
                <a:cs typeface="Times New Roman" panose="02020603050405020304" pitchFamily="18" charset="0"/>
              </a:rPr>
              <a:t>berkompeten</a:t>
            </a:r>
            <a:r>
              <a:rPr lang="en-US" dirty="0">
                <a:cs typeface="Times New Roman" panose="02020603050405020304" pitchFamily="18" charset="0"/>
              </a:rPr>
              <a:t> </a:t>
            </a:r>
          </a:p>
          <a:p>
            <a:pPr marL="976630" indent="-976630" algn="just"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3 	</a:t>
            </a:r>
            <a:r>
              <a:rPr lang="en-US" dirty="0" err="1">
                <a:cs typeface="Times New Roman" panose="02020603050405020304" pitchFamily="18" charset="0"/>
              </a:rPr>
              <a:t>Rencana</a:t>
            </a:r>
            <a:r>
              <a:rPr lang="en-US" dirty="0">
                <a:cs typeface="Times New Roman" panose="02020603050405020304" pitchFamily="18" charset="0"/>
              </a:rPr>
              <a:t> strategi K3 </a:t>
            </a:r>
            <a:r>
              <a:rPr lang="en-US" dirty="0" err="1">
                <a:cs typeface="Times New Roman" panose="02020603050405020304" pitchFamily="18" charset="0"/>
              </a:rPr>
              <a:t>sekurang-kurangya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berdasarkan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tinjauan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awal</a:t>
            </a:r>
            <a:r>
              <a:rPr lang="en-US" dirty="0">
                <a:cs typeface="Times New Roman" panose="02020603050405020304" pitchFamily="18" charset="0"/>
              </a:rPr>
              <a:t>, </a:t>
            </a:r>
            <a:r>
              <a:rPr lang="en-US" dirty="0" err="1">
                <a:cs typeface="Times New Roman" panose="02020603050405020304" pitchFamily="18" charset="0"/>
              </a:rPr>
              <a:t>identifikasi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bahaya</a:t>
            </a:r>
            <a:r>
              <a:rPr lang="en-US" dirty="0">
                <a:cs typeface="Times New Roman" panose="02020603050405020304" pitchFamily="18" charset="0"/>
              </a:rPr>
              <a:t>, </a:t>
            </a:r>
            <a:r>
              <a:rPr lang="en-US" dirty="0" err="1">
                <a:cs typeface="Times New Roman" panose="02020603050405020304" pitchFamily="18" charset="0"/>
              </a:rPr>
              <a:t>penilaian</a:t>
            </a:r>
            <a:r>
              <a:rPr lang="en-US" dirty="0">
                <a:cs typeface="Times New Roman" panose="02020603050405020304" pitchFamily="18" charset="0"/>
              </a:rPr>
              <a:t>, </a:t>
            </a:r>
            <a:r>
              <a:rPr lang="en-US" dirty="0" err="1">
                <a:cs typeface="Times New Roman" panose="02020603050405020304" pitchFamily="18" charset="0"/>
              </a:rPr>
              <a:t>pengendalian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risiko</a:t>
            </a:r>
            <a:r>
              <a:rPr lang="en-US" dirty="0">
                <a:cs typeface="Times New Roman" panose="02020603050405020304" pitchFamily="18" charset="0"/>
              </a:rPr>
              <a:t> dan </a:t>
            </a:r>
            <a:r>
              <a:rPr lang="en-US" dirty="0" err="1">
                <a:cs typeface="Times New Roman" panose="02020603050405020304" pitchFamily="18" charset="0"/>
              </a:rPr>
              <a:t>peraturan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perundang-undangan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serta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informasi</a:t>
            </a:r>
            <a:r>
              <a:rPr lang="en-US" dirty="0">
                <a:cs typeface="Times New Roman" panose="02020603050405020304" pitchFamily="18" charset="0"/>
              </a:rPr>
              <a:t> K3 lain </a:t>
            </a:r>
            <a:r>
              <a:rPr lang="en-US" dirty="0" err="1">
                <a:cs typeface="Times New Roman" panose="02020603050405020304" pitchFamily="18" charset="0"/>
              </a:rPr>
              <a:t>baik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dari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dalam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maupun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luar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perusahaan</a:t>
            </a:r>
            <a:r>
              <a:rPr lang="en-US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E53BDFF-161C-704D-9A9B-42EDFAC01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599" y="1066799"/>
            <a:ext cx="6814479" cy="734841"/>
          </a:xfrm>
        </p:spPr>
        <p:txBody>
          <a:bodyPr/>
          <a:lstStyle/>
          <a:p>
            <a:pPr eaLnBrk="1" hangingPunct="1"/>
            <a:r>
              <a:rPr lang="en-US" sz="29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Kriteria</a:t>
            </a:r>
            <a:r>
              <a:rPr lang="en-US" sz="29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yang </a:t>
            </a:r>
            <a:r>
              <a:rPr lang="en-US" sz="29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Terkait</a:t>
            </a:r>
            <a:endParaRPr lang="en-US" sz="29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09956C-5664-514B-B086-F1824F4268CF}"/>
              </a:ext>
            </a:extLst>
          </p:cNvPr>
          <p:cNvSpPr/>
          <p:nvPr/>
        </p:nvSpPr>
        <p:spPr>
          <a:xfrm>
            <a:off x="6888763" y="136965"/>
            <a:ext cx="1737572" cy="472769"/>
          </a:xfrm>
          <a:prstGeom prst="rect">
            <a:avLst/>
          </a:prstGeom>
          <a:solidFill>
            <a:srgbClr val="FBF1DD"/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lIns="82479" tIns="41239" rIns="82479" bIns="41239">
            <a:spAutoFit/>
          </a:bodyPr>
          <a:lstStyle/>
          <a:p>
            <a:pPr eaLnBrk="0" hangingPunct="0">
              <a:defRPr/>
            </a:pPr>
            <a:r>
              <a:rPr lang="en-US" sz="2500" b="1" dirty="0" err="1">
                <a:solidFill>
                  <a:srgbClr val="663300"/>
                </a:solidFill>
                <a:cs typeface="Times New Roman" panose="02020603050405020304" pitchFamily="18" charset="0"/>
              </a:rPr>
              <a:t>Identifikasi</a:t>
            </a:r>
            <a:endParaRPr lang="en-US" sz="2500" b="1" dirty="0">
              <a:solidFill>
                <a:srgbClr val="6633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068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5"/>
          <p:cNvSpPr>
            <a:spLocks noChangeArrowheads="1"/>
          </p:cNvSpPr>
          <p:nvPr/>
        </p:nvSpPr>
        <p:spPr bwMode="auto">
          <a:xfrm>
            <a:off x="1904999" y="1589902"/>
            <a:ext cx="7067239" cy="526297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marL="0" indent="0">
              <a:buNone/>
              <a:defRPr/>
            </a:pP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K3</a:t>
            </a:r>
          </a:p>
          <a:p>
            <a:pPr marL="0" indent="0">
              <a:buNone/>
              <a:defRPr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US" dirty="0"/>
          </a:p>
          <a:p>
            <a:pPr marL="899795" indent="-899795">
              <a:buNone/>
              <a:defRPr/>
            </a:pPr>
            <a:r>
              <a:rPr lang="en-US" dirty="0"/>
              <a:t>1 	</a:t>
            </a:r>
            <a:r>
              <a:rPr lang="en-US" dirty="0" err="1"/>
              <a:t>Petugas</a:t>
            </a:r>
            <a:r>
              <a:rPr lang="en-US" dirty="0"/>
              <a:t> yang </a:t>
            </a:r>
            <a:r>
              <a:rPr lang="en-US" dirty="0" err="1"/>
              <a:t>kompeten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bahaya</a:t>
            </a:r>
            <a:r>
              <a:rPr lang="en-US" dirty="0"/>
              <a:t>, </a:t>
            </a:r>
            <a:r>
              <a:rPr lang="en-US" dirty="0" err="1"/>
              <a:t>menilai</a:t>
            </a:r>
            <a:r>
              <a:rPr lang="en-US" dirty="0"/>
              <a:t> dan </a:t>
            </a:r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kerja</a:t>
            </a:r>
            <a:r>
              <a:rPr lang="en-US" dirty="0"/>
              <a:t>. </a:t>
            </a:r>
          </a:p>
          <a:p>
            <a:pPr marL="899795" indent="-899795">
              <a:buNone/>
              <a:defRPr/>
            </a:pPr>
            <a:r>
              <a:rPr lang="en-US" dirty="0"/>
              <a:t>2 	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. </a:t>
            </a:r>
          </a:p>
          <a:p>
            <a:pPr marL="899795" indent="-899795">
              <a:buNone/>
              <a:defRPr/>
            </a:pPr>
            <a:r>
              <a:rPr lang="en-US" dirty="0"/>
              <a:t>3 	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petunjuk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terdokumentasi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teridentifikasi</a:t>
            </a:r>
            <a:r>
              <a:rPr lang="en-US" dirty="0"/>
              <a:t> dan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personil</a:t>
            </a:r>
            <a:r>
              <a:rPr lang="en-US" dirty="0"/>
              <a:t> yang </a:t>
            </a:r>
            <a:r>
              <a:rPr lang="en-US" dirty="0" err="1"/>
              <a:t>berkompeten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dan </a:t>
            </a:r>
            <a:r>
              <a:rPr lang="en-US" dirty="0" err="1"/>
              <a:t>disyahkan</a:t>
            </a:r>
            <a:r>
              <a:rPr lang="en-US" dirty="0"/>
              <a:t> oleh orang yang </a:t>
            </a:r>
            <a:r>
              <a:rPr lang="en-US" dirty="0" err="1"/>
              <a:t>berwenang</a:t>
            </a:r>
            <a:r>
              <a:rPr lang="en-US" dirty="0"/>
              <a:t> di </a:t>
            </a:r>
            <a:r>
              <a:rPr lang="en-US" dirty="0" err="1"/>
              <a:t>perusahaan</a:t>
            </a:r>
            <a:r>
              <a:rPr lang="en-US" dirty="0"/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0BF5A0-DF7B-0A44-BB65-0302DF8019EC}"/>
              </a:ext>
            </a:extLst>
          </p:cNvPr>
          <p:cNvSpPr/>
          <p:nvPr/>
        </p:nvSpPr>
        <p:spPr>
          <a:xfrm>
            <a:off x="3928454" y="201515"/>
            <a:ext cx="4572636" cy="58477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lIns="91436" tIns="45718" rIns="91436" bIns="45718">
            <a:spAutoFit/>
          </a:bodyPr>
          <a:lstStyle/>
          <a:p>
            <a:pPr eaLnBrk="0" hangingPunct="0">
              <a:defRPr/>
            </a:pPr>
            <a:r>
              <a:rPr lang="en-US" sz="3200" dirty="0"/>
              <a:t>Tindakan </a:t>
            </a:r>
            <a:r>
              <a:rPr lang="en-US" sz="3200" dirty="0" err="1"/>
              <a:t>Pengendalian</a:t>
            </a:r>
            <a:endParaRPr lang="en-US" sz="3200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08B1429B-2327-4845-8231-5C0C842A5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1071518"/>
            <a:ext cx="6524170" cy="56086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/>
              <a:t>KRITERIA</a:t>
            </a: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7463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52400"/>
            <a:ext cx="6705600" cy="12954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K3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209800"/>
            <a:ext cx="7162800" cy="2819400"/>
          </a:xfrm>
        </p:spPr>
        <p:txBody>
          <a:bodyPr/>
          <a:lstStyle/>
          <a:p>
            <a:r>
              <a:rPr lang="en-US" sz="3600" dirty="0" err="1"/>
              <a:t>Ahli</a:t>
            </a:r>
            <a:r>
              <a:rPr lang="en-US" sz="3600" dirty="0"/>
              <a:t> K3</a:t>
            </a:r>
          </a:p>
          <a:p>
            <a:r>
              <a:rPr lang="en-US" sz="3600" dirty="0"/>
              <a:t>P2K3</a:t>
            </a:r>
          </a:p>
          <a:p>
            <a:r>
              <a:rPr lang="en-US" sz="3600" dirty="0" err="1"/>
              <a:t>Wakil</a:t>
            </a:r>
            <a:r>
              <a:rPr lang="en-US" sz="3600" dirty="0"/>
              <a:t> </a:t>
            </a:r>
            <a:r>
              <a:rPr lang="en-US" sz="3600" dirty="0" err="1"/>
              <a:t>Pekerja</a:t>
            </a:r>
            <a:r>
              <a:rPr lang="en-US" sz="3600" dirty="0"/>
              <a:t>/</a:t>
            </a:r>
            <a:r>
              <a:rPr lang="en-US" sz="3600" dirty="0" err="1"/>
              <a:t>buruh</a:t>
            </a:r>
            <a:endParaRPr lang="en-US" sz="3600" dirty="0"/>
          </a:p>
          <a:p>
            <a:r>
              <a:rPr lang="en-US" sz="3600" dirty="0" err="1"/>
              <a:t>Pihak</a:t>
            </a:r>
            <a:r>
              <a:rPr lang="en-US" sz="3600" dirty="0"/>
              <a:t> lain yang </a:t>
            </a:r>
            <a:r>
              <a:rPr lang="en-US" sz="3600" dirty="0" err="1"/>
              <a:t>terkait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9144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9</a:t>
            </a:r>
            <a:endParaRPr lang="en-SG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6705600" cy="12192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dirty="0" err="1"/>
              <a:t>Rencana</a:t>
            </a:r>
            <a:r>
              <a:rPr lang="en-US" dirty="0"/>
              <a:t> K3 minimal </a:t>
            </a:r>
            <a:r>
              <a:rPr lang="en-US" dirty="0" err="1"/>
              <a:t>memuat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477000" cy="5029200"/>
          </a:xfrm>
        </p:spPr>
        <p:txBody>
          <a:bodyPr/>
          <a:lstStyle/>
          <a:p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sasaran</a:t>
            </a:r>
            <a:r>
              <a:rPr lang="en-US" sz="2800" dirty="0"/>
              <a:t>; </a:t>
            </a:r>
          </a:p>
          <a:p>
            <a:r>
              <a:rPr lang="en-US" sz="2800" dirty="0" err="1"/>
              <a:t>skala</a:t>
            </a:r>
            <a:r>
              <a:rPr lang="en-US" sz="2800" dirty="0"/>
              <a:t> </a:t>
            </a:r>
            <a:r>
              <a:rPr lang="en-US" sz="2800" dirty="0" err="1"/>
              <a:t>prioritas</a:t>
            </a:r>
            <a:r>
              <a:rPr lang="en-US" sz="2800" dirty="0"/>
              <a:t>; </a:t>
            </a:r>
          </a:p>
          <a:p>
            <a:r>
              <a:rPr lang="en-US" sz="2800" dirty="0" err="1"/>
              <a:t>upaya</a:t>
            </a:r>
            <a:r>
              <a:rPr lang="en-US" sz="2800" dirty="0"/>
              <a:t> </a:t>
            </a:r>
            <a:r>
              <a:rPr lang="en-US" sz="2800" dirty="0" err="1"/>
              <a:t>pengendalian</a:t>
            </a:r>
            <a:r>
              <a:rPr lang="en-US" sz="2800" dirty="0"/>
              <a:t> </a:t>
            </a:r>
            <a:r>
              <a:rPr lang="en-US" sz="2800" dirty="0" err="1"/>
              <a:t>bahaya</a:t>
            </a:r>
            <a:r>
              <a:rPr lang="en-US" sz="2800" dirty="0"/>
              <a:t>; </a:t>
            </a:r>
          </a:p>
          <a:p>
            <a:r>
              <a:rPr lang="en-US" sz="2800" dirty="0" err="1"/>
              <a:t>penetapan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; </a:t>
            </a:r>
          </a:p>
          <a:p>
            <a:r>
              <a:rPr lang="en-US" sz="2800" dirty="0" err="1"/>
              <a:t>jangka</a:t>
            </a:r>
            <a:r>
              <a:rPr lang="en-US" sz="2800" dirty="0"/>
              <a:t> </a:t>
            </a:r>
            <a:r>
              <a:rPr lang="en-US" sz="2800" dirty="0" err="1"/>
              <a:t>waktu</a:t>
            </a:r>
            <a:r>
              <a:rPr lang="en-US" sz="2800" dirty="0"/>
              <a:t> </a:t>
            </a:r>
            <a:r>
              <a:rPr lang="en-US" sz="2800" dirty="0" err="1"/>
              <a:t>pelaksanaan</a:t>
            </a:r>
            <a:r>
              <a:rPr lang="en-US" sz="2800" dirty="0"/>
              <a:t>; </a:t>
            </a:r>
          </a:p>
          <a:p>
            <a:r>
              <a:rPr lang="en-US" sz="2800" dirty="0" err="1"/>
              <a:t>indikator</a:t>
            </a:r>
            <a:r>
              <a:rPr lang="en-US" sz="2800" dirty="0"/>
              <a:t> </a:t>
            </a:r>
            <a:r>
              <a:rPr lang="en-US" sz="2800" dirty="0" err="1"/>
              <a:t>pencapaian</a:t>
            </a:r>
            <a:r>
              <a:rPr lang="en-US" sz="2800" dirty="0"/>
              <a:t>;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pertanggungjawaban</a:t>
            </a:r>
            <a:r>
              <a:rPr lang="en-US" sz="2800" dirty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29200" y="9144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9</a:t>
            </a:r>
            <a:endParaRPr lang="en-SG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6705600" cy="12192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dirty="0"/>
              <a:t>SDM </a:t>
            </a:r>
            <a:r>
              <a:rPr lang="en-US" dirty="0" err="1"/>
              <a:t>bidang</a:t>
            </a:r>
            <a:r>
              <a:rPr lang="en-US" dirty="0"/>
              <a:t> K3 </a:t>
            </a:r>
            <a:r>
              <a:rPr lang="en-US" dirty="0" err="1"/>
              <a:t>harus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133600"/>
            <a:ext cx="7086600" cy="4038600"/>
          </a:xfrm>
        </p:spPr>
        <p:txBody>
          <a:bodyPr/>
          <a:lstStyle/>
          <a:p>
            <a:r>
              <a:rPr lang="en-US" dirty="0" err="1"/>
              <a:t>Ber</a:t>
            </a:r>
            <a:r>
              <a:rPr lang="en-US" dirty="0" err="1">
                <a:solidFill>
                  <a:srgbClr val="FF0000"/>
                </a:solidFill>
              </a:rPr>
              <a:t>kompeten</a:t>
            </a:r>
            <a:r>
              <a:rPr lang="en-US" dirty="0"/>
              <a:t> </a:t>
            </a:r>
            <a:r>
              <a:rPr lang="en-US" dirty="0" err="1"/>
              <a:t>dibuktikan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sertifikat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Kewenangan</a:t>
            </a:r>
            <a:r>
              <a:rPr lang="en-US" dirty="0"/>
              <a:t> </a:t>
            </a:r>
            <a:r>
              <a:rPr lang="en-US" dirty="0" err="1"/>
              <a:t>dibuktikan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surat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penunjukan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berwenang</a:t>
            </a:r>
            <a:r>
              <a:rPr lang="en-US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29200" y="9144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10</a:t>
            </a:r>
            <a:endParaRPr lang="en-S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52400"/>
            <a:ext cx="6705600" cy="12954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K3 minimal </a:t>
            </a:r>
            <a:r>
              <a:rPr lang="en-US" dirty="0" err="1"/>
              <a:t>meliputi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76400"/>
            <a:ext cx="7010400" cy="4953000"/>
          </a:xfrm>
        </p:spPr>
        <p:txBody>
          <a:bodyPr/>
          <a:lstStyle/>
          <a:p>
            <a:r>
              <a:rPr lang="en-US" sz="2400" dirty="0" err="1"/>
              <a:t>tindakan</a:t>
            </a:r>
            <a:r>
              <a:rPr lang="en-US" sz="2400" dirty="0"/>
              <a:t> </a:t>
            </a:r>
            <a:r>
              <a:rPr lang="en-US" sz="2400" dirty="0" err="1"/>
              <a:t>pengendalian</a:t>
            </a:r>
            <a:r>
              <a:rPr lang="en-US" sz="2400" dirty="0"/>
              <a:t>; </a:t>
            </a:r>
          </a:p>
          <a:p>
            <a:r>
              <a:rPr lang="es-ES" sz="2400" dirty="0" err="1"/>
              <a:t>perancangan</a:t>
            </a:r>
            <a:r>
              <a:rPr lang="es-ES" sz="2400" dirty="0"/>
              <a:t> (</a:t>
            </a:r>
            <a:r>
              <a:rPr lang="es-ES" sz="2400" i="1" dirty="0" err="1"/>
              <a:t>design</a:t>
            </a:r>
            <a:r>
              <a:rPr lang="es-ES" sz="2400" i="1" dirty="0"/>
              <a:t>) </a:t>
            </a:r>
            <a:r>
              <a:rPr lang="es-ES" sz="2400" dirty="0"/>
              <a:t>dan </a:t>
            </a:r>
            <a:r>
              <a:rPr lang="es-ES" sz="2400" dirty="0" err="1"/>
              <a:t>rekayasa</a:t>
            </a:r>
            <a:r>
              <a:rPr lang="es-ES" sz="2400" i="1" dirty="0"/>
              <a:t>;</a:t>
            </a:r>
          </a:p>
          <a:p>
            <a:r>
              <a:rPr lang="nl-NL" sz="2400" dirty="0"/>
              <a:t>prosedur dan instruksi kerja; </a:t>
            </a:r>
          </a:p>
          <a:p>
            <a:r>
              <a:rPr lang="fi-FI" sz="2400" dirty="0"/>
              <a:t>penyerahan sebagian pelaksanaan pekerjaan; </a:t>
            </a:r>
          </a:p>
          <a:p>
            <a:r>
              <a:rPr lang="en-US" sz="2400" dirty="0" err="1"/>
              <a:t>pembelian</a:t>
            </a:r>
            <a:r>
              <a:rPr lang="en-US" sz="2400" dirty="0"/>
              <a:t>/</a:t>
            </a:r>
            <a:r>
              <a:rPr lang="en-US" sz="2400" dirty="0" err="1"/>
              <a:t>pengadaan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en-US" sz="2400" dirty="0"/>
              <a:t>; </a:t>
            </a:r>
          </a:p>
          <a:p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29200" y="9144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11</a:t>
            </a:r>
            <a:endParaRPr lang="en-SG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6400800" cy="685800"/>
          </a:xfrm>
        </p:spPr>
        <p:txBody>
          <a:bodyPr/>
          <a:lstStyle/>
          <a:p>
            <a:pPr>
              <a:defRPr/>
            </a:pPr>
            <a:r>
              <a:rPr lang="en-US" sz="2400" b="1" dirty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LATAR BELAKANG KEBIJAKAN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905000"/>
            <a:ext cx="7315200" cy="4819650"/>
          </a:xfrm>
          <a:ln>
            <a:solidFill>
              <a:schemeClr val="folHlink"/>
            </a:solidFill>
          </a:ln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K3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masih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belum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mendapatkan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perhatian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memadai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pihak</a:t>
            </a:r>
            <a:endParaRPr lang="en-US" sz="2000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Kecelakaan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relative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masih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tinggi</a:t>
            </a:r>
            <a:endParaRPr lang="en-US" sz="2000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pengawasan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K3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masih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bersifat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parsial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belum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menyentuh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manajemen</a:t>
            </a:r>
            <a:endParaRPr lang="en-US" sz="2000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Relatif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rendahnya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komitment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pimpinan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K3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Kualitas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tenaga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berkorelasi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kesadaran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atas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K3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Tuntutan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global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perlindungan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tenaga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diterapkan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komunitas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perlindungan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hak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buruh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internasional</a:t>
            </a:r>
            <a:endParaRPr lang="en-US" sz="2000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Desakan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LSM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internasional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hak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tenaga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mendapatkan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perlindungan</a:t>
            </a:r>
            <a:endParaRPr lang="en-US" sz="2000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0000"/>
              </a:lnSpc>
              <a:buFontTx/>
              <a:buNone/>
            </a:pPr>
            <a:endParaRPr lang="en-US" sz="2800" b="1" dirty="0">
              <a:solidFill>
                <a:schemeClr val="tx1">
                  <a:lumMod val="95000"/>
                </a:schemeClr>
              </a:solidFill>
              <a:latin typeface="Tempus Sans ITC" panose="04020404030D07020202" pitchFamily="82" charset="0"/>
            </a:endParaRPr>
          </a:p>
          <a:p>
            <a:pPr marL="457200" indent="-457200">
              <a:lnSpc>
                <a:spcPct val="90000"/>
              </a:lnSpc>
              <a:buFontTx/>
              <a:buNone/>
            </a:pPr>
            <a:endParaRPr lang="en-US" sz="2800" b="1" dirty="0">
              <a:solidFill>
                <a:schemeClr val="tx1">
                  <a:lumMod val="95000"/>
                </a:schemeClr>
              </a:solidFill>
              <a:latin typeface="Tempus Sans ITC" panose="04020404030D07020202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build="p" autoUpdateAnimBg="0" advAuto="0"/>
      <p:bldP spid="61443" grpId="0" build="p" autoUpdateAnimBg="0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7010400" cy="12192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sz="2800" dirty="0" err="1"/>
              <a:t>Lanjutan</a:t>
            </a:r>
            <a:r>
              <a:rPr lang="en-US" sz="2800" dirty="0"/>
              <a:t>…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melaksanakan</a:t>
            </a:r>
            <a:r>
              <a:rPr lang="en-US" sz="2800" dirty="0"/>
              <a:t> </a:t>
            </a:r>
            <a:r>
              <a:rPr lang="en-US" sz="2800" dirty="0" err="1"/>
              <a:t>rencana</a:t>
            </a:r>
            <a:r>
              <a:rPr lang="en-US" sz="2800" dirty="0"/>
              <a:t> K3 minimal </a:t>
            </a:r>
            <a:r>
              <a:rPr lang="en-US" sz="2800" dirty="0" err="1"/>
              <a:t>meliputi</a:t>
            </a:r>
            <a:r>
              <a:rPr lang="en-US" sz="2800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8800"/>
            <a:ext cx="7086600" cy="4800600"/>
          </a:xfrm>
        </p:spPr>
        <p:txBody>
          <a:bodyPr/>
          <a:lstStyle/>
          <a:p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darurat</a:t>
            </a:r>
            <a:r>
              <a:rPr lang="en-US" dirty="0"/>
              <a:t> </a:t>
            </a:r>
            <a:r>
              <a:rPr lang="en-US" dirty="0" err="1"/>
              <a:t>kecelakaan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pemulihan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darurat</a:t>
            </a:r>
            <a:r>
              <a:rPr lang="en-US" dirty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29200" y="9144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11</a:t>
            </a:r>
            <a:endParaRPr lang="en-SG" dirty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0"/>
            <a:ext cx="6705600" cy="12954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melaksanakan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: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447800"/>
            <a:ext cx="7239000" cy="5257800"/>
          </a:xfrm>
        </p:spPr>
        <p:txBody>
          <a:bodyPr/>
          <a:lstStyle/>
          <a:p>
            <a:r>
              <a:rPr lang="en-US" sz="2800" dirty="0" err="1"/>
              <a:t>menunjuk</a:t>
            </a:r>
            <a:r>
              <a:rPr lang="en-US" sz="2800" dirty="0"/>
              <a:t> SDM yang </a:t>
            </a:r>
            <a:r>
              <a:rPr lang="en-US" sz="2800" dirty="0" err="1"/>
              <a:t>berkompeten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berwenang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melibatkan</a:t>
            </a:r>
            <a:r>
              <a:rPr lang="en-US" sz="2800" dirty="0"/>
              <a:t> </a:t>
            </a: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pekerja</a:t>
            </a:r>
            <a:r>
              <a:rPr lang="en-US" sz="2800" dirty="0"/>
              <a:t>/</a:t>
            </a:r>
            <a:r>
              <a:rPr lang="en-US" sz="2800" dirty="0" err="1"/>
              <a:t>buruh</a:t>
            </a:r>
            <a:r>
              <a:rPr lang="en-US" sz="2800" dirty="0"/>
              <a:t>; </a:t>
            </a:r>
          </a:p>
          <a:p>
            <a:r>
              <a:rPr lang="en-US" sz="2800" dirty="0" err="1"/>
              <a:t>membuat</a:t>
            </a:r>
            <a:r>
              <a:rPr lang="en-US" sz="2800" dirty="0"/>
              <a:t> </a:t>
            </a:r>
            <a:r>
              <a:rPr lang="en-US" sz="2800" dirty="0" err="1"/>
              <a:t>petunjuk</a:t>
            </a:r>
            <a:r>
              <a:rPr lang="en-US" sz="2800" dirty="0"/>
              <a:t> K3 yang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dipatuhi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dirty="0" err="1"/>
              <a:t>pihak</a:t>
            </a:r>
            <a:endParaRPr lang="en-US" sz="2800" dirty="0"/>
          </a:p>
          <a:p>
            <a:r>
              <a:rPr lang="en-US" sz="2800" dirty="0" err="1"/>
              <a:t>membuat</a:t>
            </a:r>
            <a:r>
              <a:rPr lang="en-US" sz="2800" dirty="0"/>
              <a:t> </a:t>
            </a:r>
            <a:r>
              <a:rPr lang="en-US" sz="2800" dirty="0" err="1"/>
              <a:t>prosedur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; </a:t>
            </a:r>
          </a:p>
          <a:p>
            <a:r>
              <a:rPr lang="en-US" sz="2800" dirty="0" err="1"/>
              <a:t>membuat</a:t>
            </a:r>
            <a:r>
              <a:rPr lang="en-US" sz="2800" dirty="0"/>
              <a:t> </a:t>
            </a:r>
            <a:r>
              <a:rPr lang="en-US" sz="2800" dirty="0" err="1"/>
              <a:t>prosedur</a:t>
            </a:r>
            <a:r>
              <a:rPr lang="en-US" sz="2800" dirty="0"/>
              <a:t> </a:t>
            </a:r>
            <a:r>
              <a:rPr lang="en-US" sz="2800" dirty="0" err="1"/>
              <a:t>pelaporan</a:t>
            </a:r>
            <a:r>
              <a:rPr lang="en-US" sz="2800" dirty="0"/>
              <a:t>;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mendokumentasikan</a:t>
            </a:r>
            <a:r>
              <a:rPr lang="en-US" sz="2800" dirty="0"/>
              <a:t> </a:t>
            </a: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7620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12</a:t>
            </a:r>
            <a:endParaRPr lang="en-SG" dirty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6629400" cy="10668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sz="3600" dirty="0" err="1"/>
              <a:t>Prosedur</a:t>
            </a:r>
            <a:r>
              <a:rPr lang="en-US" sz="3600" dirty="0"/>
              <a:t> </a:t>
            </a:r>
            <a:r>
              <a:rPr lang="en-US" sz="3600" dirty="0" err="1"/>
              <a:t>Pelaporan</a:t>
            </a:r>
            <a:r>
              <a:rPr lang="en-US" sz="3600" dirty="0"/>
              <a:t> </a:t>
            </a:r>
            <a:r>
              <a:rPr lang="en-US" sz="3600" dirty="0" err="1"/>
              <a:t>terdiri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6900" y="1676400"/>
            <a:ext cx="7086600" cy="4957465"/>
          </a:xfrm>
        </p:spPr>
        <p:txBody>
          <a:bodyPr/>
          <a:lstStyle/>
          <a:p>
            <a:r>
              <a:rPr lang="fi-FI" sz="2800" dirty="0"/>
              <a:t>terjadinya kecelakaan di tempat kerja; </a:t>
            </a:r>
          </a:p>
          <a:p>
            <a:r>
              <a:rPr lang="en-US" sz="2800" dirty="0" err="1"/>
              <a:t>ketidaksesuaian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perundang-undangan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/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standar</a:t>
            </a:r>
            <a:r>
              <a:rPr lang="en-US" sz="2800" dirty="0"/>
              <a:t>; </a:t>
            </a:r>
          </a:p>
          <a:p>
            <a:r>
              <a:rPr lang="en-US" sz="2800" dirty="0" err="1"/>
              <a:t>kinerja</a:t>
            </a:r>
            <a:r>
              <a:rPr lang="en-US" sz="2800" dirty="0"/>
              <a:t> K3; </a:t>
            </a:r>
          </a:p>
          <a:p>
            <a:r>
              <a:rPr lang="es-ES" sz="2800" dirty="0" err="1"/>
              <a:t>identifikasi</a:t>
            </a:r>
            <a:r>
              <a:rPr lang="es-ES" sz="2800" dirty="0"/>
              <a:t> </a:t>
            </a:r>
            <a:r>
              <a:rPr lang="es-ES" sz="2800" dirty="0" err="1"/>
              <a:t>sumber</a:t>
            </a:r>
            <a:r>
              <a:rPr lang="es-ES" sz="2800" dirty="0"/>
              <a:t> </a:t>
            </a:r>
            <a:r>
              <a:rPr lang="es-ES" sz="2800" dirty="0" err="1"/>
              <a:t>bahaya</a:t>
            </a:r>
            <a:r>
              <a:rPr lang="es-ES" sz="2800" dirty="0"/>
              <a:t>; dan </a:t>
            </a:r>
          </a:p>
          <a:p>
            <a:r>
              <a:rPr lang="en-US" sz="2800" dirty="0"/>
              <a:t>yang </a:t>
            </a:r>
            <a:r>
              <a:rPr lang="en-US" sz="2800" dirty="0" err="1"/>
              <a:t>diwajibkan</a:t>
            </a:r>
            <a:r>
              <a:rPr lang="en-US" sz="2800" dirty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ketentuan</a:t>
            </a:r>
            <a:r>
              <a:rPr lang="en-US" sz="2800" dirty="0"/>
              <a:t> 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perundang-undangan</a:t>
            </a:r>
            <a:r>
              <a:rPr lang="en-US" sz="2800" dirty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71532" y="68133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13</a:t>
            </a:r>
            <a:endParaRPr lang="en-SG" dirty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0"/>
            <a:ext cx="6705600" cy="12192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sz="3600" dirty="0" err="1"/>
              <a:t>Pendokumentasian</a:t>
            </a:r>
            <a:r>
              <a:rPr lang="en-US" sz="3600" dirty="0"/>
              <a:t> minimal </a:t>
            </a:r>
            <a:r>
              <a:rPr lang="en-US" sz="3600" dirty="0" err="1"/>
              <a:t>dilakukan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371600"/>
            <a:ext cx="7010400" cy="5334000"/>
          </a:xfrm>
        </p:spPr>
        <p:txBody>
          <a:bodyPr/>
          <a:lstStyle/>
          <a:p>
            <a:r>
              <a:rPr lang="sv-SE" sz="3600" dirty="0"/>
              <a:t>peraturan per-UU-an dan standar di bidang K3; </a:t>
            </a:r>
          </a:p>
          <a:p>
            <a:r>
              <a:rPr lang="en-US" sz="3600" dirty="0" err="1"/>
              <a:t>indikator</a:t>
            </a:r>
            <a:r>
              <a:rPr lang="en-US" sz="3600" dirty="0"/>
              <a:t> </a:t>
            </a:r>
            <a:r>
              <a:rPr lang="en-US" sz="3600" dirty="0" err="1"/>
              <a:t>kinerja</a:t>
            </a:r>
            <a:r>
              <a:rPr lang="en-US" sz="3600" dirty="0"/>
              <a:t> K3; </a:t>
            </a:r>
          </a:p>
          <a:p>
            <a:r>
              <a:rPr lang="en-US" sz="3600" dirty="0" err="1"/>
              <a:t>izin</a:t>
            </a:r>
            <a:r>
              <a:rPr lang="en-US" sz="3600" dirty="0"/>
              <a:t> </a:t>
            </a:r>
            <a:r>
              <a:rPr lang="en-US" sz="3600" dirty="0" err="1"/>
              <a:t>kerja</a:t>
            </a:r>
            <a:r>
              <a:rPr lang="en-US" sz="3600" dirty="0"/>
              <a:t>; </a:t>
            </a:r>
          </a:p>
          <a:p>
            <a:r>
              <a:rPr lang="fi-FI" sz="3600" dirty="0"/>
              <a:t>hasil identifikasi, penilaian, dan pengendalian risiko; </a:t>
            </a:r>
          </a:p>
          <a:p>
            <a:r>
              <a:rPr lang="en-US" sz="3600" dirty="0" err="1"/>
              <a:t>kegiatan</a:t>
            </a:r>
            <a:r>
              <a:rPr lang="en-US" sz="3600" dirty="0"/>
              <a:t> </a:t>
            </a:r>
            <a:r>
              <a:rPr lang="en-US" sz="3600" dirty="0" err="1"/>
              <a:t>pelatihan</a:t>
            </a:r>
            <a:r>
              <a:rPr lang="en-US" sz="3600" dirty="0"/>
              <a:t> K3;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0" y="75753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13</a:t>
            </a:r>
            <a:endParaRPr lang="en-SG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0"/>
            <a:ext cx="6705600" cy="12192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sz="3600" dirty="0" err="1"/>
              <a:t>Lanjutan</a:t>
            </a:r>
            <a:r>
              <a:rPr lang="en-US" sz="3600" dirty="0"/>
              <a:t>… </a:t>
            </a:r>
            <a:r>
              <a:rPr lang="en-US" sz="3600" dirty="0" err="1"/>
              <a:t>Pendokumentasian</a:t>
            </a:r>
            <a:r>
              <a:rPr lang="en-US" sz="3600" dirty="0"/>
              <a:t> minimal </a:t>
            </a:r>
            <a:r>
              <a:rPr lang="en-US" sz="3600" dirty="0" err="1"/>
              <a:t>dilakukan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371600"/>
            <a:ext cx="7239000" cy="5486400"/>
          </a:xfrm>
        </p:spPr>
        <p:txBody>
          <a:bodyPr/>
          <a:lstStyle/>
          <a:p>
            <a:r>
              <a:rPr lang="fi-FI" sz="2800" dirty="0"/>
              <a:t>kegiatan inspeksi, kalibrasi dan pemeliharaan; </a:t>
            </a:r>
          </a:p>
          <a:p>
            <a:r>
              <a:rPr lang="en-US" sz="2800" dirty="0" err="1"/>
              <a:t>catatan</a:t>
            </a:r>
            <a:r>
              <a:rPr lang="en-US" sz="2800" dirty="0"/>
              <a:t> </a:t>
            </a:r>
            <a:r>
              <a:rPr lang="en-US" sz="2800" dirty="0" err="1"/>
              <a:t>pemantauan</a:t>
            </a:r>
            <a:r>
              <a:rPr lang="en-US" sz="2800" dirty="0"/>
              <a:t> data; </a:t>
            </a:r>
          </a:p>
          <a:p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pengkajian</a:t>
            </a:r>
            <a:r>
              <a:rPr lang="en-US" sz="2800" dirty="0"/>
              <a:t> </a:t>
            </a:r>
            <a:r>
              <a:rPr lang="en-US" sz="2800" dirty="0" err="1"/>
              <a:t>kecelakaan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tempat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tindak</a:t>
            </a:r>
            <a:r>
              <a:rPr lang="en-US" sz="2800" dirty="0"/>
              <a:t> </a:t>
            </a:r>
            <a:r>
              <a:rPr lang="en-US" sz="2800" dirty="0" err="1"/>
              <a:t>lanjut</a:t>
            </a:r>
            <a:r>
              <a:rPr lang="en-US" sz="2800" dirty="0"/>
              <a:t>; </a:t>
            </a:r>
          </a:p>
          <a:p>
            <a:r>
              <a:rPr lang="en-US" sz="2800" dirty="0" err="1"/>
              <a:t>identifikasi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termasuk</a:t>
            </a:r>
            <a:r>
              <a:rPr lang="en-US" sz="2800" dirty="0"/>
              <a:t> </a:t>
            </a:r>
            <a:r>
              <a:rPr lang="en-US" sz="2800" dirty="0" err="1"/>
              <a:t>komposisinya</a:t>
            </a:r>
            <a:r>
              <a:rPr lang="en-US" sz="2800" dirty="0"/>
              <a:t>; </a:t>
            </a:r>
          </a:p>
          <a:p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mengenai</a:t>
            </a:r>
            <a:r>
              <a:rPr lang="en-US" sz="2800" dirty="0"/>
              <a:t> </a:t>
            </a:r>
            <a:r>
              <a:rPr lang="en-US" sz="2800" dirty="0" err="1"/>
              <a:t>pemasok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kontraktor</a:t>
            </a:r>
            <a:r>
              <a:rPr lang="en-US" sz="2800" dirty="0"/>
              <a:t>;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</a:p>
          <a:p>
            <a:r>
              <a:rPr lang="nl-NL" sz="2800" dirty="0"/>
              <a:t>audit dan peninjauan ulang SMK3.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0" y="75753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13</a:t>
            </a:r>
            <a:endParaRPr lang="en-SG" dirty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0"/>
            <a:ext cx="6705600" cy="12192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sz="3600" dirty="0" err="1"/>
              <a:t>Pemantauan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evaluasi</a:t>
            </a:r>
            <a:r>
              <a:rPr lang="en-US" sz="3600" dirty="0"/>
              <a:t> </a:t>
            </a:r>
            <a:r>
              <a:rPr lang="en-US" sz="3600" dirty="0" err="1"/>
              <a:t>kinerja</a:t>
            </a:r>
            <a:r>
              <a:rPr lang="en-US" sz="3600" dirty="0"/>
              <a:t> K3 </a:t>
            </a:r>
            <a:r>
              <a:rPr lang="en-US" sz="3600" dirty="0" err="1"/>
              <a:t>melalui</a:t>
            </a:r>
            <a:r>
              <a:rPr lang="en-US" sz="3600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524000"/>
            <a:ext cx="6858000" cy="5295900"/>
          </a:xfrm>
        </p:spPr>
        <p:txBody>
          <a:bodyPr/>
          <a:lstStyle/>
          <a:p>
            <a:r>
              <a:rPr lang="en-US" sz="2800" dirty="0" err="1"/>
              <a:t>Pemeriksaan</a:t>
            </a:r>
            <a:endParaRPr lang="en-US" sz="2800" dirty="0"/>
          </a:p>
          <a:p>
            <a:r>
              <a:rPr lang="en-US" sz="2800" dirty="0" err="1"/>
              <a:t>Pengujian</a:t>
            </a:r>
            <a:endParaRPr lang="en-US" sz="2800" dirty="0"/>
          </a:p>
          <a:p>
            <a:r>
              <a:rPr lang="en-US" sz="2800" dirty="0" err="1"/>
              <a:t>Pengukuran</a:t>
            </a:r>
            <a:endParaRPr lang="en-US" sz="2800" dirty="0"/>
          </a:p>
          <a:p>
            <a:r>
              <a:rPr lang="en-US" sz="2800" dirty="0"/>
              <a:t>Audit internal SMK3</a:t>
            </a:r>
          </a:p>
          <a:p>
            <a:pPr lvl="1"/>
            <a:r>
              <a:rPr lang="en-US" dirty="0" err="1"/>
              <a:t>Oleh</a:t>
            </a:r>
            <a:r>
              <a:rPr lang="en-US" dirty="0"/>
              <a:t> SDM yang </a:t>
            </a:r>
            <a:r>
              <a:rPr lang="en-US" dirty="0" err="1"/>
              <a:t>berkompeten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berwenang</a:t>
            </a:r>
            <a:endParaRPr lang="en-US" dirty="0"/>
          </a:p>
          <a:p>
            <a:pPr lvl="1"/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punya</a:t>
            </a:r>
            <a:r>
              <a:rPr lang="en-US" dirty="0"/>
              <a:t> </a:t>
            </a:r>
            <a:r>
              <a:rPr lang="en-US" dirty="0" err="1"/>
              <a:t>SDMnya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</a:t>
            </a:r>
          </a:p>
          <a:p>
            <a:pPr lvl="1"/>
            <a:r>
              <a:rPr lang="en-US" dirty="0" err="1"/>
              <a:t>Pelaksanaannya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regulasi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75753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14</a:t>
            </a:r>
            <a:endParaRPr lang="en-SG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0"/>
            <a:ext cx="6705600" cy="12192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sz="3600" dirty="0" err="1"/>
              <a:t>Peninjauan</a:t>
            </a:r>
            <a:r>
              <a:rPr lang="en-US" sz="3600" dirty="0"/>
              <a:t> </a:t>
            </a:r>
            <a:r>
              <a:rPr lang="en-US" sz="3600" dirty="0" err="1"/>
              <a:t>dilakukan</a:t>
            </a:r>
            <a:r>
              <a:rPr lang="en-US" sz="3600" dirty="0"/>
              <a:t> </a:t>
            </a:r>
            <a:r>
              <a:rPr lang="en-US" sz="3600" dirty="0" err="1"/>
              <a:t>terhadap</a:t>
            </a:r>
            <a:r>
              <a:rPr lang="en-US" sz="3600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600200"/>
            <a:ext cx="6838950" cy="3181350"/>
          </a:xfrm>
        </p:spPr>
        <p:txBody>
          <a:bodyPr/>
          <a:lstStyle/>
          <a:p>
            <a:r>
              <a:rPr lang="en-US" sz="3600" dirty="0" err="1"/>
              <a:t>Kebijakan</a:t>
            </a:r>
            <a:endParaRPr lang="en-US" sz="3600" dirty="0"/>
          </a:p>
          <a:p>
            <a:r>
              <a:rPr lang="en-US" sz="3600" dirty="0" err="1"/>
              <a:t>Perencanaan</a:t>
            </a:r>
            <a:endParaRPr lang="en-US" sz="3600" dirty="0"/>
          </a:p>
          <a:p>
            <a:r>
              <a:rPr lang="en-US" sz="3600" dirty="0" err="1"/>
              <a:t>Pelaksanaan</a:t>
            </a:r>
            <a:r>
              <a:rPr lang="en-US" sz="3600" dirty="0"/>
              <a:t> </a:t>
            </a:r>
            <a:r>
              <a:rPr lang="en-US" sz="3600" dirty="0" err="1"/>
              <a:t>rencana</a:t>
            </a:r>
            <a:endParaRPr lang="en-US" sz="3600" dirty="0"/>
          </a:p>
          <a:p>
            <a:r>
              <a:rPr lang="en-US" sz="3600" dirty="0" err="1"/>
              <a:t>Pemantauan</a:t>
            </a:r>
            <a:endParaRPr lang="en-US" sz="3600" dirty="0"/>
          </a:p>
          <a:p>
            <a:r>
              <a:rPr lang="en-US" sz="3600" dirty="0" err="1"/>
              <a:t>Evaluasi</a:t>
            </a:r>
            <a:r>
              <a:rPr lang="en-US" sz="3600" dirty="0"/>
              <a:t> </a:t>
            </a:r>
            <a:r>
              <a:rPr lang="en-US" sz="3600" dirty="0" err="1"/>
              <a:t>Kinerja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75753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15</a:t>
            </a:r>
            <a:endParaRPr lang="en-SG" dirty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0"/>
            <a:ext cx="6705600" cy="12192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sz="3600" dirty="0" err="1"/>
              <a:t>Peninjauan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peningkatan</a:t>
            </a:r>
            <a:r>
              <a:rPr lang="en-US" sz="3600" dirty="0"/>
              <a:t> </a:t>
            </a:r>
            <a:r>
              <a:rPr lang="en-US" sz="3600" dirty="0" err="1"/>
              <a:t>kinerja</a:t>
            </a:r>
            <a:r>
              <a:rPr lang="en-US" sz="3600" dirty="0"/>
              <a:t> </a:t>
            </a:r>
            <a:r>
              <a:rPr lang="en-US" sz="3600" dirty="0" err="1"/>
              <a:t>dilakukan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hal</a:t>
            </a:r>
            <a:r>
              <a:rPr lang="en-US" sz="3600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752600"/>
            <a:ext cx="6838950" cy="5105400"/>
          </a:xfrm>
        </p:spPr>
        <p:txBody>
          <a:bodyPr/>
          <a:lstStyle/>
          <a:p>
            <a:r>
              <a:rPr lang="sv-SE" sz="2400" dirty="0"/>
              <a:t>terjadi perubahan peraturan per-UU-an; </a:t>
            </a:r>
          </a:p>
          <a:p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tuntutan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yang </a:t>
            </a:r>
            <a:r>
              <a:rPr lang="en-US" sz="2400" dirty="0" err="1"/>
              <a:t>terkait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; </a:t>
            </a:r>
          </a:p>
          <a:p>
            <a:r>
              <a:rPr lang="fi-FI" sz="2400" dirty="0"/>
              <a:t>perubahan produk dan kegiatan perusahaan; </a:t>
            </a:r>
          </a:p>
          <a:p>
            <a:r>
              <a:rPr lang="fi-FI" sz="2400" dirty="0"/>
              <a:t>perubahan struktur organisasi perusahaan; </a:t>
            </a:r>
          </a:p>
          <a:p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iptek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epidemiologi</a:t>
            </a:r>
            <a:r>
              <a:rPr lang="en-US" sz="2400" dirty="0"/>
              <a:t>; </a:t>
            </a:r>
          </a:p>
          <a:p>
            <a:r>
              <a:rPr lang="fi-FI" sz="2400" dirty="0"/>
              <a:t>hasil kajian kecelakaan di tempat kerja; </a:t>
            </a:r>
          </a:p>
          <a:p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pelaporan</a:t>
            </a:r>
            <a:r>
              <a:rPr lang="en-US" sz="2400" dirty="0"/>
              <a:t>; </a:t>
            </a:r>
            <a:r>
              <a:rPr lang="en-US" sz="2400" dirty="0" err="1"/>
              <a:t>dan</a:t>
            </a:r>
            <a:r>
              <a:rPr lang="en-US" sz="2400" dirty="0"/>
              <a:t>/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masukan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pekerja</a:t>
            </a:r>
            <a:r>
              <a:rPr lang="en-US" sz="2400" dirty="0"/>
              <a:t>/</a:t>
            </a:r>
            <a:r>
              <a:rPr lang="en-US" sz="2400" dirty="0" err="1"/>
              <a:t>buruh</a:t>
            </a:r>
            <a:r>
              <a:rPr lang="en-US" sz="2400" dirty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97551" y="11430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15</a:t>
            </a:r>
            <a:endParaRPr lang="en-SG" dirty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0"/>
            <a:ext cx="6705600" cy="9144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sz="3600" dirty="0" err="1"/>
              <a:t>Penilaian</a:t>
            </a:r>
            <a:r>
              <a:rPr lang="en-US" sz="3600" dirty="0"/>
              <a:t> SMK3: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05000"/>
            <a:ext cx="7239000" cy="4629150"/>
          </a:xfrm>
        </p:spPr>
        <p:txBody>
          <a:bodyPr/>
          <a:lstStyle/>
          <a:p>
            <a:r>
              <a:rPr lang="en-US" sz="2400" dirty="0" err="1"/>
              <a:t>Penilaian</a:t>
            </a:r>
            <a:r>
              <a:rPr lang="en-US" sz="2400" dirty="0"/>
              <a:t> </a:t>
            </a:r>
            <a:r>
              <a:rPr lang="en-US" sz="2400" dirty="0" err="1"/>
              <a:t>penerapan</a:t>
            </a:r>
            <a:r>
              <a:rPr lang="en-US" sz="2400" dirty="0"/>
              <a:t> SMK3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audit </a:t>
            </a:r>
            <a:r>
              <a:rPr lang="en-US" sz="2400" dirty="0" err="1"/>
              <a:t>independen</a:t>
            </a:r>
            <a:r>
              <a:rPr lang="en-US" sz="2400" dirty="0"/>
              <a:t> yang </a:t>
            </a:r>
            <a:r>
              <a:rPr lang="en-US" sz="2400" dirty="0" err="1"/>
              <a:t>ditunjuk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Menteri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permohonan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perusahaan</a:t>
            </a:r>
            <a:r>
              <a:rPr lang="en-US" sz="2400" b="1" dirty="0">
                <a:solidFill>
                  <a:srgbClr val="FF0000"/>
                </a:solidFill>
              </a:rPr>
              <a:t>. </a:t>
            </a:r>
          </a:p>
          <a:p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potensi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bahaya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tinggi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wajib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penilaian</a:t>
            </a:r>
            <a:r>
              <a:rPr lang="en-US" sz="2400" dirty="0"/>
              <a:t> </a:t>
            </a:r>
            <a:r>
              <a:rPr lang="en-US" sz="2400" dirty="0" err="1"/>
              <a:t>penerapan</a:t>
            </a:r>
            <a:r>
              <a:rPr lang="en-US" sz="2400" dirty="0"/>
              <a:t> SMK3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ketentuan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perundang-undangan</a:t>
            </a:r>
            <a:r>
              <a:rPr lang="en-US" sz="2400" dirty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0" y="304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16</a:t>
            </a:r>
            <a:endParaRPr lang="en-SG" dirty="0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WordArt 2057"/>
          <p:cNvSpPr>
            <a:spLocks noChangeArrowheads="1" noChangeShapeType="1" noTextEdit="1"/>
          </p:cNvSpPr>
          <p:nvPr/>
        </p:nvSpPr>
        <p:spPr bwMode="auto">
          <a:xfrm>
            <a:off x="304800" y="75448"/>
            <a:ext cx="8470708" cy="38175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>
              <a:defRPr/>
            </a:pPr>
            <a:r>
              <a:rPr lang="id-ID" sz="3600" kern="10" cap="small" dirty="0">
                <a:ln w="9525">
                  <a:noFill/>
                  <a:round/>
                </a:ln>
                <a:solidFill>
                  <a:srgbClr val="FFFF66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/>
              </a:rPr>
              <a:t>Mekanisme Audit SMK3</a:t>
            </a:r>
          </a:p>
        </p:txBody>
      </p:sp>
      <p:sp>
        <p:nvSpPr>
          <p:cNvPr id="24" name="WordArt 2057"/>
          <p:cNvSpPr>
            <a:spLocks noChangeArrowheads="1" noChangeShapeType="1" noTextEdit="1"/>
          </p:cNvSpPr>
          <p:nvPr/>
        </p:nvSpPr>
        <p:spPr bwMode="auto">
          <a:xfrm>
            <a:off x="304800" y="532648"/>
            <a:ext cx="8470708" cy="38175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>
              <a:defRPr/>
            </a:pPr>
            <a:r>
              <a:rPr lang="en-US" sz="3600" kern="10" cap="small" dirty="0" err="1">
                <a:ln w="9525">
                  <a:noFill/>
                  <a:round/>
                </a:ln>
                <a:solidFill>
                  <a:srgbClr val="FFFF66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/>
              </a:rPr>
              <a:t>Permenaker</a:t>
            </a:r>
            <a:r>
              <a:rPr lang="en-US" sz="3600" kern="10" cap="small" dirty="0">
                <a:ln w="9525">
                  <a:noFill/>
                  <a:round/>
                </a:ln>
                <a:solidFill>
                  <a:srgbClr val="FFFF66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/>
              </a:rPr>
              <a:t> No.26 </a:t>
            </a:r>
            <a:r>
              <a:rPr lang="en-US" sz="3600" kern="10" cap="small" dirty="0" err="1">
                <a:ln w="9525">
                  <a:noFill/>
                  <a:round/>
                </a:ln>
                <a:solidFill>
                  <a:srgbClr val="FFFF66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/>
              </a:rPr>
              <a:t>Tahun</a:t>
            </a:r>
            <a:r>
              <a:rPr lang="en-US" sz="3600" kern="10" cap="small" dirty="0">
                <a:ln w="9525">
                  <a:noFill/>
                  <a:round/>
                </a:ln>
                <a:solidFill>
                  <a:srgbClr val="FFFF66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/>
              </a:rPr>
              <a:t> 2014</a:t>
            </a:r>
            <a:endParaRPr lang="id-ID" sz="3600" kern="10" cap="small" dirty="0">
              <a:ln w="9525">
                <a:noFill/>
                <a:round/>
              </a:ln>
              <a:solidFill>
                <a:srgbClr val="FFFF66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 panose="020B0806030902050204"/>
            </a:endParaRPr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auto">
          <a:xfrm>
            <a:off x="2057400" y="1752600"/>
            <a:ext cx="6934200" cy="34163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SMK3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Perusahaan yang </a:t>
            </a:r>
            <a:r>
              <a:rPr lang="en-US" b="1" dirty="0" err="1">
                <a:solidFill>
                  <a:srgbClr val="FF0000"/>
                </a:solidFill>
              </a:rPr>
              <a:t>secara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sukarela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minta</a:t>
            </a:r>
            <a:r>
              <a:rPr lang="en-US" dirty="0"/>
              <a:t> Audit SMK3;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Perusahaan </a:t>
            </a:r>
            <a:r>
              <a:rPr lang="nn-NO" dirty="0"/>
              <a:t>yang bergerak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bahaya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: </a:t>
            </a:r>
            <a:r>
              <a:rPr lang="nn-NO" b="1" dirty="0">
                <a:solidFill>
                  <a:srgbClr val="FF0000"/>
                </a:solidFill>
              </a:rPr>
              <a:t>bidang pertambangan, minyak dan gas </a:t>
            </a:r>
            <a:r>
              <a:rPr lang="en-US" b="1" dirty="0" err="1">
                <a:solidFill>
                  <a:srgbClr val="FF0000"/>
                </a:solidFill>
              </a:rPr>
              <a:t>bumi</a:t>
            </a:r>
            <a:r>
              <a:rPr lang="en-US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Perusahaan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potensi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bahaya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tinggi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berdasarkan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penetapan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Direktur</a:t>
            </a:r>
            <a:r>
              <a:rPr lang="en-US" dirty="0"/>
              <a:t> </a:t>
            </a:r>
            <a:r>
              <a:rPr lang="en-US" dirty="0" err="1"/>
              <a:t>Jenderal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Dinas</a:t>
            </a:r>
            <a:r>
              <a:rPr lang="en-US" dirty="0"/>
              <a:t> </a:t>
            </a:r>
            <a:r>
              <a:rPr lang="en-US" dirty="0" err="1"/>
              <a:t>Provinsi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752600"/>
            <a:ext cx="6934200" cy="5105400"/>
          </a:xfrm>
          <a:ln w="28575">
            <a:solidFill>
              <a:srgbClr val="FFFF00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tx1">
                  <a:lumMod val="95000"/>
                </a:schemeClr>
              </a:solidFill>
              <a:latin typeface="Tempus Sans ITC" panose="04020404030D07020202" pitchFamily="82" charset="0"/>
            </a:endParaRPr>
          </a:p>
          <a:p>
            <a:pPr>
              <a:lnSpc>
                <a:spcPct val="80000"/>
              </a:lnSpc>
              <a:buFontTx/>
              <a:buAutoNum type="arabicPeriod" startAt="8"/>
            </a:pP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K3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masih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belum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prioritas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</a:t>
            </a:r>
          </a:p>
          <a:p>
            <a:pPr>
              <a:lnSpc>
                <a:spcPct val="80000"/>
              </a:lnSpc>
              <a:buFontTx/>
              <a:buAutoNum type="arabicPeriod" startAt="8"/>
            </a:pP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mengangkat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K3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issue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nasional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politis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maupun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sosial</a:t>
            </a:r>
            <a:endParaRPr lang="en-US" sz="2400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AutoNum type="arabicPeriod" startAt="8"/>
            </a:pP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kecelakaan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masih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dilihat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pernah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dilihat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pendekatan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moral</a:t>
            </a:r>
          </a:p>
          <a:p>
            <a:pPr>
              <a:lnSpc>
                <a:spcPct val="80000"/>
              </a:lnSpc>
              <a:buFontTx/>
              <a:buAutoNum type="arabicPeriod" startAt="8"/>
            </a:pP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Tenaga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masih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ditempatkan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produksi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belum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ditempatkan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mitra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endParaRPr lang="en-US" sz="2400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AutoNum type="arabicPeriod" startAt="8"/>
            </a:pP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Alokasi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anggaran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K3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relatif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kecil</a:t>
            </a:r>
            <a:endParaRPr lang="en-US" sz="2400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 advAuto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9" name="Rectangle 7"/>
          <p:cNvSpPr>
            <a:spLocks noGrp="1" noChangeArrowheads="1"/>
          </p:cNvSpPr>
          <p:nvPr>
            <p:ph type="title"/>
          </p:nvPr>
        </p:nvSpPr>
        <p:spPr>
          <a:xfrm>
            <a:off x="2057400" y="304800"/>
            <a:ext cx="6172200" cy="9144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Pembuktian</a:t>
            </a:r>
            <a:r>
              <a:rPr lang="en-US" dirty="0">
                <a:solidFill>
                  <a:srgbClr val="FFFF00"/>
                </a:solidFill>
                <a:latin typeface="Baskerville Old Face" panose="02020602080505020303" pitchFamily="18" charset="0"/>
              </a:rPr>
              <a:t> </a:t>
            </a:r>
            <a:br>
              <a:rPr lang="id-ID" dirty="0">
                <a:solidFill>
                  <a:srgbClr val="FFFF00"/>
                </a:solidFill>
                <a:latin typeface="Baskerville Old Face" panose="02020602080505020303" pitchFamily="18" charset="0"/>
              </a:rPr>
            </a:br>
            <a:r>
              <a:rPr lang="id-ID" dirty="0">
                <a:solidFill>
                  <a:srgbClr val="FFFF00"/>
                </a:solidFill>
                <a:latin typeface="Baskerville Old Face" panose="02020602080505020303" pitchFamily="18" charset="0"/>
              </a:rPr>
              <a:t>P</a:t>
            </a:r>
            <a:r>
              <a:rPr lang="en-US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enerapan</a:t>
            </a:r>
            <a:r>
              <a:rPr lang="en-US" dirty="0">
                <a:solidFill>
                  <a:srgbClr val="FFFF00"/>
                </a:solidFill>
                <a:latin typeface="Baskerville Old Face" panose="02020602080505020303" pitchFamily="18" charset="0"/>
              </a:rPr>
              <a:t> SMK3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skerville Old Face" panose="02020602080505020303" pitchFamily="18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1219200" y="1524000"/>
            <a:ext cx="7696200" cy="4572000"/>
            <a:chOff x="1143000" y="1981200"/>
            <a:chExt cx="7696200" cy="4572000"/>
          </a:xfrm>
        </p:grpSpPr>
        <p:grpSp>
          <p:nvGrpSpPr>
            <p:cNvPr id="2" name="Group 108"/>
            <p:cNvGrpSpPr/>
            <p:nvPr/>
          </p:nvGrpSpPr>
          <p:grpSpPr bwMode="auto">
            <a:xfrm>
              <a:off x="3581400" y="1981200"/>
              <a:ext cx="2362200" cy="2438400"/>
              <a:chOff x="4071" y="1584"/>
              <a:chExt cx="1092" cy="1097"/>
            </a:xfrm>
          </p:grpSpPr>
          <p:sp>
            <p:nvSpPr>
              <p:cNvPr id="504941" name="Oval 109"/>
              <p:cNvSpPr>
                <a:spLocks noChangeArrowheads="1"/>
              </p:cNvSpPr>
              <p:nvPr/>
            </p:nvSpPr>
            <p:spPr bwMode="gray">
              <a:xfrm>
                <a:off x="4071" y="1584"/>
                <a:ext cx="1090" cy="1088"/>
              </a:xfrm>
              <a:prstGeom prst="ellipse">
                <a:avLst/>
              </a:prstGeom>
              <a:gradFill rotWithShape="1">
                <a:gsLst>
                  <a:gs pos="0">
                    <a:srgbClr val="D8755A">
                      <a:gamma/>
                      <a:tint val="0"/>
                      <a:invGamma/>
                    </a:srgbClr>
                  </a:gs>
                  <a:gs pos="50000">
                    <a:srgbClr val="D8755A"/>
                  </a:gs>
                  <a:gs pos="100000">
                    <a:srgbClr val="D8755A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04942" name="Oval 110"/>
              <p:cNvSpPr>
                <a:spLocks noChangeArrowheads="1"/>
              </p:cNvSpPr>
              <p:nvPr/>
            </p:nvSpPr>
            <p:spPr bwMode="gray">
              <a:xfrm>
                <a:off x="4073" y="1593"/>
                <a:ext cx="1090" cy="1088"/>
              </a:xfrm>
              <a:prstGeom prst="ellipse">
                <a:avLst/>
              </a:prstGeom>
              <a:gradFill rotWithShape="1">
                <a:gsLst>
                  <a:gs pos="0">
                    <a:srgbClr val="D8755A">
                      <a:alpha val="32001"/>
                    </a:srgbClr>
                  </a:gs>
                  <a:gs pos="100000">
                    <a:srgbClr val="D8755A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04943" name="Oval 111"/>
              <p:cNvSpPr>
                <a:spLocks noChangeArrowheads="1"/>
              </p:cNvSpPr>
              <p:nvPr/>
            </p:nvSpPr>
            <p:spPr bwMode="gray">
              <a:xfrm>
                <a:off x="4131" y="1655"/>
                <a:ext cx="946" cy="945"/>
              </a:xfrm>
              <a:prstGeom prst="ellipse">
                <a:avLst/>
              </a:prstGeom>
              <a:gradFill rotWithShape="1">
                <a:gsLst>
                  <a:gs pos="0">
                    <a:srgbClr val="D8755A">
                      <a:gamma/>
                      <a:shade val="54118"/>
                      <a:invGamma/>
                    </a:srgbClr>
                  </a:gs>
                  <a:gs pos="50000">
                    <a:srgbClr val="D8755A"/>
                  </a:gs>
                  <a:gs pos="100000">
                    <a:srgbClr val="D8755A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04944" name="Oval 112"/>
              <p:cNvSpPr>
                <a:spLocks noChangeArrowheads="1"/>
              </p:cNvSpPr>
              <p:nvPr/>
            </p:nvSpPr>
            <p:spPr bwMode="gray">
              <a:xfrm>
                <a:off x="4128" y="1650"/>
                <a:ext cx="946" cy="945"/>
              </a:xfrm>
              <a:prstGeom prst="ellipse">
                <a:avLst/>
              </a:prstGeom>
              <a:gradFill rotWithShape="1">
                <a:gsLst>
                  <a:gs pos="0">
                    <a:srgbClr val="D8755A">
                      <a:gamma/>
                      <a:shade val="63529"/>
                      <a:invGamma/>
                    </a:srgbClr>
                  </a:gs>
                  <a:gs pos="100000">
                    <a:srgbClr val="D8755A">
                      <a:alpha val="0"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04945" name="Oval 113"/>
              <p:cNvSpPr>
                <a:spLocks noChangeArrowheads="1"/>
              </p:cNvSpPr>
              <p:nvPr/>
            </p:nvSpPr>
            <p:spPr bwMode="gray">
              <a:xfrm>
                <a:off x="4178" y="1703"/>
                <a:ext cx="852" cy="850"/>
              </a:xfrm>
              <a:prstGeom prst="ellipse">
                <a:avLst/>
              </a:prstGeom>
              <a:solidFill>
                <a:srgbClr val="000000"/>
              </a:soli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id-ID"/>
              </a:p>
            </p:txBody>
          </p:sp>
          <p:grpSp>
            <p:nvGrpSpPr>
              <p:cNvPr id="3" name="Group 114"/>
              <p:cNvGrpSpPr/>
              <p:nvPr/>
            </p:nvGrpSpPr>
            <p:grpSpPr bwMode="auto">
              <a:xfrm>
                <a:off x="4197" y="1716"/>
                <a:ext cx="826" cy="825"/>
                <a:chOff x="4166" y="1706"/>
                <a:chExt cx="1252" cy="1252"/>
              </a:xfrm>
            </p:grpSpPr>
            <p:sp>
              <p:nvSpPr>
                <p:cNvPr id="504947" name="Oval 115"/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</a:ln>
                <a:effectLst/>
              </p:spPr>
              <p:txBody>
                <a:bodyPr vert="eaVert" wrap="none" anchor="ctr"/>
                <a:lstStyle/>
                <a:p>
                  <a:endParaRPr lang="id-ID"/>
                </a:p>
              </p:txBody>
            </p:sp>
            <p:sp>
              <p:nvSpPr>
                <p:cNvPr id="504948" name="Oval 116"/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</a:ln>
                <a:effectLst/>
              </p:spPr>
              <p:txBody>
                <a:bodyPr vert="eaVert" wrap="none" anchor="ctr"/>
                <a:lstStyle/>
                <a:p>
                  <a:endParaRPr lang="id-ID"/>
                </a:p>
              </p:txBody>
            </p:sp>
            <p:sp>
              <p:nvSpPr>
                <p:cNvPr id="504949" name="Oval 117"/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</a:ln>
                <a:effectLst/>
              </p:spPr>
              <p:txBody>
                <a:bodyPr vert="eaVert" wrap="none" anchor="ctr"/>
                <a:lstStyle/>
                <a:p>
                  <a:endParaRPr lang="id-ID"/>
                </a:p>
              </p:txBody>
            </p:sp>
            <p:sp>
              <p:nvSpPr>
                <p:cNvPr id="504950" name="Oval 118"/>
                <p:cNvSpPr>
                  <a:spLocks noChangeArrowheads="1"/>
                </p:cNvSpPr>
                <p:nvPr/>
              </p:nvSpPr>
              <p:spPr bwMode="gray">
                <a:xfrm>
                  <a:off x="4263" y="1757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</a:ln>
                <a:effectLst/>
              </p:spPr>
              <p:txBody>
                <a:bodyPr vert="eaVert" wrap="none" anchor="ctr"/>
                <a:lstStyle/>
                <a:p>
                  <a:endParaRPr lang="id-ID"/>
                </a:p>
              </p:txBody>
            </p:sp>
          </p:grpSp>
        </p:grpSp>
        <p:sp>
          <p:nvSpPr>
            <p:cNvPr id="504849" name="Text Box 17"/>
            <p:cNvSpPr txBox="1">
              <a:spLocks noChangeArrowheads="1"/>
            </p:cNvSpPr>
            <p:nvPr/>
          </p:nvSpPr>
          <p:spPr bwMode="gray">
            <a:xfrm>
              <a:off x="4038600" y="2895600"/>
              <a:ext cx="1356462" cy="5847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id-ID" sz="3200" b="1" dirty="0">
                  <a:solidFill>
                    <a:schemeClr val="accent3">
                      <a:lumMod val="25000"/>
                    </a:schemeClr>
                  </a:solidFill>
                  <a:latin typeface="Algerian" panose="04020705040A02060702" pitchFamily="82" charset="0"/>
                </a:rPr>
                <a:t>Audit</a:t>
              </a:r>
              <a:endParaRPr lang="en-US" sz="3200" b="1" dirty="0">
                <a:solidFill>
                  <a:schemeClr val="accent3">
                    <a:lumMod val="25000"/>
                  </a:schemeClr>
                </a:solidFill>
                <a:latin typeface="Algerian" panose="04020705040A02060702" pitchFamily="82" charset="0"/>
              </a:endParaRPr>
            </a:p>
          </p:txBody>
        </p:sp>
        <p:grpSp>
          <p:nvGrpSpPr>
            <p:cNvPr id="4" name="Group 29"/>
            <p:cNvGrpSpPr/>
            <p:nvPr/>
          </p:nvGrpSpPr>
          <p:grpSpPr bwMode="auto">
            <a:xfrm>
              <a:off x="6713538" y="2514600"/>
              <a:ext cx="1439862" cy="1439863"/>
              <a:chOff x="2789" y="1625"/>
              <a:chExt cx="907" cy="907"/>
            </a:xfrm>
          </p:grpSpPr>
          <p:sp>
            <p:nvSpPr>
              <p:cNvPr id="504862" name="Oval 30"/>
              <p:cNvSpPr>
                <a:spLocks noChangeArrowheads="1"/>
              </p:cNvSpPr>
              <p:nvPr/>
            </p:nvSpPr>
            <p:spPr bwMode="gray">
              <a:xfrm>
                <a:off x="2789" y="1625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83A6A7">
                      <a:gamma/>
                      <a:tint val="0"/>
                      <a:invGamma/>
                    </a:srgbClr>
                  </a:gs>
                  <a:gs pos="50000">
                    <a:srgbClr val="83A6A7"/>
                  </a:gs>
                  <a:gs pos="100000">
                    <a:srgbClr val="83A6A7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04863" name="Oval 31"/>
              <p:cNvSpPr>
                <a:spLocks noChangeArrowheads="1"/>
              </p:cNvSpPr>
              <p:nvPr/>
            </p:nvSpPr>
            <p:spPr bwMode="gray">
              <a:xfrm>
                <a:off x="2789" y="1625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83A6A7">
                      <a:alpha val="32001"/>
                    </a:srgbClr>
                  </a:gs>
                  <a:gs pos="100000">
                    <a:srgbClr val="83A6A7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04864" name="Oval 32"/>
              <p:cNvSpPr>
                <a:spLocks noChangeArrowheads="1"/>
              </p:cNvSpPr>
              <p:nvPr/>
            </p:nvSpPr>
            <p:spPr bwMode="gray">
              <a:xfrm>
                <a:off x="2849" y="1684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83A6A7">
                      <a:gamma/>
                      <a:shade val="54118"/>
                      <a:invGamma/>
                    </a:srgbClr>
                  </a:gs>
                  <a:gs pos="50000">
                    <a:srgbClr val="83A6A7"/>
                  </a:gs>
                  <a:gs pos="100000">
                    <a:srgbClr val="83A6A7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04865" name="Oval 33"/>
              <p:cNvSpPr>
                <a:spLocks noChangeArrowheads="1"/>
              </p:cNvSpPr>
              <p:nvPr/>
            </p:nvSpPr>
            <p:spPr bwMode="gray">
              <a:xfrm>
                <a:off x="2849" y="1686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83A6A7">
                      <a:gamma/>
                      <a:shade val="63529"/>
                      <a:invGamma/>
                    </a:srgbClr>
                  </a:gs>
                  <a:gs pos="100000">
                    <a:srgbClr val="83A6A7">
                      <a:alpha val="0"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04866" name="Oval 34"/>
              <p:cNvSpPr>
                <a:spLocks noChangeArrowheads="1"/>
              </p:cNvSpPr>
              <p:nvPr/>
            </p:nvSpPr>
            <p:spPr bwMode="gray">
              <a:xfrm>
                <a:off x="2888" y="1724"/>
                <a:ext cx="709" cy="709"/>
              </a:xfrm>
              <a:prstGeom prst="ellipse">
                <a:avLst/>
              </a:prstGeom>
              <a:solidFill>
                <a:srgbClr val="000000"/>
              </a:soli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id-ID"/>
              </a:p>
            </p:txBody>
          </p:sp>
          <p:grpSp>
            <p:nvGrpSpPr>
              <p:cNvPr id="5" name="Group 35"/>
              <p:cNvGrpSpPr/>
              <p:nvPr/>
            </p:nvGrpSpPr>
            <p:grpSpPr bwMode="auto">
              <a:xfrm>
                <a:off x="2899" y="1735"/>
                <a:ext cx="687" cy="688"/>
                <a:chOff x="4166" y="1706"/>
                <a:chExt cx="1252" cy="1252"/>
              </a:xfrm>
            </p:grpSpPr>
            <p:sp>
              <p:nvSpPr>
                <p:cNvPr id="504868" name="Oval 36"/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</a:ln>
                <a:effectLst/>
              </p:spPr>
              <p:txBody>
                <a:bodyPr vert="eaVert" wrap="none" anchor="ctr"/>
                <a:lstStyle/>
                <a:p>
                  <a:endParaRPr lang="id-ID"/>
                </a:p>
              </p:txBody>
            </p:sp>
            <p:sp>
              <p:nvSpPr>
                <p:cNvPr id="504869" name="Oval 37"/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</a:ln>
                <a:effectLst/>
              </p:spPr>
              <p:txBody>
                <a:bodyPr vert="eaVert" wrap="none" anchor="ctr"/>
                <a:lstStyle/>
                <a:p>
                  <a:endParaRPr lang="id-ID"/>
                </a:p>
              </p:txBody>
            </p:sp>
            <p:sp>
              <p:nvSpPr>
                <p:cNvPr id="504870" name="Oval 38"/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</a:ln>
                <a:effectLst/>
              </p:spPr>
              <p:txBody>
                <a:bodyPr vert="eaVert" wrap="none" anchor="ctr"/>
                <a:lstStyle/>
                <a:p>
                  <a:endParaRPr lang="id-ID"/>
                </a:p>
              </p:txBody>
            </p:sp>
            <p:sp>
              <p:nvSpPr>
                <p:cNvPr id="504871" name="Oval 39"/>
                <p:cNvSpPr>
                  <a:spLocks noChangeArrowheads="1"/>
                </p:cNvSpPr>
                <p:nvPr/>
              </p:nvSpPr>
              <p:spPr bwMode="gray">
                <a:xfrm>
                  <a:off x="4263" y="1757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</a:ln>
                <a:effectLst/>
              </p:spPr>
              <p:txBody>
                <a:bodyPr vert="eaVert" wrap="none" anchor="ctr"/>
                <a:lstStyle/>
                <a:p>
                  <a:endParaRPr lang="id-ID"/>
                </a:p>
              </p:txBody>
            </p:sp>
          </p:grpSp>
        </p:grpSp>
        <p:sp>
          <p:nvSpPr>
            <p:cNvPr id="504872" name="Text Box 40"/>
            <p:cNvSpPr txBox="1">
              <a:spLocks noChangeArrowheads="1"/>
            </p:cNvSpPr>
            <p:nvPr/>
          </p:nvSpPr>
          <p:spPr bwMode="gray">
            <a:xfrm>
              <a:off x="6781800" y="3028890"/>
              <a:ext cx="1252266" cy="400110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id-ID" sz="2000" b="1" dirty="0">
                  <a:solidFill>
                    <a:srgbClr val="7030A0"/>
                  </a:solidFill>
                </a:rPr>
                <a:t>Eksternal</a:t>
              </a:r>
              <a:endParaRPr lang="en-US" sz="2000" b="1" dirty="0">
                <a:solidFill>
                  <a:srgbClr val="7030A0"/>
                </a:solidFill>
              </a:endParaRPr>
            </a:p>
          </p:txBody>
        </p:sp>
        <p:grpSp>
          <p:nvGrpSpPr>
            <p:cNvPr id="7" name="Group 75"/>
            <p:cNvGrpSpPr/>
            <p:nvPr/>
          </p:nvGrpSpPr>
          <p:grpSpPr bwMode="auto">
            <a:xfrm>
              <a:off x="1371600" y="2514600"/>
              <a:ext cx="1446213" cy="1524000"/>
              <a:chOff x="884" y="2523"/>
              <a:chExt cx="862" cy="862"/>
            </a:xfrm>
          </p:grpSpPr>
          <p:sp>
            <p:nvSpPr>
              <p:cNvPr id="504908" name="Oval 76"/>
              <p:cNvSpPr>
                <a:spLocks noChangeArrowheads="1"/>
              </p:cNvSpPr>
              <p:nvPr/>
            </p:nvSpPr>
            <p:spPr bwMode="gray">
              <a:xfrm>
                <a:off x="884" y="2523"/>
                <a:ext cx="862" cy="862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tint val="0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04909" name="Oval 77"/>
              <p:cNvSpPr>
                <a:spLocks noChangeArrowheads="1"/>
              </p:cNvSpPr>
              <p:nvPr/>
            </p:nvSpPr>
            <p:spPr bwMode="gray">
              <a:xfrm>
                <a:off x="884" y="2523"/>
                <a:ext cx="862" cy="862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alpha val="32001"/>
                    </a:srgbClr>
                  </a:gs>
                  <a:gs pos="100000">
                    <a:srgbClr val="00CC66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04910" name="Oval 78"/>
              <p:cNvSpPr>
                <a:spLocks noChangeArrowheads="1"/>
              </p:cNvSpPr>
              <p:nvPr/>
            </p:nvSpPr>
            <p:spPr bwMode="gray">
              <a:xfrm>
                <a:off x="940" y="2579"/>
                <a:ext cx="750" cy="750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shade val="54118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04911" name="Oval 79"/>
              <p:cNvSpPr>
                <a:spLocks noChangeArrowheads="1"/>
              </p:cNvSpPr>
              <p:nvPr/>
            </p:nvSpPr>
            <p:spPr bwMode="gray">
              <a:xfrm>
                <a:off x="941" y="2579"/>
                <a:ext cx="749" cy="750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shade val="63529"/>
                      <a:invGamma/>
                    </a:srgbClr>
                  </a:gs>
                  <a:gs pos="100000">
                    <a:srgbClr val="00CC66">
                      <a:alpha val="0"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04912" name="Oval 80"/>
              <p:cNvSpPr>
                <a:spLocks noChangeArrowheads="1"/>
              </p:cNvSpPr>
              <p:nvPr/>
            </p:nvSpPr>
            <p:spPr bwMode="gray">
              <a:xfrm>
                <a:off x="981" y="2617"/>
                <a:ext cx="674" cy="674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id-ID"/>
              </a:p>
            </p:txBody>
          </p:sp>
          <p:sp>
            <p:nvSpPr>
              <p:cNvPr id="504913" name="Oval 81"/>
              <p:cNvSpPr>
                <a:spLocks noChangeArrowheads="1"/>
              </p:cNvSpPr>
              <p:nvPr/>
            </p:nvSpPr>
            <p:spPr bwMode="gray">
              <a:xfrm>
                <a:off x="992" y="2628"/>
                <a:ext cx="653" cy="65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</a:ln>
              <a:effectLst/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504914" name="Oval 82"/>
              <p:cNvSpPr>
                <a:spLocks noChangeArrowheads="1"/>
              </p:cNvSpPr>
              <p:nvPr/>
            </p:nvSpPr>
            <p:spPr bwMode="gray">
              <a:xfrm>
                <a:off x="1000" y="2632"/>
                <a:ext cx="637" cy="636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</a:ln>
              <a:effectLst/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504915" name="Oval 83"/>
              <p:cNvSpPr>
                <a:spLocks noChangeArrowheads="1"/>
              </p:cNvSpPr>
              <p:nvPr/>
            </p:nvSpPr>
            <p:spPr bwMode="gray">
              <a:xfrm>
                <a:off x="1007" y="2638"/>
                <a:ext cx="606" cy="59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</a:ln>
              <a:effectLst/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504916" name="Oval 84"/>
              <p:cNvSpPr>
                <a:spLocks noChangeArrowheads="1"/>
              </p:cNvSpPr>
              <p:nvPr/>
            </p:nvSpPr>
            <p:spPr bwMode="gray">
              <a:xfrm>
                <a:off x="1042" y="2655"/>
                <a:ext cx="539" cy="4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</a:ln>
              <a:effectLst/>
            </p:spPr>
            <p:txBody>
              <a:bodyPr vert="eaVert" wrap="none" anchor="ctr"/>
              <a:lstStyle/>
              <a:p>
                <a:endParaRPr lang="id-ID"/>
              </a:p>
            </p:txBody>
          </p:sp>
        </p:grpSp>
        <p:sp>
          <p:nvSpPr>
            <p:cNvPr id="504895" name="Text Box 63"/>
            <p:cNvSpPr txBox="1">
              <a:spLocks noChangeArrowheads="1"/>
            </p:cNvSpPr>
            <p:nvPr/>
          </p:nvSpPr>
          <p:spPr bwMode="gray">
            <a:xfrm>
              <a:off x="1524000" y="3048000"/>
              <a:ext cx="1080745" cy="400110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id-ID" sz="2000" b="1" dirty="0">
                  <a:solidFill>
                    <a:srgbClr val="7030A0"/>
                  </a:solidFill>
                </a:rPr>
                <a:t>Internal</a:t>
              </a:r>
              <a:endParaRPr lang="en-US" sz="2000" b="1" dirty="0">
                <a:solidFill>
                  <a:srgbClr val="7030A0"/>
                </a:solidFill>
              </a:endParaRPr>
            </a:p>
          </p:txBody>
        </p:sp>
        <p:sp>
          <p:nvSpPr>
            <p:cNvPr id="504951" name="AutoShape 119"/>
            <p:cNvSpPr>
              <a:spLocks noChangeArrowheads="1"/>
            </p:cNvSpPr>
            <p:nvPr/>
          </p:nvSpPr>
          <p:spPr bwMode="gray">
            <a:xfrm rot="10800000">
              <a:off x="5943600" y="2971800"/>
              <a:ext cx="609600" cy="457200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B2B2B2"/>
                </a:gs>
                <a:gs pos="100000">
                  <a:srgbClr val="B2B2B2">
                    <a:gamma/>
                    <a:invGamma/>
                    <a:alpha val="0"/>
                  </a:srgb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04953" name="AutoShape 121"/>
            <p:cNvSpPr>
              <a:spLocks noChangeArrowheads="1"/>
            </p:cNvSpPr>
            <p:nvPr/>
          </p:nvSpPr>
          <p:spPr bwMode="gray">
            <a:xfrm>
              <a:off x="2971800" y="2971800"/>
              <a:ext cx="609600" cy="457200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B2B2B2">
                    <a:gamma/>
                    <a:invGamma/>
                  </a:srgbClr>
                </a:gs>
                <a:gs pos="100000">
                  <a:srgbClr val="B2B2B2">
                    <a:alpha val="0"/>
                  </a:srgbClr>
                </a:gs>
              </a:gsLst>
              <a:lin ang="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67" name="Striped Right Arrow 66"/>
            <p:cNvSpPr/>
            <p:nvPr/>
          </p:nvSpPr>
          <p:spPr>
            <a:xfrm rot="5400000">
              <a:off x="1676400" y="4191000"/>
              <a:ext cx="838200" cy="685800"/>
            </a:xfrm>
            <a:prstGeom prst="striped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9" name="Frame 68"/>
            <p:cNvSpPr/>
            <p:nvPr/>
          </p:nvSpPr>
          <p:spPr>
            <a:xfrm>
              <a:off x="1143000" y="5029200"/>
              <a:ext cx="2057400" cy="838200"/>
            </a:xfrm>
            <a:prstGeom prst="fram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2000" dirty="0">
                  <a:solidFill>
                    <a:schemeClr val="tx1"/>
                  </a:solidFill>
                </a:rPr>
                <a:t>Dilakukan perusahaan</a:t>
              </a:r>
            </a:p>
          </p:txBody>
        </p:sp>
        <p:sp>
          <p:nvSpPr>
            <p:cNvPr id="70" name="Frame 69"/>
            <p:cNvSpPr/>
            <p:nvPr/>
          </p:nvSpPr>
          <p:spPr>
            <a:xfrm>
              <a:off x="5029200" y="4953000"/>
              <a:ext cx="3810000" cy="1600200"/>
            </a:xfrm>
            <a:prstGeom prst="fram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800" dirty="0">
                  <a:solidFill>
                    <a:schemeClr val="tx1"/>
                  </a:solidFill>
                </a:rPr>
                <a:t>Dilakukan oleh </a:t>
              </a:r>
              <a:r>
                <a:rPr lang="en-US" sz="1800" dirty="0" err="1">
                  <a:solidFill>
                    <a:schemeClr val="tx1"/>
                  </a:solidFill>
                </a:rPr>
                <a:t>Lembaga</a:t>
              </a:r>
              <a:r>
                <a:rPr lang="en-US" sz="1800" dirty="0">
                  <a:solidFill>
                    <a:schemeClr val="tx1"/>
                  </a:solidFill>
                </a:rPr>
                <a:t> </a:t>
              </a:r>
              <a:r>
                <a:rPr lang="id-ID" sz="1800" dirty="0">
                  <a:solidFill>
                    <a:schemeClr val="tx1"/>
                  </a:solidFill>
                </a:rPr>
                <a:t>Audit (yang telah ditunjuk Menakertrans) </a:t>
              </a:r>
              <a:r>
                <a:rPr lang="en-US" sz="1800" dirty="0">
                  <a:solidFill>
                    <a:schemeClr val="tx1"/>
                  </a:solidFill>
                </a:rPr>
                <a:t> </a:t>
              </a:r>
              <a:r>
                <a:rPr lang="en-US" sz="1800" dirty="0" err="1">
                  <a:solidFill>
                    <a:schemeClr val="tx1"/>
                  </a:solidFill>
                </a:rPr>
                <a:t>Mengacu</a:t>
              </a:r>
              <a:r>
                <a:rPr lang="en-US" sz="1800" dirty="0">
                  <a:solidFill>
                    <a:schemeClr val="tx1"/>
                  </a:solidFill>
                </a:rPr>
                <a:t> </a:t>
              </a:r>
              <a:r>
                <a:rPr lang="en-US" sz="1800" dirty="0" err="1">
                  <a:solidFill>
                    <a:schemeClr val="tx1"/>
                  </a:solidFill>
                </a:rPr>
                <a:t>Pada</a:t>
              </a:r>
              <a:r>
                <a:rPr lang="en-US" sz="1800" dirty="0">
                  <a:solidFill>
                    <a:schemeClr val="tx1"/>
                  </a:solidFill>
                </a:rPr>
                <a:t> </a:t>
              </a:r>
              <a:r>
                <a:rPr lang="en-US" sz="1800" dirty="0" err="1">
                  <a:solidFill>
                    <a:schemeClr val="tx1"/>
                  </a:solidFill>
                </a:rPr>
                <a:t>Permenaker</a:t>
              </a:r>
              <a:r>
                <a:rPr lang="en-US" sz="1800" dirty="0">
                  <a:solidFill>
                    <a:schemeClr val="tx1"/>
                  </a:solidFill>
                </a:rPr>
                <a:t> No.26 </a:t>
              </a:r>
              <a:r>
                <a:rPr lang="en-US" sz="1800" dirty="0" err="1">
                  <a:solidFill>
                    <a:schemeClr val="tx1"/>
                  </a:solidFill>
                </a:rPr>
                <a:t>Tahun</a:t>
              </a:r>
              <a:r>
                <a:rPr lang="en-US" sz="1800" dirty="0">
                  <a:solidFill>
                    <a:schemeClr val="tx1"/>
                  </a:solidFill>
                </a:rPr>
                <a:t> 2014</a:t>
              </a:r>
              <a:endParaRPr lang="id-ID" sz="1800" dirty="0">
                <a:solidFill>
                  <a:schemeClr val="tx1"/>
                </a:solidFill>
              </a:endParaRPr>
            </a:p>
          </p:txBody>
        </p:sp>
        <p:sp>
          <p:nvSpPr>
            <p:cNvPr id="71" name="Striped Right Arrow 70"/>
            <p:cNvSpPr/>
            <p:nvPr/>
          </p:nvSpPr>
          <p:spPr>
            <a:xfrm rot="5400000">
              <a:off x="7010400" y="4191000"/>
              <a:ext cx="838200" cy="685800"/>
            </a:xfrm>
            <a:prstGeom prst="striped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346902" y="1201421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16</a:t>
            </a:r>
            <a:endParaRPr lang="en-S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6324600" cy="9144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id-ID" dirty="0"/>
              <a:t>Penilaian melalui Audit SMK3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295400"/>
            <a:ext cx="6553200" cy="55626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id-ID" sz="2000" dirty="0"/>
              <a:t>meliputi:</a:t>
            </a:r>
            <a:endParaRPr lang="en-US" sz="2000" dirty="0"/>
          </a:p>
          <a:p>
            <a:pPr marL="548005" lvl="1" indent="-457200">
              <a:buFont typeface="+mj-lt"/>
              <a:buAutoNum type="arabicPeriod"/>
            </a:pPr>
            <a:r>
              <a:rPr lang="id-ID" sz="2000" dirty="0"/>
              <a:t>pembangunan dan </a:t>
            </a:r>
            <a:r>
              <a:rPr lang="en-US" sz="2000" dirty="0" err="1"/>
              <a:t>terjaminnya</a:t>
            </a:r>
            <a:r>
              <a:rPr lang="en-US" sz="2000" dirty="0"/>
              <a:t> </a:t>
            </a:r>
            <a:r>
              <a:rPr lang="en-US" sz="2000" dirty="0" err="1"/>
              <a:t>pelaksanaan</a:t>
            </a:r>
            <a:r>
              <a:rPr lang="id-ID" sz="2000" dirty="0"/>
              <a:t> komitmen;</a:t>
            </a:r>
            <a:endParaRPr lang="en-US" sz="2000" dirty="0"/>
          </a:p>
          <a:p>
            <a:pPr marL="548005" lvl="1" indent="-457200">
              <a:buFont typeface="+mj-lt"/>
              <a:buAutoNum type="arabicPeriod"/>
            </a:pPr>
            <a:r>
              <a:rPr lang="id-ID" sz="2000" dirty="0"/>
              <a:t>p</a:t>
            </a:r>
            <a:r>
              <a:rPr lang="en-US" sz="2000" dirty="0" err="1"/>
              <a:t>embuatan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pendokumentasian</a:t>
            </a:r>
            <a:r>
              <a:rPr lang="en-US" sz="2000" dirty="0"/>
              <a:t> </a:t>
            </a:r>
            <a:r>
              <a:rPr lang="id-ID" sz="2000" dirty="0"/>
              <a:t>r</a:t>
            </a:r>
            <a:r>
              <a:rPr lang="en-US" sz="2000" dirty="0" err="1"/>
              <a:t>encana</a:t>
            </a:r>
            <a:r>
              <a:rPr lang="en-US" sz="2000" dirty="0"/>
              <a:t> K3</a:t>
            </a:r>
            <a:r>
              <a:rPr lang="id-ID" sz="2000" dirty="0"/>
              <a:t>;</a:t>
            </a:r>
            <a:endParaRPr lang="en-US" sz="2000" dirty="0"/>
          </a:p>
          <a:p>
            <a:pPr marL="548005" lvl="1" indent="-457200">
              <a:buFont typeface="+mj-lt"/>
              <a:buAutoNum type="arabicPeriod"/>
            </a:pPr>
            <a:r>
              <a:rPr lang="id-ID" sz="2000" dirty="0"/>
              <a:t>p</a:t>
            </a:r>
            <a:r>
              <a:rPr lang="en-US" sz="2000" dirty="0" err="1"/>
              <a:t>engendalian</a:t>
            </a:r>
            <a:r>
              <a:rPr lang="en-US" sz="2000" dirty="0"/>
              <a:t> </a:t>
            </a:r>
            <a:r>
              <a:rPr lang="en-US" sz="2000" dirty="0" err="1"/>
              <a:t>perancangan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p</a:t>
            </a:r>
            <a:r>
              <a:rPr lang="id-ID" sz="2000" dirty="0"/>
              <a:t>eninjauan kontrak; </a:t>
            </a:r>
            <a:endParaRPr lang="en-US" sz="2000" dirty="0"/>
          </a:p>
          <a:p>
            <a:pPr marL="548005" lvl="1" indent="-457200">
              <a:buFont typeface="+mj-lt"/>
              <a:buAutoNum type="arabicPeriod"/>
            </a:pPr>
            <a:r>
              <a:rPr lang="id-ID" sz="2000" dirty="0"/>
              <a:t>pengendalian dokumen;</a:t>
            </a:r>
            <a:endParaRPr lang="en-US" sz="2000" dirty="0"/>
          </a:p>
          <a:p>
            <a:pPr marL="548005" lvl="1" indent="-457200">
              <a:buFont typeface="+mj-lt"/>
              <a:buAutoNum type="arabicPeriod"/>
            </a:pPr>
            <a:r>
              <a:rPr lang="id-ID" sz="2000" dirty="0"/>
              <a:t>pembelian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id-ID" sz="2000" dirty="0"/>
              <a:t>;</a:t>
            </a:r>
            <a:endParaRPr lang="en-US" sz="2000" dirty="0"/>
          </a:p>
          <a:p>
            <a:pPr marL="548005" lvl="1" indent="-457200">
              <a:buFont typeface="+mj-lt"/>
              <a:buAutoNum type="arabicPeriod"/>
            </a:pPr>
            <a:r>
              <a:rPr lang="id-ID" sz="2000" dirty="0"/>
              <a:t>keamanan bekerja berdasarkan </a:t>
            </a:r>
            <a:r>
              <a:rPr lang="en-US" sz="2000" dirty="0"/>
              <a:t>SMK3</a:t>
            </a:r>
            <a:r>
              <a:rPr lang="id-ID" sz="2000" dirty="0"/>
              <a:t>;</a:t>
            </a:r>
            <a:endParaRPr lang="en-US" sz="2000" dirty="0"/>
          </a:p>
          <a:p>
            <a:pPr marL="548005" lvl="1" indent="-457200">
              <a:buFont typeface="+mj-lt"/>
              <a:buAutoNum type="arabicPeriod"/>
            </a:pPr>
            <a:r>
              <a:rPr lang="id-ID" sz="2000" dirty="0"/>
              <a:t>standar pemantauan;</a:t>
            </a:r>
            <a:endParaRPr lang="en-US" sz="2000" dirty="0"/>
          </a:p>
          <a:p>
            <a:pPr marL="548005" lvl="1" indent="-457200">
              <a:buFont typeface="+mj-lt"/>
              <a:buAutoNum type="arabicPeriod"/>
            </a:pPr>
            <a:r>
              <a:rPr lang="id-ID" sz="2000" dirty="0"/>
              <a:t>pelaporan dan perbaikan kekurangan;</a:t>
            </a:r>
            <a:endParaRPr lang="en-US" sz="2000" dirty="0"/>
          </a:p>
          <a:p>
            <a:pPr marL="548005" lvl="1" indent="-457200">
              <a:buFont typeface="+mj-lt"/>
              <a:buAutoNum type="arabicPeriod"/>
            </a:pPr>
            <a:r>
              <a:rPr lang="id-ID" sz="2000" dirty="0"/>
              <a:t>pengelolaan material dan pe</a:t>
            </a:r>
            <a:r>
              <a:rPr lang="en-US" sz="2000" dirty="0" err="1"/>
              <a:t>rpindahannya</a:t>
            </a:r>
            <a:r>
              <a:rPr lang="id-ID" sz="2000" dirty="0"/>
              <a:t>;</a:t>
            </a:r>
            <a:endParaRPr lang="en-US" sz="2000" dirty="0"/>
          </a:p>
          <a:p>
            <a:pPr marL="548005" lvl="1" indent="-457200">
              <a:buFont typeface="+mj-lt"/>
              <a:buAutoNum type="arabicPeriod"/>
            </a:pPr>
            <a:r>
              <a:rPr lang="id-ID" sz="2000" dirty="0"/>
              <a:t>pengumpulan dan penggunaan data;</a:t>
            </a:r>
            <a:endParaRPr lang="en-US" sz="2000" dirty="0"/>
          </a:p>
          <a:p>
            <a:pPr marL="548005" lvl="1" indent="-457200">
              <a:buFont typeface="+mj-lt"/>
              <a:buAutoNum type="arabicPeriod"/>
            </a:pPr>
            <a:r>
              <a:rPr lang="id-ID" sz="2000" dirty="0"/>
              <a:t>pemeriksaan </a:t>
            </a:r>
            <a:r>
              <a:rPr lang="en-US" sz="2000" dirty="0"/>
              <a:t>SMK3</a:t>
            </a:r>
            <a:r>
              <a:rPr lang="id-ID" sz="2000" dirty="0"/>
              <a:t>;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</a:p>
          <a:p>
            <a:pPr marL="548005" lvl="1" indent="-457200">
              <a:buFont typeface="+mj-lt"/>
              <a:buAutoNum type="arabicPeriod"/>
            </a:pPr>
            <a:r>
              <a:rPr lang="id-ID" sz="2000" dirty="0"/>
              <a:t>pengembangan keterampilan dan kemampuan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438900" y="563137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16</a:t>
            </a:r>
            <a:endParaRPr lang="en-SG" dirty="0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52400"/>
            <a:ext cx="6324600" cy="9144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/>
              <a:t>PENGAWASAN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219200"/>
            <a:ext cx="6858000" cy="5486400"/>
          </a:xfrm>
        </p:spPr>
        <p:txBody>
          <a:bodyPr/>
          <a:lstStyle/>
          <a:p>
            <a:pPr lvl="0"/>
            <a:r>
              <a:rPr lang="id-ID" sz="2000" dirty="0"/>
              <a:t>Pengawasan SMK3 dilakukan oleh pengawas ketenagakerjaan pusat, provinsi dan/atau kabupaten/kota sesuai dengan kewenangannya. </a:t>
            </a:r>
            <a:endParaRPr lang="en-US" sz="2000" dirty="0"/>
          </a:p>
          <a:p>
            <a:pPr lvl="0"/>
            <a:r>
              <a:rPr lang="id-ID" sz="2000" dirty="0"/>
              <a:t>Pengawasan sebagaimana dimaksud pada ayat (1) meliputi: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id-ID" sz="2000" dirty="0"/>
              <a:t>pembangunan dan </a:t>
            </a:r>
            <a:r>
              <a:rPr lang="en-US" sz="2000" dirty="0" err="1"/>
              <a:t>terjaminnya</a:t>
            </a:r>
            <a:r>
              <a:rPr lang="en-US" sz="2000" dirty="0"/>
              <a:t> </a:t>
            </a:r>
            <a:r>
              <a:rPr lang="en-US" sz="2000" dirty="0" err="1"/>
              <a:t>pelaksanaan</a:t>
            </a:r>
            <a:r>
              <a:rPr lang="id-ID" sz="2000" dirty="0"/>
              <a:t> komitmen;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id-ID" sz="2000" dirty="0"/>
              <a:t>o</a:t>
            </a:r>
            <a:r>
              <a:rPr lang="en-US" sz="2000" dirty="0" err="1"/>
              <a:t>rganisasi</a:t>
            </a:r>
            <a:r>
              <a:rPr lang="id-ID" sz="2000" dirty="0"/>
              <a:t>;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id-ID" sz="2000" dirty="0"/>
              <a:t>s</a:t>
            </a:r>
            <a:r>
              <a:rPr lang="en-US" sz="2000" dirty="0"/>
              <a:t>umber </a:t>
            </a:r>
            <a:r>
              <a:rPr lang="en-US" sz="2000" dirty="0" err="1"/>
              <a:t>daya</a:t>
            </a:r>
            <a:r>
              <a:rPr lang="en-US" sz="2000" dirty="0"/>
              <a:t> </a:t>
            </a:r>
            <a:r>
              <a:rPr lang="id-ID" sz="2000" dirty="0"/>
              <a:t>m</a:t>
            </a:r>
            <a:r>
              <a:rPr lang="en-US" sz="2000" dirty="0" err="1"/>
              <a:t>anusia</a:t>
            </a:r>
            <a:r>
              <a:rPr lang="id-ID" sz="2000" dirty="0"/>
              <a:t>;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id-ID" sz="2000" dirty="0"/>
              <a:t>p</a:t>
            </a:r>
            <a:r>
              <a:rPr lang="en-US" sz="2000" dirty="0" err="1"/>
              <a:t>elaksanaan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perundang-undangan</a:t>
            </a:r>
            <a:r>
              <a:rPr lang="en-US" sz="2000" dirty="0"/>
              <a:t> </a:t>
            </a:r>
            <a:r>
              <a:rPr lang="en-US" sz="2000" dirty="0" err="1"/>
              <a:t>bidang</a:t>
            </a:r>
            <a:r>
              <a:rPr lang="en-US" sz="2000" dirty="0"/>
              <a:t> K3</a:t>
            </a:r>
            <a:r>
              <a:rPr lang="id-ID" sz="2000" dirty="0"/>
              <a:t>;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id-ID" sz="2000" dirty="0"/>
              <a:t>keamanan bekerja;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id-ID" sz="2000" dirty="0"/>
              <a:t>p</a:t>
            </a:r>
            <a:r>
              <a:rPr lang="fi-FI" sz="2000" dirty="0"/>
              <a:t>emeriksaan, pengujian dan pengukuran</a:t>
            </a:r>
            <a:r>
              <a:rPr lang="id-ID" sz="2000" dirty="0"/>
              <a:t> penerapan SMK3;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id-ID" sz="2000" dirty="0"/>
              <a:t>p</a:t>
            </a:r>
            <a:r>
              <a:rPr lang="nl-NL" sz="2000" dirty="0"/>
              <a:t>engendalian keadaan darurat dan bahaya industri</a:t>
            </a:r>
            <a:r>
              <a:rPr lang="id-ID" sz="2000" dirty="0"/>
              <a:t>;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id-ID" sz="2000" dirty="0"/>
              <a:t>pelaporan dan perbaikan kekurangan; dan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id-ID" sz="2000" dirty="0"/>
              <a:t>t</a:t>
            </a:r>
            <a:r>
              <a:rPr lang="en-US" sz="2000" dirty="0" err="1"/>
              <a:t>indak</a:t>
            </a:r>
            <a:r>
              <a:rPr lang="en-US" sz="2000" dirty="0"/>
              <a:t> </a:t>
            </a:r>
            <a:r>
              <a:rPr lang="en-US" sz="2000" dirty="0" err="1"/>
              <a:t>lanjut</a:t>
            </a:r>
            <a:r>
              <a:rPr lang="en-US" sz="2000" dirty="0"/>
              <a:t> audit</a:t>
            </a:r>
            <a:r>
              <a:rPr lang="id-ID" sz="2000" dirty="0"/>
              <a:t>.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605135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Pasal</a:t>
            </a:r>
            <a:r>
              <a:rPr lang="en-US" dirty="0"/>
              <a:t> 18</a:t>
            </a:r>
            <a:endParaRPr lang="en-SG" dirty="0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7010400" cy="14478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dirty="0" err="1"/>
              <a:t>Sanksi</a:t>
            </a:r>
            <a:r>
              <a:rPr lang="en-US" b="1" dirty="0"/>
              <a:t> </a:t>
            </a:r>
            <a:r>
              <a:rPr lang="en-US" b="1" dirty="0" err="1"/>
              <a:t>Administratif</a:t>
            </a:r>
            <a:br>
              <a:rPr lang="en-US" b="1" dirty="0"/>
            </a:br>
            <a:r>
              <a:rPr lang="en-US" b="1" dirty="0" err="1"/>
              <a:t>Pasal</a:t>
            </a:r>
            <a:r>
              <a:rPr lang="en-US" b="1" dirty="0"/>
              <a:t> 190 UU No 13 </a:t>
            </a:r>
            <a:r>
              <a:rPr lang="en-US" b="1" dirty="0" err="1"/>
              <a:t>Tahun</a:t>
            </a:r>
            <a:r>
              <a:rPr lang="en-US" b="1" dirty="0"/>
              <a:t> 2003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2057400"/>
            <a:ext cx="7696200" cy="1219200"/>
          </a:xfrm>
        </p:spPr>
        <p:txBody>
          <a:bodyPr/>
          <a:lstStyle/>
          <a:p>
            <a:pPr marL="624205" indent="-624205" eaLnBrk="1" hangingPunct="1">
              <a:lnSpc>
                <a:spcPct val="80000"/>
              </a:lnSpc>
              <a:buFontTx/>
              <a:buNone/>
              <a:tabLst>
                <a:tab pos="365125" algn="l"/>
              </a:tabLst>
              <a:defRPr/>
            </a:pPr>
            <a:r>
              <a:rPr lang="en-US" sz="2800" dirty="0"/>
              <a:t>(1) 	</a:t>
            </a:r>
            <a:r>
              <a:rPr lang="en-US" sz="2800" dirty="0" err="1"/>
              <a:t>Pelanggaran</a:t>
            </a:r>
            <a:r>
              <a:rPr lang="en-US" sz="2800" dirty="0"/>
              <a:t> </a:t>
            </a:r>
            <a:r>
              <a:rPr lang="en-US" sz="2800" dirty="0" err="1"/>
              <a:t>pasal</a:t>
            </a:r>
            <a:r>
              <a:rPr lang="en-US" sz="2800" dirty="0"/>
              <a:t> 87 </a:t>
            </a:r>
            <a:r>
              <a:rPr lang="en-US" sz="2800" dirty="0" err="1"/>
              <a:t>dikenakan</a:t>
            </a:r>
            <a:r>
              <a:rPr lang="en-US" sz="2800" dirty="0"/>
              <a:t> </a:t>
            </a:r>
            <a:r>
              <a:rPr lang="en-US" sz="2800" dirty="0" err="1"/>
              <a:t>sanksi</a:t>
            </a:r>
            <a:r>
              <a:rPr lang="en-US" sz="2800" dirty="0"/>
              <a:t> </a:t>
            </a:r>
            <a:r>
              <a:rPr lang="en-US" sz="2800" dirty="0" err="1"/>
              <a:t>administratif</a:t>
            </a:r>
            <a:endParaRPr lang="en-US" sz="2800" dirty="0"/>
          </a:p>
          <a:p>
            <a:pPr marL="624205" indent="-624205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/>
              <a:t>(2) 	</a:t>
            </a:r>
            <a:r>
              <a:rPr lang="en-US" sz="2800" dirty="0" err="1"/>
              <a:t>Sanksi</a:t>
            </a:r>
            <a:r>
              <a:rPr lang="en-US" sz="2800" dirty="0"/>
              <a:t> </a:t>
            </a:r>
            <a:r>
              <a:rPr lang="en-US" sz="2800" dirty="0" err="1"/>
              <a:t>administratif</a:t>
            </a:r>
            <a:r>
              <a:rPr lang="en-US" sz="2800" dirty="0"/>
              <a:t>  </a:t>
            </a:r>
            <a:r>
              <a:rPr lang="en-US" sz="2800" dirty="0" err="1"/>
              <a:t>berupa</a:t>
            </a:r>
            <a:r>
              <a:rPr lang="en-US" sz="2800" dirty="0"/>
              <a:t> :</a:t>
            </a:r>
          </a:p>
          <a:p>
            <a:pPr marL="624205" indent="-624205" eaLnBrk="1" hangingPunct="1">
              <a:lnSpc>
                <a:spcPct val="80000"/>
              </a:lnSpc>
              <a:buFontTx/>
              <a:buNone/>
              <a:defRPr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581400"/>
            <a:ext cx="7315200" cy="3120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4205" indent="-624205" eaLnBrk="1" hangingPunct="1">
              <a:lnSpc>
                <a:spcPct val="80000"/>
              </a:lnSpc>
              <a:buFont typeface="+mj-lt"/>
              <a:buAutoNum type="alphaLcPeriod"/>
              <a:defRPr/>
            </a:pPr>
            <a:r>
              <a:rPr lang="en-US" dirty="0" err="1"/>
              <a:t>teguran</a:t>
            </a:r>
            <a:r>
              <a:rPr lang="en-US" dirty="0"/>
              <a:t>;</a:t>
            </a:r>
          </a:p>
          <a:p>
            <a:pPr marL="624205" indent="-624205" eaLnBrk="1" hangingPunct="1">
              <a:lnSpc>
                <a:spcPct val="80000"/>
              </a:lnSpc>
              <a:buFont typeface="+mj-lt"/>
              <a:buAutoNum type="alphaLcPeriod"/>
              <a:defRPr/>
            </a:pPr>
            <a:r>
              <a:rPr lang="en-US" dirty="0" err="1"/>
              <a:t>peringatan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;</a:t>
            </a:r>
          </a:p>
          <a:p>
            <a:pPr marL="624205" indent="-624205" eaLnBrk="1" hangingPunct="1">
              <a:lnSpc>
                <a:spcPct val="80000"/>
              </a:lnSpc>
              <a:buFont typeface="+mj-lt"/>
              <a:buAutoNum type="alphaLcPeriod"/>
              <a:defRPr/>
            </a:pPr>
            <a:r>
              <a:rPr lang="en-US" dirty="0" err="1"/>
              <a:t>pembatasan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;</a:t>
            </a:r>
          </a:p>
          <a:p>
            <a:pPr marL="624205" indent="-624205" eaLnBrk="1" hangingPunct="1">
              <a:lnSpc>
                <a:spcPct val="80000"/>
              </a:lnSpc>
              <a:buFont typeface="+mj-lt"/>
              <a:buAutoNum type="alphaLcPeriod"/>
              <a:defRPr/>
            </a:pPr>
            <a:r>
              <a:rPr lang="en-US" dirty="0" err="1"/>
              <a:t>pembekuan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;</a:t>
            </a:r>
          </a:p>
          <a:p>
            <a:pPr marL="624205" indent="-624205" eaLnBrk="1" hangingPunct="1">
              <a:lnSpc>
                <a:spcPct val="80000"/>
              </a:lnSpc>
              <a:buFont typeface="+mj-lt"/>
              <a:buAutoNum type="alphaLcPeriod"/>
              <a:defRPr/>
            </a:pPr>
            <a:r>
              <a:rPr lang="en-US" dirty="0" err="1"/>
              <a:t>pembatalan</a:t>
            </a:r>
            <a:r>
              <a:rPr lang="en-US" dirty="0"/>
              <a:t> </a:t>
            </a:r>
            <a:r>
              <a:rPr lang="en-US" dirty="0" err="1"/>
              <a:t>persetujuan</a:t>
            </a:r>
            <a:r>
              <a:rPr lang="en-US" dirty="0"/>
              <a:t>;</a:t>
            </a:r>
          </a:p>
          <a:p>
            <a:pPr marL="624205" indent="-624205" eaLnBrk="1" hangingPunct="1">
              <a:lnSpc>
                <a:spcPct val="80000"/>
              </a:lnSpc>
              <a:buFont typeface="+mj-lt"/>
              <a:buAutoNum type="alphaLcPeriod"/>
              <a:defRPr/>
            </a:pPr>
            <a:r>
              <a:rPr lang="en-US" dirty="0" err="1"/>
              <a:t>pembatalan</a:t>
            </a:r>
            <a:r>
              <a:rPr lang="en-US" dirty="0"/>
              <a:t> </a:t>
            </a:r>
            <a:r>
              <a:rPr lang="en-US" dirty="0" err="1"/>
              <a:t>pendaftaran</a:t>
            </a:r>
            <a:r>
              <a:rPr lang="en-US" dirty="0"/>
              <a:t>;</a:t>
            </a:r>
          </a:p>
          <a:p>
            <a:pPr marL="624205" indent="-624205" eaLnBrk="1" hangingPunct="1">
              <a:lnSpc>
                <a:spcPct val="80000"/>
              </a:lnSpc>
              <a:buFont typeface="+mj-lt"/>
              <a:buAutoNum type="alphaLcPeriod"/>
              <a:defRPr/>
            </a:pPr>
            <a:r>
              <a:rPr lang="en-US" dirty="0" err="1"/>
              <a:t>penghentian</a:t>
            </a:r>
            <a:r>
              <a:rPr lang="en-US" dirty="0"/>
              <a:t>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;</a:t>
            </a:r>
          </a:p>
          <a:p>
            <a:pPr marL="624205" indent="-624205" eaLnBrk="1" hangingPunct="1">
              <a:lnSpc>
                <a:spcPct val="80000"/>
              </a:lnSpc>
              <a:buFont typeface="+mj-lt"/>
              <a:buAutoNum type="alphaLcPeriod"/>
              <a:defRPr/>
            </a:pPr>
            <a:r>
              <a:rPr lang="en-US" dirty="0" err="1"/>
              <a:t>pencabutan</a:t>
            </a:r>
            <a:r>
              <a:rPr lang="en-US" dirty="0"/>
              <a:t> </a:t>
            </a:r>
            <a:r>
              <a:rPr lang="en-US" dirty="0" err="1"/>
              <a:t>ijin</a:t>
            </a:r>
            <a:r>
              <a:rPr lang="en-US" dirty="0"/>
              <a:t>.</a:t>
            </a:r>
          </a:p>
          <a:p>
            <a:endParaRPr lang="en-SG" dirty="0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WordArt 3"/>
          <p:cNvSpPr>
            <a:spLocks noChangeArrowheads="1" noChangeShapeType="1" noTextEdit="1"/>
          </p:cNvSpPr>
          <p:nvPr/>
        </p:nvSpPr>
        <p:spPr bwMode="gray">
          <a:xfrm>
            <a:off x="3276600" y="3581400"/>
            <a:ext cx="4267200" cy="533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id-ID" sz="3600" b="1" kern="10" dirty="0">
                <a:ln w="1905"/>
                <a:solidFill>
                  <a:schemeClr val="accent5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/>
                <a:cs typeface="Arial" panose="020B0604020202020204"/>
              </a:rPr>
              <a:t>Terima Kasih</a:t>
            </a:r>
            <a:endParaRPr lang="en-US" sz="3600" b="1" kern="10" dirty="0">
              <a:ln w="1905"/>
              <a:solidFill>
                <a:schemeClr val="accent5">
                  <a:lumMod val="2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04800"/>
            <a:ext cx="7010400" cy="9144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sz="3800"/>
              <a:t>Sejarah Kebijakan SMK3</a:t>
            </a:r>
            <a:endParaRPr lang="en-SG" sz="3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905000"/>
            <a:ext cx="6705600" cy="4800600"/>
          </a:xfrm>
        </p:spPr>
        <p:txBody>
          <a:bodyPr/>
          <a:lstStyle/>
          <a:p>
            <a:r>
              <a:rPr lang="en-US" sz="2400" dirty="0" err="1"/>
              <a:t>Pelaksanaan</a:t>
            </a:r>
            <a:r>
              <a:rPr lang="en-US" sz="2400" dirty="0"/>
              <a:t> K3 </a:t>
            </a:r>
            <a:r>
              <a:rPr lang="en-US" sz="2400" dirty="0" err="1"/>
              <a:t>sesuai</a:t>
            </a:r>
            <a:r>
              <a:rPr lang="en-US" sz="2400" dirty="0"/>
              <a:t> UU 1/1970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eksplisit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pelaksanaan</a:t>
            </a:r>
            <a:r>
              <a:rPr lang="en-US" sz="2400" dirty="0"/>
              <a:t> K3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</a:p>
          <a:p>
            <a:r>
              <a:rPr lang="en-US" sz="2400" dirty="0"/>
              <a:t>SMK3 </a:t>
            </a:r>
            <a:r>
              <a:rPr lang="en-US" sz="2400" dirty="0" err="1"/>
              <a:t>dikeluarkan</a:t>
            </a:r>
            <a:r>
              <a:rPr lang="en-US" sz="2400" dirty="0"/>
              <a:t> </a:t>
            </a:r>
            <a:r>
              <a:rPr lang="en-US" sz="2400" dirty="0" err="1"/>
              <a:t>sejak</a:t>
            </a:r>
            <a:r>
              <a:rPr lang="en-US" sz="2400" dirty="0"/>
              <a:t> 1996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Permenaker</a:t>
            </a:r>
            <a:r>
              <a:rPr lang="en-US" sz="2400" dirty="0"/>
              <a:t> No. 05/Men/1996</a:t>
            </a:r>
          </a:p>
          <a:p>
            <a:r>
              <a:rPr lang="en-US" sz="2400" dirty="0"/>
              <a:t>Di </a:t>
            </a:r>
            <a:r>
              <a:rPr lang="en-US" sz="2400" dirty="0" err="1"/>
              <a:t>Internasional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K3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berkembang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ILO </a:t>
            </a:r>
            <a:r>
              <a:rPr lang="en-US" sz="2400" dirty="0" err="1"/>
              <a:t>Guid</a:t>
            </a:r>
            <a:r>
              <a:rPr lang="id-ID" sz="2400" dirty="0"/>
              <a:t>e</a:t>
            </a:r>
            <a:r>
              <a:rPr lang="en-US" sz="2400" dirty="0"/>
              <a:t>line </a:t>
            </a:r>
            <a:r>
              <a:rPr lang="en-US" sz="2400" dirty="0" err="1"/>
              <a:t>Tahun</a:t>
            </a:r>
            <a:r>
              <a:rPr lang="en-US" sz="2400" dirty="0"/>
              <a:t> 2001</a:t>
            </a:r>
          </a:p>
          <a:p>
            <a:r>
              <a:rPr lang="en-US" sz="2400" dirty="0" err="1"/>
              <a:t>Ohsas</a:t>
            </a:r>
            <a:r>
              <a:rPr lang="en-US" sz="2400" dirty="0"/>
              <a:t> </a:t>
            </a:r>
            <a:r>
              <a:rPr lang="en-US" sz="2400" dirty="0" err="1"/>
              <a:t>dikembangkan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2001</a:t>
            </a:r>
          </a:p>
          <a:p>
            <a:r>
              <a:rPr lang="en-US" sz="2400" dirty="0"/>
              <a:t>ISO 45001</a:t>
            </a:r>
          </a:p>
          <a:p>
            <a:endParaRPr lang="en-SG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447800"/>
            <a:ext cx="6629400" cy="4800600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SMK3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ditegaskan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kembali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UU 13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2003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pasal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87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mengamanatkan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pedoman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penerapan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Peraturan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Pemerintah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No. 50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Penerapan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SMK3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Audit SMK3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mengacu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pd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Permenaker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No.26/2014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sekaligus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scr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eksplisit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mencabut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Permenaker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No.05/1996</a:t>
            </a:r>
          </a:p>
          <a:p>
            <a:endParaRPr lang="en-SG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9" name="AutoShape 9"/>
          <p:cNvSpPr>
            <a:spLocks noChangeArrowheads="1"/>
          </p:cNvSpPr>
          <p:nvPr/>
        </p:nvSpPr>
        <p:spPr bwMode="gray">
          <a:xfrm>
            <a:off x="3276600" y="4343400"/>
            <a:ext cx="5867400" cy="1905000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38100" algn="ctr">
            <a:solidFill>
              <a:srgbClr val="C5A667"/>
            </a:solidFill>
            <a:round/>
          </a:ln>
          <a:effectLst/>
        </p:spPr>
        <p:txBody>
          <a:bodyPr wrap="none" anchor="ctr"/>
          <a:lstStyle/>
          <a:p>
            <a:pPr marL="533400" indent="-533400" algn="just"/>
            <a:r>
              <a:rPr lang="id-ID" b="1" dirty="0">
                <a:solidFill>
                  <a:srgbClr val="002060"/>
                </a:solidFill>
                <a:latin typeface="Tempus Sans ITC" panose="04020404030D07020202" pitchFamily="82" charset="0"/>
              </a:rPr>
              <a:t>(2) </a:t>
            </a:r>
            <a:r>
              <a:rPr lang="en-US" b="1" dirty="0" err="1">
                <a:solidFill>
                  <a:srgbClr val="002060"/>
                </a:solidFill>
                <a:latin typeface="Tempus Sans ITC" panose="04020404030D07020202" pitchFamily="82" charset="0"/>
              </a:rPr>
              <a:t>Ketentuan</a:t>
            </a:r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empus Sans ITC" panose="04020404030D07020202" pitchFamily="82" charset="0"/>
              </a:rPr>
              <a:t>mengenai</a:t>
            </a:r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empus Sans ITC" panose="04020404030D07020202" pitchFamily="82" charset="0"/>
              </a:rPr>
              <a:t>penerapan</a:t>
            </a:r>
            <a:endParaRPr lang="en-US" b="1" dirty="0">
              <a:solidFill>
                <a:srgbClr val="002060"/>
              </a:solidFill>
              <a:latin typeface="Tempus Sans ITC" panose="04020404030D07020202" pitchFamily="82" charset="0"/>
            </a:endParaRPr>
          </a:p>
          <a:p>
            <a:pPr marL="533400" indent="-533400" algn="just"/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SMK3  </a:t>
            </a:r>
            <a:r>
              <a:rPr lang="en-US" b="1" dirty="0" err="1">
                <a:solidFill>
                  <a:srgbClr val="002060"/>
                </a:solidFill>
                <a:latin typeface="Tempus Sans ITC" panose="04020404030D07020202" pitchFamily="82" charset="0"/>
              </a:rPr>
              <a:t>sebagaimana</a:t>
            </a:r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empus Sans ITC" panose="04020404030D07020202" pitchFamily="82" charset="0"/>
              </a:rPr>
              <a:t>dimaksud</a:t>
            </a:r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empus Sans ITC" panose="04020404030D07020202" pitchFamily="82" charset="0"/>
              </a:rPr>
              <a:t>pada</a:t>
            </a:r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 </a:t>
            </a:r>
          </a:p>
          <a:p>
            <a:pPr marL="533400" indent="-533400" algn="just"/>
            <a:r>
              <a:rPr lang="en-US" b="1" dirty="0" err="1">
                <a:solidFill>
                  <a:srgbClr val="002060"/>
                </a:solidFill>
                <a:latin typeface="Tempus Sans ITC" panose="04020404030D07020202" pitchFamily="82" charset="0"/>
              </a:rPr>
              <a:t>ayat</a:t>
            </a:r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  (1) </a:t>
            </a:r>
            <a:r>
              <a:rPr lang="en-US" b="1" dirty="0" err="1">
                <a:solidFill>
                  <a:srgbClr val="002060"/>
                </a:solidFill>
                <a:latin typeface="Tempus Sans ITC" panose="04020404030D07020202" pitchFamily="82" charset="0"/>
              </a:rPr>
              <a:t>diatur</a:t>
            </a:r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  </a:t>
            </a:r>
            <a:r>
              <a:rPr lang="en-US" b="1" dirty="0" err="1">
                <a:solidFill>
                  <a:srgbClr val="002060"/>
                </a:solidFill>
                <a:latin typeface="Tempus Sans ITC" panose="04020404030D07020202" pitchFamily="82" charset="0"/>
              </a:rPr>
              <a:t>dengan</a:t>
            </a:r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 PP</a:t>
            </a:r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76200"/>
            <a:ext cx="6324600" cy="914400"/>
          </a:xfrm>
        </p:spPr>
        <p:txBody>
          <a:bodyPr/>
          <a:lstStyle/>
          <a:p>
            <a:r>
              <a:rPr lang="id-ID" sz="2800" dirty="0">
                <a:solidFill>
                  <a:srgbClr val="FFFF00"/>
                </a:solidFill>
                <a:latin typeface="Baskerville Old Face" panose="02020602080505020303" pitchFamily="18" charset="0"/>
              </a:rPr>
              <a:t>DASAR HUKUM PENERAPAN SMK3</a:t>
            </a:r>
            <a:endParaRPr lang="en-US" sz="2800" dirty="0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68965" name="AutoShape 5"/>
          <p:cNvSpPr>
            <a:spLocks noChangeArrowheads="1"/>
          </p:cNvSpPr>
          <p:nvPr/>
        </p:nvSpPr>
        <p:spPr bwMode="gray">
          <a:xfrm>
            <a:off x="3352800" y="1447800"/>
            <a:ext cx="5562600" cy="1828800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38100" algn="ctr">
            <a:solidFill>
              <a:srgbClr val="C5A667"/>
            </a:solidFill>
            <a:round/>
          </a:ln>
          <a:effectLst/>
        </p:spPr>
        <p:txBody>
          <a:bodyPr wrap="none" anchor="ctr"/>
          <a:lstStyle/>
          <a:p>
            <a:pPr marL="533400" marR="0" indent="-533400" algn="just" eaLnBrk="1" hangingPunct="1">
              <a:buFontTx/>
              <a:buAutoNum type="arabicParenBoth"/>
            </a:pPr>
            <a:r>
              <a:rPr lang="en-US" b="1" dirty="0" err="1">
                <a:solidFill>
                  <a:srgbClr val="002060"/>
                </a:solidFill>
                <a:latin typeface="Tempus Sans ITC" panose="04020404030D07020202" pitchFamily="82" charset="0"/>
              </a:rPr>
              <a:t>Setiap</a:t>
            </a:r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empus Sans ITC" panose="04020404030D07020202" pitchFamily="82" charset="0"/>
              </a:rPr>
              <a:t>perusahaan</a:t>
            </a:r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Tempus Sans ITC" panose="04020404030D07020202" pitchFamily="82" charset="0"/>
              </a:rPr>
              <a:t>wajib</a:t>
            </a:r>
            <a:r>
              <a:rPr lang="en-US" b="1" dirty="0">
                <a:solidFill>
                  <a:srgbClr val="FF0000"/>
                </a:solidFill>
                <a:latin typeface="Tempus Sans ITC" panose="04020404030D07020202" pitchFamily="82" charset="0"/>
              </a:rPr>
              <a:t> </a:t>
            </a:r>
            <a:endParaRPr lang="id-ID" b="1" dirty="0">
              <a:solidFill>
                <a:srgbClr val="FF0000"/>
              </a:solidFill>
              <a:latin typeface="Tempus Sans ITC" panose="04020404030D07020202" pitchFamily="82" charset="0"/>
            </a:endParaRPr>
          </a:p>
          <a:p>
            <a:pPr marL="533400" marR="0" indent="-533400" algn="just" eaLnBrk="1" hangingPunct="1"/>
            <a:r>
              <a:rPr lang="id-ID" b="1" dirty="0">
                <a:solidFill>
                  <a:srgbClr val="FF0000"/>
                </a:solidFill>
                <a:latin typeface="Tempus Sans ITC" panose="04020404030D07020202" pitchFamily="82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Tempus Sans ITC" panose="04020404030D07020202" pitchFamily="82" charset="0"/>
              </a:rPr>
              <a:t>menerapkan</a:t>
            </a:r>
            <a:r>
              <a:rPr lang="en-US" b="1" dirty="0">
                <a:solidFill>
                  <a:srgbClr val="FF0000"/>
                </a:solidFill>
                <a:latin typeface="Tempus Sans ITC" panose="04020404030D07020202" pitchFamily="82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SMK3</a:t>
            </a:r>
            <a:endParaRPr lang="id-ID" b="1" dirty="0">
              <a:solidFill>
                <a:srgbClr val="002060"/>
              </a:solidFill>
              <a:latin typeface="Tempus Sans ITC" panose="04020404030D07020202" pitchFamily="82" charset="0"/>
            </a:endParaRPr>
          </a:p>
          <a:p>
            <a:pPr marL="533400" marR="0" indent="-533400" algn="just" eaLnBrk="1" hangingPunct="1"/>
            <a:r>
              <a:rPr lang="id-ID" b="1" dirty="0">
                <a:solidFill>
                  <a:srgbClr val="002060"/>
                </a:solidFill>
                <a:latin typeface="Tempus Sans ITC" panose="04020404030D07020202" pitchFamily="82" charset="0"/>
              </a:rPr>
              <a:t>	</a:t>
            </a:r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yang </a:t>
            </a:r>
            <a:r>
              <a:rPr lang="en-US" b="1" dirty="0" err="1">
                <a:solidFill>
                  <a:srgbClr val="002060"/>
                </a:solidFill>
                <a:latin typeface="Tempus Sans ITC" panose="04020404030D07020202" pitchFamily="82" charset="0"/>
              </a:rPr>
              <a:t>terintegrasi</a:t>
            </a:r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empus Sans ITC" panose="04020404030D07020202" pitchFamily="82" charset="0"/>
              </a:rPr>
              <a:t>dengan</a:t>
            </a:r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empus Sans ITC" panose="04020404030D07020202" pitchFamily="82" charset="0"/>
              </a:rPr>
              <a:t>sistem</a:t>
            </a:r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 </a:t>
            </a:r>
            <a:endParaRPr lang="id-ID" b="1" dirty="0">
              <a:solidFill>
                <a:srgbClr val="002060"/>
              </a:solidFill>
              <a:latin typeface="Tempus Sans ITC" panose="04020404030D07020202" pitchFamily="82" charset="0"/>
            </a:endParaRPr>
          </a:p>
          <a:p>
            <a:pPr marL="533400" marR="0" indent="-533400" algn="just" eaLnBrk="1" hangingPunct="1"/>
            <a:r>
              <a:rPr lang="id-ID" b="1" dirty="0">
                <a:solidFill>
                  <a:srgbClr val="002060"/>
                </a:solidFill>
                <a:latin typeface="Tempus Sans ITC" panose="04020404030D07020202" pitchFamily="82" charset="0"/>
              </a:rPr>
              <a:t>	</a:t>
            </a:r>
            <a:r>
              <a:rPr lang="en-US" b="1" dirty="0" err="1">
                <a:solidFill>
                  <a:srgbClr val="002060"/>
                </a:solidFill>
                <a:latin typeface="Tempus Sans ITC" panose="04020404030D07020202" pitchFamily="82" charset="0"/>
              </a:rPr>
              <a:t>manajemen</a:t>
            </a:r>
            <a:r>
              <a:rPr lang="en-US" b="1" dirty="0">
                <a:solidFill>
                  <a:srgbClr val="002060"/>
                </a:solidFill>
                <a:latin typeface="Tempus Sans ITC" panose="04020404030D07020202" pitchFamily="82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empus Sans ITC" panose="04020404030D07020202" pitchFamily="82" charset="0"/>
              </a:rPr>
              <a:t>perusahaan</a:t>
            </a:r>
            <a:endParaRPr lang="en-US" b="1" dirty="0">
              <a:solidFill>
                <a:srgbClr val="002060"/>
              </a:solidFill>
              <a:latin typeface="Tempus Sans ITC" panose="04020404030D07020202" pitchFamily="82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1828800"/>
            <a:ext cx="3833813" cy="3833813"/>
            <a:chOff x="609600" y="1828800"/>
            <a:chExt cx="3833813" cy="3833813"/>
          </a:xfrm>
        </p:grpSpPr>
        <p:grpSp>
          <p:nvGrpSpPr>
            <p:cNvPr id="11" name="Group 10"/>
            <p:cNvGrpSpPr/>
            <p:nvPr/>
          </p:nvGrpSpPr>
          <p:grpSpPr>
            <a:xfrm>
              <a:off x="609600" y="1828800"/>
              <a:ext cx="3833813" cy="3833813"/>
              <a:chOff x="1143000" y="1981200"/>
              <a:chExt cx="3833813" cy="3833813"/>
            </a:xfrm>
          </p:grpSpPr>
          <p:sp>
            <p:nvSpPr>
              <p:cNvPr id="168983" name="Oval 23"/>
              <p:cNvSpPr>
                <a:spLocks noChangeArrowheads="1"/>
              </p:cNvSpPr>
              <p:nvPr/>
            </p:nvSpPr>
            <p:spPr bwMode="gray">
              <a:xfrm>
                <a:off x="1447800" y="2286000"/>
                <a:ext cx="3200400" cy="3200400"/>
              </a:xfrm>
              <a:prstGeom prst="ellipse">
                <a:avLst/>
              </a:prstGeom>
              <a:gradFill rotWithShape="1">
                <a:gsLst>
                  <a:gs pos="0">
                    <a:srgbClr val="006BB4"/>
                  </a:gs>
                  <a:gs pos="100000">
                    <a:srgbClr val="006BB4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68964" name="AutoShape 4"/>
              <p:cNvSpPr>
                <a:spLocks noChangeArrowheads="1"/>
              </p:cNvSpPr>
              <p:nvPr/>
            </p:nvSpPr>
            <p:spPr bwMode="gray">
              <a:xfrm>
                <a:off x="1143000" y="1981200"/>
                <a:ext cx="3833813" cy="3833813"/>
              </a:xfrm>
              <a:custGeom>
                <a:avLst/>
                <a:gdLst>
                  <a:gd name="G0" fmla="+- 1914 0 0"/>
                  <a:gd name="G1" fmla="+- 21600 0 1914"/>
                  <a:gd name="G2" fmla="+- 21600 0 1914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914" y="10800"/>
                    </a:moveTo>
                    <a:cubicBezTo>
                      <a:pt x="1914" y="15708"/>
                      <a:pt x="5892" y="19686"/>
                      <a:pt x="10800" y="19686"/>
                    </a:cubicBezTo>
                    <a:cubicBezTo>
                      <a:pt x="15708" y="19686"/>
                      <a:pt x="19686" y="15708"/>
                      <a:pt x="19686" y="10800"/>
                    </a:cubicBezTo>
                    <a:cubicBezTo>
                      <a:pt x="19686" y="5892"/>
                      <a:pt x="15708" y="1914"/>
                      <a:pt x="10800" y="1914"/>
                    </a:cubicBezTo>
                    <a:cubicBezTo>
                      <a:pt x="5892" y="1914"/>
                      <a:pt x="1914" y="5892"/>
                      <a:pt x="1914" y="1080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33CCCC">
                      <a:gamma/>
                      <a:shade val="46275"/>
                      <a:invGamma/>
                      <a:alpha val="0"/>
                    </a:srgbClr>
                  </a:gs>
                  <a:gs pos="100000">
                    <a:srgbClr val="33CCCC"/>
                  </a:gs>
                </a:gsLst>
                <a:lin ang="0" scaled="1"/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</p:grpSp>
        <p:sp>
          <p:nvSpPr>
            <p:cNvPr id="168971" name="Text Box 11"/>
            <p:cNvSpPr txBox="1">
              <a:spLocks noChangeArrowheads="1"/>
            </p:cNvSpPr>
            <p:nvPr/>
          </p:nvSpPr>
          <p:spPr bwMode="gray">
            <a:xfrm>
              <a:off x="609600" y="3276600"/>
              <a:ext cx="2971800" cy="83099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marL="533400" marR="0" indent="-533400" algn="ctr" eaLnBrk="1" hangingPunct="1"/>
              <a:r>
                <a:rPr lang="id-ID" b="1" dirty="0">
                  <a:solidFill>
                    <a:srgbClr val="FFFF66"/>
                  </a:solidFill>
                  <a:latin typeface="Tempus Sans ITC" panose="04020404030D07020202" pitchFamily="82" charset="0"/>
                </a:rPr>
                <a:t>	</a:t>
              </a:r>
              <a:r>
                <a:rPr lang="en-US" b="1" dirty="0" err="1">
                  <a:solidFill>
                    <a:srgbClr val="FFFF66"/>
                  </a:solidFill>
                  <a:latin typeface="Tempus Sans ITC" panose="04020404030D07020202" pitchFamily="82" charset="0"/>
                </a:rPr>
                <a:t>Pasal</a:t>
              </a:r>
              <a:r>
                <a:rPr lang="en-US" b="1" dirty="0">
                  <a:solidFill>
                    <a:srgbClr val="FFFF66"/>
                  </a:solidFill>
                  <a:latin typeface="Tempus Sans ITC" panose="04020404030D07020202" pitchFamily="82" charset="0"/>
                </a:rPr>
                <a:t> 87  </a:t>
              </a:r>
              <a:endParaRPr lang="id-ID" b="1" dirty="0">
                <a:solidFill>
                  <a:srgbClr val="FFFF66"/>
                </a:solidFill>
                <a:latin typeface="Tempus Sans ITC" panose="04020404030D07020202" pitchFamily="82" charset="0"/>
              </a:endParaRPr>
            </a:p>
            <a:p>
              <a:pPr marL="533400" marR="0" indent="-533400" algn="ctr" eaLnBrk="1" hangingPunct="1"/>
              <a:r>
                <a:rPr lang="id-ID" b="1" dirty="0">
                  <a:solidFill>
                    <a:srgbClr val="FFFF66"/>
                  </a:solidFill>
                  <a:latin typeface="Tempus Sans ITC" panose="04020404030D07020202" pitchFamily="82" charset="0"/>
                </a:rPr>
                <a:t>	</a:t>
              </a:r>
              <a:r>
                <a:rPr lang="en-US" b="1" dirty="0">
                  <a:solidFill>
                    <a:srgbClr val="FFFF66"/>
                  </a:solidFill>
                  <a:latin typeface="Tempus Sans ITC" panose="04020404030D07020202" pitchFamily="82" charset="0"/>
                </a:rPr>
                <a:t>UU </a:t>
              </a:r>
              <a:r>
                <a:rPr lang="id-ID" b="1" dirty="0">
                  <a:solidFill>
                    <a:srgbClr val="FFFF66"/>
                  </a:solidFill>
                  <a:latin typeface="Tempus Sans ITC" panose="04020404030D07020202" pitchFamily="82" charset="0"/>
                </a:rPr>
                <a:t>N</a:t>
              </a:r>
              <a:r>
                <a:rPr lang="en-US" b="1" dirty="0">
                  <a:solidFill>
                    <a:srgbClr val="FFFF66"/>
                  </a:solidFill>
                  <a:latin typeface="Tempus Sans ITC" panose="04020404030D07020202" pitchFamily="82" charset="0"/>
                </a:rPr>
                <a:t>o.13/2003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9" grpId="0" animBg="1"/>
      <p:bldP spid="1689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r"/>
            <a:r>
              <a:rPr lang="en-US"/>
              <a:t>PP NO. 50 TAHUN 2012</a:t>
            </a:r>
            <a:br>
              <a:rPr lang="en-US"/>
            </a:br>
            <a:r>
              <a:rPr lang="en-US" sz="1600"/>
              <a:t>Tanggal 12 April 2012</a:t>
            </a:r>
            <a:endParaRPr lang="en-SG" sz="1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7239000" cy="4419600"/>
          </a:xfrm>
        </p:spPr>
        <p:txBody>
          <a:bodyPr/>
          <a:lstStyle/>
          <a:p>
            <a:r>
              <a:rPr lang="en-US" sz="2800" dirty="0"/>
              <a:t>22 </a:t>
            </a:r>
            <a:r>
              <a:rPr lang="en-US" sz="2800" dirty="0" err="1"/>
              <a:t>Pasal</a:t>
            </a:r>
            <a:endParaRPr lang="en-US" sz="2800" dirty="0"/>
          </a:p>
          <a:p>
            <a:r>
              <a:rPr lang="en-US" sz="2800" dirty="0" err="1"/>
              <a:t>Lampiran</a:t>
            </a:r>
            <a:r>
              <a:rPr lang="en-US" sz="2800" dirty="0"/>
              <a:t> 1 </a:t>
            </a:r>
            <a:r>
              <a:rPr lang="en-US" sz="2800" dirty="0" err="1"/>
              <a:t>ttg</a:t>
            </a:r>
            <a:r>
              <a:rPr lang="en-US" sz="2800" dirty="0"/>
              <a:t> </a:t>
            </a:r>
            <a:r>
              <a:rPr lang="en-US" sz="2800" dirty="0" err="1"/>
              <a:t>Pedoman</a:t>
            </a:r>
            <a:r>
              <a:rPr lang="en-US" sz="2800" dirty="0"/>
              <a:t> </a:t>
            </a:r>
            <a:r>
              <a:rPr lang="en-US" sz="2800" dirty="0" err="1"/>
              <a:t>Penerapan</a:t>
            </a:r>
            <a:r>
              <a:rPr lang="en-US" sz="2800" dirty="0"/>
              <a:t> SMK3</a:t>
            </a:r>
          </a:p>
          <a:p>
            <a:r>
              <a:rPr lang="en-US" sz="2800" dirty="0" err="1"/>
              <a:t>Lampiran</a:t>
            </a:r>
            <a:r>
              <a:rPr lang="en-US" sz="2800" dirty="0"/>
              <a:t> 2 </a:t>
            </a:r>
            <a:r>
              <a:rPr lang="en-US" sz="2800" dirty="0" err="1"/>
              <a:t>ttg</a:t>
            </a:r>
            <a:r>
              <a:rPr lang="en-US" sz="2800" dirty="0"/>
              <a:t> </a:t>
            </a:r>
            <a:r>
              <a:rPr lang="en-US" sz="2800" dirty="0" err="1"/>
              <a:t>Pedoman</a:t>
            </a:r>
            <a:r>
              <a:rPr lang="en-US" sz="2800" dirty="0"/>
              <a:t> </a:t>
            </a:r>
            <a:r>
              <a:rPr lang="en-US" sz="2800" dirty="0" err="1"/>
              <a:t>Penilaian</a:t>
            </a:r>
            <a:r>
              <a:rPr lang="en-US" sz="2800" dirty="0"/>
              <a:t> </a:t>
            </a:r>
            <a:r>
              <a:rPr lang="en-US" sz="2800" dirty="0" err="1"/>
              <a:t>Penerapan</a:t>
            </a:r>
            <a:r>
              <a:rPr lang="en-US" sz="2800" dirty="0"/>
              <a:t> SMK3</a:t>
            </a:r>
          </a:p>
          <a:p>
            <a:r>
              <a:rPr lang="en-US" sz="2800" dirty="0" err="1"/>
              <a:t>Lampiran</a:t>
            </a:r>
            <a:r>
              <a:rPr lang="en-US" sz="2800" dirty="0"/>
              <a:t> 3 </a:t>
            </a:r>
            <a:r>
              <a:rPr lang="en-US" sz="2800" dirty="0" err="1"/>
              <a:t>ttg</a:t>
            </a:r>
            <a:r>
              <a:rPr lang="en-US" sz="2800" dirty="0"/>
              <a:t> </a:t>
            </a:r>
            <a:r>
              <a:rPr lang="en-US" sz="2800" dirty="0" err="1"/>
              <a:t>Laporan</a:t>
            </a:r>
            <a:r>
              <a:rPr lang="en-US" sz="2800" dirty="0"/>
              <a:t> audit SMK3</a:t>
            </a:r>
            <a:endParaRPr lang="en-SG" sz="2800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r"/>
            <a:r>
              <a:rPr lang="en-US" sz="3600"/>
              <a:t>Pengertian</a:t>
            </a:r>
            <a:br>
              <a:rPr lang="en-US" sz="3600"/>
            </a:br>
            <a:r>
              <a:rPr lang="en-US" sz="2400"/>
              <a:t>Pasal 1</a:t>
            </a:r>
            <a:endParaRPr lang="en-SG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447800"/>
            <a:ext cx="6324600" cy="4800600"/>
          </a:xfrm>
        </p:spPr>
        <p:txBody>
          <a:bodyPr/>
          <a:lstStyle/>
          <a:p>
            <a:r>
              <a:rPr lang="en-US" sz="3600" dirty="0"/>
              <a:t>SMK3</a:t>
            </a:r>
          </a:p>
          <a:p>
            <a:pPr>
              <a:buNone/>
            </a:pPr>
            <a:r>
              <a:rPr lang="en-US" sz="3600" dirty="0"/>
              <a:t>	</a:t>
            </a:r>
            <a:r>
              <a:rPr lang="id-ID" sz="3600" dirty="0"/>
              <a:t>bagian dari sistem manajemen perusahaan secara keseluruhan dalam rangka </a:t>
            </a:r>
            <a:r>
              <a:rPr lang="id-ID" sz="3600" b="1" dirty="0">
                <a:solidFill>
                  <a:srgbClr val="FF0000"/>
                </a:solidFill>
              </a:rPr>
              <a:t>pengendalian r</a:t>
            </a:r>
            <a:r>
              <a:rPr lang="en-US" sz="3600" b="1" dirty="0" err="1">
                <a:solidFill>
                  <a:srgbClr val="FF0000"/>
                </a:solidFill>
              </a:rPr>
              <a:t>i</a:t>
            </a:r>
            <a:r>
              <a:rPr lang="id-ID" sz="3600" b="1" dirty="0">
                <a:solidFill>
                  <a:srgbClr val="FF0000"/>
                </a:solidFill>
              </a:rPr>
              <a:t>siko</a:t>
            </a:r>
            <a:r>
              <a:rPr lang="id-ID" sz="3600" b="1" dirty="0"/>
              <a:t> </a:t>
            </a:r>
            <a:r>
              <a:rPr lang="id-ID" sz="3600" dirty="0"/>
              <a:t>yang berkaitan dengan kegiatan kerja guna terciptanya tempat kerja yang aman, efisien dan produktif.</a:t>
            </a:r>
            <a:endParaRPr lang="en-SG" sz="36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F109">
  <a:themeElements>
    <a:clrScheme name="">
      <a:dk1>
        <a:srgbClr val="000000"/>
      </a:dk1>
      <a:lt1>
        <a:srgbClr val="FFFFFF"/>
      </a:lt1>
      <a:dk2>
        <a:srgbClr val="6666FF"/>
      </a:dk2>
      <a:lt2>
        <a:srgbClr val="FFFFFF"/>
      </a:lt2>
      <a:accent1>
        <a:srgbClr val="FF00FF"/>
      </a:accent1>
      <a:accent2>
        <a:srgbClr val="00FF99"/>
      </a:accent2>
      <a:accent3>
        <a:srgbClr val="B8B8FF"/>
      </a:accent3>
      <a:accent4>
        <a:srgbClr val="DADADA"/>
      </a:accent4>
      <a:accent5>
        <a:srgbClr val="FFAAFF"/>
      </a:accent5>
      <a:accent6>
        <a:srgbClr val="00E78A"/>
      </a:accent6>
      <a:hlink>
        <a:srgbClr val="D60093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FFFFFF"/>
        </a:dk1>
        <a:lt1>
          <a:srgbClr val="FFFFFF"/>
        </a:lt1>
        <a:dk2>
          <a:srgbClr val="FFFFFF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DADADA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1972</Words>
  <Application>Microsoft Macintosh PowerPoint</Application>
  <PresentationFormat>On-screen Show (4:3)</PresentationFormat>
  <Paragraphs>296</Paragraphs>
  <Slides>44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60" baseType="lpstr">
      <vt:lpstr>Algerian</vt:lpstr>
      <vt:lpstr>Arial</vt:lpstr>
      <vt:lpstr>Arial Black</vt:lpstr>
      <vt:lpstr>Baskerville Old Face</vt:lpstr>
      <vt:lpstr>Book Antiqua</vt:lpstr>
      <vt:lpstr>Calibri</vt:lpstr>
      <vt:lpstr>Felix Titling</vt:lpstr>
      <vt:lpstr>Garamond</vt:lpstr>
      <vt:lpstr>Georgia</vt:lpstr>
      <vt:lpstr>Impact</vt:lpstr>
      <vt:lpstr>Microsoft Sans Serif</vt:lpstr>
      <vt:lpstr>Tahoma</vt:lpstr>
      <vt:lpstr>Tempus Sans ITC</vt:lpstr>
      <vt:lpstr>Times New Roman</vt:lpstr>
      <vt:lpstr>Trebuchet MS</vt:lpstr>
      <vt:lpstr>PF109</vt:lpstr>
      <vt:lpstr>Sistem Manajemen Keselamatan Dan Kesehatan Kerja  </vt:lpstr>
      <vt:lpstr>PowerPoint Presentation</vt:lpstr>
      <vt:lpstr>LATAR BELAKANG KEBIJAKAN</vt:lpstr>
      <vt:lpstr>PowerPoint Presentation</vt:lpstr>
      <vt:lpstr>Sejarah Kebijakan SMK3</vt:lpstr>
      <vt:lpstr>PowerPoint Presentation</vt:lpstr>
      <vt:lpstr>DASAR HUKUM PENERAPAN SMK3</vt:lpstr>
      <vt:lpstr>PP NO. 50 TAHUN 2012 Tanggal 12 April 2012</vt:lpstr>
      <vt:lpstr>Pengertian Pasal 1</vt:lpstr>
      <vt:lpstr>Pengertian Pasal 1</vt:lpstr>
      <vt:lpstr>Pengertian Pasal 1</vt:lpstr>
      <vt:lpstr>TUJUAN PENERAPAN SMK3  Pasal 2</vt:lpstr>
      <vt:lpstr>MANFAAT</vt:lpstr>
      <vt:lpstr>PowerPoint Presentation</vt:lpstr>
      <vt:lpstr>Ketentuan Umum Pasal 3</vt:lpstr>
      <vt:lpstr>Ketentuan Umum Pasal 4</vt:lpstr>
      <vt:lpstr>PowerPoint Presentation</vt:lpstr>
      <vt:lpstr>Penerapan SMK3 meliputi </vt:lpstr>
      <vt:lpstr>Penyusunan kebijakan K3 harus melalui: </vt:lpstr>
      <vt:lpstr>Penyusunan kebijakan K3 harus melalui: </vt:lpstr>
      <vt:lpstr>Kebijakan K3 minimal memuat: </vt:lpstr>
      <vt:lpstr>Penyusunan rencana K3 harus memperhatikan: </vt:lpstr>
      <vt:lpstr>PowerPoint Presentation</vt:lpstr>
      <vt:lpstr>Kriteria yang Terkait</vt:lpstr>
      <vt:lpstr>KRITERIA</vt:lpstr>
      <vt:lpstr>Penyusunan rencana K3 harus melibatkan: </vt:lpstr>
      <vt:lpstr>Rencana K3 minimal memuat: </vt:lpstr>
      <vt:lpstr>SDM bidang K3 harus: </vt:lpstr>
      <vt:lpstr>Kegiatan dalam melaksanakan rencana K3 minimal meliputi: </vt:lpstr>
      <vt:lpstr>Lanjutan… Kegiatan dalam melaksanakan rencana K3 minimal meliputi: </vt:lpstr>
      <vt:lpstr>Dalam melaksanakan kegiatan harus: </vt:lpstr>
      <vt:lpstr>Prosedur Pelaporan terdiri dari:</vt:lpstr>
      <vt:lpstr>Pendokumentasian minimal dilakukan pada:</vt:lpstr>
      <vt:lpstr>Lanjutan… Pendokumentasian minimal dilakukan pada:</vt:lpstr>
      <vt:lpstr>Pemantauan dan evaluasi kinerja K3 melalui:</vt:lpstr>
      <vt:lpstr>Peninjauan dilakukan terhadap:</vt:lpstr>
      <vt:lpstr>Peninjauan dan peningkatan kinerja dilakukan dalam hal:</vt:lpstr>
      <vt:lpstr>Penilaian SMK3:</vt:lpstr>
      <vt:lpstr>PowerPoint Presentation</vt:lpstr>
      <vt:lpstr>Pembuktian  Penerapan SMK3</vt:lpstr>
      <vt:lpstr>Penilaian melalui Audit SMK3 </vt:lpstr>
      <vt:lpstr>PENGAWASAN</vt:lpstr>
      <vt:lpstr>Sanksi Administratif Pasal 190 UU No 13 Tahun 2003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custm</dc:creator>
  <cp:lastModifiedBy>Microsoft Office User</cp:lastModifiedBy>
  <cp:revision>418</cp:revision>
  <dcterms:created xsi:type="dcterms:W3CDTF">2011-12-07T04:13:00Z</dcterms:created>
  <dcterms:modified xsi:type="dcterms:W3CDTF">2024-04-22T12:05:26Z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1033-11.2.0.9453</vt:lpwstr>
  </property>
</Properties>
</file>