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8" r:id="rId3"/>
    <p:sldId id="277" r:id="rId4"/>
    <p:sldId id="283" r:id="rId5"/>
    <p:sldId id="286" r:id="rId6"/>
    <p:sldId id="288" r:id="rId7"/>
    <p:sldId id="289" r:id="rId8"/>
    <p:sldId id="290" r:id="rId9"/>
    <p:sldId id="291" r:id="rId10"/>
    <p:sldId id="285" r:id="rId11"/>
    <p:sldId id="292" r:id="rId12"/>
    <p:sldId id="293" r:id="rId13"/>
    <p:sldId id="294" r:id="rId14"/>
    <p:sldId id="284" r:id="rId15"/>
    <p:sldId id="295" r:id="rId16"/>
    <p:sldId id="260" r:id="rId17"/>
    <p:sldId id="259" r:id="rId18"/>
    <p:sldId id="262" r:id="rId19"/>
    <p:sldId id="263" r:id="rId20"/>
    <p:sldId id="264" r:id="rId21"/>
    <p:sldId id="265" r:id="rId22"/>
    <p:sldId id="266" r:id="rId23"/>
    <p:sldId id="267" r:id="rId24"/>
    <p:sldId id="268" r:id="rId25"/>
    <p:sldId id="279" r:id="rId26"/>
    <p:sldId id="278" r:id="rId27"/>
    <p:sldId id="269" r:id="rId28"/>
    <p:sldId id="270" r:id="rId29"/>
    <p:sldId id="272" r:id="rId30"/>
    <p:sldId id="271" r:id="rId31"/>
    <p:sldId id="273" r:id="rId32"/>
    <p:sldId id="275" r:id="rId33"/>
    <p:sldId id="274" r:id="rId34"/>
    <p:sldId id="281" r:id="rId35"/>
    <p:sldId id="280" r:id="rId36"/>
    <p:sldId id="27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F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2" autoAdjust="0"/>
    <p:restoredTop sz="94660"/>
  </p:normalViewPr>
  <p:slideViewPr>
    <p:cSldViewPr>
      <p:cViewPr varScale="1">
        <p:scale>
          <a:sx n="58" d="100"/>
          <a:sy n="58" d="100"/>
        </p:scale>
        <p:origin x="136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1B028F-01A8-4B65-B584-7B8BBF4DFEF8}" type="datetimeFigureOut">
              <a:rPr lang="id-ID" smtClean="0"/>
              <a:pPr/>
              <a:t>05/03/2024</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700FF7-82D6-4EFC-9F0C-FF875560BF8D}" type="slidenum">
              <a:rPr lang="id-ID" smtClean="0"/>
              <a:pPr/>
              <a:t>‹#›</a:t>
            </a:fld>
            <a:endParaRPr lang="id-ID"/>
          </a:p>
        </p:txBody>
      </p:sp>
    </p:spTree>
    <p:extLst>
      <p:ext uri="{BB962C8B-B14F-4D97-AF65-F5344CB8AC3E}">
        <p14:creationId xmlns:p14="http://schemas.microsoft.com/office/powerpoint/2010/main" val="75430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FB628C-8563-4CE7-BBBB-9B628E0EC421}" type="datetimeFigureOut">
              <a:rPr lang="id-ID" smtClean="0"/>
              <a:pPr/>
              <a:t>05/03/2024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8A421-5AEF-426E-B9C0-DB10FCFF3584}" type="slidenum">
              <a:rPr lang="id-ID" smtClean="0"/>
              <a:pPr/>
              <a:t>‹#›</a:t>
            </a:fld>
            <a:endParaRPr lang="id-ID"/>
          </a:p>
        </p:txBody>
      </p:sp>
    </p:spTree>
    <p:extLst>
      <p:ext uri="{BB962C8B-B14F-4D97-AF65-F5344CB8AC3E}">
        <p14:creationId xmlns:p14="http://schemas.microsoft.com/office/powerpoint/2010/main" val="1135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B8B8A421-5AEF-426E-B9C0-DB10FCFF3584}" type="slidenum">
              <a:rPr lang="id-ID" smtClean="0"/>
              <a:pPr/>
              <a:t>1</a:t>
            </a:fld>
            <a:endParaRPr lang="id-ID"/>
          </a:p>
        </p:txBody>
      </p:sp>
    </p:spTree>
    <p:extLst>
      <p:ext uri="{BB962C8B-B14F-4D97-AF65-F5344CB8AC3E}">
        <p14:creationId xmlns:p14="http://schemas.microsoft.com/office/powerpoint/2010/main" val="102196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81000" y="86100"/>
            <a:ext cx="8458200" cy="1461963"/>
          </a:xfrm>
        </p:spPr>
        <p:txBody>
          <a:bodyPr>
            <a:noAutofit/>
          </a:bodyPr>
          <a:lstStyle/>
          <a:p>
            <a:r>
              <a:rPr lang="id-ID" sz="3600" b="1" dirty="0"/>
              <a:t>KESEHATAN LINGKUNGAN </a:t>
            </a:r>
            <a:br>
              <a:rPr lang="id-ID" sz="3600" b="1" dirty="0"/>
            </a:br>
            <a:r>
              <a:rPr lang="id-ID" sz="3600" b="1" dirty="0"/>
              <a:t>DALAM DUNIA KERJA</a:t>
            </a:r>
          </a:p>
        </p:txBody>
      </p:sp>
      <p:sp>
        <p:nvSpPr>
          <p:cNvPr id="10" name="Title 1"/>
          <p:cNvSpPr txBox="1">
            <a:spLocks/>
          </p:cNvSpPr>
          <p:nvPr/>
        </p:nvSpPr>
        <p:spPr>
          <a:xfrm>
            <a:off x="228600" y="4648200"/>
            <a:ext cx="8458200" cy="1981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1" i="0" u="none" strike="noStrike" kern="1200" cap="none" spc="0" normalizeH="0" baseline="0" noProof="0" dirty="0">
                <a:ln>
                  <a:noFill/>
                </a:ln>
                <a:solidFill>
                  <a:schemeClr val="tx1"/>
                </a:solidFill>
                <a:effectLst/>
                <a:uLnTx/>
                <a:uFillTx/>
                <a:latin typeface="+mj-lt"/>
                <a:ea typeface="+mj-ea"/>
                <a:cs typeface="+mj-cs"/>
              </a:rPr>
              <a:t>Oleh:</a:t>
            </a:r>
          </a:p>
          <a:p>
            <a:pPr marL="0" marR="0" lvl="0" indent="0" algn="ctr" defTabSz="914400" rtl="0" eaLnBrk="1" fontAlgn="auto" latinLnBrk="0" hangingPunct="1">
              <a:lnSpc>
                <a:spcPct val="100000"/>
              </a:lnSpc>
              <a:spcBef>
                <a:spcPct val="0"/>
              </a:spcBef>
              <a:spcAft>
                <a:spcPts val="0"/>
              </a:spcAft>
              <a:buClrTx/>
              <a:buSzTx/>
              <a:buFontTx/>
              <a:buNone/>
              <a:tabLst/>
              <a:defRPr/>
            </a:pPr>
            <a:r>
              <a:rPr lang="id-ID" sz="3200" b="1" dirty="0">
                <a:latin typeface="+mj-lt"/>
                <a:ea typeface="+mj-ea"/>
                <a:cs typeface="+mj-cs"/>
              </a:rPr>
              <a:t>Program Studi S1 Kesehatan Lingkungan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1" i="0" u="none" strike="noStrike" kern="1200" cap="none" spc="0" normalizeH="0" baseline="0" noProof="0" dirty="0">
                <a:ln>
                  <a:noFill/>
                </a:ln>
                <a:solidFill>
                  <a:schemeClr val="tx1"/>
                </a:solidFill>
                <a:effectLst/>
                <a:uLnTx/>
                <a:uFillTx/>
                <a:latin typeface="+mj-lt"/>
                <a:ea typeface="+mj-ea"/>
                <a:cs typeface="+mj-cs"/>
              </a:rPr>
              <a:t>STIKES</a:t>
            </a:r>
            <a:r>
              <a:rPr kumimoji="0" lang="id-ID" sz="3200" b="1" i="0" u="none" strike="noStrike" kern="1200" cap="none" spc="0" normalizeH="0" noProof="0" dirty="0">
                <a:ln>
                  <a:noFill/>
                </a:ln>
                <a:solidFill>
                  <a:schemeClr val="tx1"/>
                </a:solidFill>
                <a:effectLst/>
                <a:uLnTx/>
                <a:uFillTx/>
                <a:latin typeface="+mj-lt"/>
                <a:ea typeface="+mj-ea"/>
                <a:cs typeface="+mj-cs"/>
              </a:rPr>
              <a:t> Widyagama Husada</a:t>
            </a:r>
            <a:endParaRPr kumimoji="0" lang="id-ID" sz="3200" b="1" i="0" u="none" strike="noStrike" kern="1200" cap="none" spc="0" normalizeH="0" baseline="0" noProof="0" dirty="0">
              <a:ln>
                <a:noFill/>
              </a:ln>
              <a:solidFill>
                <a:schemeClr val="tx1"/>
              </a:solidFill>
              <a:effectLst/>
              <a:uLnTx/>
              <a:uFillTx/>
              <a:latin typeface="+mj-lt"/>
              <a:ea typeface="+mj-ea"/>
              <a:cs typeface="+mj-cs"/>
            </a:endParaRPr>
          </a:p>
        </p:txBody>
      </p:sp>
      <p:pic>
        <p:nvPicPr>
          <p:cNvPr id="22541" name="Picture 13" descr="KESLING STIKES"/>
          <p:cNvPicPr>
            <a:picLocks noChangeAspect="1" noChangeArrowheads="1"/>
          </p:cNvPicPr>
          <p:nvPr/>
        </p:nvPicPr>
        <p:blipFill>
          <a:blip r:embed="rId4" cstate="print"/>
          <a:srcRect/>
          <a:stretch>
            <a:fillRect/>
          </a:stretch>
        </p:blipFill>
        <p:spPr bwMode="auto">
          <a:xfrm>
            <a:off x="3673475" y="2181477"/>
            <a:ext cx="1568450" cy="1857122"/>
          </a:xfrm>
          <a:prstGeom prst="rect">
            <a:avLst/>
          </a:prstGeom>
          <a:noFill/>
        </p:spPr>
      </p:pic>
      <p:cxnSp>
        <p:nvCxnSpPr>
          <p:cNvPr id="15" name="Straight Connector 14"/>
          <p:cNvCxnSpPr/>
          <p:nvPr/>
        </p:nvCxnSpPr>
        <p:spPr>
          <a:xfrm>
            <a:off x="533400" y="1600200"/>
            <a:ext cx="8153400" cy="0"/>
          </a:xfrm>
          <a:prstGeom prst="line">
            <a:avLst/>
          </a:prstGeom>
          <a:ln w="508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PENGAMANAN</a:t>
            </a:r>
            <a:endParaRPr lang="id-ID" dirty="0"/>
          </a:p>
        </p:txBody>
      </p:sp>
      <p:sp>
        <p:nvSpPr>
          <p:cNvPr id="3" name="Content Placeholder 2"/>
          <p:cNvSpPr>
            <a:spLocks noGrp="1"/>
          </p:cNvSpPr>
          <p:nvPr>
            <p:ph idx="1"/>
          </p:nvPr>
        </p:nvSpPr>
        <p:spPr>
          <a:xfrm>
            <a:off x="457200" y="1981201"/>
            <a:ext cx="8229600" cy="2971800"/>
          </a:xfrm>
        </p:spPr>
        <p:txBody>
          <a:bodyPr/>
          <a:lstStyle/>
          <a:p>
            <a:r>
              <a:rPr lang="id-ID" dirty="0"/>
              <a:t>Pengamanan dilakukan melalui:</a:t>
            </a:r>
          </a:p>
          <a:p>
            <a:pPr marL="400050" lvl="1" indent="0">
              <a:buNone/>
            </a:pPr>
            <a:r>
              <a:rPr lang="id-ID" sz="3200" dirty="0"/>
              <a:t>a. upaya pelindungan kesehatan masyarakat;</a:t>
            </a:r>
          </a:p>
          <a:p>
            <a:pPr marL="400050" lvl="1" indent="0">
              <a:buNone/>
            </a:pPr>
            <a:r>
              <a:rPr lang="id-ID" sz="3200" dirty="0"/>
              <a:t>b. proses pengolahan limbah; dan</a:t>
            </a:r>
          </a:p>
          <a:p>
            <a:pPr marL="400050" lvl="1" indent="0">
              <a:buNone/>
            </a:pPr>
            <a:r>
              <a:rPr lang="id-ID" sz="3200" dirty="0"/>
              <a:t>c. pengawasan terhadap limbah.</a:t>
            </a:r>
          </a:p>
        </p:txBody>
      </p:sp>
    </p:spTree>
    <p:extLst>
      <p:ext uri="{BB962C8B-B14F-4D97-AF65-F5344CB8AC3E}">
        <p14:creationId xmlns:p14="http://schemas.microsoft.com/office/powerpoint/2010/main" val="455856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UPAYA PELINDUNGAN </a:t>
            </a:r>
            <a:br>
              <a:rPr lang="en-US" b="1" dirty="0"/>
            </a:br>
            <a:r>
              <a:rPr lang="id-ID" b="1" dirty="0"/>
              <a:t>KESEHATAN MASYARAKAT</a:t>
            </a:r>
          </a:p>
        </p:txBody>
      </p:sp>
      <p:sp>
        <p:nvSpPr>
          <p:cNvPr id="3" name="Content Placeholder 2"/>
          <p:cNvSpPr>
            <a:spLocks noGrp="1"/>
          </p:cNvSpPr>
          <p:nvPr>
            <p:ph idx="1"/>
          </p:nvPr>
        </p:nvSpPr>
        <p:spPr>
          <a:xfrm>
            <a:off x="457200" y="1905000"/>
            <a:ext cx="8229600" cy="4525963"/>
          </a:xfrm>
        </p:spPr>
        <p:txBody>
          <a:bodyPr>
            <a:normAutofit fontScale="85000" lnSpcReduction="20000"/>
          </a:bodyPr>
          <a:lstStyle/>
          <a:p>
            <a:pPr algn="just"/>
            <a:r>
              <a:rPr lang="id-ID" dirty="0"/>
              <a:t>Upaya pelindungan kesehatan masyarakat dilakukan untuk mewujudkan lingkungan sehat yang bebas dari unsur yang menimbulkan gangguan kesehatan.</a:t>
            </a:r>
          </a:p>
          <a:p>
            <a:pPr algn="just"/>
            <a:r>
              <a:rPr lang="id-ID" dirty="0"/>
              <a:t>Unsur yang menimbulkan gangguan kesehatan meliputi:</a:t>
            </a:r>
          </a:p>
          <a:p>
            <a:pPr marL="400050" lvl="1" indent="0" algn="just">
              <a:buNone/>
            </a:pPr>
            <a:r>
              <a:rPr lang="id-ID" sz="3300" dirty="0"/>
              <a:t>a. sampah yang tidak diproses sesuai dengan persyaratan;</a:t>
            </a:r>
          </a:p>
          <a:p>
            <a:pPr marL="400050" lvl="1" indent="0" algn="just">
              <a:buNone/>
            </a:pPr>
            <a:r>
              <a:rPr lang="id-ID" sz="3300" dirty="0"/>
              <a:t>b. zat kimia yang berbahaya;</a:t>
            </a:r>
          </a:p>
          <a:p>
            <a:pPr marL="400050" lvl="1" indent="0" algn="just">
              <a:buNone/>
            </a:pPr>
            <a:r>
              <a:rPr lang="id-ID" sz="3300" dirty="0"/>
              <a:t>c. gangguan fisika udara;</a:t>
            </a:r>
          </a:p>
          <a:p>
            <a:pPr marL="400050" lvl="1" indent="0" algn="just">
              <a:buNone/>
            </a:pPr>
            <a:r>
              <a:rPr lang="id-ID" sz="3300" dirty="0"/>
              <a:t>d. radiasi pengion dan non pengion; dan</a:t>
            </a:r>
          </a:p>
          <a:p>
            <a:pPr marL="400050" lvl="1" indent="0" algn="just">
              <a:buNone/>
            </a:pPr>
            <a:r>
              <a:rPr lang="id-ID" sz="3300" dirty="0"/>
              <a:t>e. pestisida.</a:t>
            </a:r>
          </a:p>
        </p:txBody>
      </p:sp>
    </p:spTree>
    <p:extLst>
      <p:ext uri="{BB962C8B-B14F-4D97-AF65-F5344CB8AC3E}">
        <p14:creationId xmlns:p14="http://schemas.microsoft.com/office/powerpoint/2010/main" val="225104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PROSES PENGOLAHAN LIMBAH</a:t>
            </a:r>
          </a:p>
        </p:txBody>
      </p:sp>
      <p:sp>
        <p:nvSpPr>
          <p:cNvPr id="3" name="Content Placeholder 2"/>
          <p:cNvSpPr>
            <a:spLocks noGrp="1"/>
          </p:cNvSpPr>
          <p:nvPr>
            <p:ph idx="1"/>
          </p:nvPr>
        </p:nvSpPr>
        <p:spPr/>
        <p:txBody>
          <a:bodyPr>
            <a:normAutofit fontScale="92500"/>
          </a:bodyPr>
          <a:lstStyle/>
          <a:p>
            <a:pPr algn="just"/>
            <a:r>
              <a:rPr lang="id-ID" dirty="0"/>
              <a:t>Proses pengolahan limbah dilakukan terhadap limbah cair, padat, dan gas yang berasal dari Permukiman, Tempat Kerja, tempat rekreasi, serta tempat dan fasilitas umum</a:t>
            </a:r>
            <a:r>
              <a:rPr lang="en-US" dirty="0"/>
              <a:t>.</a:t>
            </a:r>
            <a:endParaRPr lang="id-ID" dirty="0"/>
          </a:p>
          <a:p>
            <a:pPr algn="just"/>
            <a:r>
              <a:rPr lang="id-ID" dirty="0"/>
              <a:t>Dalam hal limbah cair, padat, dan gas berasal dari fasilitas pelayanan kesehatan, proses pengolahan limbah wajib memenuhi</a:t>
            </a:r>
            <a:r>
              <a:rPr lang="en-US" dirty="0"/>
              <a:t> </a:t>
            </a:r>
            <a:r>
              <a:rPr lang="id-ID" dirty="0"/>
              <a:t>persyaratan teknis proses pengolahan limbah cair, padat, dan gas yang berasal dari fasilitas pelayanan kesehatan.</a:t>
            </a:r>
          </a:p>
        </p:txBody>
      </p:sp>
    </p:spTree>
    <p:extLst>
      <p:ext uri="{BB962C8B-B14F-4D97-AF65-F5344CB8AC3E}">
        <p14:creationId xmlns:p14="http://schemas.microsoft.com/office/powerpoint/2010/main" val="1217551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PENGAWASAN TERHADAP LIMBAH</a:t>
            </a:r>
          </a:p>
        </p:txBody>
      </p:sp>
      <p:sp>
        <p:nvSpPr>
          <p:cNvPr id="3" name="Content Placeholder 2"/>
          <p:cNvSpPr>
            <a:spLocks noGrp="1"/>
          </p:cNvSpPr>
          <p:nvPr>
            <p:ph idx="1"/>
          </p:nvPr>
        </p:nvSpPr>
        <p:spPr/>
        <p:txBody>
          <a:bodyPr>
            <a:normAutofit fontScale="92500"/>
          </a:bodyPr>
          <a:lstStyle/>
          <a:p>
            <a:r>
              <a:rPr lang="id-ID" dirty="0"/>
              <a:t>Pengawasan terhadap limbah dilakukan terhadap limbah cair, padat, dan gas yang berasal dari lingkungan Permukiman, Tempat Kerja, tempat rekreasi, serta tempat dan fasilitas umum.</a:t>
            </a:r>
          </a:p>
          <a:p>
            <a:r>
              <a:rPr lang="id-ID" dirty="0"/>
              <a:t>Dalam hal limbah cair, padat, dan gas berasal dari fasilitas pelayanan kesehatan, pengawasan terhadap limbah dilakukan melalui </a:t>
            </a:r>
            <a:r>
              <a:rPr lang="en-US" dirty="0"/>
              <a:t>: </a:t>
            </a:r>
            <a:r>
              <a:rPr lang="id-ID" dirty="0"/>
              <a:t>Surveilans, uji laboratorium, Analisis Risiko, KIE, dan/atau rekomendasi tindak lanjut.</a:t>
            </a:r>
          </a:p>
        </p:txBody>
      </p:sp>
    </p:spTree>
    <p:extLst>
      <p:ext uri="{BB962C8B-B14F-4D97-AF65-F5344CB8AC3E}">
        <p14:creationId xmlns:p14="http://schemas.microsoft.com/office/powerpoint/2010/main" val="162354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PENGENDALIAN</a:t>
            </a:r>
            <a:endParaRPr lang="id-ID" dirty="0"/>
          </a:p>
        </p:txBody>
      </p:sp>
      <p:sp>
        <p:nvSpPr>
          <p:cNvPr id="3" name="Content Placeholder 2"/>
          <p:cNvSpPr>
            <a:spLocks noGrp="1"/>
          </p:cNvSpPr>
          <p:nvPr>
            <p:ph idx="1"/>
          </p:nvPr>
        </p:nvSpPr>
        <p:spPr/>
        <p:txBody>
          <a:bodyPr>
            <a:normAutofit fontScale="92500" lnSpcReduction="10000"/>
          </a:bodyPr>
          <a:lstStyle/>
          <a:p>
            <a:pPr algn="just"/>
            <a:r>
              <a:rPr lang="id-ID" dirty="0"/>
              <a:t>Pengendalian dilakukan terhadap vektor dan binatang pembawa penyakit.</a:t>
            </a:r>
          </a:p>
          <a:p>
            <a:pPr algn="just"/>
            <a:r>
              <a:rPr lang="id-ID" dirty="0"/>
              <a:t>Pengendalian vektor dan binatang pembawa penyakit meliputi pengamatan dan penyelidikan bioekologi, status kevektoran, status resistensi, efikasi, pemeriksaan spesimen, Pengendalian vektor dengan metode fisik, biologi, kimia, dan pengelolaan lingkungan, serta Pengendalian vektor terpadu terhadap vektor dan binatang pembawa penyakit.</a:t>
            </a:r>
          </a:p>
        </p:txBody>
      </p:sp>
    </p:spTree>
    <p:extLst>
      <p:ext uri="{BB962C8B-B14F-4D97-AF65-F5344CB8AC3E}">
        <p14:creationId xmlns:p14="http://schemas.microsoft.com/office/powerpoint/2010/main" val="556240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METODE PENGENDALIAN VEKTOR DAN BINATANG PEMBAWA PENYAKIT</a:t>
            </a:r>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algn="just"/>
            <a:r>
              <a:rPr lang="id-ID" dirty="0"/>
              <a:t>Metode fisik dilakukan dengan cara paling sedikit mengubah salinitas dan/atau derajat keasaman (pH) air, </a:t>
            </a:r>
            <a:endParaRPr lang="en-US" dirty="0"/>
          </a:p>
          <a:p>
            <a:pPr algn="just"/>
            <a:r>
              <a:rPr lang="id-ID" dirty="0"/>
              <a:t>Metode kimia dilakukan dengan menggunakan bahan kimia.</a:t>
            </a:r>
          </a:p>
          <a:p>
            <a:pPr algn="just"/>
            <a:r>
              <a:rPr lang="id-ID" dirty="0"/>
              <a:t>Metode biologi paling sedikit dilakukan dengan menggunakan protozoa, ikan, dan/atau bakteri.</a:t>
            </a:r>
          </a:p>
          <a:p>
            <a:pPr algn="just"/>
            <a:r>
              <a:rPr lang="id-ID" dirty="0"/>
              <a:t>Pengelolaan lingkungan dilakukan dengan mengubah habitat perkembangbiakan vektor dan binatang pembawa penyakit secara permanen dan sementara.</a:t>
            </a:r>
          </a:p>
        </p:txBody>
      </p:sp>
    </p:spTree>
    <p:extLst>
      <p:ext uri="{BB962C8B-B14F-4D97-AF65-F5344CB8AC3E}">
        <p14:creationId xmlns:p14="http://schemas.microsoft.com/office/powerpoint/2010/main" val="11074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PERAN SERTA MASYARAKAT</a:t>
            </a:r>
            <a:endParaRPr lang="id-ID"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marL="514350" indent="-514350" algn="just">
              <a:buFont typeface="+mj-lt"/>
              <a:buAutoNum type="alphaLcPeriod"/>
            </a:pPr>
            <a:r>
              <a:rPr lang="fi-FI" dirty="0"/>
              <a:t>perencanaan, pelaksanaan, pemantauan, penilaian, dan pengawasan</a:t>
            </a:r>
          </a:p>
          <a:p>
            <a:pPr marL="514350" indent="-514350" algn="just">
              <a:buFont typeface="+mj-lt"/>
              <a:buAutoNum type="alphaLcPeriod"/>
            </a:pPr>
            <a:r>
              <a:rPr lang="id-ID" dirty="0"/>
              <a:t>pemberian bantuan sarana, tenaga ahli, dan finansial</a:t>
            </a:r>
          </a:p>
          <a:p>
            <a:pPr marL="514350" indent="-514350" algn="just">
              <a:buFont typeface="+mj-lt"/>
              <a:buAutoNum type="alphaLcPeriod"/>
            </a:pPr>
            <a:r>
              <a:rPr lang="id-ID" dirty="0"/>
              <a:t>dukungan kegiatan penelitian dan pengembangan Kesehatan Lingkungan</a:t>
            </a:r>
          </a:p>
          <a:p>
            <a:pPr marL="514350" indent="-514350" algn="just">
              <a:buFont typeface="+mj-lt"/>
              <a:buAutoNum type="alphaLcPeriod"/>
            </a:pPr>
            <a:r>
              <a:rPr lang="es-ES" dirty="0" err="1"/>
              <a:t>pemberian</a:t>
            </a:r>
            <a:r>
              <a:rPr lang="es-ES" dirty="0"/>
              <a:t> </a:t>
            </a:r>
            <a:r>
              <a:rPr lang="es-ES" dirty="0" err="1"/>
              <a:t>bimbingan</a:t>
            </a:r>
            <a:r>
              <a:rPr lang="es-ES" dirty="0"/>
              <a:t> dan </a:t>
            </a:r>
            <a:r>
              <a:rPr lang="es-ES" dirty="0" err="1"/>
              <a:t>penyuluhan</a:t>
            </a:r>
            <a:r>
              <a:rPr lang="es-ES" dirty="0"/>
              <a:t> </a:t>
            </a:r>
            <a:r>
              <a:rPr lang="es-ES" dirty="0" err="1"/>
              <a:t>serta</a:t>
            </a:r>
            <a:r>
              <a:rPr lang="es-ES" dirty="0"/>
              <a:t> </a:t>
            </a:r>
            <a:r>
              <a:rPr lang="es-ES" dirty="0" err="1"/>
              <a:t>penyebarluasan</a:t>
            </a:r>
            <a:r>
              <a:rPr lang="es-ES" dirty="0"/>
              <a:t> </a:t>
            </a:r>
            <a:r>
              <a:rPr lang="es-ES" dirty="0" err="1"/>
              <a:t>informasi</a:t>
            </a:r>
            <a:endParaRPr lang="es-ES" dirty="0"/>
          </a:p>
          <a:p>
            <a:pPr marL="514350" indent="-514350" algn="just">
              <a:buFont typeface="+mj-lt"/>
              <a:buAutoNum type="alphaLcPeriod"/>
            </a:pPr>
            <a:r>
              <a:rPr lang="id-ID" dirty="0"/>
              <a:t>sumbangan pemikiran dan pertimbangan berkenaan dengan penentuan kebijakan dan/ atau penyelenggaraan Kesehatan Lingkungan.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KOORDINASI, JEJARING KERJA,</a:t>
            </a:r>
            <a:br>
              <a:rPr lang="id-ID" b="1" dirty="0"/>
            </a:br>
            <a:r>
              <a:rPr lang="id-ID" b="1" dirty="0"/>
              <a:t>DAN KEMITRAAN</a:t>
            </a:r>
            <a:endParaRPr lang="id-ID" dirty="0"/>
          </a:p>
        </p:txBody>
      </p:sp>
      <p:sp>
        <p:nvSpPr>
          <p:cNvPr id="3" name="Content Placeholder 2"/>
          <p:cNvSpPr>
            <a:spLocks noGrp="1"/>
          </p:cNvSpPr>
          <p:nvPr>
            <p:ph idx="1"/>
          </p:nvPr>
        </p:nvSpPr>
        <p:spPr>
          <a:xfrm>
            <a:off x="304800" y="1905000"/>
            <a:ext cx="8382000" cy="4648200"/>
          </a:xfrm>
        </p:spPr>
        <p:txBody>
          <a:bodyPr>
            <a:noAutofit/>
          </a:bodyPr>
          <a:lstStyle/>
          <a:p>
            <a:pPr marL="457200" indent="-457200" algn="just">
              <a:buFont typeface="+mj-lt"/>
              <a:buAutoNum type="alphaLcPeriod"/>
            </a:pPr>
            <a:r>
              <a:rPr lang="id-ID" sz="2200" dirty="0"/>
              <a:t>menyelesaikan masalah atau sengketa Kesehatan Lingkungan antar daerah</a:t>
            </a:r>
          </a:p>
          <a:p>
            <a:pPr marL="457200" indent="-457200" algn="just">
              <a:buFont typeface="+mj-lt"/>
              <a:buAutoNum type="alphaLcPeriod"/>
            </a:pPr>
            <a:r>
              <a:rPr lang="id-ID" sz="2200" dirty="0"/>
              <a:t>kesesuaian pandangan dari setiap pemangku kepentingan, termasuk pengawasan dan pembinaan terpadu</a:t>
            </a:r>
          </a:p>
          <a:p>
            <a:pPr marL="457200" indent="-457200" algn="just">
              <a:buFont typeface="+mj-lt"/>
              <a:buAutoNum type="alphaLcPeriod"/>
            </a:pPr>
            <a:r>
              <a:rPr lang="fi-FI" sz="2200" dirty="0"/>
              <a:t>meningkatkan kemampuan sumber daya manusia, kajian, penelitian, dan kerja sama antar wilayah</a:t>
            </a:r>
            <a:r>
              <a:rPr lang="id-ID" sz="2200" dirty="0"/>
              <a:t> dengan luar negeri atau dengan pihak ketiga</a:t>
            </a:r>
          </a:p>
          <a:p>
            <a:pPr marL="457200" indent="-457200" algn="just">
              <a:buFont typeface="+mj-lt"/>
              <a:buAutoNum type="alphaLcPeriod"/>
            </a:pPr>
            <a:r>
              <a:rPr lang="id-ID" sz="2200" dirty="0"/>
              <a:t>saling memberi informasi antar instansi Pemerintah dengan pemerintah provinsi dan </a:t>
            </a:r>
            <a:r>
              <a:rPr lang="it-IT" sz="2200" dirty="0"/>
              <a:t>kabupaten/kota, organisasi profesi, lembaga internasional, asosiasi dan lembaga swadaya</a:t>
            </a:r>
            <a:r>
              <a:rPr lang="id-ID" sz="2200" dirty="0"/>
              <a:t> masyarakat, dalam suatu sistem jaringan informasi nasional dan internasional</a:t>
            </a:r>
          </a:p>
          <a:p>
            <a:pPr marL="457200" indent="-457200" algn="just">
              <a:buFont typeface="+mj-lt"/>
              <a:buAutoNum type="alphaLcPeriod"/>
            </a:pPr>
            <a:r>
              <a:rPr lang="id-ID" sz="2200" dirty="0"/>
              <a:t>meningkatkan kewaspadaan dini dan kesiapsiagaan Kesehatan Lingkungan.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GB" b="1" dirty="0"/>
              <a:t>KUALIFIKASI TENAGA SANITARIAN</a:t>
            </a:r>
            <a:endParaRPr lang="id-ID" b="1" dirty="0"/>
          </a:p>
        </p:txBody>
      </p:sp>
      <p:graphicFrame>
        <p:nvGraphicFramePr>
          <p:cNvPr id="4" name="Content Placeholder 3"/>
          <p:cNvGraphicFramePr>
            <a:graphicFrameLocks noGrp="1"/>
          </p:cNvGraphicFramePr>
          <p:nvPr>
            <p:ph idx="1"/>
          </p:nvPr>
        </p:nvGraphicFramePr>
        <p:xfrm>
          <a:off x="381000" y="1143000"/>
          <a:ext cx="8534400" cy="5486400"/>
        </p:xfrm>
        <a:graphic>
          <a:graphicData uri="http://schemas.openxmlformats.org/drawingml/2006/table">
            <a:tbl>
              <a:tblPr firstRow="1" bandRow="1">
                <a:tableStyleId>{5C22544A-7EE6-4342-B048-85BDC9FD1C3A}</a:tableStyleId>
              </a:tblPr>
              <a:tblGrid>
                <a:gridCol w="508318">
                  <a:extLst>
                    <a:ext uri="{9D8B030D-6E8A-4147-A177-3AD203B41FA5}">
                      <a16:colId xmlns:a16="http://schemas.microsoft.com/office/drawing/2014/main" val="20000"/>
                    </a:ext>
                  </a:extLst>
                </a:gridCol>
                <a:gridCol w="3762818">
                  <a:extLst>
                    <a:ext uri="{9D8B030D-6E8A-4147-A177-3AD203B41FA5}">
                      <a16:colId xmlns:a16="http://schemas.microsoft.com/office/drawing/2014/main" val="20001"/>
                    </a:ext>
                  </a:extLst>
                </a:gridCol>
                <a:gridCol w="4263264">
                  <a:extLst>
                    <a:ext uri="{9D8B030D-6E8A-4147-A177-3AD203B41FA5}">
                      <a16:colId xmlns:a16="http://schemas.microsoft.com/office/drawing/2014/main" val="20002"/>
                    </a:ext>
                  </a:extLst>
                </a:gridCol>
              </a:tblGrid>
              <a:tr h="370840">
                <a:tc>
                  <a:txBody>
                    <a:bodyPr/>
                    <a:lstStyle/>
                    <a:p>
                      <a:pPr algn="ctr"/>
                      <a:r>
                        <a:rPr lang="id-ID" dirty="0">
                          <a:solidFill>
                            <a:schemeClr val="tx1"/>
                          </a:solidFill>
                        </a:rPr>
                        <a:t>No</a:t>
                      </a:r>
                    </a:p>
                  </a:txBody>
                  <a:tcPr/>
                </a:tc>
                <a:tc>
                  <a:txBody>
                    <a:bodyPr/>
                    <a:lstStyle/>
                    <a:p>
                      <a:pPr algn="ctr"/>
                      <a:r>
                        <a:rPr lang="id-ID" sz="1800" b="1" kern="1200" dirty="0">
                          <a:solidFill>
                            <a:schemeClr val="tx1"/>
                          </a:solidFill>
                          <a:latin typeface="+mn-lt"/>
                          <a:ea typeface="+mn-ea"/>
                          <a:cs typeface="+mn-cs"/>
                        </a:rPr>
                        <a:t>JENJANG</a:t>
                      </a:r>
                    </a:p>
                    <a:p>
                      <a:pPr algn="ctr"/>
                      <a:r>
                        <a:rPr lang="id-ID" sz="1800" b="1" kern="1200" dirty="0">
                          <a:solidFill>
                            <a:schemeClr val="tx1"/>
                          </a:solidFill>
                          <a:latin typeface="+mn-lt"/>
                          <a:ea typeface="+mn-ea"/>
                          <a:cs typeface="+mn-cs"/>
                        </a:rPr>
                        <a:t>TENAGA SANITARIAN</a:t>
                      </a:r>
                      <a:endParaRPr lang="id-ID" dirty="0">
                        <a:solidFill>
                          <a:schemeClr val="tx1"/>
                        </a:solidFill>
                      </a:endParaRPr>
                    </a:p>
                  </a:txBody>
                  <a:tcPr/>
                </a:tc>
                <a:tc>
                  <a:txBody>
                    <a:bodyPr/>
                    <a:lstStyle/>
                    <a:p>
                      <a:pPr algn="ctr"/>
                      <a:r>
                        <a:rPr lang="id-ID" sz="1800" b="1" kern="1200" dirty="0">
                          <a:solidFill>
                            <a:schemeClr val="tx1"/>
                          </a:solidFill>
                          <a:latin typeface="+mn-lt"/>
                          <a:ea typeface="+mn-ea"/>
                          <a:cs typeface="+mn-cs"/>
                        </a:rPr>
                        <a:t>KUALIFIKASI</a:t>
                      </a:r>
                      <a:endParaRPr lang="id-ID" dirty="0">
                        <a:solidFill>
                          <a:schemeClr val="tx1"/>
                        </a:solidFill>
                      </a:endParaRPr>
                    </a:p>
                  </a:txBody>
                  <a:tcPr/>
                </a:tc>
                <a:extLst>
                  <a:ext uri="{0D108BD9-81ED-4DB2-BD59-A6C34878D82A}">
                    <a16:rowId xmlns:a16="http://schemas.microsoft.com/office/drawing/2014/main" val="10000"/>
                  </a:ext>
                </a:extLst>
              </a:tr>
              <a:tr h="370840">
                <a:tc>
                  <a:txBody>
                    <a:bodyPr/>
                    <a:lstStyle/>
                    <a:p>
                      <a:pPr algn="ctr"/>
                      <a:r>
                        <a:rPr lang="id-ID" dirty="0"/>
                        <a:t>1</a:t>
                      </a:r>
                    </a:p>
                  </a:txBody>
                  <a:tcPr/>
                </a:tc>
                <a:tc>
                  <a:txBody>
                    <a:bodyPr/>
                    <a:lstStyle/>
                    <a:p>
                      <a:r>
                        <a:rPr lang="id-ID" sz="1800" kern="1200" dirty="0">
                          <a:solidFill>
                            <a:schemeClr val="dk1"/>
                          </a:solidFill>
                          <a:latin typeface="+mn-lt"/>
                          <a:ea typeface="+mn-ea"/>
                          <a:cs typeface="+mn-cs"/>
                        </a:rPr>
                        <a:t>Sanitarian </a:t>
                      </a:r>
                      <a:endParaRPr lang="id-ID" dirty="0"/>
                    </a:p>
                  </a:txBody>
                  <a:tcPr/>
                </a:tc>
                <a:tc>
                  <a:txBody>
                    <a:bodyPr/>
                    <a:lstStyle/>
                    <a:p>
                      <a:r>
                        <a:rPr lang="id-ID" sz="1800" kern="1200" dirty="0">
                          <a:solidFill>
                            <a:schemeClr val="dk1"/>
                          </a:solidFill>
                          <a:latin typeface="+mn-lt"/>
                          <a:ea typeface="+mn-ea"/>
                          <a:cs typeface="+mn-cs"/>
                        </a:rPr>
                        <a:t>Memiliki ijazah Profesi Kesehatan Lingkungan </a:t>
                      </a:r>
                      <a:endParaRPr lang="id-ID" dirty="0"/>
                    </a:p>
                  </a:txBody>
                  <a:tcPr/>
                </a:tc>
                <a:extLst>
                  <a:ext uri="{0D108BD9-81ED-4DB2-BD59-A6C34878D82A}">
                    <a16:rowId xmlns:a16="http://schemas.microsoft.com/office/drawing/2014/main" val="10001"/>
                  </a:ext>
                </a:extLst>
              </a:tr>
              <a:tr h="370840">
                <a:tc>
                  <a:txBody>
                    <a:bodyPr/>
                    <a:lstStyle/>
                    <a:p>
                      <a:pPr algn="ctr"/>
                      <a:r>
                        <a:rPr lang="id-ID" dirty="0"/>
                        <a:t>2</a:t>
                      </a:r>
                    </a:p>
                  </a:txBody>
                  <a:tcPr/>
                </a:tc>
                <a:tc>
                  <a:txBody>
                    <a:bodyPr/>
                    <a:lstStyle/>
                    <a:p>
                      <a:r>
                        <a:rPr lang="id-ID" sz="1800" kern="1200" dirty="0">
                          <a:solidFill>
                            <a:schemeClr val="dk1"/>
                          </a:solidFill>
                          <a:latin typeface="+mn-lt"/>
                          <a:ea typeface="+mn-ea"/>
                          <a:cs typeface="+mn-cs"/>
                        </a:rPr>
                        <a:t>Teknisi Sanitarian Utama </a:t>
                      </a:r>
                    </a:p>
                    <a:p>
                      <a:r>
                        <a:rPr lang="id-ID" sz="1800" kern="1200" dirty="0">
                          <a:solidFill>
                            <a:schemeClr val="dk1"/>
                          </a:solidFill>
                          <a:latin typeface="+mn-lt"/>
                          <a:ea typeface="+mn-ea"/>
                          <a:cs typeface="+mn-cs"/>
                        </a:rPr>
                        <a:t>(</a:t>
                      </a:r>
                      <a:r>
                        <a:rPr lang="id-ID" sz="1800" i="1" kern="1200" dirty="0">
                          <a:solidFill>
                            <a:schemeClr val="dk1"/>
                          </a:solidFill>
                          <a:latin typeface="+mn-lt"/>
                          <a:ea typeface="+mn-ea"/>
                          <a:cs typeface="+mn-cs"/>
                        </a:rPr>
                        <a:t>Technical Sanitarian</a:t>
                      </a:r>
                      <a:r>
                        <a:rPr lang="id-ID" sz="1800" kern="1200" dirty="0">
                          <a:solidFill>
                            <a:schemeClr val="dk1"/>
                          </a:solidFill>
                          <a:latin typeface="+mn-lt"/>
                          <a:ea typeface="+mn-ea"/>
                          <a:cs typeface="+mn-cs"/>
                        </a:rPr>
                        <a:t>) </a:t>
                      </a:r>
                    </a:p>
                  </a:txBody>
                  <a:tcPr/>
                </a:tc>
                <a:tc>
                  <a:txBody>
                    <a:bodyPr/>
                    <a:lstStyle/>
                    <a:p>
                      <a:r>
                        <a:rPr lang="id-ID" sz="1800" kern="1200" dirty="0">
                          <a:solidFill>
                            <a:schemeClr val="dk1"/>
                          </a:solidFill>
                          <a:latin typeface="+mn-lt"/>
                          <a:ea typeface="+mn-ea"/>
                          <a:cs typeface="+mn-cs"/>
                        </a:rPr>
                        <a:t>Memiliki ijazah: </a:t>
                      </a:r>
                    </a:p>
                    <a:p>
                      <a:r>
                        <a:rPr lang="id-ID" sz="1800" kern="1200" dirty="0">
                          <a:solidFill>
                            <a:schemeClr val="dk1"/>
                          </a:solidFill>
                          <a:latin typeface="+mn-lt"/>
                          <a:ea typeface="+mn-ea"/>
                          <a:cs typeface="+mn-cs"/>
                        </a:rPr>
                        <a:t>a. Diploma Tiga Penilik Kesehatan; atau </a:t>
                      </a:r>
                    </a:p>
                    <a:p>
                      <a:r>
                        <a:rPr lang="id-ID" sz="1800" kern="1200" dirty="0">
                          <a:solidFill>
                            <a:schemeClr val="dk1"/>
                          </a:solidFill>
                          <a:latin typeface="+mn-lt"/>
                          <a:ea typeface="+mn-ea"/>
                          <a:cs typeface="+mn-cs"/>
                        </a:rPr>
                        <a:t>b. Diploma Empat/Sarjana Terapan/ Sarjana Kesehatan Lingkungan/ Ilmu Lingkungan/ Teknologi Lingkungan/ Teknik Lingkungan/ Teknik Sanitasi </a:t>
                      </a:r>
                      <a:endParaRPr lang="id-ID" dirty="0"/>
                    </a:p>
                  </a:txBody>
                  <a:tcPr/>
                </a:tc>
                <a:extLst>
                  <a:ext uri="{0D108BD9-81ED-4DB2-BD59-A6C34878D82A}">
                    <a16:rowId xmlns:a16="http://schemas.microsoft.com/office/drawing/2014/main" val="10002"/>
                  </a:ext>
                </a:extLst>
              </a:tr>
              <a:tr h="370840">
                <a:tc>
                  <a:txBody>
                    <a:bodyPr/>
                    <a:lstStyle/>
                    <a:p>
                      <a:pPr algn="ctr"/>
                      <a:r>
                        <a:rPr lang="id-ID" dirty="0"/>
                        <a:t>3</a:t>
                      </a:r>
                    </a:p>
                  </a:txBody>
                  <a:tcPr/>
                </a:tc>
                <a:tc>
                  <a:txBody>
                    <a:bodyPr/>
                    <a:lstStyle/>
                    <a:p>
                      <a:r>
                        <a:rPr lang="id-ID" sz="1800" kern="1200" dirty="0">
                          <a:solidFill>
                            <a:schemeClr val="dk1"/>
                          </a:solidFill>
                          <a:latin typeface="+mn-lt"/>
                          <a:ea typeface="+mn-ea"/>
                          <a:cs typeface="+mn-cs"/>
                        </a:rPr>
                        <a:t>Teknisi Sanitarian Madya </a:t>
                      </a:r>
                    </a:p>
                    <a:p>
                      <a:r>
                        <a:rPr lang="id-ID" sz="1800" kern="1200" dirty="0">
                          <a:solidFill>
                            <a:schemeClr val="dk1"/>
                          </a:solidFill>
                          <a:latin typeface="+mn-lt"/>
                          <a:ea typeface="+mn-ea"/>
                          <a:cs typeface="+mn-cs"/>
                        </a:rPr>
                        <a:t>(</a:t>
                      </a:r>
                      <a:r>
                        <a:rPr lang="id-ID" sz="1800" i="1" kern="1200" dirty="0">
                          <a:solidFill>
                            <a:schemeClr val="dk1"/>
                          </a:solidFill>
                          <a:latin typeface="+mn-lt"/>
                          <a:ea typeface="+mn-ea"/>
                          <a:cs typeface="+mn-cs"/>
                        </a:rPr>
                        <a:t>Junior Technical Sanitarian</a:t>
                      </a:r>
                      <a:r>
                        <a:rPr lang="id-ID" sz="1800" kern="1200" dirty="0">
                          <a:solidFill>
                            <a:schemeClr val="dk1"/>
                          </a:solidFill>
                          <a:latin typeface="+mn-lt"/>
                          <a:ea typeface="+mn-ea"/>
                          <a:cs typeface="+mn-cs"/>
                        </a:rPr>
                        <a:t>) </a:t>
                      </a:r>
                      <a:endParaRPr lang="id-ID" dirty="0"/>
                    </a:p>
                  </a:txBody>
                  <a:tcPr/>
                </a:tc>
                <a:tc>
                  <a:txBody>
                    <a:bodyPr/>
                    <a:lstStyle/>
                    <a:p>
                      <a:r>
                        <a:rPr lang="id-ID" sz="1800" kern="1200" dirty="0">
                          <a:solidFill>
                            <a:schemeClr val="dk1"/>
                          </a:solidFill>
                          <a:latin typeface="+mn-lt"/>
                          <a:ea typeface="+mn-ea"/>
                          <a:cs typeface="+mn-cs"/>
                        </a:rPr>
                        <a:t>Memiliki ijazah Diploma Tiga Ahli Madya Sanitasi dan Kesehatan Lingkungan/ Teknologi Sanitasi </a:t>
                      </a:r>
                      <a:endParaRPr lang="id-ID" dirty="0"/>
                    </a:p>
                  </a:txBody>
                  <a:tcPr/>
                </a:tc>
                <a:extLst>
                  <a:ext uri="{0D108BD9-81ED-4DB2-BD59-A6C34878D82A}">
                    <a16:rowId xmlns:a16="http://schemas.microsoft.com/office/drawing/2014/main" val="10003"/>
                  </a:ext>
                </a:extLst>
              </a:tr>
              <a:tr h="370840">
                <a:tc>
                  <a:txBody>
                    <a:bodyPr/>
                    <a:lstStyle/>
                    <a:p>
                      <a:pPr algn="ctr"/>
                      <a:r>
                        <a:rPr lang="id-ID" dirty="0"/>
                        <a:t>4</a:t>
                      </a:r>
                    </a:p>
                  </a:txBody>
                  <a:tcPr/>
                </a:tc>
                <a:tc>
                  <a:txBody>
                    <a:bodyPr/>
                    <a:lstStyle/>
                    <a:p>
                      <a:r>
                        <a:rPr lang="id-ID" sz="1800" kern="1200" dirty="0">
                          <a:solidFill>
                            <a:schemeClr val="dk1"/>
                          </a:solidFill>
                          <a:latin typeface="+mn-lt"/>
                          <a:ea typeface="+mn-ea"/>
                          <a:cs typeface="+mn-cs"/>
                        </a:rPr>
                        <a:t>Teknisi Sanitarian Pratama </a:t>
                      </a:r>
                    </a:p>
                    <a:p>
                      <a:r>
                        <a:rPr lang="id-ID" sz="1800" kern="1200" dirty="0">
                          <a:solidFill>
                            <a:schemeClr val="dk1"/>
                          </a:solidFill>
                          <a:latin typeface="+mn-lt"/>
                          <a:ea typeface="+mn-ea"/>
                          <a:cs typeface="+mn-cs"/>
                        </a:rPr>
                        <a:t>(</a:t>
                      </a:r>
                      <a:r>
                        <a:rPr lang="id-ID" sz="1800" i="1" kern="1200" dirty="0">
                          <a:solidFill>
                            <a:schemeClr val="dk1"/>
                          </a:solidFill>
                          <a:latin typeface="+mn-lt"/>
                          <a:ea typeface="+mn-ea"/>
                          <a:cs typeface="+mn-cs"/>
                        </a:rPr>
                        <a:t>Assistent Technical Sanitarian</a:t>
                      </a:r>
                      <a:r>
                        <a:rPr lang="id-ID" sz="1800" kern="1200" dirty="0">
                          <a:solidFill>
                            <a:schemeClr val="dk1"/>
                          </a:solidFill>
                          <a:latin typeface="+mn-lt"/>
                          <a:ea typeface="+mn-ea"/>
                          <a:cs typeface="+mn-cs"/>
                        </a:rPr>
                        <a:t>) </a:t>
                      </a:r>
                      <a:endParaRPr lang="id-ID" dirty="0"/>
                    </a:p>
                  </a:txBody>
                  <a:tcPr/>
                </a:tc>
                <a:tc>
                  <a:txBody>
                    <a:bodyPr/>
                    <a:lstStyle/>
                    <a:p>
                      <a:r>
                        <a:rPr lang="id-ID" sz="1800" kern="1200" dirty="0">
                          <a:solidFill>
                            <a:schemeClr val="dk1"/>
                          </a:solidFill>
                          <a:latin typeface="+mn-lt"/>
                          <a:ea typeface="+mn-ea"/>
                          <a:cs typeface="+mn-cs"/>
                        </a:rPr>
                        <a:t>Memiliki ijazah Diploma Satu Kesehatan Lingkungan/ Pembantu Penilik Hygiene </a:t>
                      </a:r>
                      <a:endParaRPr lang="id-ID" dirty="0"/>
                    </a:p>
                  </a:txBody>
                  <a:tcPr/>
                </a:tc>
                <a:extLst>
                  <a:ext uri="{0D108BD9-81ED-4DB2-BD59-A6C34878D82A}">
                    <a16:rowId xmlns:a16="http://schemas.microsoft.com/office/drawing/2014/main" val="10004"/>
                  </a:ext>
                </a:extLst>
              </a:tr>
              <a:tr h="370840">
                <a:tc>
                  <a:txBody>
                    <a:bodyPr/>
                    <a:lstStyle/>
                    <a:p>
                      <a:pPr algn="ctr"/>
                      <a:r>
                        <a:rPr lang="id-ID" dirty="0"/>
                        <a:t>5</a:t>
                      </a:r>
                    </a:p>
                  </a:txBody>
                  <a:tcPr/>
                </a:tc>
                <a:tc>
                  <a:txBody>
                    <a:bodyPr/>
                    <a:lstStyle/>
                    <a:p>
                      <a:r>
                        <a:rPr lang="id-ID" sz="1800" kern="1200" dirty="0">
                          <a:solidFill>
                            <a:schemeClr val="dk1"/>
                          </a:solidFill>
                          <a:latin typeface="+mn-lt"/>
                          <a:ea typeface="+mn-ea"/>
                          <a:cs typeface="+mn-cs"/>
                        </a:rPr>
                        <a:t>Asisten Teknisi Sanitarian </a:t>
                      </a:r>
                    </a:p>
                    <a:p>
                      <a:r>
                        <a:rPr lang="id-ID" sz="1800" kern="1200" dirty="0">
                          <a:solidFill>
                            <a:schemeClr val="dk1"/>
                          </a:solidFill>
                          <a:latin typeface="+mn-lt"/>
                          <a:ea typeface="+mn-ea"/>
                          <a:cs typeface="+mn-cs"/>
                        </a:rPr>
                        <a:t>(</a:t>
                      </a:r>
                      <a:r>
                        <a:rPr lang="id-ID" sz="1800" b="1" i="1" kern="1200" dirty="0">
                          <a:solidFill>
                            <a:schemeClr val="dk1"/>
                          </a:solidFill>
                          <a:latin typeface="+mn-lt"/>
                          <a:ea typeface="+mn-ea"/>
                          <a:cs typeface="+mn-cs"/>
                        </a:rPr>
                        <a:t>Junior</a:t>
                      </a:r>
                      <a:r>
                        <a:rPr lang="id-ID" sz="1800" i="1" kern="1200" dirty="0">
                          <a:solidFill>
                            <a:schemeClr val="dk1"/>
                          </a:solidFill>
                          <a:latin typeface="+mn-lt"/>
                          <a:ea typeface="+mn-ea"/>
                          <a:cs typeface="+mn-cs"/>
                        </a:rPr>
                        <a:t> Assistent Technical Sanitarian</a:t>
                      </a:r>
                      <a:r>
                        <a:rPr lang="id-ID" sz="1800" kern="1200" dirty="0">
                          <a:solidFill>
                            <a:schemeClr val="dk1"/>
                          </a:solidFill>
                          <a:latin typeface="+mn-lt"/>
                          <a:ea typeface="+mn-ea"/>
                          <a:cs typeface="+mn-cs"/>
                        </a:rPr>
                        <a:t>)</a:t>
                      </a:r>
                      <a:endParaRPr lang="id-ID" dirty="0"/>
                    </a:p>
                  </a:txBody>
                  <a:tcPr/>
                </a:tc>
                <a:tc>
                  <a:txBody>
                    <a:bodyPr/>
                    <a:lstStyle/>
                    <a:p>
                      <a:r>
                        <a:rPr lang="id-ID" sz="1800" kern="1200" dirty="0">
                          <a:solidFill>
                            <a:schemeClr val="dk1"/>
                          </a:solidFill>
                          <a:latin typeface="+mn-lt"/>
                          <a:ea typeface="+mn-ea"/>
                          <a:cs typeface="+mn-cs"/>
                        </a:rPr>
                        <a:t>Memiliki ijazah SMK (Sekolah Menengah Kejuruan) Kesehatan Lingkungan/ Sanitasi/ </a:t>
                      </a:r>
                      <a:r>
                        <a:rPr lang="id-ID" sz="1800" i="1" kern="1200" dirty="0">
                          <a:solidFill>
                            <a:schemeClr val="dk1"/>
                          </a:solidFill>
                          <a:latin typeface="+mn-lt"/>
                          <a:ea typeface="+mn-ea"/>
                          <a:cs typeface="+mn-cs"/>
                        </a:rPr>
                        <a:t>Plumbing</a:t>
                      </a:r>
                      <a:r>
                        <a:rPr lang="id-ID" sz="1800" kern="1200" dirty="0">
                          <a:solidFill>
                            <a:schemeClr val="dk1"/>
                          </a:solidFill>
                          <a:latin typeface="+mn-lt"/>
                          <a:ea typeface="+mn-ea"/>
                          <a:cs typeface="+mn-cs"/>
                        </a:rPr>
                        <a:t>.  </a:t>
                      </a:r>
                      <a:endParaRPr lang="id-ID"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KEWENANGAN/KOMPETENSI</a:t>
            </a:r>
            <a:br>
              <a:rPr lang="id-ID" b="1" dirty="0"/>
            </a:br>
            <a:r>
              <a:rPr lang="id-ID" b="1" dirty="0"/>
              <a:t>SANITARIAN PROFESI</a:t>
            </a:r>
          </a:p>
        </p:txBody>
      </p:sp>
      <p:sp>
        <p:nvSpPr>
          <p:cNvPr id="3" name="Content Placeholder 2"/>
          <p:cNvSpPr>
            <a:spLocks noGrp="1"/>
          </p:cNvSpPr>
          <p:nvPr>
            <p:ph idx="1"/>
          </p:nvPr>
        </p:nvSpPr>
        <p:spPr>
          <a:xfrm>
            <a:off x="457200" y="1676400"/>
            <a:ext cx="8229600" cy="4876800"/>
          </a:xfrm>
        </p:spPr>
        <p:txBody>
          <a:bodyPr>
            <a:noAutofit/>
          </a:bodyPr>
          <a:lstStyle/>
          <a:p>
            <a:pPr marL="457200" lvl="0" indent="-457200" algn="just">
              <a:buFont typeface="+mj-lt"/>
              <a:buAutoNum type="alphaLcPeriod"/>
            </a:pPr>
            <a:r>
              <a:rPr lang="id-ID" sz="2400" dirty="0"/>
              <a:t>Merencanakan dan mengelola sumber daya di bawah tanggung jawabnya</a:t>
            </a:r>
          </a:p>
          <a:p>
            <a:pPr marL="457200" lvl="0" indent="-457200" algn="just">
              <a:buFont typeface="+mj-lt"/>
              <a:buAutoNum type="alphaLcPeriod"/>
            </a:pPr>
            <a:r>
              <a:rPr lang="id-ID" sz="2400" dirty="0"/>
              <a:t>Mengevaluasi secara komprehensif dengan memanfaatkan iptek untuk menghasilkan langkah-langkah pengembangan strategi organisasi yang menjadi tanggung jawabnya</a:t>
            </a:r>
          </a:p>
          <a:p>
            <a:pPr marL="457200" lvl="0" indent="-457200" algn="just">
              <a:buFont typeface="+mj-lt"/>
              <a:buAutoNum type="alphaLcPeriod"/>
            </a:pPr>
            <a:r>
              <a:rPr lang="id-ID" sz="2400" dirty="0"/>
              <a:t>Memecahkan permasalahan berkaitan dengan bidang sains, teknologi dan atau seni kesehatan lingkungan melalui pendekatan multidisipliner</a:t>
            </a:r>
          </a:p>
          <a:p>
            <a:pPr marL="457200" indent="-457200" algn="just">
              <a:buFont typeface="+mj-lt"/>
              <a:buAutoNum type="alphaLcPeriod"/>
            </a:pPr>
            <a:r>
              <a:rPr lang="id-ID" sz="2400" dirty="0"/>
              <a:t>Melakukan riset, mengambil keputusan strategis dan mengomunikasikan atas semua aspek yang terkait dengan kesehatan lingkungan dan berada di bawah tanggung jawabnya.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KESEHATAN LINGKUNGAN</a:t>
            </a:r>
          </a:p>
        </p:txBody>
      </p:sp>
      <p:sp>
        <p:nvSpPr>
          <p:cNvPr id="3" name="Content Placeholder 2"/>
          <p:cNvSpPr>
            <a:spLocks noGrp="1"/>
          </p:cNvSpPr>
          <p:nvPr>
            <p:ph idx="1"/>
          </p:nvPr>
        </p:nvSpPr>
        <p:spPr>
          <a:xfrm>
            <a:off x="457200" y="1600200"/>
            <a:ext cx="8229600" cy="4800600"/>
          </a:xfrm>
        </p:spPr>
        <p:txBody>
          <a:bodyPr>
            <a:noAutofit/>
          </a:bodyPr>
          <a:lstStyle/>
          <a:p>
            <a:pPr algn="just">
              <a:lnSpc>
                <a:spcPct val="150000"/>
              </a:lnSpc>
            </a:pPr>
            <a:r>
              <a:rPr lang="id-ID" sz="2800" dirty="0"/>
              <a:t>Kesehatan Lingkungan adalah upaya pencegahan penyakit dan/atau gangguan kesehatan dari faktor risiko lingkungan untuk mewujudkan kualitas lingkungan yang sehat baik dari aspek fisik, kimia, biologi, maupun sosial. (</a:t>
            </a:r>
            <a:r>
              <a:rPr lang="nn-NO" sz="2800" dirty="0"/>
              <a:t>PP 66</a:t>
            </a:r>
            <a:r>
              <a:rPr lang="id-ID" sz="2800" dirty="0"/>
              <a:t>, </a:t>
            </a:r>
            <a:r>
              <a:rPr lang="nn-NO" sz="2800" dirty="0"/>
              <a:t>2014</a:t>
            </a:r>
            <a:r>
              <a:rPr lang="id-ID" sz="2800" dirty="0"/>
              <a:t>)</a:t>
            </a:r>
            <a:endParaRPr lang="en-US" sz="2800" dirty="0"/>
          </a:p>
          <a:p>
            <a:pPr algn="just">
              <a:lnSpc>
                <a:spcPct val="150000"/>
              </a:lnSpc>
            </a:pPr>
            <a:r>
              <a:rPr lang="id-ID" sz="2800" dirty="0"/>
              <a:t>Kesehatan Lingkungan diselenggarakan melalui upaya Penyehatan, Pengamanan, dan Pengendalian.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Autofit/>
          </a:bodyPr>
          <a:lstStyle/>
          <a:p>
            <a:r>
              <a:rPr lang="id-ID" sz="3600" b="1" dirty="0"/>
              <a:t>KEWENANGAN/KOMPETENSI</a:t>
            </a:r>
            <a:br>
              <a:rPr lang="id-ID" sz="3600" b="1" dirty="0"/>
            </a:br>
            <a:r>
              <a:rPr lang="id-ID" sz="3600" b="1" dirty="0"/>
              <a:t>TEKNISI SANITARIAN UTAMA (SARJANA)</a:t>
            </a:r>
            <a:endParaRPr lang="id-ID" sz="3600" dirty="0"/>
          </a:p>
        </p:txBody>
      </p:sp>
      <p:sp>
        <p:nvSpPr>
          <p:cNvPr id="3" name="Content Placeholder 2"/>
          <p:cNvSpPr>
            <a:spLocks noGrp="1"/>
          </p:cNvSpPr>
          <p:nvPr>
            <p:ph idx="1"/>
          </p:nvPr>
        </p:nvSpPr>
        <p:spPr>
          <a:xfrm>
            <a:off x="457200" y="1752600"/>
            <a:ext cx="8229600" cy="4800600"/>
          </a:xfrm>
        </p:spPr>
        <p:txBody>
          <a:bodyPr>
            <a:noAutofit/>
          </a:bodyPr>
          <a:lstStyle/>
          <a:p>
            <a:pPr marL="514350" lvl="0" indent="-514350" algn="just">
              <a:buFont typeface="+mj-lt"/>
              <a:buAutoNum type="alphaLcPeriod"/>
            </a:pPr>
            <a:r>
              <a:rPr lang="id-ID" sz="2600" dirty="0"/>
              <a:t>Melakukan pekerjaan dengan memanfaatkan IPTEK di bidang kesehatan lingkungan dan beradaptasi terhadap situasi dalam menyelesaikan masalah</a:t>
            </a:r>
          </a:p>
          <a:p>
            <a:pPr marL="514350" lvl="0" indent="-514350" algn="just">
              <a:buFont typeface="+mj-lt"/>
              <a:buAutoNum type="alphaLcPeriod"/>
            </a:pPr>
            <a:r>
              <a:rPr lang="id-ID" sz="2600" dirty="0"/>
              <a:t>Memformulasi penyelesaian masalah kesehatan lingkungan prosedural berdasar pengetahuan spesialis </a:t>
            </a:r>
          </a:p>
          <a:p>
            <a:pPr marL="514350" lvl="0" indent="-514350" algn="just">
              <a:buFont typeface="+mj-lt"/>
              <a:buAutoNum type="alphaLcPeriod"/>
            </a:pPr>
            <a:r>
              <a:rPr lang="id-ID" sz="2600" dirty="0"/>
              <a:t>Mengambil keputusan strategis di bidang kesehatan lingkungan berdasarkan analisis informasi berbasis data</a:t>
            </a:r>
          </a:p>
          <a:p>
            <a:pPr marL="514350" indent="-514350" algn="just">
              <a:buFont typeface="+mj-lt"/>
              <a:buAutoNum type="alphaLcPeriod"/>
            </a:pPr>
            <a:r>
              <a:rPr lang="id-ID" sz="2600" dirty="0"/>
              <a:t>Memberikan petunjuk dalam memilih berbagai alternatif solusi dan mengembangkan kreatifitas yang inovatif dalam pengendalian masalah kesehatan lingkungan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KEWENANGAN/KOMPETENSI</a:t>
            </a:r>
            <a:br>
              <a:rPr lang="id-ID" b="1" dirty="0"/>
            </a:br>
            <a:r>
              <a:rPr lang="id-ID" b="1" dirty="0"/>
              <a:t>TEKNISI SANITARIAN MADYA (D3)</a:t>
            </a:r>
            <a:endParaRPr lang="id-ID" dirty="0"/>
          </a:p>
        </p:txBody>
      </p:sp>
      <p:sp>
        <p:nvSpPr>
          <p:cNvPr id="3" name="Content Placeholder 2"/>
          <p:cNvSpPr>
            <a:spLocks noGrp="1"/>
          </p:cNvSpPr>
          <p:nvPr>
            <p:ph idx="1"/>
          </p:nvPr>
        </p:nvSpPr>
        <p:spPr>
          <a:xfrm>
            <a:off x="457200" y="1752600"/>
            <a:ext cx="8229600" cy="4525963"/>
          </a:xfrm>
        </p:spPr>
        <p:txBody>
          <a:bodyPr>
            <a:noAutofit/>
          </a:bodyPr>
          <a:lstStyle/>
          <a:p>
            <a:pPr marL="514350" lvl="0" indent="-514350" algn="just">
              <a:buFont typeface="+mj-lt"/>
              <a:buAutoNum type="alphaLcPeriod"/>
            </a:pPr>
            <a:r>
              <a:rPr lang="id-ID" sz="2400" dirty="0"/>
              <a:t>Melakukan pekerjaan kesehatan lingkungan</a:t>
            </a:r>
          </a:p>
          <a:p>
            <a:pPr marL="514350" lvl="0" indent="-514350" algn="just">
              <a:buFont typeface="+mj-lt"/>
              <a:buAutoNum type="alphaLcPeriod"/>
            </a:pPr>
            <a:r>
              <a:rPr lang="id-ID" sz="2400" dirty="0"/>
              <a:t>Memilih metode pemecahan masalah kesehatan lingkungan dari beragam pilihan yang sudah baku maupun belum baku</a:t>
            </a:r>
          </a:p>
          <a:p>
            <a:pPr marL="514350" lvl="0" indent="-514350" algn="just">
              <a:buFont typeface="+mj-lt"/>
              <a:buAutoNum type="alphaLcPeriod"/>
            </a:pPr>
            <a:r>
              <a:rPr lang="id-ID" sz="2400" dirty="0"/>
              <a:t>Melakukan analisis data terkait dengan kesehatan lingkungan </a:t>
            </a:r>
          </a:p>
          <a:p>
            <a:pPr marL="514350" lvl="0" indent="-514350" algn="just">
              <a:buFont typeface="+mj-lt"/>
              <a:buAutoNum type="alphaLcPeriod"/>
            </a:pPr>
            <a:r>
              <a:rPr lang="id-ID" sz="2400" dirty="0"/>
              <a:t>Melakukan pekerjaan kesehatan lingkungan sendiri ataupun kelompok di lingkup tanggung jawab pengawasannya</a:t>
            </a:r>
          </a:p>
          <a:p>
            <a:pPr marL="514350" lvl="0" indent="-514350" algn="just">
              <a:buFont typeface="+mj-lt"/>
              <a:buAutoNum type="alphaLcPeriod"/>
            </a:pPr>
            <a:r>
              <a:rPr lang="id-ID" sz="2400" dirty="0"/>
              <a:t>Memformulasi penyelesaian masalah kesehatan lingkungan prosedural dan inovatif secara komprehensif</a:t>
            </a:r>
          </a:p>
          <a:p>
            <a:pPr marL="514350" indent="-514350" algn="just">
              <a:buFont typeface="+mj-lt"/>
              <a:buAutoNum type="alphaLcPeriod"/>
            </a:pPr>
            <a:r>
              <a:rPr lang="id-ID" sz="2400" dirty="0"/>
              <a:t>Melakukan kerja sama dan membuat laporan tertulis secara komprehensif.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KEWENANGAN/KOMPETENSI</a:t>
            </a:r>
            <a:br>
              <a:rPr lang="id-ID" b="1" dirty="0"/>
            </a:br>
            <a:r>
              <a:rPr lang="id-ID" b="1" dirty="0"/>
              <a:t>TEKNISI SANITARIAN PRATAMA (D1)</a:t>
            </a:r>
            <a:endParaRPr lang="id-ID" dirty="0"/>
          </a:p>
        </p:txBody>
      </p:sp>
      <p:sp>
        <p:nvSpPr>
          <p:cNvPr id="3" name="Content Placeholder 2"/>
          <p:cNvSpPr>
            <a:spLocks noGrp="1"/>
          </p:cNvSpPr>
          <p:nvPr>
            <p:ph idx="1"/>
          </p:nvPr>
        </p:nvSpPr>
        <p:spPr>
          <a:xfrm>
            <a:off x="457200" y="1676400"/>
            <a:ext cx="8229600" cy="4953000"/>
          </a:xfrm>
        </p:spPr>
        <p:txBody>
          <a:bodyPr>
            <a:noAutofit/>
          </a:bodyPr>
          <a:lstStyle/>
          <a:p>
            <a:pPr marL="514350" lvl="0" indent="-514350" algn="just">
              <a:buFont typeface="+mj-lt"/>
              <a:buAutoNum type="alphaLcPeriod"/>
            </a:pPr>
            <a:r>
              <a:rPr lang="id-ID" sz="2400" dirty="0"/>
              <a:t>Melaksanakan pekerjaan kesehatan lingkungan berdasar informasi yang diterima</a:t>
            </a:r>
          </a:p>
          <a:p>
            <a:pPr marL="514350" lvl="0" indent="-514350" algn="just">
              <a:buFont typeface="+mj-lt"/>
              <a:buAutoNum type="alphaLcPeriod"/>
            </a:pPr>
            <a:r>
              <a:rPr lang="id-ID" sz="2400" dirty="0"/>
              <a:t>Melaksanakan prosedur kerja kesehatan lingkungan yang tersedia</a:t>
            </a:r>
          </a:p>
          <a:p>
            <a:pPr marL="514350" lvl="0" indent="-514350" algn="just">
              <a:buFont typeface="+mj-lt"/>
              <a:buAutoNum type="alphaLcPeriod"/>
            </a:pPr>
            <a:r>
              <a:rPr lang="id-ID" sz="2400" dirty="0"/>
              <a:t>Melaksanakan pekerjaan kesehatan lingkungan spesifik dengan penggunaan alat berdasar prosedur kerja</a:t>
            </a:r>
          </a:p>
          <a:p>
            <a:pPr marL="514350" lvl="0" indent="-514350" algn="just">
              <a:buFont typeface="+mj-lt"/>
              <a:buAutoNum type="alphaLcPeriod"/>
            </a:pPr>
            <a:r>
              <a:rPr lang="id-ID" sz="2400" dirty="0"/>
              <a:t>Melaksanakan pekerjaan kesehatan lingkungan sendiri dengan pengawasan tidak langsung</a:t>
            </a:r>
          </a:p>
          <a:p>
            <a:pPr marL="514350" lvl="0" indent="-514350" algn="just">
              <a:buFont typeface="+mj-lt"/>
              <a:buAutoNum type="alphaLcPeriod"/>
            </a:pPr>
            <a:r>
              <a:rPr lang="id-ID" sz="2400" dirty="0"/>
              <a:t>Memecahkan masalah kesehatan lingkungan berdasar pengetahuan operasional</a:t>
            </a:r>
          </a:p>
          <a:p>
            <a:pPr marL="514350" indent="-514350" algn="just">
              <a:buFont typeface="+mj-lt"/>
              <a:buAutoNum type="alphaLcPeriod"/>
            </a:pPr>
            <a:r>
              <a:rPr lang="id-ID" sz="2400" dirty="0"/>
              <a:t>Melaksanakan kerja sama dan komunikasi dalam lingkup kerjanya.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KEWENANGAN/KOMPETENSI</a:t>
            </a:r>
            <a:br>
              <a:rPr lang="id-ID" b="1" dirty="0"/>
            </a:br>
            <a:r>
              <a:rPr lang="id-ID" b="1" dirty="0"/>
              <a:t>ASISTEN TEKNISI SANITARIAN (SMK)</a:t>
            </a:r>
            <a:endParaRPr lang="id-ID" dirty="0"/>
          </a:p>
        </p:txBody>
      </p:sp>
      <p:sp>
        <p:nvSpPr>
          <p:cNvPr id="3" name="Content Placeholder 2"/>
          <p:cNvSpPr>
            <a:spLocks noGrp="1"/>
          </p:cNvSpPr>
          <p:nvPr>
            <p:ph idx="1"/>
          </p:nvPr>
        </p:nvSpPr>
        <p:spPr>
          <a:xfrm>
            <a:off x="457200" y="1905000"/>
            <a:ext cx="8229600" cy="4267200"/>
          </a:xfrm>
        </p:spPr>
        <p:txBody>
          <a:bodyPr>
            <a:normAutofit fontScale="92500" lnSpcReduction="20000"/>
          </a:bodyPr>
          <a:lstStyle/>
          <a:p>
            <a:pPr lvl="0" algn="just"/>
            <a:r>
              <a:rPr lang="id-ID" dirty="0"/>
              <a:t>Melaksanakan satu tugas kesehatan lingkungan spesifik, dengan menggunakan alat, dan informasi, dan prosedur kerja yang lazim dilakukan, serta menunjukkan kinerja dengan mutu yang terukur, di bawah pengawasan langsung atasannya.</a:t>
            </a:r>
          </a:p>
          <a:p>
            <a:pPr algn="just"/>
            <a:r>
              <a:rPr lang="id-ID" dirty="0"/>
              <a:t>Memiliki pengetahuan operasional dasar dan pengetahuan faktual bidang kerja kesehatan lingkungan yang spesifik, sehingga mampu memilih pemecahan yang tersedia terhadap masalah yang lazim timbul.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STANDAR </a:t>
            </a:r>
            <a:br>
              <a:rPr lang="id-ID" b="1" dirty="0"/>
            </a:br>
            <a:r>
              <a:rPr lang="id-ID" b="1" dirty="0"/>
              <a:t>PROFESI TENAGA SANITARIAN</a:t>
            </a:r>
          </a:p>
        </p:txBody>
      </p:sp>
      <p:sp>
        <p:nvSpPr>
          <p:cNvPr id="3" name="Content Placeholder 2"/>
          <p:cNvSpPr>
            <a:spLocks noGrp="1"/>
          </p:cNvSpPr>
          <p:nvPr>
            <p:ph idx="1"/>
          </p:nvPr>
        </p:nvSpPr>
        <p:spPr>
          <a:xfrm>
            <a:off x="152400" y="1752600"/>
            <a:ext cx="8686800" cy="4876800"/>
          </a:xfrm>
        </p:spPr>
        <p:txBody>
          <a:bodyPr>
            <a:noAutofit/>
          </a:bodyPr>
          <a:lstStyle/>
          <a:p>
            <a:pPr lvl="0" algn="just"/>
            <a:r>
              <a:rPr lang="id-ID" sz="2200" dirty="0"/>
              <a:t>Standar kompetensi sanitarian/ ahli kesehatan lingkungan ditetapkan dalam Musyawarah Nasional (MUNAS) V HAKLI tanggal 22 September 2006 dengan ketetapan Nomor 03/MUNAS/V/2005 sebagaimana dalam Keputusan Menteri Kesehatan Nomor 373/Menkes/SK/III/2007 tentang Standar Profesi Sanitarian. (Hanya mengatur sanitarian dari jenjang pendidikan Diploma 1 sampai dengan Sarjana).</a:t>
            </a:r>
          </a:p>
          <a:p>
            <a:pPr algn="just"/>
            <a:r>
              <a:rPr lang="id-ID" sz="2200" dirty="0"/>
              <a:t>Standar Profesi Tenaga Sanitarian yang ditetapkan oleh Organisasi Profesi masih tetap berlaku sepanjang tidak bertentangan dengan Peraturan Menteri ini dan belum ditetapkan yang baru oleh Organisasi Profesi (Permenkes No. 32 Tahun 2013 Pasal 31).</a:t>
            </a:r>
          </a:p>
          <a:p>
            <a:pPr algn="just"/>
            <a:r>
              <a:rPr lang="id-ID" sz="2200" dirty="0"/>
              <a:t>Pada saat Peraturan Menteri ini mulai berlaku, Keputusan Menteri Kesehatan Nomor 373/Menkes/SK/III/2007 tentang Standar Profesi Sanitarian dicabut dan dinyatakan tidak berlaku (Permenkes No. 32 Tahun 2013 Pasal 32). </a:t>
            </a:r>
          </a:p>
          <a:p>
            <a:pPr>
              <a:buNone/>
            </a:pPr>
            <a:endParaRPr lang="id-ID"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 y="0"/>
            <a:ext cx="9144001" cy="68580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 y="0"/>
            <a:ext cx="9144001" cy="6858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33400" y="1371600"/>
            <a:ext cx="7848600" cy="518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9600" b="1" dirty="0"/>
          </a:p>
          <a:p>
            <a:pPr algn="ctr"/>
            <a:r>
              <a:rPr lang="id-ID" sz="9600" b="1" dirty="0">
                <a:solidFill>
                  <a:schemeClr val="tx1"/>
                </a:solidFill>
              </a:rPr>
              <a:t>KURIKULUM</a:t>
            </a:r>
          </a:p>
        </p:txBody>
      </p:sp>
      <p:sp>
        <p:nvSpPr>
          <p:cNvPr id="2" name="Title 1"/>
          <p:cNvSpPr>
            <a:spLocks noGrp="1"/>
          </p:cNvSpPr>
          <p:nvPr>
            <p:ph type="title"/>
          </p:nvPr>
        </p:nvSpPr>
        <p:spPr/>
        <p:txBody>
          <a:bodyPr>
            <a:normAutofit fontScale="90000"/>
          </a:bodyPr>
          <a:lstStyle/>
          <a:p>
            <a:r>
              <a:rPr lang="id-ID" b="1" dirty="0"/>
              <a:t>PRAKTIK KESEHATAN LINGKUNGAN</a:t>
            </a:r>
            <a:endParaRPr lang="id-ID" dirty="0"/>
          </a:p>
        </p:txBody>
      </p:sp>
      <p:sp>
        <p:nvSpPr>
          <p:cNvPr id="4" name="Rounded Rectangle 3"/>
          <p:cNvSpPr/>
          <p:nvPr/>
        </p:nvSpPr>
        <p:spPr>
          <a:xfrm>
            <a:off x="2514600" y="2971800"/>
            <a:ext cx="3505200" cy="1143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chemeClr val="tx1"/>
                </a:solidFill>
              </a:rPr>
              <a:t>PKL</a:t>
            </a:r>
          </a:p>
          <a:p>
            <a:pPr algn="ctr"/>
            <a:r>
              <a:rPr lang="id-ID" sz="3600" b="1" dirty="0">
                <a:solidFill>
                  <a:schemeClr val="tx1"/>
                </a:solidFill>
              </a:rPr>
              <a:t>(SEMESTER 4-7)</a:t>
            </a:r>
          </a:p>
        </p:txBody>
      </p:sp>
      <p:sp>
        <p:nvSpPr>
          <p:cNvPr id="5" name="Rounded Rectangle 4"/>
          <p:cNvSpPr/>
          <p:nvPr/>
        </p:nvSpPr>
        <p:spPr>
          <a:xfrm>
            <a:off x="2590800" y="5257800"/>
            <a:ext cx="3505200" cy="1066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chemeClr val="tx1"/>
                </a:solidFill>
              </a:rPr>
              <a:t>MAGANG</a:t>
            </a:r>
          </a:p>
          <a:p>
            <a:pPr algn="ctr"/>
            <a:r>
              <a:rPr lang="id-ID" sz="3600" b="1" dirty="0">
                <a:solidFill>
                  <a:schemeClr val="tx1"/>
                </a:solidFill>
              </a:rPr>
              <a:t>(Penelitian)</a:t>
            </a:r>
          </a:p>
        </p:txBody>
      </p:sp>
      <p:sp>
        <p:nvSpPr>
          <p:cNvPr id="7" name="Rounded Rectangle 6"/>
          <p:cNvSpPr/>
          <p:nvPr/>
        </p:nvSpPr>
        <p:spPr>
          <a:xfrm>
            <a:off x="914400" y="1600200"/>
            <a:ext cx="3505200" cy="1295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chemeClr val="tx1"/>
                </a:solidFill>
              </a:rPr>
              <a:t>Praktikum</a:t>
            </a:r>
          </a:p>
          <a:p>
            <a:pPr algn="ctr"/>
            <a:r>
              <a:rPr lang="id-ID" sz="3600" b="1" dirty="0">
                <a:solidFill>
                  <a:schemeClr val="tx1"/>
                </a:solidFill>
              </a:rPr>
              <a:t>Mata Kuliah</a:t>
            </a:r>
          </a:p>
        </p:txBody>
      </p:sp>
      <p:sp>
        <p:nvSpPr>
          <p:cNvPr id="8" name="Rounded Rectangle 7"/>
          <p:cNvSpPr/>
          <p:nvPr/>
        </p:nvSpPr>
        <p:spPr>
          <a:xfrm>
            <a:off x="4495800" y="1600200"/>
            <a:ext cx="3505200" cy="1295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solidFill>
                  <a:schemeClr val="tx1"/>
                </a:solidFill>
              </a:rPr>
              <a:t>Enviromental Health Laboratory (EHL)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DASAR PERTIMBANGAN PENYUSUNAN KOMPETENSI</a:t>
            </a:r>
            <a:endParaRPr lang="id-ID" dirty="0"/>
          </a:p>
        </p:txBody>
      </p:sp>
      <p:sp>
        <p:nvSpPr>
          <p:cNvPr id="3" name="Content Placeholder 2"/>
          <p:cNvSpPr>
            <a:spLocks noGrp="1"/>
          </p:cNvSpPr>
          <p:nvPr>
            <p:ph idx="1"/>
          </p:nvPr>
        </p:nvSpPr>
        <p:spPr>
          <a:xfrm>
            <a:off x="304800" y="1752600"/>
            <a:ext cx="8686800" cy="4724400"/>
          </a:xfrm>
        </p:spPr>
        <p:txBody>
          <a:bodyPr>
            <a:noAutofit/>
          </a:bodyPr>
          <a:lstStyle/>
          <a:p>
            <a:pPr lvl="0"/>
            <a:r>
              <a:rPr lang="id-ID" sz="1600" dirty="0"/>
              <a:t>Keputusan Menteri Kesehatan No. 373 tahun 2007 tentang Standar Profesi Sanitarian</a:t>
            </a:r>
          </a:p>
          <a:p>
            <a:pPr lvl="0"/>
            <a:r>
              <a:rPr lang="id-ID" sz="1600" dirty="0"/>
              <a:t>Keputusan Menteri Pendidikan Nasional No. 232 tahun 2000 tentang Pedoman Penyusunan Kurikulum Pendidikan Tinggi dan Penilaian Hasil Belajar Mahasiswa</a:t>
            </a:r>
          </a:p>
          <a:p>
            <a:pPr lvl="0"/>
            <a:r>
              <a:rPr lang="id-ID" sz="1600" dirty="0"/>
              <a:t>Keputusan Menteri Pendidikan Nasional No. 45 tahun 2002 tentang Kurikulum Inti Pendidikan Tinggi</a:t>
            </a:r>
          </a:p>
          <a:p>
            <a:pPr lvl="0"/>
            <a:r>
              <a:rPr lang="id-ID" sz="1600" dirty="0"/>
              <a:t>Peraturan Menteri Kesehatan No. 32 tahun  2013 tentang Penyelenggaraan Pekerjaan Tenaga Sanitarian</a:t>
            </a:r>
          </a:p>
          <a:p>
            <a:pPr lvl="0"/>
            <a:r>
              <a:rPr lang="id-ID" sz="1600" dirty="0"/>
              <a:t>Peraturan Menteri Pendidikan dan Budaya No. 49 tahun 2014  tentang Standar Nasional Pendidikan Tinggi</a:t>
            </a:r>
          </a:p>
          <a:p>
            <a:pPr lvl="0"/>
            <a:r>
              <a:rPr lang="id-ID" sz="1600" dirty="0"/>
              <a:t>Peraturan Pemerintah No. 32 tahun 1996  tentang Tenaga Kesehatan</a:t>
            </a:r>
          </a:p>
          <a:p>
            <a:pPr lvl="0"/>
            <a:r>
              <a:rPr lang="id-ID" sz="1600" dirty="0"/>
              <a:t>Peraturan Pemerintah No. 4 tahun  2014 tentang Penyelenggaraan Pendidikan Tinggi</a:t>
            </a:r>
          </a:p>
          <a:p>
            <a:pPr lvl="0"/>
            <a:r>
              <a:rPr lang="id-ID" sz="1600" dirty="0"/>
              <a:t>Peraturan Pemerintah No. 66 tahun 2014  tentang Kesehatan Lingkungan</a:t>
            </a:r>
          </a:p>
          <a:p>
            <a:pPr lvl="0"/>
            <a:r>
              <a:rPr lang="id-ID" sz="1600" dirty="0"/>
              <a:t>Peraturan Presiden No. 8 tahun  2012  tentang Kerangka Kualifikasi Nasional Indonesia (KKNI)</a:t>
            </a:r>
          </a:p>
          <a:p>
            <a:pPr lvl="0"/>
            <a:r>
              <a:rPr lang="id-ID" sz="1600" dirty="0"/>
              <a:t>Undang-Undang No. 32 tahun 2009 tentang Perlindungan dan Pengelolaan Lingkungan Hidup</a:t>
            </a:r>
          </a:p>
          <a:p>
            <a:pPr lvl="0"/>
            <a:r>
              <a:rPr lang="id-ID" sz="1600" dirty="0"/>
              <a:t>Undang-Undang No. 36 tahun 2009 tentang Kesehatan</a:t>
            </a:r>
          </a:p>
          <a:p>
            <a:pPr lvl="0"/>
            <a:r>
              <a:rPr lang="id-ID" sz="1600" dirty="0"/>
              <a:t>Undang-Undang No. 12 tahun 2012 tentang Pendidikan Tinggi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BTKL PPM</a:t>
            </a:r>
            <a:endParaRPr lang="id-ID" dirty="0"/>
          </a:p>
        </p:txBody>
      </p:sp>
      <p:sp>
        <p:nvSpPr>
          <p:cNvPr id="3" name="Content Placeholder 2"/>
          <p:cNvSpPr>
            <a:spLocks noGrp="1"/>
          </p:cNvSpPr>
          <p:nvPr>
            <p:ph idx="1"/>
          </p:nvPr>
        </p:nvSpPr>
        <p:spPr/>
        <p:txBody>
          <a:bodyPr>
            <a:normAutofit fontScale="92500" lnSpcReduction="10000"/>
          </a:bodyPr>
          <a:lstStyle/>
          <a:p>
            <a:pPr lvl="0" algn="just"/>
            <a:r>
              <a:rPr lang="id-ID" dirty="0"/>
              <a:t>Peraturan Menteri Kesehatan No. 2349 tahun 2011 tentang Organisasi dan Tata Kerja Unit Pelaksana Teknis di Bidang Teknik Kesehatan Lingkungan dan Pengendalian Penyakit</a:t>
            </a:r>
          </a:p>
          <a:p>
            <a:pPr lvl="0" algn="just"/>
            <a:r>
              <a:rPr lang="id-ID" dirty="0"/>
              <a:t>Kep. Gub. Jawa Timur No. 188/310/Kpts/013/2012 Tentang Penunjukan Laboratorium Balai Besar Teknik Kesehatan Lingkungan dan Pemberantasan Penyakit Menular Surabaya sebagai Laboratorium Lingkungan di Jawa Timur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LINGKUP PENYELENGGARAAN </a:t>
            </a:r>
            <a:br>
              <a:rPr lang="id-ID" b="1" dirty="0"/>
            </a:br>
            <a:r>
              <a:rPr lang="id-ID" b="1" dirty="0"/>
              <a:t>PEKERJAAN TENAGA SANITARIAN</a:t>
            </a:r>
            <a:endParaRPr lang="id-ID" dirty="0"/>
          </a:p>
        </p:txBody>
      </p:sp>
      <p:sp>
        <p:nvSpPr>
          <p:cNvPr id="3" name="Content Placeholder 2"/>
          <p:cNvSpPr>
            <a:spLocks noGrp="1"/>
          </p:cNvSpPr>
          <p:nvPr>
            <p:ph idx="1"/>
          </p:nvPr>
        </p:nvSpPr>
        <p:spPr>
          <a:xfrm>
            <a:off x="457200" y="1722437"/>
            <a:ext cx="8229600" cy="4525963"/>
          </a:xfrm>
        </p:spPr>
        <p:txBody>
          <a:bodyPr>
            <a:normAutofit fontScale="92500" lnSpcReduction="10000"/>
          </a:bodyPr>
          <a:lstStyle/>
          <a:p>
            <a:pPr>
              <a:buNone/>
            </a:pPr>
            <a:r>
              <a:rPr lang="id-ID" dirty="0"/>
              <a:t>a. limbah cair b. limbah padat c. limbah gas </a:t>
            </a:r>
          </a:p>
          <a:p>
            <a:pPr>
              <a:buNone/>
            </a:pPr>
            <a:r>
              <a:rPr lang="id-ID" dirty="0"/>
              <a:t>d. sampah yang tidak diproses sesuai dengan persyaratan yang ditetapkanpemerintah</a:t>
            </a:r>
          </a:p>
          <a:p>
            <a:pPr>
              <a:buNone/>
            </a:pPr>
            <a:r>
              <a:rPr lang="id-ID" dirty="0"/>
              <a:t>e. binatang pembawa penyakit</a:t>
            </a:r>
          </a:p>
          <a:p>
            <a:pPr>
              <a:buNone/>
            </a:pPr>
            <a:r>
              <a:rPr lang="id-ID" dirty="0"/>
              <a:t>f. zat kimia yang berbahaya</a:t>
            </a:r>
          </a:p>
          <a:p>
            <a:pPr>
              <a:buNone/>
            </a:pPr>
            <a:r>
              <a:rPr lang="nn-NO" dirty="0"/>
              <a:t>g. kebisingan yang melebihi ambang batas</a:t>
            </a:r>
          </a:p>
          <a:p>
            <a:pPr>
              <a:buNone/>
            </a:pPr>
            <a:r>
              <a:rPr lang="it-IT" dirty="0"/>
              <a:t>h. radiasi sinar </a:t>
            </a:r>
            <a:r>
              <a:rPr lang="it-IT" i="1" dirty="0"/>
              <a:t>pengion dan non pengion</a:t>
            </a:r>
          </a:p>
          <a:p>
            <a:pPr>
              <a:buNone/>
            </a:pPr>
            <a:r>
              <a:rPr lang="id-ID" dirty="0"/>
              <a:t>i. air yang tercemar  j. udara yang tercemar</a:t>
            </a:r>
          </a:p>
          <a:p>
            <a:pPr>
              <a:buNone/>
            </a:pPr>
            <a:r>
              <a:rPr lang="id-ID" dirty="0"/>
              <a:t>k. makanan yang terkontaminasi.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pPr algn="r"/>
            <a:r>
              <a:rPr lang="id-ID" b="1" dirty="0"/>
              <a:t>BADAN LINGKUNGAN HIDUP</a:t>
            </a:r>
            <a:endParaRPr lang="id-ID" dirty="0"/>
          </a:p>
        </p:txBody>
      </p:sp>
      <p:sp>
        <p:nvSpPr>
          <p:cNvPr id="3" name="Content Placeholder 2"/>
          <p:cNvSpPr>
            <a:spLocks noGrp="1"/>
          </p:cNvSpPr>
          <p:nvPr>
            <p:ph idx="1"/>
          </p:nvPr>
        </p:nvSpPr>
        <p:spPr>
          <a:xfrm>
            <a:off x="457200" y="1905000"/>
            <a:ext cx="8229600" cy="4648200"/>
          </a:xfrm>
        </p:spPr>
        <p:txBody>
          <a:bodyPr>
            <a:normAutofit fontScale="70000" lnSpcReduction="20000"/>
          </a:bodyPr>
          <a:lstStyle/>
          <a:p>
            <a:pPr lvl="0" algn="just"/>
            <a:r>
              <a:rPr lang="id-ID" dirty="0"/>
              <a:t>Peraturan Daerah Kota Malang Nomor 7 Tahun 2012 Tentang Organisasi dan Tata Kerja Inspektorat, Badan Perencanaan Pembangunan Daerah, Badan Pelayanan Perijinan Terpadu dan Lembaga Teknis Daerah</a:t>
            </a:r>
          </a:p>
          <a:p>
            <a:pPr lvl="0" algn="just"/>
            <a:r>
              <a:rPr lang="id-ID" dirty="0"/>
              <a:t>Peraturan Walikota Malang Nomor 67 Tahun 2008 tentang Uraian Tugas Pokok, Fungsi dan Tata Kerja Badan Lingkungan Hidup.</a:t>
            </a:r>
          </a:p>
          <a:p>
            <a:pPr lvl="0" algn="just"/>
            <a:r>
              <a:rPr lang="id-ID" dirty="0"/>
              <a:t>Peraturan Bupati Malang Nomor 28 Tahun 2008 Tentang Organisasi Perangkat Daerah Badan Lingkungan Hidup.</a:t>
            </a:r>
          </a:p>
          <a:p>
            <a:pPr lvl="0" algn="just"/>
            <a:r>
              <a:rPr lang="id-ID" dirty="0"/>
              <a:t>Peraturan Walikota Batu No. 49 Tahun 2013 Penjabaran Tugas dan Fungsi Kantor Lingkungan Hidup.</a:t>
            </a:r>
          </a:p>
          <a:p>
            <a:pPr lvl="0" algn="just"/>
            <a:r>
              <a:rPr lang="id-ID" dirty="0"/>
              <a:t>Peraturan Daerah Kota Probolinggo Nomor 4 Tahun 2012 tentang Organisasi Perangkat Daerah Kota Probolinggo </a:t>
            </a:r>
          </a:p>
          <a:p>
            <a:pPr lvl="0" algn="just"/>
            <a:r>
              <a:rPr lang="id-ID" dirty="0"/>
              <a:t>Peraturan Walikota Probolinggo Nomor 30 Tahun 2012 tentang Tentang Tugas Pokok &amp; Fungsi Lembaga Teknis Daerah Kota Probolinggo</a:t>
            </a:r>
          </a:p>
        </p:txBody>
      </p:sp>
      <p:pic>
        <p:nvPicPr>
          <p:cNvPr id="4" name="Picture 2" descr="http://www.artikellingkunganhidup.com/wp-content/uploads/2012/01/lingkungan-hidup-300x300.jpg"/>
          <p:cNvPicPr>
            <a:picLocks noChangeAspect="1" noChangeArrowheads="1"/>
          </p:cNvPicPr>
          <p:nvPr/>
        </p:nvPicPr>
        <p:blipFill>
          <a:blip r:embed="rId3" cstate="print"/>
          <a:srcRect/>
          <a:stretch>
            <a:fillRect/>
          </a:stretch>
        </p:blipFill>
        <p:spPr bwMode="auto">
          <a:xfrm>
            <a:off x="228600" y="126138"/>
            <a:ext cx="1440000" cy="14400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Picture 6" descr="http://t1.gstatic.com/images?q=tbn:ANd9GcTecAh-GnbCtAANQ92Jk-vXKrJxXRSoGw9CQ8qQMJDBz4mico0E"/>
          <p:cNvPicPr>
            <a:picLocks noChangeAspect="1" noChangeArrowheads="1"/>
          </p:cNvPicPr>
          <p:nvPr/>
        </p:nvPicPr>
        <p:blipFill>
          <a:blip r:embed="rId3" cstate="print"/>
          <a:srcRect/>
          <a:stretch>
            <a:fillRect/>
          </a:stretch>
        </p:blipFill>
        <p:spPr bwMode="auto">
          <a:xfrm>
            <a:off x="76200" y="0"/>
            <a:ext cx="1600200" cy="1600200"/>
          </a:xfrm>
          <a:prstGeom prst="rect">
            <a:avLst/>
          </a:prstGeom>
          <a:noFill/>
        </p:spPr>
      </p:pic>
      <p:sp>
        <p:nvSpPr>
          <p:cNvPr id="2" name="Title 1"/>
          <p:cNvSpPr>
            <a:spLocks noGrp="1"/>
          </p:cNvSpPr>
          <p:nvPr>
            <p:ph type="title"/>
          </p:nvPr>
        </p:nvSpPr>
        <p:spPr>
          <a:xfrm>
            <a:off x="838200" y="228600"/>
            <a:ext cx="8229600" cy="1143000"/>
          </a:xfrm>
        </p:spPr>
        <p:txBody>
          <a:bodyPr>
            <a:normAutofit fontScale="90000"/>
          </a:bodyPr>
          <a:lstStyle/>
          <a:p>
            <a:r>
              <a:rPr lang="id-ID" b="1" dirty="0"/>
              <a:t>DINAS KESEHATAN, PUSKESMAS </a:t>
            </a:r>
            <a:br>
              <a:rPr lang="id-ID" b="1" dirty="0"/>
            </a:br>
            <a:r>
              <a:rPr lang="id-ID" b="1" dirty="0"/>
              <a:t>DAN LABKESDA</a:t>
            </a:r>
            <a:endParaRPr lang="id-ID" dirty="0"/>
          </a:p>
        </p:txBody>
      </p:sp>
      <p:sp>
        <p:nvSpPr>
          <p:cNvPr id="3" name="Content Placeholder 2"/>
          <p:cNvSpPr>
            <a:spLocks noGrp="1"/>
          </p:cNvSpPr>
          <p:nvPr>
            <p:ph idx="1"/>
          </p:nvPr>
        </p:nvSpPr>
        <p:spPr/>
        <p:txBody>
          <a:bodyPr>
            <a:noAutofit/>
          </a:bodyPr>
          <a:lstStyle/>
          <a:p>
            <a:pPr lvl="0" algn="just"/>
            <a:r>
              <a:rPr lang="id-ID" sz="2200" dirty="0"/>
              <a:t>Buku Manajemen Kesehatan Teori dan Praktik di Puskesmas</a:t>
            </a:r>
          </a:p>
          <a:p>
            <a:pPr lvl="0" algn="just"/>
            <a:r>
              <a:rPr lang="id-ID" sz="2200" dirty="0"/>
              <a:t>Keputusan Menteri Kesehatan No. 1428 tahun  2006 tentang Pedoman Penyelenggaraan Kesehatan Lingkungan Puskesmas</a:t>
            </a:r>
          </a:p>
          <a:p>
            <a:pPr lvl="0" algn="just"/>
            <a:r>
              <a:rPr lang="id-ID" sz="2200" dirty="0"/>
              <a:t>Laporan  Kinerja Tahunan  Dinas Kesehatan Kota Malang Tahun 2014.</a:t>
            </a:r>
          </a:p>
          <a:p>
            <a:pPr lvl="0" algn="just"/>
            <a:r>
              <a:rPr lang="id-ID" sz="2200" dirty="0"/>
              <a:t>Peraturan Bupati Malang No.6 Tahun 2008 tentang Organisasi Perangkat Daerah Dinas Kesehatan Kabupaten Malang</a:t>
            </a:r>
          </a:p>
          <a:p>
            <a:pPr lvl="0" algn="just"/>
            <a:r>
              <a:rPr lang="id-ID" sz="2200" dirty="0"/>
              <a:t>Peraturan Bupati Malang No. 6 Tahun 2013 tentang Unit Pelaksana Teknis Dinas Laboratorium Kesehatan pada Dinkes Kabupaten Malang</a:t>
            </a:r>
          </a:p>
          <a:p>
            <a:pPr lvl="0" algn="just"/>
            <a:r>
              <a:rPr lang="id-ID" sz="2200" dirty="0"/>
              <a:t>Peraturan Walikota Batu No. 38 Tahun 2013 tentang Penjabaran Tugas dan Fungsi Dinas Kesehatan Kota Batu</a:t>
            </a:r>
          </a:p>
          <a:p>
            <a:pPr lvl="0" algn="just"/>
            <a:r>
              <a:rPr lang="id-ID" sz="2200" dirty="0"/>
              <a:t>Peraturan Menteri Kesehatan No. 75 Tahun 2014 tentang Pusat Kesehatan Masyarakat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RUMAH SAKIT</a:t>
            </a:r>
            <a:endParaRPr lang="id-ID" dirty="0"/>
          </a:p>
        </p:txBody>
      </p:sp>
      <p:sp>
        <p:nvSpPr>
          <p:cNvPr id="3" name="Content Placeholder 2"/>
          <p:cNvSpPr>
            <a:spLocks noGrp="1"/>
          </p:cNvSpPr>
          <p:nvPr>
            <p:ph idx="1"/>
          </p:nvPr>
        </p:nvSpPr>
        <p:spPr>
          <a:xfrm>
            <a:off x="457200" y="1828800"/>
            <a:ext cx="8229600" cy="4525963"/>
          </a:xfrm>
        </p:spPr>
        <p:txBody>
          <a:bodyPr>
            <a:normAutofit fontScale="92500" lnSpcReduction="10000"/>
          </a:bodyPr>
          <a:lstStyle/>
          <a:p>
            <a:pPr lvl="0" algn="just"/>
            <a:r>
              <a:rPr lang="id-ID" dirty="0"/>
              <a:t>Kep Dirjen P2PL No. 44 tahun 1993 tentang Persyaratan Juknis Tata Cara Penyehatan Lingkungan RS</a:t>
            </a:r>
          </a:p>
          <a:p>
            <a:pPr lvl="0" algn="just"/>
            <a:r>
              <a:rPr lang="id-ID" dirty="0"/>
              <a:t>Keputusan Menteri Kesehatan No. 1204 tahun 2004 tentang Persyaratan Kesehatan Lingkungan Rumah Sakit</a:t>
            </a:r>
          </a:p>
          <a:p>
            <a:pPr lvl="0" algn="just"/>
            <a:r>
              <a:rPr lang="id-ID" dirty="0"/>
              <a:t>Peraturan Menteri Kesehatan No. 340 tahun 2010 tentang Klasifikasi Rumah Sakit </a:t>
            </a:r>
          </a:p>
          <a:p>
            <a:pPr lvl="0" algn="just"/>
            <a:r>
              <a:rPr lang="id-ID" dirty="0"/>
              <a:t>Undang-Undang No. 44 tahun 2009 tentang Rumah Sakit</a:t>
            </a:r>
          </a:p>
        </p:txBody>
      </p:sp>
      <p:pic>
        <p:nvPicPr>
          <p:cNvPr id="4" name="Picture 10" descr="http://www.hospital-expo.com/wp-content/uploads/2014/02/logo-PERSI-JATIM.jpg"/>
          <p:cNvPicPr>
            <a:picLocks noChangeAspect="1" noChangeArrowheads="1"/>
          </p:cNvPicPr>
          <p:nvPr/>
        </p:nvPicPr>
        <p:blipFill>
          <a:blip r:embed="rId3" cstate="print"/>
          <a:srcRect/>
          <a:stretch>
            <a:fillRect/>
          </a:stretch>
        </p:blipFill>
        <p:spPr bwMode="auto">
          <a:xfrm>
            <a:off x="1066800" y="126138"/>
            <a:ext cx="1440000" cy="14400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800" y="274638"/>
            <a:ext cx="8229600" cy="1143000"/>
          </a:xfrm>
        </p:spPr>
        <p:txBody>
          <a:bodyPr>
            <a:normAutofit/>
          </a:bodyPr>
          <a:lstStyle/>
          <a:p>
            <a:pPr algn="r"/>
            <a:r>
              <a:rPr lang="id-ID" sz="4000" b="1" dirty="0"/>
              <a:t>KANTOR KESEHATAN PELABUHAN</a:t>
            </a:r>
            <a:endParaRPr lang="id-ID" sz="4000" dirty="0"/>
          </a:p>
        </p:txBody>
      </p:sp>
      <p:sp>
        <p:nvSpPr>
          <p:cNvPr id="3" name="Content Placeholder 2"/>
          <p:cNvSpPr>
            <a:spLocks noGrp="1"/>
          </p:cNvSpPr>
          <p:nvPr>
            <p:ph idx="1"/>
          </p:nvPr>
        </p:nvSpPr>
        <p:spPr>
          <a:xfrm>
            <a:off x="457200" y="1752600"/>
            <a:ext cx="8229600" cy="4525963"/>
          </a:xfrm>
        </p:spPr>
        <p:txBody>
          <a:bodyPr>
            <a:normAutofit fontScale="85000" lnSpcReduction="10000"/>
          </a:bodyPr>
          <a:lstStyle/>
          <a:p>
            <a:pPr lvl="0" algn="just"/>
            <a:r>
              <a:rPr lang="id-ID" dirty="0"/>
              <a:t>Buku Pedoman Teknis Pengendalian Risiko Lingkungan Kantor Kesehatan Pelabuhan</a:t>
            </a:r>
          </a:p>
          <a:p>
            <a:pPr lvl="0" algn="just"/>
            <a:r>
              <a:rPr lang="id-ID" dirty="0"/>
              <a:t>Keputusan Menteri Kesehatan No. 431  tahun 2007 tentang Pedoman Teknis Pengendalian Risiko Kesehatan Lingkungan di Pelabuhan-Bandara-Pos Lintas Batas dalam Rangka Karantina Kesehatan</a:t>
            </a:r>
          </a:p>
          <a:p>
            <a:pPr lvl="0" algn="just"/>
            <a:r>
              <a:rPr lang="id-ID" dirty="0"/>
              <a:t>Peraturan Menteri Kesehatan No. 2348 tahun  2011 tentang Organisasi dan Tata Kerja Kantor Kesehatan Pelabuhan</a:t>
            </a:r>
          </a:p>
          <a:p>
            <a:pPr lvl="0" algn="just"/>
            <a:r>
              <a:rPr lang="id-ID" dirty="0"/>
              <a:t>Peraturan Menteri Kesehatan No. 2 tahun 2014 tentang Klasifikasi Kantor Kesehatan Pelabuhan</a:t>
            </a:r>
          </a:p>
        </p:txBody>
      </p:sp>
      <p:pic>
        <p:nvPicPr>
          <p:cNvPr id="4" name="Picture 12" descr="http://photos.wikimapia.org/p/00/01/33/19/01_big.jpg"/>
          <p:cNvPicPr>
            <a:picLocks noChangeAspect="1" noChangeArrowheads="1"/>
          </p:cNvPicPr>
          <p:nvPr/>
        </p:nvPicPr>
        <p:blipFill>
          <a:blip r:embed="rId3" cstate="print"/>
          <a:srcRect/>
          <a:stretch>
            <a:fillRect/>
          </a:stretch>
        </p:blipFill>
        <p:spPr bwMode="auto">
          <a:xfrm>
            <a:off x="0" y="0"/>
            <a:ext cx="1677781" cy="1647911"/>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dirty="0"/>
              <a:t>INDUSTRI</a:t>
            </a:r>
          </a:p>
        </p:txBody>
      </p:sp>
      <p:sp>
        <p:nvSpPr>
          <p:cNvPr id="3" name="Content Placeholder 2"/>
          <p:cNvSpPr>
            <a:spLocks noGrp="1"/>
          </p:cNvSpPr>
          <p:nvPr>
            <p:ph idx="1"/>
          </p:nvPr>
        </p:nvSpPr>
        <p:spPr/>
        <p:txBody>
          <a:bodyPr>
            <a:normAutofit fontScale="70000" lnSpcReduction="20000"/>
          </a:bodyPr>
          <a:lstStyle/>
          <a:p>
            <a:pPr lvl="0"/>
            <a:r>
              <a:rPr lang="en-US" dirty="0" err="1"/>
              <a:t>Undang-Undang</a:t>
            </a:r>
            <a:r>
              <a:rPr lang="en-US" dirty="0"/>
              <a:t> </a:t>
            </a:r>
            <a:r>
              <a:rPr lang="en-US" dirty="0" err="1"/>
              <a:t>Nomor</a:t>
            </a:r>
            <a:r>
              <a:rPr lang="en-US" dirty="0"/>
              <a:t> 32 </a:t>
            </a:r>
            <a:r>
              <a:rPr lang="en-US" dirty="0" err="1"/>
              <a:t>tahun</a:t>
            </a:r>
            <a:r>
              <a:rPr lang="en-US" dirty="0"/>
              <a:t> 2009 </a:t>
            </a:r>
            <a:r>
              <a:rPr lang="en-US" dirty="0" err="1"/>
              <a:t>tentang</a:t>
            </a:r>
            <a:r>
              <a:rPr lang="en-US" dirty="0"/>
              <a:t> </a:t>
            </a:r>
            <a:r>
              <a:rPr lang="en-US" dirty="0" err="1"/>
              <a:t>Perlindungan</a:t>
            </a:r>
            <a:r>
              <a:rPr lang="en-US" dirty="0"/>
              <a:t> </a:t>
            </a:r>
            <a:r>
              <a:rPr lang="en-US" dirty="0" err="1"/>
              <a:t>dan</a:t>
            </a:r>
            <a:r>
              <a:rPr lang="en-US" dirty="0"/>
              <a:t> </a:t>
            </a:r>
            <a:r>
              <a:rPr lang="en-US" dirty="0" err="1"/>
              <a:t>Pengelolaan</a:t>
            </a:r>
            <a:r>
              <a:rPr lang="en-US" dirty="0"/>
              <a:t> </a:t>
            </a:r>
            <a:r>
              <a:rPr lang="en-US" dirty="0" err="1"/>
              <a:t>Lingkungan</a:t>
            </a:r>
            <a:r>
              <a:rPr lang="en-US" dirty="0"/>
              <a:t> </a:t>
            </a:r>
            <a:r>
              <a:rPr lang="en-US" dirty="0" err="1"/>
              <a:t>Hidup</a:t>
            </a:r>
            <a:endParaRPr lang="id-ID" dirty="0"/>
          </a:p>
          <a:p>
            <a:pPr lvl="0"/>
            <a:r>
              <a:rPr lang="en-US" dirty="0" err="1"/>
              <a:t>Undang-Undang</a:t>
            </a:r>
            <a:r>
              <a:rPr lang="en-US" dirty="0"/>
              <a:t> </a:t>
            </a:r>
            <a:r>
              <a:rPr lang="en-US" dirty="0" err="1"/>
              <a:t>Nomor</a:t>
            </a:r>
            <a:r>
              <a:rPr lang="en-US" dirty="0"/>
              <a:t> 12 </a:t>
            </a:r>
            <a:r>
              <a:rPr lang="en-US" dirty="0" err="1"/>
              <a:t>tahun</a:t>
            </a:r>
            <a:r>
              <a:rPr lang="en-US" dirty="0"/>
              <a:t> 2012 </a:t>
            </a:r>
            <a:r>
              <a:rPr lang="en-US" dirty="0" err="1"/>
              <a:t>tentang</a:t>
            </a:r>
            <a:r>
              <a:rPr lang="en-US" dirty="0"/>
              <a:t> </a:t>
            </a:r>
            <a:r>
              <a:rPr lang="en-US" dirty="0" err="1"/>
              <a:t>Pendidikan</a:t>
            </a:r>
            <a:r>
              <a:rPr lang="en-US" dirty="0"/>
              <a:t> Tinggi</a:t>
            </a:r>
            <a:endParaRPr lang="id-ID" dirty="0"/>
          </a:p>
          <a:p>
            <a:pPr lvl="0"/>
            <a:r>
              <a:rPr lang="en-US" dirty="0" err="1"/>
              <a:t>Undang-Undang</a:t>
            </a:r>
            <a:r>
              <a:rPr lang="en-US" dirty="0"/>
              <a:t> </a:t>
            </a:r>
            <a:r>
              <a:rPr lang="en-US" dirty="0" err="1"/>
              <a:t>Nomor</a:t>
            </a:r>
            <a:r>
              <a:rPr lang="en-US" dirty="0"/>
              <a:t> 3 </a:t>
            </a:r>
            <a:r>
              <a:rPr lang="en-US" dirty="0" err="1"/>
              <a:t>tahun</a:t>
            </a:r>
            <a:r>
              <a:rPr lang="en-US" dirty="0"/>
              <a:t> 2014 </a:t>
            </a:r>
            <a:r>
              <a:rPr lang="en-US" dirty="0" err="1"/>
              <a:t>tentang</a:t>
            </a:r>
            <a:r>
              <a:rPr lang="en-US" dirty="0"/>
              <a:t> </a:t>
            </a:r>
            <a:r>
              <a:rPr lang="id-ID" dirty="0"/>
              <a:t>Perindustrian</a:t>
            </a:r>
          </a:p>
          <a:p>
            <a:pPr lvl="0"/>
            <a:r>
              <a:rPr lang="en-US" dirty="0" err="1"/>
              <a:t>Undang-Undang</a:t>
            </a:r>
            <a:r>
              <a:rPr lang="en-US" dirty="0"/>
              <a:t> </a:t>
            </a:r>
            <a:r>
              <a:rPr lang="en-US" dirty="0" err="1"/>
              <a:t>Nomor</a:t>
            </a:r>
            <a:r>
              <a:rPr lang="en-US" dirty="0"/>
              <a:t> 23 </a:t>
            </a:r>
            <a:r>
              <a:rPr lang="id-ID" dirty="0"/>
              <a:t>t</a:t>
            </a:r>
            <a:r>
              <a:rPr lang="en-US" dirty="0" err="1"/>
              <a:t>ahun</a:t>
            </a:r>
            <a:r>
              <a:rPr lang="en-US" dirty="0"/>
              <a:t> 2014 </a:t>
            </a:r>
            <a:r>
              <a:rPr lang="en-US" dirty="0" err="1"/>
              <a:t>tentang</a:t>
            </a:r>
            <a:r>
              <a:rPr lang="en-US" dirty="0"/>
              <a:t> </a:t>
            </a:r>
            <a:r>
              <a:rPr lang="en-US" dirty="0" err="1"/>
              <a:t>Pemerintahan</a:t>
            </a:r>
            <a:r>
              <a:rPr lang="en-US" dirty="0"/>
              <a:t> Daerah</a:t>
            </a:r>
            <a:endParaRPr lang="id-ID" dirty="0"/>
          </a:p>
          <a:p>
            <a:pPr lvl="0"/>
            <a:r>
              <a:rPr lang="en-US" dirty="0"/>
              <a:t>U</a:t>
            </a:r>
            <a:r>
              <a:rPr lang="id-ID" dirty="0"/>
              <a:t>ndang-</a:t>
            </a:r>
            <a:r>
              <a:rPr lang="en-US" dirty="0"/>
              <a:t>U</a:t>
            </a:r>
            <a:r>
              <a:rPr lang="id-ID" dirty="0"/>
              <a:t>ndang </a:t>
            </a:r>
            <a:r>
              <a:rPr lang="en-US" dirty="0" err="1"/>
              <a:t>Nomor</a:t>
            </a:r>
            <a:r>
              <a:rPr lang="en-US" dirty="0"/>
              <a:t> 36 </a:t>
            </a:r>
            <a:r>
              <a:rPr lang="id-ID" dirty="0"/>
              <a:t>tahun </a:t>
            </a:r>
            <a:r>
              <a:rPr lang="en-US" dirty="0"/>
              <a:t>2014 </a:t>
            </a:r>
            <a:r>
              <a:rPr lang="id-ID" dirty="0"/>
              <a:t>tentang </a:t>
            </a:r>
            <a:r>
              <a:rPr lang="en-US" dirty="0"/>
              <a:t>Tenaga </a:t>
            </a:r>
            <a:r>
              <a:rPr lang="en-US" dirty="0" err="1"/>
              <a:t>Kesehatan</a:t>
            </a:r>
            <a:endParaRPr lang="id-ID" dirty="0"/>
          </a:p>
          <a:p>
            <a:pPr lvl="0"/>
            <a:r>
              <a:rPr lang="en-US" dirty="0" err="1"/>
              <a:t>Peraturan</a:t>
            </a:r>
            <a:r>
              <a:rPr lang="en-US" dirty="0"/>
              <a:t> </a:t>
            </a:r>
            <a:r>
              <a:rPr lang="en-US" dirty="0" err="1"/>
              <a:t>Pemerintah</a:t>
            </a:r>
            <a:r>
              <a:rPr lang="en-US" dirty="0"/>
              <a:t> </a:t>
            </a:r>
            <a:r>
              <a:rPr lang="en-US" dirty="0" err="1"/>
              <a:t>Nomor</a:t>
            </a:r>
            <a:r>
              <a:rPr lang="en-US" dirty="0"/>
              <a:t> 66 </a:t>
            </a:r>
            <a:r>
              <a:rPr lang="en-US" dirty="0" err="1"/>
              <a:t>tahun</a:t>
            </a:r>
            <a:r>
              <a:rPr lang="en-US" dirty="0"/>
              <a:t> 2014  </a:t>
            </a:r>
            <a:r>
              <a:rPr lang="en-US" dirty="0" err="1"/>
              <a:t>tentang</a:t>
            </a:r>
            <a:r>
              <a:rPr lang="en-US" dirty="0"/>
              <a:t> </a:t>
            </a:r>
            <a:r>
              <a:rPr lang="en-US" dirty="0" err="1"/>
              <a:t>Kesehatan</a:t>
            </a:r>
            <a:r>
              <a:rPr lang="en-US" dirty="0"/>
              <a:t> </a:t>
            </a:r>
            <a:r>
              <a:rPr lang="en-US" dirty="0" err="1"/>
              <a:t>Lingkungan</a:t>
            </a:r>
            <a:endParaRPr lang="id-ID" dirty="0"/>
          </a:p>
          <a:p>
            <a:pPr lvl="0"/>
            <a:r>
              <a:rPr lang="en-US" dirty="0" err="1"/>
              <a:t>Kep</a:t>
            </a:r>
            <a:r>
              <a:rPr lang="id-ID" dirty="0"/>
              <a:t>utusan </a:t>
            </a:r>
            <a:r>
              <a:rPr lang="en-US" dirty="0"/>
              <a:t>Men</a:t>
            </a:r>
            <a:r>
              <a:rPr lang="id-ID" dirty="0"/>
              <a:t>teri </a:t>
            </a:r>
            <a:r>
              <a:rPr lang="en-US" dirty="0" err="1"/>
              <a:t>Kes</a:t>
            </a:r>
            <a:r>
              <a:rPr lang="id-ID" dirty="0"/>
              <a:t>ehatan</a:t>
            </a:r>
            <a:r>
              <a:rPr lang="en-US" dirty="0"/>
              <a:t> No. 1405 </a:t>
            </a:r>
            <a:r>
              <a:rPr lang="id-ID" dirty="0"/>
              <a:t>tahun </a:t>
            </a:r>
            <a:r>
              <a:rPr lang="en-US" dirty="0"/>
              <a:t>2002 </a:t>
            </a:r>
            <a:r>
              <a:rPr lang="id-ID" dirty="0"/>
              <a:t>tentang </a:t>
            </a:r>
            <a:r>
              <a:rPr lang="en-US" dirty="0" err="1"/>
              <a:t>Persyaratan</a:t>
            </a:r>
            <a:r>
              <a:rPr lang="en-US" dirty="0"/>
              <a:t> </a:t>
            </a:r>
            <a:r>
              <a:rPr lang="en-US" dirty="0" err="1"/>
              <a:t>Kesehatan</a:t>
            </a:r>
            <a:r>
              <a:rPr lang="en-US" dirty="0"/>
              <a:t> </a:t>
            </a:r>
            <a:r>
              <a:rPr lang="en-US" dirty="0" err="1"/>
              <a:t>Lingkungan</a:t>
            </a:r>
            <a:r>
              <a:rPr lang="en-US" dirty="0"/>
              <a:t> </a:t>
            </a:r>
            <a:r>
              <a:rPr lang="en-US" dirty="0" err="1"/>
              <a:t>Kerja</a:t>
            </a:r>
            <a:r>
              <a:rPr lang="en-US" dirty="0"/>
              <a:t> </a:t>
            </a:r>
            <a:r>
              <a:rPr lang="en-US" dirty="0" err="1"/>
              <a:t>Perkantoran</a:t>
            </a:r>
            <a:r>
              <a:rPr lang="en-US" dirty="0"/>
              <a:t> Dan </a:t>
            </a:r>
            <a:r>
              <a:rPr lang="en-US" dirty="0" err="1"/>
              <a:t>Industri</a:t>
            </a:r>
            <a:r>
              <a:rPr lang="en-US" dirty="0"/>
              <a:t> </a:t>
            </a:r>
            <a:endParaRPr lang="id-ID" dirty="0"/>
          </a:p>
          <a:p>
            <a:pPr lvl="0"/>
            <a:r>
              <a:rPr lang="en-US" dirty="0" err="1"/>
              <a:t>Peraturan</a:t>
            </a:r>
            <a:r>
              <a:rPr lang="en-US" dirty="0"/>
              <a:t> </a:t>
            </a:r>
            <a:r>
              <a:rPr lang="en-US" dirty="0" err="1"/>
              <a:t>Menteri</a:t>
            </a:r>
            <a:r>
              <a:rPr lang="en-US" dirty="0"/>
              <a:t> </a:t>
            </a:r>
            <a:r>
              <a:rPr lang="en-US" dirty="0" err="1"/>
              <a:t>Kesehatan</a:t>
            </a:r>
            <a:r>
              <a:rPr lang="en-US" dirty="0"/>
              <a:t> </a:t>
            </a:r>
            <a:r>
              <a:rPr lang="en-US" dirty="0" err="1"/>
              <a:t>Nomor</a:t>
            </a:r>
            <a:r>
              <a:rPr lang="en-US" dirty="0"/>
              <a:t> 32 </a:t>
            </a:r>
            <a:r>
              <a:rPr lang="en-US" dirty="0" err="1"/>
              <a:t>tahun</a:t>
            </a:r>
            <a:r>
              <a:rPr lang="en-US" dirty="0"/>
              <a:t> 2013 </a:t>
            </a:r>
            <a:r>
              <a:rPr lang="en-US" dirty="0" err="1"/>
              <a:t>tentang</a:t>
            </a:r>
            <a:r>
              <a:rPr lang="en-US" dirty="0"/>
              <a:t> </a:t>
            </a:r>
            <a:r>
              <a:rPr lang="en-US" dirty="0" err="1"/>
              <a:t>Penyelenggaraan</a:t>
            </a:r>
            <a:r>
              <a:rPr lang="en-US" dirty="0"/>
              <a:t> </a:t>
            </a:r>
            <a:r>
              <a:rPr lang="en-US" dirty="0" err="1"/>
              <a:t>Pekerjaan</a:t>
            </a:r>
            <a:r>
              <a:rPr lang="en-US" dirty="0"/>
              <a:t> </a:t>
            </a:r>
            <a:r>
              <a:rPr lang="en-US" dirty="0" err="1"/>
              <a:t>tenaga</a:t>
            </a:r>
            <a:r>
              <a:rPr lang="en-US" dirty="0"/>
              <a:t> Sanitarian </a:t>
            </a:r>
            <a:endParaRPr lang="id-ID" dirty="0"/>
          </a:p>
        </p:txBody>
      </p:sp>
    </p:spTree>
    <p:extLst>
      <p:ext uri="{BB962C8B-B14F-4D97-AF65-F5344CB8AC3E}">
        <p14:creationId xmlns:p14="http://schemas.microsoft.com/office/powerpoint/2010/main" val="3497937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id-ID" sz="4000" dirty="0"/>
              <a:t>ORGANISASI PROFESI (OP)</a:t>
            </a:r>
          </a:p>
        </p:txBody>
      </p:sp>
      <p:pic>
        <p:nvPicPr>
          <p:cNvPr id="4" name="Picture 8" descr="http://3.bp.blogspot.com/-ttL5ApQkHaw/UXQTEZSfJgI/AAAAAAAAAEM/8hg1KMFnSqA/s1600/hakli.JPG"/>
          <p:cNvPicPr>
            <a:picLocks noChangeAspect="1" noChangeArrowheads="1"/>
          </p:cNvPicPr>
          <p:nvPr/>
        </p:nvPicPr>
        <p:blipFill>
          <a:blip r:embed="rId3" cstate="print"/>
          <a:srcRect/>
          <a:stretch>
            <a:fillRect/>
          </a:stretch>
        </p:blipFill>
        <p:spPr bwMode="auto">
          <a:xfrm>
            <a:off x="152400" y="68919"/>
            <a:ext cx="1513675" cy="1440000"/>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7281" y="79581"/>
            <a:ext cx="1364319" cy="1364319"/>
          </a:xfrm>
          <a:prstGeom prst="rect">
            <a:avLst/>
          </a:prstGeom>
        </p:spPr>
      </p:pic>
      <p:graphicFrame>
        <p:nvGraphicFramePr>
          <p:cNvPr id="7" name="Table 7">
            <a:extLst>
              <a:ext uri="{FF2B5EF4-FFF2-40B4-BE49-F238E27FC236}">
                <a16:creationId xmlns:a16="http://schemas.microsoft.com/office/drawing/2014/main" id="{709C8EA8-ED20-4B7E-8AEA-F157B432EA90}"/>
              </a:ext>
            </a:extLst>
          </p:cNvPr>
          <p:cNvGraphicFramePr>
            <a:graphicFrameLocks noGrp="1"/>
          </p:cNvGraphicFramePr>
          <p:nvPr>
            <p:extLst>
              <p:ext uri="{D42A27DB-BD31-4B8C-83A1-F6EECF244321}">
                <p14:modId xmlns:p14="http://schemas.microsoft.com/office/powerpoint/2010/main" val="3751584009"/>
              </p:ext>
            </p:extLst>
          </p:nvPr>
        </p:nvGraphicFramePr>
        <p:xfrm>
          <a:off x="285403" y="2057400"/>
          <a:ext cx="8573193" cy="3055041"/>
        </p:xfrm>
        <a:graphic>
          <a:graphicData uri="http://schemas.openxmlformats.org/drawingml/2006/table">
            <a:tbl>
              <a:tblPr firstRow="1" bandRow="1">
                <a:tableStyleId>{5C22544A-7EE6-4342-B048-85BDC9FD1C3A}</a:tableStyleId>
              </a:tblPr>
              <a:tblGrid>
                <a:gridCol w="1418705">
                  <a:extLst>
                    <a:ext uri="{9D8B030D-6E8A-4147-A177-3AD203B41FA5}">
                      <a16:colId xmlns:a16="http://schemas.microsoft.com/office/drawing/2014/main" val="1447643357"/>
                    </a:ext>
                  </a:extLst>
                </a:gridCol>
                <a:gridCol w="4114800">
                  <a:extLst>
                    <a:ext uri="{9D8B030D-6E8A-4147-A177-3AD203B41FA5}">
                      <a16:colId xmlns:a16="http://schemas.microsoft.com/office/drawing/2014/main" val="716080810"/>
                    </a:ext>
                  </a:extLst>
                </a:gridCol>
                <a:gridCol w="3039688">
                  <a:extLst>
                    <a:ext uri="{9D8B030D-6E8A-4147-A177-3AD203B41FA5}">
                      <a16:colId xmlns:a16="http://schemas.microsoft.com/office/drawing/2014/main" val="2571649900"/>
                    </a:ext>
                  </a:extLst>
                </a:gridCol>
              </a:tblGrid>
              <a:tr h="543560">
                <a:tc>
                  <a:txBody>
                    <a:bodyPr/>
                    <a:lstStyle/>
                    <a:p>
                      <a:pPr algn="ctr"/>
                      <a:r>
                        <a:rPr lang="en-US" dirty="0" err="1"/>
                        <a:t>Tahun</a:t>
                      </a:r>
                      <a:endParaRPr lang="en-ID" dirty="0"/>
                    </a:p>
                  </a:txBody>
                  <a:tcPr/>
                </a:tc>
                <a:tc>
                  <a:txBody>
                    <a:bodyPr/>
                    <a:lstStyle/>
                    <a:p>
                      <a:pPr algn="ctr"/>
                      <a:r>
                        <a:rPr lang="en-US" dirty="0" err="1"/>
                        <a:t>Himpunan</a:t>
                      </a:r>
                      <a:r>
                        <a:rPr lang="en-US" dirty="0"/>
                        <a:t> Ahli Kesehatan </a:t>
                      </a:r>
                      <a:r>
                        <a:rPr lang="en-US" dirty="0" err="1"/>
                        <a:t>Lingkungan</a:t>
                      </a:r>
                      <a:r>
                        <a:rPr lang="en-US" dirty="0"/>
                        <a:t> Indonesia (HAKLI)</a:t>
                      </a:r>
                      <a:endParaRPr lang="en-ID" dirty="0"/>
                    </a:p>
                  </a:txBody>
                  <a:tcPr/>
                </a:tc>
                <a:tc>
                  <a:txBody>
                    <a:bodyPr/>
                    <a:lstStyle/>
                    <a:p>
                      <a:pPr algn="ctr"/>
                      <a:r>
                        <a:rPr lang="en-US" dirty="0"/>
                        <a:t>Environmental Health </a:t>
                      </a:r>
                      <a:r>
                        <a:rPr lang="en-US" dirty="0" err="1"/>
                        <a:t>Spesialist</a:t>
                      </a:r>
                      <a:r>
                        <a:rPr lang="en-US" dirty="0"/>
                        <a:t> Association (EHSA)</a:t>
                      </a:r>
                      <a:endParaRPr lang="en-ID" dirty="0"/>
                    </a:p>
                  </a:txBody>
                  <a:tcPr/>
                </a:tc>
                <a:extLst>
                  <a:ext uri="{0D108BD9-81ED-4DB2-BD59-A6C34878D82A}">
                    <a16:rowId xmlns:a16="http://schemas.microsoft.com/office/drawing/2014/main" val="1555733510"/>
                  </a:ext>
                </a:extLst>
              </a:tr>
              <a:tr h="677601">
                <a:tc>
                  <a:txBody>
                    <a:bodyPr/>
                    <a:lstStyle/>
                    <a:p>
                      <a:pPr algn="ctr"/>
                      <a:r>
                        <a:rPr lang="en-US" dirty="0"/>
                        <a:t>2016-2020</a:t>
                      </a:r>
                      <a:endParaRPr lang="en-ID" dirty="0"/>
                    </a:p>
                  </a:txBody>
                  <a:tcPr/>
                </a:tc>
                <a:tc>
                  <a:txBody>
                    <a:bodyPr/>
                    <a:lstStyle/>
                    <a:p>
                      <a:pPr algn="ctr"/>
                      <a:r>
                        <a:rPr lang="en-US" dirty="0"/>
                        <a:t>Bambang </a:t>
                      </a:r>
                      <a:r>
                        <a:rPr lang="en-US" dirty="0" err="1"/>
                        <a:t>Wahyudi</a:t>
                      </a:r>
                      <a:r>
                        <a:rPr lang="en-US" dirty="0"/>
                        <a:t> (BW)</a:t>
                      </a:r>
                    </a:p>
                    <a:p>
                      <a:pPr algn="ctr"/>
                      <a:r>
                        <a:rPr lang="en-US" dirty="0" err="1"/>
                        <a:t>Mantan</a:t>
                      </a:r>
                      <a:r>
                        <a:rPr lang="en-US" dirty="0"/>
                        <a:t> ASN </a:t>
                      </a:r>
                      <a:r>
                        <a:rPr lang="en-US" dirty="0" err="1"/>
                        <a:t>Kemkes</a:t>
                      </a:r>
                      <a:endParaRPr lang="en-ID"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Bambang </a:t>
                      </a:r>
                      <a:r>
                        <a:rPr lang="en-US" dirty="0" err="1"/>
                        <a:t>Wispri</a:t>
                      </a: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r>
                        <a:rPr lang="en-US" dirty="0" err="1"/>
                        <a:t>Dosen</a:t>
                      </a:r>
                      <a:r>
                        <a:rPr lang="en-US" dirty="0"/>
                        <a:t> UI)</a:t>
                      </a:r>
                      <a:endParaRPr lang="id-ID" dirty="0"/>
                    </a:p>
                  </a:txBody>
                  <a:tcPr/>
                </a:tc>
                <a:extLst>
                  <a:ext uri="{0D108BD9-81ED-4DB2-BD59-A6C34878D82A}">
                    <a16:rowId xmlns:a16="http://schemas.microsoft.com/office/drawing/2014/main" val="749886545"/>
                  </a:ext>
                </a:extLst>
              </a:tr>
              <a:tr h="677601">
                <a:tc>
                  <a:txBody>
                    <a:bodyPr/>
                    <a:lstStyle/>
                    <a:p>
                      <a:pPr algn="ctr"/>
                      <a:r>
                        <a:rPr lang="en-US" dirty="0"/>
                        <a:t>2020-2025</a:t>
                      </a:r>
                      <a:endParaRPr lang="en-ID" dirty="0"/>
                    </a:p>
                  </a:txBody>
                  <a:tcPr/>
                </a:tc>
                <a:tc>
                  <a:txBody>
                    <a:bodyPr/>
                    <a:lstStyle/>
                    <a:p>
                      <a:pPr algn="ctr"/>
                      <a:r>
                        <a:rPr lang="en-US" dirty="0"/>
                        <a:t>Prof. Dr. H. </a:t>
                      </a:r>
                      <a:r>
                        <a:rPr lang="en-US" dirty="0" err="1"/>
                        <a:t>Arif</a:t>
                      </a:r>
                      <a:r>
                        <a:rPr lang="en-US" dirty="0"/>
                        <a:t> </a:t>
                      </a:r>
                      <a:r>
                        <a:rPr lang="en-US" dirty="0" err="1"/>
                        <a:t>Sumantri</a:t>
                      </a:r>
                      <a:r>
                        <a:rPr lang="en-US" dirty="0"/>
                        <a:t>, S.KM., </a:t>
                      </a:r>
                      <a:r>
                        <a:rPr lang="en-US" dirty="0" err="1"/>
                        <a:t>M.Kes</a:t>
                      </a:r>
                      <a:endParaRPr lang="en-US" dirty="0"/>
                    </a:p>
                    <a:p>
                      <a:pPr algn="ctr"/>
                      <a:r>
                        <a:rPr lang="en-US" dirty="0" err="1"/>
                        <a:t>Dekan</a:t>
                      </a:r>
                      <a:r>
                        <a:rPr lang="en-US" dirty="0"/>
                        <a:t> FKIK UIN </a:t>
                      </a:r>
                      <a:r>
                        <a:rPr lang="en-US" dirty="0" err="1"/>
                        <a:t>Syarif</a:t>
                      </a:r>
                      <a:r>
                        <a:rPr lang="en-US" dirty="0"/>
                        <a:t> </a:t>
                      </a:r>
                      <a:r>
                        <a:rPr lang="en-US" dirty="0" err="1"/>
                        <a:t>Hidatullah</a:t>
                      </a:r>
                      <a:r>
                        <a:rPr lang="en-US" dirty="0"/>
                        <a:t> Jakarta</a:t>
                      </a:r>
                      <a:endParaRPr lang="en-ID" dirty="0"/>
                    </a:p>
                  </a:txBody>
                  <a:tcPr/>
                </a:tc>
                <a:tc>
                  <a:txBody>
                    <a:bodyPr/>
                    <a:lstStyle/>
                    <a:p>
                      <a:pPr algn="ctr"/>
                      <a:r>
                        <a:rPr lang="en-US" dirty="0"/>
                        <a:t>Dr. Tri Joko, </a:t>
                      </a:r>
                      <a:r>
                        <a:rPr lang="en-US" dirty="0" err="1"/>
                        <a:t>M.Si</a:t>
                      </a:r>
                      <a:endParaRPr lang="en-US" dirty="0"/>
                    </a:p>
                    <a:p>
                      <a:pPr algn="ctr"/>
                      <a:r>
                        <a:rPr lang="en-US" dirty="0" err="1"/>
                        <a:t>Kesling</a:t>
                      </a:r>
                      <a:r>
                        <a:rPr lang="en-US" dirty="0"/>
                        <a:t> FKM </a:t>
                      </a:r>
                      <a:r>
                        <a:rPr lang="en-US" dirty="0" err="1"/>
                        <a:t>Undip</a:t>
                      </a:r>
                      <a:endParaRPr lang="en-US" dirty="0"/>
                    </a:p>
                    <a:p>
                      <a:pPr algn="ctr"/>
                      <a:r>
                        <a:rPr lang="en-US" dirty="0"/>
                        <a:t>========================</a:t>
                      </a:r>
                    </a:p>
                    <a:p>
                      <a:pPr algn="ctr"/>
                      <a:r>
                        <a:rPr lang="en-US" dirty="0"/>
                        <a:t>Dr. Drs. </a:t>
                      </a:r>
                      <a:r>
                        <a:rPr lang="en-US" dirty="0" err="1"/>
                        <a:t>Slamet</a:t>
                      </a:r>
                      <a:r>
                        <a:rPr lang="en-US" dirty="0"/>
                        <a:t> </a:t>
                      </a:r>
                      <a:r>
                        <a:rPr lang="en-US" dirty="0" err="1"/>
                        <a:t>Isworo</a:t>
                      </a:r>
                      <a:r>
                        <a:rPr lang="en-US" dirty="0"/>
                        <a:t>, </a:t>
                      </a:r>
                      <a:r>
                        <a:rPr lang="en-US" dirty="0" err="1"/>
                        <a:t>M.Kes</a:t>
                      </a:r>
                      <a:endParaRPr lang="en-US" dirty="0"/>
                    </a:p>
                    <a:p>
                      <a:pPr algn="ctr"/>
                      <a:r>
                        <a:rPr lang="en-US" dirty="0" err="1"/>
                        <a:t>Kaprodi</a:t>
                      </a:r>
                      <a:r>
                        <a:rPr lang="en-US" dirty="0"/>
                        <a:t> S1 </a:t>
                      </a:r>
                      <a:r>
                        <a:rPr lang="en-US" dirty="0" err="1"/>
                        <a:t>Kesling</a:t>
                      </a:r>
                      <a:r>
                        <a:rPr lang="en-US" dirty="0"/>
                        <a:t> Univ. Dian </a:t>
                      </a:r>
                      <a:r>
                        <a:rPr lang="en-US" dirty="0" err="1"/>
                        <a:t>Nuswantoro</a:t>
                      </a:r>
                      <a:endParaRPr lang="en-ID" dirty="0"/>
                    </a:p>
                  </a:txBody>
                  <a:tcPr/>
                </a:tc>
                <a:extLst>
                  <a:ext uri="{0D108BD9-81ED-4DB2-BD59-A6C34878D82A}">
                    <a16:rowId xmlns:a16="http://schemas.microsoft.com/office/drawing/2014/main" val="4172924133"/>
                  </a:ext>
                </a:extLst>
              </a:tr>
            </a:tbl>
          </a:graphicData>
        </a:graphic>
      </p:graphicFrame>
    </p:spTree>
    <p:extLst>
      <p:ext uri="{BB962C8B-B14F-4D97-AF65-F5344CB8AC3E}">
        <p14:creationId xmlns:p14="http://schemas.microsoft.com/office/powerpoint/2010/main" val="2687436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image.slidesharecdn.com/2materiab2metodahargapokokpesanan-141204110401-conversion-gate02/95/metoda-harga-pokok-pesanan-56-638.jpg?cb=1417691154"/>
          <p:cNvPicPr>
            <a:picLocks noChangeAspect="1" noChangeArrowheads="1"/>
          </p:cNvPicPr>
          <p:nvPr/>
        </p:nvPicPr>
        <p:blipFill>
          <a:blip r:embed="rId2" cstate="print"/>
          <a:srcRect/>
          <a:stretch>
            <a:fillRect/>
          </a:stretch>
        </p:blipFill>
        <p:spPr bwMode="auto">
          <a:xfrm>
            <a:off x="0" y="0"/>
            <a:ext cx="9126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dirty="0"/>
              <a:t>PENYELENGGARAAN </a:t>
            </a:r>
            <a:br>
              <a:rPr lang="en-US" dirty="0"/>
            </a:br>
            <a:r>
              <a:rPr lang="id-ID" dirty="0"/>
              <a:t>KESEHATAN LINGKUNGAN</a:t>
            </a:r>
          </a:p>
        </p:txBody>
      </p:sp>
      <p:sp>
        <p:nvSpPr>
          <p:cNvPr id="3" name="Content Placeholder 2"/>
          <p:cNvSpPr>
            <a:spLocks noGrp="1"/>
          </p:cNvSpPr>
          <p:nvPr>
            <p:ph idx="1"/>
          </p:nvPr>
        </p:nvSpPr>
        <p:spPr>
          <a:xfrm>
            <a:off x="457200" y="1798637"/>
            <a:ext cx="8229600" cy="4525963"/>
          </a:xfrm>
        </p:spPr>
        <p:txBody>
          <a:bodyPr>
            <a:normAutofit lnSpcReduction="10000"/>
          </a:bodyPr>
          <a:lstStyle/>
          <a:p>
            <a:pPr algn="just"/>
            <a:r>
              <a:rPr lang="id-ID" b="1" dirty="0"/>
              <a:t>PENYEHATAN</a:t>
            </a:r>
            <a:r>
              <a:rPr lang="id-ID" dirty="0"/>
              <a:t> adalah upaya pencegahan penurunan kualitas media lingkungan dan upaya peningkatan kualitas media lingkungan.</a:t>
            </a:r>
          </a:p>
          <a:p>
            <a:pPr algn="just"/>
            <a:r>
              <a:rPr lang="id-ID" b="1" dirty="0"/>
              <a:t>PENGAMANAN</a:t>
            </a:r>
            <a:r>
              <a:rPr lang="id-ID" dirty="0"/>
              <a:t> adalah upaya pelindungan terhadap kesehatan masyarakat dari faktor risiko atau gangguan kesehatan.</a:t>
            </a:r>
          </a:p>
          <a:p>
            <a:pPr algn="just"/>
            <a:r>
              <a:rPr lang="id-ID" b="1" dirty="0"/>
              <a:t>PENGENDALIAN</a:t>
            </a:r>
            <a:r>
              <a:rPr lang="id-ID" dirty="0"/>
              <a:t> adalah upaya untuk mengurangi atau melenyapkan faktor risiko penyakit dan/atau gangguan kesehatan.</a:t>
            </a:r>
          </a:p>
        </p:txBody>
      </p:sp>
    </p:spTree>
    <p:extLst>
      <p:ext uri="{BB962C8B-B14F-4D97-AF65-F5344CB8AC3E}">
        <p14:creationId xmlns:p14="http://schemas.microsoft.com/office/powerpoint/2010/main" val="2533911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PENYEHATAN</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a:t>Penyehatan dilakukan terhadap media lingkungan berupa </a:t>
            </a:r>
            <a:r>
              <a:rPr lang="id-ID" b="1" dirty="0"/>
              <a:t>AIR, UDARA, TANAH, PANGAN, SERTA SARANA DAN BANGUNAN</a:t>
            </a:r>
            <a:r>
              <a:rPr lang="id-ID" dirty="0"/>
              <a:t>.</a:t>
            </a:r>
            <a:endParaRPr lang="en-US" dirty="0"/>
          </a:p>
          <a:p>
            <a:pPr algn="just"/>
            <a:r>
              <a:rPr lang="id-ID" dirty="0"/>
              <a:t>Penyehatan </a:t>
            </a:r>
            <a:r>
              <a:rPr lang="id-ID" b="1" dirty="0"/>
              <a:t>AIR </a:t>
            </a:r>
            <a:r>
              <a:rPr lang="id-ID" dirty="0"/>
              <a:t>meliputi upaya pengawasan, pelindungan, dan peningkatan kualitas air. </a:t>
            </a:r>
            <a:endParaRPr lang="en-US" dirty="0"/>
          </a:p>
          <a:p>
            <a:pPr algn="just"/>
            <a:r>
              <a:rPr lang="id-ID" dirty="0"/>
              <a:t>Penyehatan </a:t>
            </a:r>
            <a:r>
              <a:rPr lang="id-ID" b="1" dirty="0"/>
              <a:t>UDARA</a:t>
            </a:r>
            <a:r>
              <a:rPr lang="en-US" b="1" dirty="0"/>
              <a:t>/ </a:t>
            </a:r>
            <a:r>
              <a:rPr lang="id-ID" b="1" dirty="0"/>
              <a:t>TANAH </a:t>
            </a:r>
            <a:r>
              <a:rPr lang="id-ID" dirty="0"/>
              <a:t>meliputi upaya pemantauan dan pencegahan penurunan kualitas udara</a:t>
            </a:r>
            <a:r>
              <a:rPr lang="en-US" dirty="0"/>
              <a:t>/ </a:t>
            </a:r>
            <a:r>
              <a:rPr lang="id-ID" dirty="0"/>
              <a:t>tanah. </a:t>
            </a:r>
          </a:p>
          <a:p>
            <a:pPr algn="just"/>
            <a:r>
              <a:rPr lang="id-ID" dirty="0"/>
              <a:t>Penyehatan </a:t>
            </a:r>
            <a:r>
              <a:rPr lang="id-ID" b="1" dirty="0"/>
              <a:t>PANGAN</a:t>
            </a:r>
            <a:r>
              <a:rPr lang="id-ID" dirty="0"/>
              <a:t> meliputi upaya pengawasan, pelindungan, dan peningkatan kualitas higiene dan sanitasi pangan. </a:t>
            </a:r>
            <a:endParaRPr lang="en-US" dirty="0"/>
          </a:p>
          <a:p>
            <a:pPr algn="just"/>
            <a:r>
              <a:rPr lang="es-ES" dirty="0" err="1"/>
              <a:t>Penyehatan</a:t>
            </a:r>
            <a:r>
              <a:rPr lang="es-ES" dirty="0"/>
              <a:t> </a:t>
            </a:r>
            <a:r>
              <a:rPr lang="es-ES" b="1" dirty="0"/>
              <a:t>SARANA DAN BANGUNAN </a:t>
            </a:r>
            <a:r>
              <a:rPr lang="es-ES" dirty="0" err="1"/>
              <a:t>meliputi</a:t>
            </a:r>
            <a:r>
              <a:rPr lang="es-ES" dirty="0"/>
              <a:t> </a:t>
            </a:r>
            <a:r>
              <a:rPr lang="es-ES" dirty="0" err="1"/>
              <a:t>upaya</a:t>
            </a:r>
            <a:r>
              <a:rPr lang="es-ES" dirty="0"/>
              <a:t> </a:t>
            </a:r>
            <a:r>
              <a:rPr lang="es-ES" dirty="0" err="1"/>
              <a:t>pengawasan</a:t>
            </a:r>
            <a:r>
              <a:rPr lang="es-ES" dirty="0"/>
              <a:t>, </a:t>
            </a:r>
            <a:r>
              <a:rPr lang="es-ES" dirty="0" err="1"/>
              <a:t>pelindungan</a:t>
            </a:r>
            <a:r>
              <a:rPr lang="es-ES" dirty="0"/>
              <a:t>, dan </a:t>
            </a:r>
            <a:r>
              <a:rPr lang="es-ES" dirty="0" err="1"/>
              <a:t>peningkatan</a:t>
            </a:r>
            <a:r>
              <a:rPr lang="es-ES" dirty="0"/>
              <a:t> </a:t>
            </a:r>
            <a:r>
              <a:rPr lang="es-ES" dirty="0" err="1"/>
              <a:t>kualitas</a:t>
            </a:r>
            <a:r>
              <a:rPr lang="es-ES" dirty="0"/>
              <a:t> </a:t>
            </a:r>
            <a:r>
              <a:rPr lang="es-ES" dirty="0" err="1"/>
              <a:t>sanitasi</a:t>
            </a:r>
            <a:r>
              <a:rPr lang="es-ES" dirty="0"/>
              <a:t> </a:t>
            </a:r>
            <a:r>
              <a:rPr lang="es-ES" dirty="0" err="1"/>
              <a:t>sarana</a:t>
            </a:r>
            <a:r>
              <a:rPr lang="es-ES" dirty="0"/>
              <a:t> dan </a:t>
            </a:r>
            <a:r>
              <a:rPr lang="es-ES" dirty="0" err="1"/>
              <a:t>bangunan</a:t>
            </a:r>
            <a:r>
              <a:rPr lang="es-ES" dirty="0"/>
              <a:t>. </a:t>
            </a:r>
            <a:endParaRPr lang="id-ID" dirty="0"/>
          </a:p>
        </p:txBody>
      </p:sp>
    </p:spTree>
    <p:extLst>
      <p:ext uri="{BB962C8B-B14F-4D97-AF65-F5344CB8AC3E}">
        <p14:creationId xmlns:p14="http://schemas.microsoft.com/office/powerpoint/2010/main" val="866689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PENYEHATAN</a:t>
            </a:r>
            <a:r>
              <a:rPr lang="en-US" b="1" dirty="0"/>
              <a:t> AIR</a:t>
            </a:r>
            <a:endParaRPr lang="id-ID" dirty="0"/>
          </a:p>
        </p:txBody>
      </p:sp>
      <p:sp>
        <p:nvSpPr>
          <p:cNvPr id="3" name="Content Placeholder 2"/>
          <p:cNvSpPr>
            <a:spLocks noGrp="1"/>
          </p:cNvSpPr>
          <p:nvPr>
            <p:ph idx="1"/>
          </p:nvPr>
        </p:nvSpPr>
        <p:spPr/>
        <p:txBody>
          <a:bodyPr>
            <a:normAutofit fontScale="77500" lnSpcReduction="20000"/>
          </a:bodyPr>
          <a:lstStyle/>
          <a:p>
            <a:r>
              <a:rPr lang="id-ID" dirty="0"/>
              <a:t>PENGAWASAN KUALITAS </a:t>
            </a:r>
            <a:r>
              <a:rPr lang="en-US" dirty="0"/>
              <a:t>AIR </a:t>
            </a:r>
            <a:r>
              <a:rPr lang="id-ID" dirty="0"/>
              <a:t>DILAKUKAN MELALUI:</a:t>
            </a:r>
          </a:p>
          <a:p>
            <a:pPr marL="400050" lvl="1" indent="0">
              <a:buNone/>
              <a:tabLst>
                <a:tab pos="357188" algn="l"/>
              </a:tabLst>
            </a:pPr>
            <a:r>
              <a:rPr lang="id-ID" sz="3400" dirty="0"/>
              <a:t>a. surveilans;</a:t>
            </a:r>
          </a:p>
          <a:p>
            <a:pPr marL="400050" lvl="1" indent="0">
              <a:buNone/>
              <a:tabLst>
                <a:tab pos="357188" algn="l"/>
              </a:tabLst>
            </a:pPr>
            <a:r>
              <a:rPr lang="id-ID" sz="3400" dirty="0"/>
              <a:t>b. uji laboratorium;</a:t>
            </a:r>
          </a:p>
          <a:p>
            <a:pPr marL="400050" lvl="1" indent="0">
              <a:buNone/>
              <a:tabLst>
                <a:tab pos="357188" algn="l"/>
              </a:tabLst>
            </a:pPr>
            <a:r>
              <a:rPr lang="id-ID" sz="3400" dirty="0"/>
              <a:t>c. Analisis Risiko; dan/atau</a:t>
            </a:r>
          </a:p>
          <a:p>
            <a:pPr marL="400050" lvl="1" indent="0">
              <a:buNone/>
              <a:tabLst>
                <a:tab pos="357188" algn="l"/>
              </a:tabLst>
            </a:pPr>
            <a:r>
              <a:rPr lang="id-ID" sz="3400" dirty="0"/>
              <a:t>d. rekomendasi tindak lanjut.</a:t>
            </a:r>
          </a:p>
          <a:p>
            <a:r>
              <a:rPr lang="id-ID" dirty="0"/>
              <a:t>PELINDUNGAN KUALITAS AIR DILAKUKAN MELALUI:</a:t>
            </a:r>
          </a:p>
          <a:p>
            <a:pPr marL="400050" lvl="1" indent="0">
              <a:buNone/>
            </a:pPr>
            <a:r>
              <a:rPr lang="id-ID" sz="3400" dirty="0"/>
              <a:t>a. KIE;</a:t>
            </a:r>
          </a:p>
          <a:p>
            <a:pPr marL="400050" lvl="1" indent="0">
              <a:buNone/>
            </a:pPr>
            <a:r>
              <a:rPr lang="id-ID" sz="3400" dirty="0"/>
              <a:t>b. pengembangan teknologi tepat guna; dan/atau</a:t>
            </a:r>
          </a:p>
          <a:p>
            <a:pPr marL="400050" lvl="1" indent="0">
              <a:buNone/>
            </a:pPr>
            <a:r>
              <a:rPr lang="id-ID" sz="3400" dirty="0"/>
              <a:t>c. rekayasa lingkungan.</a:t>
            </a:r>
          </a:p>
          <a:p>
            <a:r>
              <a:rPr lang="id-ID" dirty="0"/>
              <a:t>PENINGKATAN KUALITAS AIR DILAKUKAN MELALUI</a:t>
            </a:r>
            <a:r>
              <a:rPr lang="en-US" dirty="0"/>
              <a:t>:</a:t>
            </a:r>
            <a:r>
              <a:rPr lang="id-ID" dirty="0"/>
              <a:t> Filtrasi, Sedimentasi, Aerasi, Dekontaminasi, Dan/Atau Disinfeksi.</a:t>
            </a:r>
          </a:p>
        </p:txBody>
      </p:sp>
    </p:spTree>
    <p:extLst>
      <p:ext uri="{BB962C8B-B14F-4D97-AF65-F5344CB8AC3E}">
        <p14:creationId xmlns:p14="http://schemas.microsoft.com/office/powerpoint/2010/main" val="398218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PENYEHATAN</a:t>
            </a:r>
            <a:r>
              <a:rPr lang="en-US" b="1" dirty="0"/>
              <a:t> UDARA/ TANAH</a:t>
            </a:r>
            <a:endParaRPr lang="id-ID" dirty="0"/>
          </a:p>
        </p:txBody>
      </p:sp>
      <p:sp>
        <p:nvSpPr>
          <p:cNvPr id="3" name="Content Placeholder 2"/>
          <p:cNvSpPr>
            <a:spLocks noGrp="1"/>
          </p:cNvSpPr>
          <p:nvPr>
            <p:ph idx="1"/>
          </p:nvPr>
        </p:nvSpPr>
        <p:spPr>
          <a:xfrm>
            <a:off x="457200" y="1752600"/>
            <a:ext cx="8229600" cy="4525963"/>
          </a:xfrm>
        </p:spPr>
        <p:txBody>
          <a:bodyPr>
            <a:normAutofit fontScale="85000" lnSpcReduction="20000"/>
          </a:bodyPr>
          <a:lstStyle/>
          <a:p>
            <a:r>
              <a:rPr lang="id-ID" dirty="0"/>
              <a:t>PEMANTAUAN KUALITAS </a:t>
            </a:r>
            <a:r>
              <a:rPr lang="en-US" dirty="0"/>
              <a:t>UDARA/ TANAH </a:t>
            </a:r>
            <a:r>
              <a:rPr lang="id-ID" dirty="0"/>
              <a:t>DILAKUKAN MELALUI:</a:t>
            </a:r>
          </a:p>
          <a:p>
            <a:pPr marL="400050" lvl="1" indent="0">
              <a:buNone/>
            </a:pPr>
            <a:r>
              <a:rPr lang="id-ID" sz="3300" dirty="0"/>
              <a:t>a. surveilans;</a:t>
            </a:r>
          </a:p>
          <a:p>
            <a:pPr marL="400050" lvl="1" indent="0">
              <a:buNone/>
            </a:pPr>
            <a:r>
              <a:rPr lang="id-ID" sz="3300" dirty="0"/>
              <a:t>b. uji laboratorium;</a:t>
            </a:r>
          </a:p>
          <a:p>
            <a:pPr marL="400050" lvl="1" indent="0">
              <a:buNone/>
            </a:pPr>
            <a:r>
              <a:rPr lang="id-ID" sz="3300" dirty="0"/>
              <a:t>c. Analisis Risiko; dan/atau</a:t>
            </a:r>
          </a:p>
          <a:p>
            <a:pPr marL="400050" lvl="1" indent="0">
              <a:buNone/>
            </a:pPr>
            <a:r>
              <a:rPr lang="id-ID" sz="3300" dirty="0"/>
              <a:t>d. rekomendasi tindak lanjut.</a:t>
            </a:r>
          </a:p>
          <a:p>
            <a:pPr algn="just"/>
            <a:r>
              <a:rPr lang="id-ID" dirty="0"/>
              <a:t>PENCEGAHAN PENURUNAN KUALITAS </a:t>
            </a:r>
            <a:r>
              <a:rPr lang="en-US" dirty="0"/>
              <a:t>UDARA/ TANAH </a:t>
            </a:r>
            <a:r>
              <a:rPr lang="id-ID" dirty="0"/>
              <a:t>DILAKUKAN MELALUI:</a:t>
            </a:r>
          </a:p>
          <a:p>
            <a:pPr marL="400050" lvl="1" indent="0">
              <a:buNone/>
            </a:pPr>
            <a:r>
              <a:rPr lang="id-ID" sz="3300" dirty="0"/>
              <a:t>a. pengembangan teknologi tepat guna;</a:t>
            </a:r>
          </a:p>
          <a:p>
            <a:pPr marL="400050" lvl="1" indent="0">
              <a:buNone/>
            </a:pPr>
            <a:r>
              <a:rPr lang="id-ID" sz="3300" dirty="0"/>
              <a:t>b. rekayasa lingkungan; dan/atau</a:t>
            </a:r>
          </a:p>
          <a:p>
            <a:pPr marL="400050" lvl="1" indent="0">
              <a:buNone/>
            </a:pPr>
            <a:r>
              <a:rPr lang="id-ID" sz="3300" dirty="0"/>
              <a:t>c. KIE</a:t>
            </a:r>
          </a:p>
        </p:txBody>
      </p:sp>
    </p:spTree>
    <p:extLst>
      <p:ext uri="{BB962C8B-B14F-4D97-AF65-F5344CB8AC3E}">
        <p14:creationId xmlns:p14="http://schemas.microsoft.com/office/powerpoint/2010/main" val="429388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d-ID" b="1" dirty="0"/>
              <a:t>PENYEHATAN</a:t>
            </a:r>
            <a:r>
              <a:rPr lang="en-US" b="1" dirty="0"/>
              <a:t> PANGAN</a:t>
            </a:r>
            <a:endParaRPr lang="id-ID" dirty="0"/>
          </a:p>
        </p:txBody>
      </p:sp>
      <p:sp>
        <p:nvSpPr>
          <p:cNvPr id="3" name="Content Placeholder 2"/>
          <p:cNvSpPr>
            <a:spLocks noGrp="1"/>
          </p:cNvSpPr>
          <p:nvPr>
            <p:ph idx="1"/>
          </p:nvPr>
        </p:nvSpPr>
        <p:spPr>
          <a:xfrm>
            <a:off x="76200" y="1676400"/>
            <a:ext cx="9067800" cy="4525963"/>
          </a:xfrm>
        </p:spPr>
        <p:txBody>
          <a:bodyPr>
            <a:noAutofit/>
          </a:bodyPr>
          <a:lstStyle/>
          <a:p>
            <a:r>
              <a:rPr lang="id-ID" sz="2000" dirty="0"/>
              <a:t>PENGAWASAN KUALITAS HIGIENE DAN SANITASI PANGAN DILAKUKAN MELALUI:</a:t>
            </a:r>
          </a:p>
          <a:p>
            <a:pPr marL="400050" lvl="1" indent="0">
              <a:buNone/>
            </a:pPr>
            <a:r>
              <a:rPr lang="id-ID" sz="2000" dirty="0"/>
              <a:t>a. surveilans;</a:t>
            </a:r>
          </a:p>
          <a:p>
            <a:pPr marL="400050" lvl="1" indent="0">
              <a:buNone/>
            </a:pPr>
            <a:r>
              <a:rPr lang="id-ID" sz="2000" dirty="0"/>
              <a:t>b. uji laboratorium;</a:t>
            </a:r>
          </a:p>
          <a:p>
            <a:pPr marL="400050" lvl="1" indent="0">
              <a:buNone/>
            </a:pPr>
            <a:r>
              <a:rPr lang="id-ID" sz="2000" dirty="0"/>
              <a:t>c. Analisis Risiko; dan/atau</a:t>
            </a:r>
          </a:p>
          <a:p>
            <a:pPr marL="400050" lvl="1" indent="0">
              <a:buNone/>
            </a:pPr>
            <a:r>
              <a:rPr lang="id-ID" sz="2000" dirty="0"/>
              <a:t>d. rekomendasi tindak lanjut.</a:t>
            </a:r>
          </a:p>
          <a:p>
            <a:r>
              <a:rPr lang="id-ID" sz="2000" dirty="0"/>
              <a:t>PELINDUNGAN KUALITAS HIGIENE DAN SANITASI PANGAN DILAKUKAN MELALUI:</a:t>
            </a:r>
          </a:p>
          <a:p>
            <a:pPr marL="400050" lvl="1" indent="0">
              <a:buNone/>
            </a:pPr>
            <a:r>
              <a:rPr lang="id-ID" sz="1800" dirty="0"/>
              <a:t>a. KIE;</a:t>
            </a:r>
          </a:p>
          <a:p>
            <a:pPr marL="400050" lvl="1" indent="0">
              <a:buNone/>
            </a:pPr>
            <a:r>
              <a:rPr lang="id-ID" sz="1800" dirty="0"/>
              <a:t>b. pemeriksaan kesehatan penjamah makanan;</a:t>
            </a:r>
          </a:p>
          <a:p>
            <a:pPr marL="400050" lvl="1" indent="0">
              <a:buNone/>
            </a:pPr>
            <a:r>
              <a:rPr lang="id-ID" sz="1800" dirty="0"/>
              <a:t>c. penggunaan alat pelindung diri; dan/atau</a:t>
            </a:r>
          </a:p>
          <a:p>
            <a:pPr marL="400050" lvl="1" indent="0">
              <a:buNone/>
            </a:pPr>
            <a:r>
              <a:rPr lang="id-ID" sz="1800" dirty="0"/>
              <a:t>d. pengembangan teknologi tepat guna.</a:t>
            </a:r>
          </a:p>
          <a:p>
            <a:r>
              <a:rPr lang="id-ID" sz="2000" dirty="0"/>
              <a:t>PENINGKATAN KUALITAS HIGIENE DAN SANITASI PANGAN DILAKUKAN MELALUI:</a:t>
            </a:r>
          </a:p>
          <a:p>
            <a:pPr marL="400050" lvl="1" indent="0">
              <a:buNone/>
            </a:pPr>
            <a:r>
              <a:rPr lang="id-ID" sz="1800" dirty="0"/>
              <a:t>a. KIE; dan/atau</a:t>
            </a:r>
          </a:p>
          <a:p>
            <a:pPr marL="400050" lvl="1" indent="0">
              <a:buNone/>
            </a:pPr>
            <a:r>
              <a:rPr lang="id-ID" sz="1800" dirty="0"/>
              <a:t>b. rekayasa teknologi pengolahan pangan.</a:t>
            </a:r>
          </a:p>
        </p:txBody>
      </p:sp>
    </p:spTree>
    <p:extLst>
      <p:ext uri="{BB962C8B-B14F-4D97-AF65-F5344CB8AC3E}">
        <p14:creationId xmlns:p14="http://schemas.microsoft.com/office/powerpoint/2010/main" val="3442129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id-ID" b="1" dirty="0"/>
              <a:t>PENYEHATAN</a:t>
            </a:r>
            <a:r>
              <a:rPr lang="en-US" b="1" dirty="0"/>
              <a:t> </a:t>
            </a:r>
            <a:br>
              <a:rPr lang="en-US" b="1" dirty="0"/>
            </a:br>
            <a:r>
              <a:rPr lang="en-US" b="1" dirty="0"/>
              <a:t>SARANA DAN BANGUNAN</a:t>
            </a:r>
            <a:endParaRPr lang="id-ID" dirty="0"/>
          </a:p>
        </p:txBody>
      </p:sp>
      <p:sp>
        <p:nvSpPr>
          <p:cNvPr id="3" name="Content Placeholder 2"/>
          <p:cNvSpPr>
            <a:spLocks noGrp="1"/>
          </p:cNvSpPr>
          <p:nvPr>
            <p:ph idx="1"/>
          </p:nvPr>
        </p:nvSpPr>
        <p:spPr>
          <a:xfrm>
            <a:off x="457200" y="1905000"/>
            <a:ext cx="8229600" cy="4525963"/>
          </a:xfrm>
        </p:spPr>
        <p:txBody>
          <a:bodyPr>
            <a:normAutofit fontScale="70000" lnSpcReduction="20000"/>
          </a:bodyPr>
          <a:lstStyle/>
          <a:p>
            <a:r>
              <a:rPr lang="id-ID" dirty="0"/>
              <a:t>PENGAWASAN KUALITAS SANITASI SARANA DAN BANGUNAN DILAKUKAN MELALUI:</a:t>
            </a:r>
          </a:p>
          <a:p>
            <a:pPr marL="400050" lvl="1" indent="0">
              <a:buNone/>
            </a:pPr>
            <a:r>
              <a:rPr lang="id-ID" sz="3400" dirty="0"/>
              <a:t>a. surveilans;</a:t>
            </a:r>
          </a:p>
          <a:p>
            <a:pPr marL="400050" lvl="1" indent="0">
              <a:buNone/>
            </a:pPr>
            <a:r>
              <a:rPr lang="id-ID" sz="3400" dirty="0"/>
              <a:t>b. Analisis Risiko; dan/atau</a:t>
            </a:r>
          </a:p>
          <a:p>
            <a:pPr marL="400050" lvl="1" indent="0">
              <a:buNone/>
            </a:pPr>
            <a:r>
              <a:rPr lang="id-ID" sz="3400" dirty="0"/>
              <a:t>c. rekomendasi tindak lanjut.</a:t>
            </a:r>
          </a:p>
          <a:p>
            <a:r>
              <a:rPr lang="id-ID" dirty="0"/>
              <a:t>PELINDUNGAN KUALITAS SANITASI SARANA DAN BANGUNAN DILAKUKAN MELALUI:</a:t>
            </a:r>
          </a:p>
          <a:p>
            <a:pPr marL="400050" lvl="1" indent="0">
              <a:buNone/>
            </a:pPr>
            <a:r>
              <a:rPr lang="id-ID" sz="3400" dirty="0"/>
              <a:t>a. KIE; dan/atau</a:t>
            </a:r>
          </a:p>
          <a:p>
            <a:pPr marL="400050" lvl="1" indent="0">
              <a:buNone/>
            </a:pPr>
            <a:r>
              <a:rPr lang="id-ID" sz="3400" dirty="0"/>
              <a:t>b. pengembangan teknologi tepat guna.</a:t>
            </a:r>
          </a:p>
          <a:p>
            <a:r>
              <a:rPr lang="id-ID" dirty="0"/>
              <a:t>PENINGKATAN KUALITAS SANITASI SARANA DAN BANGUNAN DILAKUKAN MELALUI:</a:t>
            </a:r>
          </a:p>
          <a:p>
            <a:pPr marL="400050" lvl="1" indent="0">
              <a:buNone/>
            </a:pPr>
            <a:r>
              <a:rPr lang="id-ID" sz="3400" dirty="0"/>
              <a:t>a. KIE; dan/atau</a:t>
            </a:r>
          </a:p>
          <a:p>
            <a:pPr marL="400050" lvl="1" indent="0">
              <a:buNone/>
            </a:pPr>
            <a:r>
              <a:rPr lang="id-ID" sz="3400" dirty="0"/>
              <a:t>b. pengembangan teknologi tepat guna.</a:t>
            </a:r>
          </a:p>
        </p:txBody>
      </p:sp>
    </p:spTree>
    <p:extLst>
      <p:ext uri="{BB962C8B-B14F-4D97-AF65-F5344CB8AC3E}">
        <p14:creationId xmlns:p14="http://schemas.microsoft.com/office/powerpoint/2010/main" val="2751981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1420</TotalTime>
  <Words>2425</Words>
  <Application>Microsoft Office PowerPoint</Application>
  <PresentationFormat>On-screen Show (4:3)</PresentationFormat>
  <Paragraphs>246</Paragraphs>
  <Slides>36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KESEHATAN LINGKUNGAN  DALAM DUNIA KERJA</vt:lpstr>
      <vt:lpstr>KESEHATAN LINGKUNGAN</vt:lpstr>
      <vt:lpstr>LINGKUP PENYELENGGARAAN  PEKERJAAN TENAGA SANITARIAN</vt:lpstr>
      <vt:lpstr>PENYELENGGARAAN  KESEHATAN LINGKUNGAN</vt:lpstr>
      <vt:lpstr>PENYEHATAN</vt:lpstr>
      <vt:lpstr>PENYEHATAN AIR</vt:lpstr>
      <vt:lpstr>PENYEHATAN UDARA/ TANAH</vt:lpstr>
      <vt:lpstr>PENYEHATAN PANGAN</vt:lpstr>
      <vt:lpstr>PENYEHATAN  SARANA DAN BANGUNAN</vt:lpstr>
      <vt:lpstr>PENGAMANAN</vt:lpstr>
      <vt:lpstr>UPAYA PELINDUNGAN  KESEHATAN MASYARAKAT</vt:lpstr>
      <vt:lpstr>PROSES PENGOLAHAN LIMBAH</vt:lpstr>
      <vt:lpstr>PENGAWASAN TERHADAP LIMBAH</vt:lpstr>
      <vt:lpstr>PENGENDALIAN</vt:lpstr>
      <vt:lpstr>METODE PENGENDALIAN VEKTOR DAN BINATANG PEMBAWA PENYAKIT</vt:lpstr>
      <vt:lpstr>PERAN SERTA MASYARAKAT</vt:lpstr>
      <vt:lpstr>KOORDINASI, JEJARING KERJA, DAN KEMITRAAN</vt:lpstr>
      <vt:lpstr>KUALIFIKASI TENAGA SANITARIAN</vt:lpstr>
      <vt:lpstr>KEWENANGAN/KOMPETENSI SANITARIAN PROFESI</vt:lpstr>
      <vt:lpstr>KEWENANGAN/KOMPETENSI TEKNISI SANITARIAN UTAMA (SARJANA)</vt:lpstr>
      <vt:lpstr>KEWENANGAN/KOMPETENSI TEKNISI SANITARIAN MADYA (D3)</vt:lpstr>
      <vt:lpstr>KEWENANGAN/KOMPETENSI TEKNISI SANITARIAN PRATAMA (D1)</vt:lpstr>
      <vt:lpstr>KEWENANGAN/KOMPETENSI ASISTEN TEKNISI SANITARIAN (SMK)</vt:lpstr>
      <vt:lpstr>STANDAR  PROFESI TENAGA SANITARIAN</vt:lpstr>
      <vt:lpstr>PowerPoint Presentation</vt:lpstr>
      <vt:lpstr>PowerPoint Presentation</vt:lpstr>
      <vt:lpstr>PRAKTIK KESEHATAN LINGKUNGAN</vt:lpstr>
      <vt:lpstr>DASAR PERTIMBANGAN PENYUSUNAN KOMPETENSI</vt:lpstr>
      <vt:lpstr>BTKL PPM</vt:lpstr>
      <vt:lpstr>BADAN LINGKUNGAN HIDUP</vt:lpstr>
      <vt:lpstr>DINAS KESEHATAN, PUSKESMAS  DAN LABKESDA</vt:lpstr>
      <vt:lpstr>RUMAH SAKIT</vt:lpstr>
      <vt:lpstr>KANTOR KESEHATAN PELABUHAN</vt:lpstr>
      <vt:lpstr>INDUSTRI</vt:lpstr>
      <vt:lpstr>ORGANISASI PROFESI (OP)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SINKRONISASI  PRAKTIK KESEHATAN LINGKUNGAN  DENGAN DUNIA KERJA</dc:title>
  <dc:creator>MITSUBISHI</dc:creator>
  <cp:lastModifiedBy>Asus</cp:lastModifiedBy>
  <cp:revision>90</cp:revision>
  <dcterms:created xsi:type="dcterms:W3CDTF">2006-08-16T00:00:00Z</dcterms:created>
  <dcterms:modified xsi:type="dcterms:W3CDTF">2024-03-04T21:50:17Z</dcterms:modified>
</cp:coreProperties>
</file>