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74" r:id="rId4"/>
    <p:sldId id="257" r:id="rId5"/>
    <p:sldId id="280" r:id="rId6"/>
    <p:sldId id="258" r:id="rId7"/>
    <p:sldId id="260" r:id="rId8"/>
    <p:sldId id="261" r:id="rId9"/>
    <p:sldId id="262" r:id="rId10"/>
    <p:sldId id="263" r:id="rId11"/>
    <p:sldId id="282" r:id="rId12"/>
    <p:sldId id="264" r:id="rId13"/>
    <p:sldId id="265" r:id="rId14"/>
    <p:sldId id="266" r:id="rId15"/>
    <p:sldId id="267" r:id="rId16"/>
    <p:sldId id="268" r:id="rId17"/>
    <p:sldId id="269" r:id="rId18"/>
    <p:sldId id="270" r:id="rId19"/>
    <p:sldId id="271" r:id="rId20"/>
    <p:sldId id="272" r:id="rId21"/>
    <p:sldId id="273" r:id="rId22"/>
    <p:sldId id="283" r:id="rId23"/>
    <p:sldId id="285" r:id="rId24"/>
    <p:sldId id="286" r:id="rId25"/>
    <p:sldId id="287" r:id="rId26"/>
    <p:sldId id="289" r:id="rId27"/>
    <p:sldId id="291" r:id="rId28"/>
    <p:sldId id="292" r:id="rId29"/>
    <p:sldId id="293" r:id="rId30"/>
    <p:sldId id="294" r:id="rId31"/>
    <p:sldId id="295" r:id="rId32"/>
    <p:sldId id="296" r:id="rId33"/>
    <p:sldId id="275" r:id="rId34"/>
    <p:sldId id="276" r:id="rId35"/>
    <p:sldId id="277" r:id="rId36"/>
    <p:sldId id="278" r:id="rId37"/>
    <p:sldId id="279"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48" d="100"/>
          <a:sy n="48" d="100"/>
        </p:scale>
        <p:origin x="5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D1989-0A09-45A0-8E66-495F9F4BFE38}"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158518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D1989-0A09-45A0-8E66-495F9F4BFE38}"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422967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D1989-0A09-45A0-8E66-495F9F4BFE38}"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51759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D1989-0A09-45A0-8E66-495F9F4BFE38}"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216242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7D1989-0A09-45A0-8E66-495F9F4BFE38}"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327856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7D1989-0A09-45A0-8E66-495F9F4BFE38}"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207560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7D1989-0A09-45A0-8E66-495F9F4BFE38}"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210389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D1989-0A09-45A0-8E66-495F9F4BFE38}"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360181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D1989-0A09-45A0-8E66-495F9F4BFE38}"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260032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7D1989-0A09-45A0-8E66-495F9F4BFE38}"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330788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7D1989-0A09-45A0-8E66-495F9F4BFE38}"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FA5FE-3E95-4B1D-9B62-12553BCFC511}" type="slidenum">
              <a:rPr lang="en-US" smtClean="0"/>
              <a:t>‹#›</a:t>
            </a:fld>
            <a:endParaRPr lang="en-US"/>
          </a:p>
        </p:txBody>
      </p:sp>
    </p:spTree>
    <p:extLst>
      <p:ext uri="{BB962C8B-B14F-4D97-AF65-F5344CB8AC3E}">
        <p14:creationId xmlns:p14="http://schemas.microsoft.com/office/powerpoint/2010/main" val="36260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D1989-0A09-45A0-8E66-495F9F4BFE38}" type="datetimeFigureOut">
              <a:rPr lang="en-US" smtClean="0"/>
              <a:t>2/14/2022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FA5FE-3E95-4B1D-9B62-12553BCFC511}" type="slidenum">
              <a:rPr lang="en-US" smtClean="0"/>
              <a:t>‹#›</a:t>
            </a:fld>
            <a:endParaRPr lang="en-US"/>
          </a:p>
        </p:txBody>
      </p:sp>
    </p:spTree>
    <p:extLst>
      <p:ext uri="{BB962C8B-B14F-4D97-AF65-F5344CB8AC3E}">
        <p14:creationId xmlns:p14="http://schemas.microsoft.com/office/powerpoint/2010/main" val="32777226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ctrTitle"/>
          </p:nvPr>
        </p:nvSpPr>
        <p:spPr>
          <a:xfrm>
            <a:off x="580083" y="522256"/>
            <a:ext cx="10693057" cy="1368530"/>
          </a:xfrm>
        </p:spPr>
        <p:txBody>
          <a:bodyPr>
            <a:normAutofit/>
          </a:bodyPr>
          <a:lstStyle/>
          <a:p>
            <a:r>
              <a:rPr lang="en-US" sz="8000" b="1" dirty="0" smtClean="0">
                <a:latin typeface="+mn-lt"/>
              </a:rPr>
              <a:t>“NYAMUK”</a:t>
            </a:r>
            <a:endParaRPr lang="en-US" sz="8000" b="1" dirty="0">
              <a:latin typeface="+mn-lt"/>
            </a:endParaRPr>
          </a:p>
        </p:txBody>
      </p:sp>
      <p:pic>
        <p:nvPicPr>
          <p:cNvPr id="1028" name="Picture 4" descr="Ilustrasi Serangga Nyamuk Filariasis 幼虫, nyamuk, putih, simetri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886" y="2293773"/>
            <a:ext cx="5267739" cy="369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3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38200" y="669925"/>
            <a:ext cx="2085109" cy="757093"/>
          </a:xfrm>
        </p:spPr>
        <p:txBody>
          <a:bodyPr>
            <a:normAutofit/>
          </a:bodyPr>
          <a:lstStyle/>
          <a:p>
            <a:r>
              <a:rPr lang="en-US" sz="3500" dirty="0" smtClean="0">
                <a:latin typeface="+mn-lt"/>
              </a:rPr>
              <a:t>4. </a:t>
            </a:r>
            <a:r>
              <a:rPr lang="en-US" sz="3500" dirty="0" err="1" smtClean="0">
                <a:latin typeface="+mn-lt"/>
              </a:rPr>
              <a:t>Dewasa</a:t>
            </a:r>
            <a:endParaRPr lang="en-US" sz="3500" dirty="0">
              <a:latin typeface="+mn-lt"/>
            </a:endParaRPr>
          </a:p>
        </p:txBody>
      </p:sp>
      <p:sp>
        <p:nvSpPr>
          <p:cNvPr id="3" name="Content Placeholder 2"/>
          <p:cNvSpPr>
            <a:spLocks noGrp="1"/>
          </p:cNvSpPr>
          <p:nvPr>
            <p:ph idx="1"/>
          </p:nvPr>
        </p:nvSpPr>
        <p:spPr>
          <a:xfrm>
            <a:off x="838200" y="1551709"/>
            <a:ext cx="10515600" cy="4930054"/>
          </a:xfrm>
        </p:spPr>
        <p:txBody>
          <a:bodyPr>
            <a:normAutofit/>
          </a:bodyPr>
          <a:lstStyle/>
          <a:p>
            <a:pPr>
              <a:lnSpc>
                <a:spcPct val="100000"/>
              </a:lnSpc>
            </a:pPr>
            <a:r>
              <a:rPr lang="en-US" dirty="0" err="1"/>
              <a:t>Nyamuk</a:t>
            </a:r>
            <a:r>
              <a:rPr lang="en-US" dirty="0"/>
              <a:t> </a:t>
            </a:r>
            <a:r>
              <a:rPr lang="en-US" dirty="0" err="1"/>
              <a:t>dewasa</a:t>
            </a:r>
            <a:r>
              <a:rPr lang="en-US" dirty="0"/>
              <a:t> yang </a:t>
            </a:r>
            <a:r>
              <a:rPr lang="en-US" dirty="0" err="1"/>
              <a:t>baru</a:t>
            </a:r>
            <a:r>
              <a:rPr lang="en-US" dirty="0"/>
              <a:t> </a:t>
            </a:r>
            <a:r>
              <a:rPr lang="en-US" dirty="0" err="1"/>
              <a:t>keluar</a:t>
            </a:r>
            <a:r>
              <a:rPr lang="en-US" dirty="0"/>
              <a:t> </a:t>
            </a:r>
            <a:r>
              <a:rPr lang="en-US" dirty="0" err="1"/>
              <a:t>dari</a:t>
            </a:r>
            <a:r>
              <a:rPr lang="en-US" dirty="0"/>
              <a:t> pupa </a:t>
            </a:r>
            <a:r>
              <a:rPr lang="en-US" dirty="0" err="1"/>
              <a:t>berhenti</a:t>
            </a:r>
            <a:r>
              <a:rPr lang="en-US" dirty="0"/>
              <a:t> </a:t>
            </a:r>
            <a:r>
              <a:rPr lang="en-US" dirty="0" err="1"/>
              <a:t>sejenak</a:t>
            </a:r>
            <a:r>
              <a:rPr lang="en-US" dirty="0"/>
              <a:t> di </a:t>
            </a:r>
            <a:r>
              <a:rPr lang="en-US" dirty="0" err="1"/>
              <a:t>atas</a:t>
            </a:r>
            <a:r>
              <a:rPr lang="en-US" dirty="0"/>
              <a:t> </a:t>
            </a:r>
            <a:r>
              <a:rPr lang="en-US" dirty="0" err="1"/>
              <a:t>permukaan</a:t>
            </a:r>
            <a:r>
              <a:rPr lang="en-US" dirty="0"/>
              <a:t> air </a:t>
            </a:r>
            <a:r>
              <a:rPr lang="en-US" dirty="0" err="1"/>
              <a:t>untuk</a:t>
            </a:r>
            <a:r>
              <a:rPr lang="en-US" dirty="0"/>
              <a:t> </a:t>
            </a:r>
            <a:r>
              <a:rPr lang="en-US" dirty="0" err="1"/>
              <a:t>mengeringkan</a:t>
            </a:r>
            <a:r>
              <a:rPr lang="en-US" dirty="0"/>
              <a:t> </a:t>
            </a:r>
            <a:r>
              <a:rPr lang="en-US" dirty="0" err="1"/>
              <a:t>tubuhnya</a:t>
            </a:r>
            <a:r>
              <a:rPr lang="en-US" dirty="0"/>
              <a:t> </a:t>
            </a:r>
            <a:r>
              <a:rPr lang="en-US" dirty="0" err="1"/>
              <a:t>terutama</a:t>
            </a:r>
            <a:r>
              <a:rPr lang="en-US" dirty="0"/>
              <a:t> </a:t>
            </a:r>
            <a:r>
              <a:rPr lang="en-US" dirty="0" err="1"/>
              <a:t>sayap</a:t>
            </a:r>
            <a:r>
              <a:rPr lang="en-US" dirty="0"/>
              <a:t> – </a:t>
            </a:r>
            <a:r>
              <a:rPr lang="en-US" dirty="0" err="1"/>
              <a:t>sayapnya</a:t>
            </a:r>
            <a:r>
              <a:rPr lang="en-US" dirty="0"/>
              <a:t> </a:t>
            </a:r>
            <a:r>
              <a:rPr lang="en-US" dirty="0" err="1"/>
              <a:t>dan</a:t>
            </a:r>
            <a:r>
              <a:rPr lang="en-US" dirty="0"/>
              <a:t> </a:t>
            </a:r>
            <a:r>
              <a:rPr lang="en-US" dirty="0" err="1"/>
              <a:t>sesudah</a:t>
            </a:r>
            <a:r>
              <a:rPr lang="en-US" dirty="0"/>
              <a:t> </a:t>
            </a:r>
            <a:r>
              <a:rPr lang="en-US" dirty="0" err="1"/>
              <a:t>mampu</a:t>
            </a:r>
            <a:r>
              <a:rPr lang="en-US" dirty="0"/>
              <a:t> </a:t>
            </a:r>
            <a:r>
              <a:rPr lang="en-US" dirty="0" err="1"/>
              <a:t>mengembangkan</a:t>
            </a:r>
            <a:r>
              <a:rPr lang="en-US" dirty="0"/>
              <a:t> </a:t>
            </a:r>
            <a:r>
              <a:rPr lang="en-US" dirty="0" err="1" smtClean="0"/>
              <a:t>sayapnya</a:t>
            </a:r>
            <a:r>
              <a:rPr lang="en-US" dirty="0" smtClean="0"/>
              <a:t> </a:t>
            </a:r>
          </a:p>
          <a:p>
            <a:pPr>
              <a:lnSpc>
                <a:spcPct val="100000"/>
              </a:lnSpc>
            </a:pPr>
            <a:r>
              <a:rPr lang="en-US" dirty="0" err="1"/>
              <a:t>N</a:t>
            </a:r>
            <a:r>
              <a:rPr lang="en-US" dirty="0" err="1" smtClean="0"/>
              <a:t>yamuk</a:t>
            </a:r>
            <a:r>
              <a:rPr lang="en-US" dirty="0" smtClean="0"/>
              <a:t> </a:t>
            </a:r>
            <a:r>
              <a:rPr lang="en-US" dirty="0" err="1" smtClean="0"/>
              <a:t>dewasa</a:t>
            </a:r>
            <a:r>
              <a:rPr lang="en-US" dirty="0" smtClean="0"/>
              <a:t> </a:t>
            </a:r>
            <a:r>
              <a:rPr lang="en-US" dirty="0" err="1" smtClean="0"/>
              <a:t>terbang</a:t>
            </a:r>
            <a:r>
              <a:rPr lang="en-US" dirty="0" smtClean="0"/>
              <a:t> </a:t>
            </a:r>
            <a:r>
              <a:rPr lang="en-US" dirty="0" err="1" smtClean="0"/>
              <a:t>mencari</a:t>
            </a:r>
            <a:r>
              <a:rPr lang="en-US" dirty="0" smtClean="0"/>
              <a:t> </a:t>
            </a:r>
            <a:r>
              <a:rPr lang="en-US" dirty="0" err="1" smtClean="0"/>
              <a:t>makan</a:t>
            </a:r>
            <a:r>
              <a:rPr lang="en-US" dirty="0" smtClean="0"/>
              <a:t> </a:t>
            </a:r>
          </a:p>
          <a:p>
            <a:pPr>
              <a:lnSpc>
                <a:spcPct val="100000"/>
              </a:lnSpc>
            </a:pPr>
            <a:r>
              <a:rPr lang="en-US" dirty="0" err="1" smtClean="0"/>
              <a:t>Dalam</a:t>
            </a:r>
            <a:r>
              <a:rPr lang="en-US" dirty="0" smtClean="0"/>
              <a:t> </a:t>
            </a:r>
            <a:r>
              <a:rPr lang="en-US" dirty="0" err="1"/>
              <a:t>keadaan</a:t>
            </a:r>
            <a:r>
              <a:rPr lang="en-US" dirty="0"/>
              <a:t> </a:t>
            </a:r>
            <a:r>
              <a:rPr lang="en-US" dirty="0" err="1"/>
              <a:t>istirahat</a:t>
            </a:r>
            <a:r>
              <a:rPr lang="en-US" dirty="0"/>
              <a:t>, </a:t>
            </a:r>
            <a:r>
              <a:rPr lang="en-US" dirty="0" err="1"/>
              <a:t>bentuk</a:t>
            </a:r>
            <a:r>
              <a:rPr lang="en-US" dirty="0"/>
              <a:t> </a:t>
            </a:r>
            <a:r>
              <a:rPr lang="en-US" dirty="0" err="1"/>
              <a:t>dewasa</a:t>
            </a:r>
            <a:r>
              <a:rPr lang="en-US" dirty="0"/>
              <a:t> </a:t>
            </a:r>
            <a:r>
              <a:rPr lang="en-US" dirty="0" err="1"/>
              <a:t>Culex</a:t>
            </a:r>
            <a:r>
              <a:rPr lang="en-US" dirty="0"/>
              <a:t> </a:t>
            </a:r>
            <a:r>
              <a:rPr lang="en-US" dirty="0" err="1"/>
              <a:t>sp</a:t>
            </a:r>
            <a:r>
              <a:rPr lang="en-US" dirty="0"/>
              <a:t> </a:t>
            </a:r>
            <a:r>
              <a:rPr lang="en-US" dirty="0" err="1"/>
              <a:t>dan</a:t>
            </a:r>
            <a:r>
              <a:rPr lang="en-US" dirty="0"/>
              <a:t> </a:t>
            </a:r>
            <a:r>
              <a:rPr lang="en-US" dirty="0" err="1"/>
              <a:t>Aedes</a:t>
            </a:r>
            <a:r>
              <a:rPr lang="en-US" dirty="0"/>
              <a:t> </a:t>
            </a:r>
            <a:r>
              <a:rPr lang="en-US" dirty="0" err="1"/>
              <a:t>sp</a:t>
            </a:r>
            <a:r>
              <a:rPr lang="en-US" dirty="0"/>
              <a:t> </a:t>
            </a:r>
            <a:r>
              <a:rPr lang="en-US" dirty="0" err="1"/>
              <a:t>hinggap</a:t>
            </a:r>
            <a:r>
              <a:rPr lang="en-US" dirty="0"/>
              <a:t> </a:t>
            </a:r>
            <a:r>
              <a:rPr lang="en-US" dirty="0" err="1"/>
              <a:t>dalam</a:t>
            </a:r>
            <a:r>
              <a:rPr lang="en-US" dirty="0"/>
              <a:t> </a:t>
            </a:r>
            <a:r>
              <a:rPr lang="en-US" dirty="0" err="1"/>
              <a:t>keadaan</a:t>
            </a:r>
            <a:r>
              <a:rPr lang="en-US" dirty="0"/>
              <a:t> </a:t>
            </a:r>
            <a:r>
              <a:rPr lang="en-US" dirty="0" err="1"/>
              <a:t>sejajar</a:t>
            </a:r>
            <a:r>
              <a:rPr lang="en-US" dirty="0"/>
              <a:t> </a:t>
            </a:r>
            <a:r>
              <a:rPr lang="en-US" dirty="0" err="1"/>
              <a:t>dengan</a:t>
            </a:r>
            <a:r>
              <a:rPr lang="en-US" dirty="0"/>
              <a:t> </a:t>
            </a:r>
            <a:r>
              <a:rPr lang="en-US" dirty="0" err="1" smtClean="0"/>
              <a:t>permukaan</a:t>
            </a:r>
            <a:r>
              <a:rPr lang="en-US" dirty="0" smtClean="0"/>
              <a:t>, </a:t>
            </a:r>
            <a:r>
              <a:rPr lang="en-US" dirty="0" err="1" smtClean="0"/>
              <a:t>sedangkan</a:t>
            </a:r>
            <a:r>
              <a:rPr lang="en-US" dirty="0" smtClean="0"/>
              <a:t> </a:t>
            </a:r>
            <a:r>
              <a:rPr lang="en-US" dirty="0"/>
              <a:t>Anopheles </a:t>
            </a:r>
            <a:r>
              <a:rPr lang="en-US" dirty="0" err="1"/>
              <a:t>sp</a:t>
            </a:r>
            <a:r>
              <a:rPr lang="en-US" dirty="0"/>
              <a:t> </a:t>
            </a:r>
            <a:r>
              <a:rPr lang="en-US" dirty="0" err="1"/>
              <a:t>hinggap</a:t>
            </a:r>
            <a:r>
              <a:rPr lang="en-US" dirty="0"/>
              <a:t> </a:t>
            </a:r>
            <a:r>
              <a:rPr lang="en-US" dirty="0" err="1"/>
              <a:t>membentuk</a:t>
            </a:r>
            <a:r>
              <a:rPr lang="en-US" dirty="0"/>
              <a:t> </a:t>
            </a:r>
            <a:r>
              <a:rPr lang="en-US" dirty="0" err="1"/>
              <a:t>sudut</a:t>
            </a:r>
            <a:r>
              <a:rPr lang="en-US" dirty="0"/>
              <a:t> </a:t>
            </a:r>
            <a:r>
              <a:rPr lang="en-US" dirty="0" err="1"/>
              <a:t>dengan</a:t>
            </a:r>
            <a:r>
              <a:rPr lang="en-US" dirty="0"/>
              <a:t> </a:t>
            </a:r>
            <a:r>
              <a:rPr lang="en-US" dirty="0" err="1" smtClean="0"/>
              <a:t>permukaan</a:t>
            </a:r>
            <a:endParaRPr lang="en-US" dirty="0" smtClean="0"/>
          </a:p>
          <a:p>
            <a:pPr>
              <a:lnSpc>
                <a:spcPct val="100000"/>
              </a:lnSpc>
            </a:pPr>
            <a:r>
              <a:rPr lang="en-US" dirty="0" err="1" smtClean="0"/>
              <a:t>Nyamuk</a:t>
            </a:r>
            <a:r>
              <a:rPr lang="en-US" dirty="0" smtClean="0"/>
              <a:t> </a:t>
            </a:r>
            <a:r>
              <a:rPr lang="en-US" dirty="0" err="1" smtClean="0"/>
              <a:t>dewasa</a:t>
            </a:r>
            <a:r>
              <a:rPr lang="en-US" dirty="0" smtClean="0"/>
              <a:t>, </a:t>
            </a:r>
            <a:r>
              <a:rPr lang="en-US" dirty="0" err="1" smtClean="0"/>
              <a:t>kemudian</a:t>
            </a:r>
            <a:r>
              <a:rPr lang="en-US" dirty="0" smtClean="0"/>
              <a:t> </a:t>
            </a:r>
            <a:r>
              <a:rPr lang="en-US" dirty="0" err="1" smtClean="0"/>
              <a:t>akan</a:t>
            </a:r>
            <a:r>
              <a:rPr lang="en-US" dirty="0" smtClean="0"/>
              <a:t> </a:t>
            </a:r>
            <a:r>
              <a:rPr lang="en-US" dirty="0" err="1" smtClean="0"/>
              <a:t>segera</a:t>
            </a:r>
            <a:r>
              <a:rPr lang="en-US" dirty="0" smtClean="0"/>
              <a:t> </a:t>
            </a:r>
            <a:r>
              <a:rPr lang="en-US" dirty="0" err="1" smtClean="0"/>
              <a:t>kawin</a:t>
            </a:r>
            <a:r>
              <a:rPr lang="en-US" dirty="0" smtClean="0"/>
              <a:t> </a:t>
            </a:r>
            <a:r>
              <a:rPr lang="en-US" dirty="0" err="1" smtClean="0"/>
              <a:t>dan</a:t>
            </a:r>
            <a:r>
              <a:rPr lang="en-US" dirty="0" smtClean="0"/>
              <a:t> </a:t>
            </a:r>
            <a:r>
              <a:rPr lang="en-US" dirty="0" err="1" smtClean="0"/>
              <a:t>untuk</a:t>
            </a:r>
            <a:r>
              <a:rPr lang="en-US" dirty="0" smtClean="0"/>
              <a:t> </a:t>
            </a:r>
            <a:r>
              <a:rPr lang="en-US" dirty="0" err="1" smtClean="0"/>
              <a:t>betina</a:t>
            </a:r>
            <a:r>
              <a:rPr lang="en-US" dirty="0" smtClean="0"/>
              <a:t> yang </a:t>
            </a:r>
            <a:r>
              <a:rPr lang="en-US" dirty="0" err="1" smtClean="0"/>
              <a:t>telah</a:t>
            </a:r>
            <a:r>
              <a:rPr lang="en-US" dirty="0" smtClean="0"/>
              <a:t> </a:t>
            </a:r>
            <a:r>
              <a:rPr lang="en-US" dirty="0" err="1" smtClean="0"/>
              <a:t>dibuahi</a:t>
            </a:r>
            <a:r>
              <a:rPr lang="en-US" dirty="0" smtClean="0"/>
              <a:t> </a:t>
            </a:r>
            <a:r>
              <a:rPr lang="en-US" dirty="0" err="1" smtClean="0"/>
              <a:t>akan</a:t>
            </a:r>
            <a:r>
              <a:rPr lang="en-US" dirty="0" smtClean="0"/>
              <a:t> </a:t>
            </a:r>
            <a:r>
              <a:rPr lang="en-US" dirty="0" err="1" smtClean="0"/>
              <a:t>mencari</a:t>
            </a:r>
            <a:r>
              <a:rPr lang="en-US" dirty="0" smtClean="0"/>
              <a:t> </a:t>
            </a:r>
            <a:r>
              <a:rPr lang="en-US" dirty="0" err="1" smtClean="0"/>
              <a:t>makan</a:t>
            </a:r>
            <a:r>
              <a:rPr lang="en-US" dirty="0" smtClean="0"/>
              <a:t> </a:t>
            </a:r>
            <a:r>
              <a:rPr lang="en-US" dirty="0" err="1" smtClean="0"/>
              <a:t>setelah</a:t>
            </a:r>
            <a:r>
              <a:rPr lang="en-US" dirty="0" smtClean="0"/>
              <a:t> 24 – 36 jam</a:t>
            </a:r>
            <a:endParaRPr lang="en-US" dirty="0"/>
          </a:p>
        </p:txBody>
      </p:sp>
    </p:spTree>
    <p:extLst>
      <p:ext uri="{BB962C8B-B14F-4D97-AF65-F5344CB8AC3E}">
        <p14:creationId xmlns:p14="http://schemas.microsoft.com/office/powerpoint/2010/main" val="337803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50728" y="2581852"/>
            <a:ext cx="10515600" cy="1325563"/>
          </a:xfrm>
        </p:spPr>
        <p:txBody>
          <a:bodyPr>
            <a:normAutofit/>
          </a:bodyPr>
          <a:lstStyle/>
          <a:p>
            <a:pPr algn="ctr"/>
            <a:r>
              <a:rPr lang="en-US" sz="7200" b="1" dirty="0" smtClean="0">
                <a:latin typeface="+mn-lt"/>
              </a:rPr>
              <a:t>PERSEBARAN</a:t>
            </a:r>
            <a:endParaRPr lang="en-US" sz="7200" b="1" dirty="0">
              <a:latin typeface="+mn-lt"/>
            </a:endParaRPr>
          </a:p>
        </p:txBody>
      </p:sp>
    </p:spTree>
    <p:extLst>
      <p:ext uri="{BB962C8B-B14F-4D97-AF65-F5344CB8AC3E}">
        <p14:creationId xmlns:p14="http://schemas.microsoft.com/office/powerpoint/2010/main" val="106981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3945082" y="434399"/>
            <a:ext cx="4301836" cy="840220"/>
          </a:xfrm>
        </p:spPr>
        <p:txBody>
          <a:bodyPr>
            <a:normAutofit/>
          </a:bodyPr>
          <a:lstStyle/>
          <a:p>
            <a:r>
              <a:rPr lang="en-US" sz="3500" dirty="0" smtClean="0">
                <a:latin typeface="+mn-lt"/>
              </a:rPr>
              <a:t>C. </a:t>
            </a:r>
            <a:r>
              <a:rPr lang="en-US" sz="3500" dirty="0" err="1" smtClean="0">
                <a:latin typeface="+mn-lt"/>
              </a:rPr>
              <a:t>Persebaran</a:t>
            </a:r>
            <a:r>
              <a:rPr lang="en-US" sz="3500" dirty="0" smtClean="0">
                <a:latin typeface="+mn-lt"/>
              </a:rPr>
              <a:t> </a:t>
            </a:r>
            <a:r>
              <a:rPr lang="en-US" sz="3500" dirty="0" err="1" smtClean="0">
                <a:latin typeface="+mn-lt"/>
              </a:rPr>
              <a:t>Nyamuk</a:t>
            </a:r>
            <a:endParaRPr lang="en-US" sz="3500" dirty="0">
              <a:latin typeface="+mn-lt"/>
            </a:endParaRPr>
          </a:p>
        </p:txBody>
      </p:sp>
      <p:sp>
        <p:nvSpPr>
          <p:cNvPr id="3" name="Content Placeholder 2"/>
          <p:cNvSpPr>
            <a:spLocks noGrp="1"/>
          </p:cNvSpPr>
          <p:nvPr>
            <p:ph idx="1"/>
          </p:nvPr>
        </p:nvSpPr>
        <p:spPr>
          <a:xfrm>
            <a:off x="838200" y="1274619"/>
            <a:ext cx="10515600" cy="5262562"/>
          </a:xfrm>
        </p:spPr>
        <p:txBody>
          <a:bodyPr>
            <a:normAutofit/>
          </a:bodyPr>
          <a:lstStyle/>
          <a:p>
            <a:pPr marL="0" indent="0">
              <a:lnSpc>
                <a:spcPct val="100000"/>
              </a:lnSpc>
              <a:buNone/>
            </a:pPr>
            <a:r>
              <a:rPr lang="en-US" sz="2600" dirty="0" smtClean="0"/>
              <a:t>Habitat </a:t>
            </a:r>
            <a:r>
              <a:rPr lang="en-US" sz="2600" dirty="0" err="1" smtClean="0"/>
              <a:t>persebaran</a:t>
            </a:r>
            <a:r>
              <a:rPr lang="en-US" sz="2600" dirty="0" smtClean="0"/>
              <a:t> </a:t>
            </a:r>
            <a:r>
              <a:rPr lang="en-US" sz="2600" dirty="0" err="1" smtClean="0"/>
              <a:t>nyamuk</a:t>
            </a:r>
            <a:r>
              <a:rPr lang="en-US" sz="2600" dirty="0" smtClean="0"/>
              <a:t> </a:t>
            </a:r>
            <a:r>
              <a:rPr lang="en-US" sz="2600" dirty="0" err="1" smtClean="0"/>
              <a:t>diantaranya</a:t>
            </a:r>
            <a:r>
              <a:rPr lang="en-US" sz="2600" dirty="0" smtClean="0"/>
              <a:t> : </a:t>
            </a:r>
          </a:p>
          <a:p>
            <a:pPr marL="0" indent="0">
              <a:lnSpc>
                <a:spcPct val="100000"/>
              </a:lnSpc>
              <a:buNone/>
            </a:pPr>
            <a:endParaRPr lang="en-US" sz="100" dirty="0" smtClean="0"/>
          </a:p>
          <a:p>
            <a:pPr marL="514350" lvl="0" indent="-514350">
              <a:buFont typeface="+mj-lt"/>
              <a:buAutoNum type="arabicPeriod"/>
            </a:pPr>
            <a:r>
              <a:rPr lang="ms-MY" sz="2600" b="1" dirty="0" smtClean="0"/>
              <a:t>Tempat </a:t>
            </a:r>
            <a:r>
              <a:rPr lang="ms-MY" sz="2600" b="1" dirty="0"/>
              <a:t>penampungan air yag sifatnya tetap</a:t>
            </a:r>
            <a:r>
              <a:rPr lang="ms-MY" sz="2600" dirty="0"/>
              <a:t>, </a:t>
            </a:r>
            <a:r>
              <a:rPr lang="ms-MY" sz="2600" dirty="0" smtClean="0"/>
              <a:t>umumnya untuk keperluan rumah tangga seperti bak mandi, bak simpanan atau tempayan, bak WC, bahkan bisa juga pada tempat minum burung, kaleng bekas- bekas dan vas bunga.</a:t>
            </a:r>
            <a:endParaRPr lang="en-US" sz="2600" dirty="0"/>
          </a:p>
          <a:p>
            <a:pPr marL="514350" lvl="0" indent="-514350">
              <a:buFont typeface="+mj-lt"/>
              <a:buAutoNum type="arabicPeriod"/>
            </a:pPr>
            <a:r>
              <a:rPr lang="ms-MY" sz="2600" b="1" dirty="0" smtClean="0"/>
              <a:t>Barang </a:t>
            </a:r>
            <a:r>
              <a:rPr lang="ms-MY" sz="2600" b="1" dirty="0"/>
              <a:t>– barang bekas yang terisi air hujan </a:t>
            </a:r>
            <a:r>
              <a:rPr lang="ms-MY" sz="2600" dirty="0"/>
              <a:t>seperti ban bekas, botol, ataupun kaleng- kaleng bekas.</a:t>
            </a:r>
            <a:endParaRPr lang="en-US" sz="2600" dirty="0"/>
          </a:p>
          <a:p>
            <a:pPr marL="514350" lvl="0" indent="-514350">
              <a:buFont typeface="+mj-lt"/>
              <a:buAutoNum type="arabicPeriod"/>
            </a:pPr>
            <a:r>
              <a:rPr lang="ms-MY" sz="2600" b="1" dirty="0"/>
              <a:t>Tempat perindukan alamiah </a:t>
            </a:r>
            <a:r>
              <a:rPr lang="ms-MY" sz="2600" dirty="0"/>
              <a:t>seperti tonggak pohon, pelepah daun, potongan bambu dan lubaang pohon yang semuanya terisi air</a:t>
            </a:r>
            <a:r>
              <a:rPr lang="ms-MY" sz="2600" dirty="0" smtClean="0"/>
              <a:t>.</a:t>
            </a:r>
          </a:p>
          <a:p>
            <a:pPr marL="514350" lvl="0" indent="-514350">
              <a:buFont typeface="+mj-lt"/>
              <a:buAutoNum type="arabicPeriod"/>
            </a:pPr>
            <a:r>
              <a:rPr lang="ms-MY" sz="2600" b="1" dirty="0" smtClean="0"/>
              <a:t>Pasar</a:t>
            </a:r>
          </a:p>
          <a:p>
            <a:pPr marL="514350" lvl="0" indent="-514350">
              <a:buFont typeface="+mj-lt"/>
              <a:buAutoNum type="arabicPeriod"/>
            </a:pPr>
            <a:r>
              <a:rPr lang="ms-MY" sz="2600" b="1" dirty="0" smtClean="0"/>
              <a:t>Tempat Sampah</a:t>
            </a:r>
            <a:endParaRPr lang="en-US" sz="2600" b="1" dirty="0"/>
          </a:p>
          <a:p>
            <a:pPr marL="514350" indent="-514350">
              <a:lnSpc>
                <a:spcPct val="100000"/>
              </a:lnSpc>
              <a:buAutoNum type="arabicPeriod"/>
            </a:pPr>
            <a:endParaRPr lang="en-US" sz="2600" dirty="0"/>
          </a:p>
        </p:txBody>
      </p:sp>
    </p:spTree>
    <p:extLst>
      <p:ext uri="{BB962C8B-B14F-4D97-AF65-F5344CB8AC3E}">
        <p14:creationId xmlns:p14="http://schemas.microsoft.com/office/powerpoint/2010/main" val="27115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a:extLst>
              <a:ext uri="{FF2B5EF4-FFF2-40B4-BE49-F238E27FC236}">
                <a16:creationId xmlns:a16="http://schemas.microsoft.com/office/drawing/2014/main" xmlns="" id="{96CA5625-E86B-4C96-A923-8E429EBC9B46}"/>
              </a:ext>
            </a:extLst>
          </p:cNvPr>
          <p:cNvSpPr>
            <a:spLocks noGrp="1"/>
          </p:cNvSpPr>
          <p:nvPr>
            <p:ph type="ctrTitle"/>
          </p:nvPr>
        </p:nvSpPr>
        <p:spPr>
          <a:xfrm>
            <a:off x="1524001" y="2840182"/>
            <a:ext cx="9144000" cy="974582"/>
          </a:xfrm>
        </p:spPr>
        <p:txBody>
          <a:bodyPr/>
          <a:lstStyle/>
          <a:p>
            <a:r>
              <a:rPr lang="en-US" b="1" dirty="0">
                <a:latin typeface="+mn-lt"/>
              </a:rPr>
              <a:t>JENIS-JENIS NYAMUK</a:t>
            </a:r>
          </a:p>
        </p:txBody>
      </p:sp>
    </p:spTree>
    <p:extLst>
      <p:ext uri="{BB962C8B-B14F-4D97-AF65-F5344CB8AC3E}">
        <p14:creationId xmlns:p14="http://schemas.microsoft.com/office/powerpoint/2010/main" val="140299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a:extLst>
              <a:ext uri="{FF2B5EF4-FFF2-40B4-BE49-F238E27FC236}">
                <a16:creationId xmlns:a16="http://schemas.microsoft.com/office/drawing/2014/main" xmlns="" id="{5356F081-F7D4-4844-A924-5E2E7DF8956C}"/>
              </a:ext>
            </a:extLst>
          </p:cNvPr>
          <p:cNvSpPr>
            <a:spLocks noGrp="1"/>
          </p:cNvSpPr>
          <p:nvPr>
            <p:ph type="ctrTitle"/>
          </p:nvPr>
        </p:nvSpPr>
        <p:spPr>
          <a:xfrm>
            <a:off x="1524000" y="1122363"/>
            <a:ext cx="9144000" cy="544512"/>
          </a:xfrm>
        </p:spPr>
        <p:txBody>
          <a:bodyPr>
            <a:normAutofit/>
          </a:bodyPr>
          <a:lstStyle/>
          <a:p>
            <a:r>
              <a:rPr lang="en-US" sz="2800" b="1"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Aedes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sp</a:t>
            </a:r>
            <a:endParaRPr lang="en-US" sz="8000" dirty="0"/>
          </a:p>
        </p:txBody>
      </p:sp>
      <p:sp>
        <p:nvSpPr>
          <p:cNvPr id="3" name="Subtitle 2">
            <a:extLst>
              <a:ext uri="{FF2B5EF4-FFF2-40B4-BE49-F238E27FC236}">
                <a16:creationId xmlns:a16="http://schemas.microsoft.com/office/drawing/2014/main" xmlns="" id="{F2185BA3-7D8F-4C53-8E70-1E4A547C58A8}"/>
              </a:ext>
            </a:extLst>
          </p:cNvPr>
          <p:cNvSpPr>
            <a:spLocks noGrp="1"/>
          </p:cNvSpPr>
          <p:nvPr>
            <p:ph type="subTitle" idx="1"/>
          </p:nvPr>
        </p:nvSpPr>
        <p:spPr>
          <a:xfrm>
            <a:off x="1524000" y="1847850"/>
            <a:ext cx="3429000" cy="3409950"/>
          </a:xfrm>
        </p:spPr>
        <p:txBody>
          <a:bodyPr/>
          <a:lstStyle/>
          <a:p>
            <a:pPr marL="342900" marR="0" lvl="0" indent="-342900" algn="l">
              <a:lnSpc>
                <a:spcPct val="107000"/>
              </a:lnSpc>
              <a:spcBef>
                <a:spcPts val="0"/>
              </a:spcBef>
              <a:spcAft>
                <a:spcPts val="0"/>
              </a:spcAft>
              <a:buFont typeface="+mj-lt"/>
              <a:buAutoNum type="alphaLcPeriod"/>
            </a:pP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Klasifikasi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alibri" panose="020F050202020403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Pylum</a:t>
            </a:r>
            <a:r>
              <a:rPr lang="en-US" sz="1800" dirty="0">
                <a:effectLst/>
                <a:latin typeface="Calibri" panose="020F0502020204030204" pitchFamily="34" charset="0"/>
                <a:ea typeface="Calibri" panose="020F0502020204030204" pitchFamily="34" charset="0"/>
                <a:cs typeface="Times New Roman" panose="02020603050405020304" pitchFamily="18" charset="0"/>
              </a:rPr>
              <a:t> : Arthropoda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Kelas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Aceloterata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Class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Insekta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Ordo : Diptera </a:t>
            </a:r>
          </a:p>
          <a:p>
            <a:pPr marL="342900" marR="0" lvl="0" indent="-342900" algn="l">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Genus : Aedes</a:t>
            </a:r>
          </a:p>
          <a:p>
            <a:endParaRPr lang="en-US" dirty="0"/>
          </a:p>
        </p:txBody>
      </p:sp>
      <p:sp>
        <p:nvSpPr>
          <p:cNvPr id="4" name="Rectangle 3">
            <a:extLst>
              <a:ext uri="{FF2B5EF4-FFF2-40B4-BE49-F238E27FC236}">
                <a16:creationId xmlns:a16="http://schemas.microsoft.com/office/drawing/2014/main" xmlns="" id="{2C1739BF-5FFE-4919-B20C-3812EEEFB968}"/>
              </a:ext>
            </a:extLst>
          </p:cNvPr>
          <p:cNvSpPr/>
          <p:nvPr/>
        </p:nvSpPr>
        <p:spPr>
          <a:xfrm>
            <a:off x="5505450" y="1838325"/>
            <a:ext cx="6076950" cy="438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Ciri-ciri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kecil</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dibagian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abdomen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terdapat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bintik-bintik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hitam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aedes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sisik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sempit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ujung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runcing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Aedes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dewasa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abdomen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ujung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lancip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hitam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belang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putih</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abdomen dan kaki.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sudut</a:t>
            </a:r>
            <a:r>
              <a:rPr lang="en-US" sz="1800" dirty="0">
                <a:effectLst/>
                <a:latin typeface="Calibri" panose="020F0502020204030204" pitchFamily="34" charset="0"/>
                <a:ea typeface="Calibri" panose="020F0502020204030204" pitchFamily="34" charset="0"/>
                <a:cs typeface="Times New Roman" panose="02020603050405020304" pitchFamily="18" charset="0"/>
              </a:rPr>
              <a:t> 90º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Penyebaran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pagi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sore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Hidup</a:t>
            </a:r>
            <a:r>
              <a:rPr lang="en-US" sz="1800" dirty="0">
                <a:effectLst/>
                <a:latin typeface="Calibri" panose="020F0502020204030204" pitchFamily="34" charset="0"/>
                <a:ea typeface="Calibri" panose="020F0502020204030204" pitchFamily="34" charset="0"/>
                <a:cs typeface="Times New Roman" panose="02020603050405020304" pitchFamily="18" charset="0"/>
              </a:rPr>
              <a:t> di air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bersih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ditempat-tempat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lain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kaleng-kaleng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bekas</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menampung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air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hujan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Penularan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membagi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DBD.</a:t>
            </a:r>
          </a:p>
          <a:p>
            <a:pPr algn="ctr"/>
            <a:endParaRPr lang="en-US" dirty="0"/>
          </a:p>
        </p:txBody>
      </p:sp>
    </p:spTree>
    <p:extLst>
      <p:ext uri="{BB962C8B-B14F-4D97-AF65-F5344CB8AC3E}">
        <p14:creationId xmlns:p14="http://schemas.microsoft.com/office/powerpoint/2010/main" val="91133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255"/>
            <a:ext cx="12217057" cy="6858000"/>
          </a:xfrm>
          <a:prstGeom prst="rect">
            <a:avLst/>
          </a:prstGeom>
        </p:spPr>
      </p:pic>
      <p:pic>
        <p:nvPicPr>
          <p:cNvPr id="6" name="Picture Placeholder 5">
            <a:extLst>
              <a:ext uri="{FF2B5EF4-FFF2-40B4-BE49-F238E27FC236}">
                <a16:creationId xmlns:a16="http://schemas.microsoft.com/office/drawing/2014/main" xmlns="" id="{A3717C80-A125-41D6-840E-859708E505C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456" r="5456"/>
          <a:stretch>
            <a:fillRect/>
          </a:stretch>
        </p:blipFill>
        <p:spPr>
          <a:xfrm>
            <a:off x="6438973" y="3659199"/>
            <a:ext cx="4270592" cy="2733977"/>
          </a:xfrm>
        </p:spPr>
      </p:pic>
      <p:sp>
        <p:nvSpPr>
          <p:cNvPr id="4" name="Text Placeholder 3">
            <a:extLst>
              <a:ext uri="{FF2B5EF4-FFF2-40B4-BE49-F238E27FC236}">
                <a16:creationId xmlns:a16="http://schemas.microsoft.com/office/drawing/2014/main" xmlns="" id="{DCC45F53-91BB-4A2C-BE57-630030072C32}"/>
              </a:ext>
            </a:extLst>
          </p:cNvPr>
          <p:cNvSpPr>
            <a:spLocks noGrp="1"/>
          </p:cNvSpPr>
          <p:nvPr>
            <p:ph type="body" sz="half" idx="2"/>
          </p:nvPr>
        </p:nvSpPr>
        <p:spPr>
          <a:xfrm>
            <a:off x="838994" y="523875"/>
            <a:ext cx="10113962" cy="4667249"/>
          </a:xfrm>
        </p:spPr>
        <p:txBody>
          <a:bodyPr>
            <a:norm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c.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Morfologi</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Aedes Aegypti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berukuran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kecil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dibandingkan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rata-rata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lain.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mempunyai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dasar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hitam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bintik-bintik</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bagian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dada, kaki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sayapnya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Aedes aegypti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800" dirty="0">
                <a:effectLst/>
                <a:latin typeface="Calibri" panose="020F0502020204030204" pitchFamily="34" charset="0"/>
                <a:ea typeface="Calibri" panose="020F0502020204030204" pitchFamily="34" charset="0"/>
                <a:cs typeface="Times New Roman" panose="02020603050405020304" pitchFamily="18" charset="0"/>
              </a:rPr>
              <a:t> juga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Anophelini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lainnya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mengalami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metamorfosis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sempurna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telur</a:t>
            </a:r>
            <a:r>
              <a:rPr lang="en-US" sz="1800" dirty="0">
                <a:effectLst/>
                <a:latin typeface="Calibri" panose="020F0502020204030204" pitchFamily="34" charset="0"/>
                <a:ea typeface="Calibri" panose="020F0502020204030204" pitchFamily="34" charset="0"/>
                <a:cs typeface="Times New Roman" panose="02020603050405020304" pitchFamily="18" charset="0"/>
              </a:rPr>
              <a:t>, larva,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kepompong</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dewasa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Pertumbuhan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telur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dewasa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dibutuhkan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9-10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betina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umur</a:t>
            </a:r>
            <a:r>
              <a:rPr lang="en-US" sz="1800" dirty="0">
                <a:effectLst/>
                <a:latin typeface="Calibri" panose="020F0502020204030204" pitchFamily="34" charset="0"/>
                <a:ea typeface="Calibri" panose="020F0502020204030204" pitchFamily="34" charset="0"/>
                <a:cs typeface="Times New Roman" panose="02020603050405020304" pitchFamily="18" charset="0"/>
              </a:rPr>
              <a:t> 2-3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Depkes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RI, 1992b).</a:t>
            </a:r>
          </a:p>
          <a:p>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dewasa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terdiri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800" dirty="0">
                <a:effectLst/>
                <a:latin typeface="Calibri" panose="020F0502020204030204" pitchFamily="34" charset="0"/>
                <a:ea typeface="Calibri" panose="020F0502020204030204" pitchFamily="34" charset="0"/>
                <a:cs typeface="Times New Roman" panose="02020603050405020304" pitchFamily="18" charset="0"/>
              </a:rPr>
              <a:t> 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bagian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 (caput), dada (thorax)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(abdomen). Badan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hitam</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bercak</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garis-garis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putih</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tampak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sangat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jelas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bagian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kaki.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dewasa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5 mm.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bagian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terpasang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sepasang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majemuk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sepasang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sepasang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palpi,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berfungsi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sebagai</a:t>
            </a:r>
            <a:r>
              <a:rPr lang="en-US" sz="1800" dirty="0">
                <a:effectLst/>
                <a:latin typeface="Calibri" panose="020F0502020204030204" pitchFamily="34" charset="0"/>
                <a:ea typeface="Calibri" panose="020F0502020204030204" pitchFamily="34" charset="0"/>
                <a:cs typeface="Times New Roman" panose="02020603050405020304" pitchFamily="18" charset="0"/>
              </a:rPr>
              <a:t> organ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peraba</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pembau</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betina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berbulu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pendek</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jarang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tipe</a:t>
            </a:r>
            <a:r>
              <a:rPr lang="en-US" sz="1800" dirty="0">
                <a:effectLst/>
                <a:latin typeface="Calibri" panose="020F0502020204030204" pitchFamily="34" charset="0"/>
                <a:ea typeface="Calibri" panose="020F0502020204030204" pitchFamily="34" charset="0"/>
                <a:cs typeface="Times New Roman" panose="02020603050405020304" pitchFamily="18" charset="0"/>
              </a:rPr>
              <a:t> pilose).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Sedangkan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berbulu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lebat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tipe</a:t>
            </a:r>
            <a:r>
              <a:rPr lang="en-US" sz="1800" dirty="0">
                <a:effectLst/>
                <a:latin typeface="Calibri" panose="020F0502020204030204" pitchFamily="34" charset="0"/>
                <a:ea typeface="Calibri" panose="020F0502020204030204" pitchFamily="34" charset="0"/>
                <a:cs typeface="Times New Roman" panose="02020603050405020304" pitchFamily="18" charset="0"/>
              </a:rPr>
              <a:t> plumose). </a:t>
            </a:r>
          </a:p>
          <a:p>
            <a:endParaRPr lang="en-US" dirty="0"/>
          </a:p>
        </p:txBody>
      </p:sp>
    </p:spTree>
    <p:extLst>
      <p:ext uri="{BB962C8B-B14F-4D97-AF65-F5344CB8AC3E}">
        <p14:creationId xmlns:p14="http://schemas.microsoft.com/office/powerpoint/2010/main" val="407863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a:extLst>
              <a:ext uri="{FF2B5EF4-FFF2-40B4-BE49-F238E27FC236}">
                <a16:creationId xmlns:a16="http://schemas.microsoft.com/office/drawing/2014/main" xmlns="" id="{50E5248A-3289-4FC0-8572-3F50303CFF8E}"/>
              </a:ext>
            </a:extLst>
          </p:cNvPr>
          <p:cNvSpPr>
            <a:spLocks noGrp="1"/>
          </p:cNvSpPr>
          <p:nvPr>
            <p:ph type="ctrTitle"/>
          </p:nvPr>
        </p:nvSpPr>
        <p:spPr>
          <a:xfrm>
            <a:off x="1524000" y="1122364"/>
            <a:ext cx="9144000" cy="1154111"/>
          </a:xfrm>
        </p:spPr>
        <p:txBody>
          <a:bodyPr>
            <a:normAutofit fontScale="90000"/>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3900" b="1"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3900" b="1" dirty="0">
                <a:effectLst/>
                <a:latin typeface="Calibri" panose="020F0502020204030204" pitchFamily="34" charset="0"/>
                <a:ea typeface="Calibri" panose="020F0502020204030204" pitchFamily="34" charset="0"/>
                <a:cs typeface="Times New Roman" panose="02020603050405020304" pitchFamily="18" charset="0"/>
              </a:rPr>
              <a:t> Culex </a:t>
            </a:r>
            <a:r>
              <a:rPr lang="en-US" sz="3900" b="1" dirty="0" err="1">
                <a:effectLst/>
                <a:latin typeface="Calibri" panose="020F0502020204030204" pitchFamily="34" charset="0"/>
                <a:ea typeface="Calibri" panose="020F0502020204030204" pitchFamily="34" charset="0"/>
                <a:cs typeface="Times New Roman" panose="02020603050405020304" pitchFamily="18" charset="0"/>
              </a:rPr>
              <a:t>sp</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xmlns="" id="{B3848306-A815-4576-97DE-574664FE1340}"/>
              </a:ext>
            </a:extLst>
          </p:cNvPr>
          <p:cNvSpPr>
            <a:spLocks noGrp="1"/>
          </p:cNvSpPr>
          <p:nvPr>
            <p:ph type="subTitle" idx="1"/>
          </p:nvPr>
        </p:nvSpPr>
        <p:spPr>
          <a:xfrm>
            <a:off x="1524000" y="1800225"/>
            <a:ext cx="2733675" cy="3457575"/>
          </a:xfrm>
        </p:spPr>
        <p:txBody>
          <a:bodyPr>
            <a:normAutofit/>
          </a:bodyPr>
          <a:lstStyle/>
          <a:p>
            <a:pPr marL="342900" marR="0" lvl="0" indent="-342900" algn="l">
              <a:lnSpc>
                <a:spcPct val="107000"/>
              </a:lnSpc>
              <a:spcBef>
                <a:spcPts val="0"/>
              </a:spcBef>
              <a:spcAft>
                <a:spcPts val="0"/>
              </a:spcAft>
              <a:buFont typeface="+mj-lt"/>
              <a:buAutoNum type="alphaLcPeriod"/>
            </a:pP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Klasifikasi</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Phylum : Arthropoda </a:t>
            </a:r>
          </a:p>
          <a:p>
            <a:pPr marL="342900" marR="0" lvl="0" indent="-342900" algn="l">
              <a:lnSpc>
                <a:spcPct val="107000"/>
              </a:lnSpc>
              <a:spcBef>
                <a:spcPts val="0"/>
              </a:spcBef>
              <a:spcAft>
                <a:spcPts val="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Class :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Insecta</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lnSpc>
                <a:spcPct val="107000"/>
              </a:lnSpc>
              <a:spcBef>
                <a:spcPts val="0"/>
              </a:spcBef>
              <a:spcAft>
                <a:spcPts val="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Ordo : Diptera </a:t>
            </a:r>
          </a:p>
          <a:p>
            <a:pPr marL="342900" marR="0" lvl="0" indent="-342900" algn="l">
              <a:lnSpc>
                <a:spcPct val="107000"/>
              </a:lnSpc>
              <a:spcBef>
                <a:spcPts val="0"/>
              </a:spcBef>
              <a:spcAft>
                <a:spcPts val="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Family : Culicidae </a:t>
            </a:r>
          </a:p>
          <a:p>
            <a:pPr marL="342900" marR="0" lvl="0" indent="-342900" algn="l">
              <a:lnSpc>
                <a:spcPct val="107000"/>
              </a:lnSpc>
              <a:spcBef>
                <a:spcPts val="0"/>
              </a:spcBef>
              <a:spcAft>
                <a:spcPts val="80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Genus : Culex</a:t>
            </a:r>
          </a:p>
          <a:p>
            <a:endParaRPr lang="en-US" dirty="0"/>
          </a:p>
        </p:txBody>
      </p:sp>
      <p:sp>
        <p:nvSpPr>
          <p:cNvPr id="4" name="Rectangle 3">
            <a:extLst>
              <a:ext uri="{FF2B5EF4-FFF2-40B4-BE49-F238E27FC236}">
                <a16:creationId xmlns:a16="http://schemas.microsoft.com/office/drawing/2014/main" xmlns="" id="{636E94E3-99F2-43A3-9F36-12637F6F295A}"/>
              </a:ext>
            </a:extLst>
          </p:cNvPr>
          <p:cNvSpPr/>
          <p:nvPr/>
        </p:nvSpPr>
        <p:spPr>
          <a:xfrm>
            <a:off x="4695825" y="1771650"/>
            <a:ext cx="6191250" cy="365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Ciri-ciri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Culex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betina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berambut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jarang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(pilose) palpus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pendek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daripada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probocsis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Culex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berambut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lebat</a:t>
            </a:r>
            <a:r>
              <a:rPr lang="en-US" sz="1800" dirty="0">
                <a:effectLst/>
                <a:latin typeface="Calibri" panose="020F0502020204030204" pitchFamily="34" charset="0"/>
                <a:ea typeface="Calibri" panose="020F0502020204030204" pitchFamily="34" charset="0"/>
                <a:cs typeface="Times New Roman" panose="02020603050405020304" pitchFamily="18" charset="0"/>
              </a:rPr>
              <a:t> (plumose), palpus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melebihi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proboscis.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Palpi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pendek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probocis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simetris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Berkembang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biak</a:t>
            </a:r>
            <a:r>
              <a:rPr lang="en-US" sz="18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tempat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rawa-rawa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Penularan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membesarkan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filariasis </a:t>
            </a:r>
          </a:p>
          <a:p>
            <a:pPr marL="342900" marR="0" lvl="0" indent="-342900">
              <a:lnSpc>
                <a:spcPct val="107000"/>
              </a:lnSpc>
              <a:spcBef>
                <a:spcPts val="0"/>
              </a:spcBef>
              <a:spcAft>
                <a:spcPts val="80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coklat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kehitaman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64209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pic>
        <p:nvPicPr>
          <p:cNvPr id="9" name="Picture Placeholder 8">
            <a:extLst>
              <a:ext uri="{FF2B5EF4-FFF2-40B4-BE49-F238E27FC236}">
                <a16:creationId xmlns:a16="http://schemas.microsoft.com/office/drawing/2014/main" xmlns="" id="{1F2F98F1-54ED-4451-AD02-ABCF7EADBC3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87" r="287"/>
          <a:stretch>
            <a:fillRect/>
          </a:stretch>
        </p:blipFill>
        <p:spPr>
          <a:xfrm>
            <a:off x="2226720" y="2361263"/>
            <a:ext cx="7738559" cy="4078038"/>
          </a:xfrm>
        </p:spPr>
      </p:pic>
      <p:sp>
        <p:nvSpPr>
          <p:cNvPr id="4" name="Text Placeholder 3">
            <a:extLst>
              <a:ext uri="{FF2B5EF4-FFF2-40B4-BE49-F238E27FC236}">
                <a16:creationId xmlns:a16="http://schemas.microsoft.com/office/drawing/2014/main" xmlns="" id="{94849A55-695F-4C8E-BEC0-AFF54A1DCB8D}"/>
              </a:ext>
            </a:extLst>
          </p:cNvPr>
          <p:cNvSpPr>
            <a:spLocks noGrp="1"/>
          </p:cNvSpPr>
          <p:nvPr>
            <p:ph type="body" sz="half" idx="2"/>
          </p:nvPr>
        </p:nvSpPr>
        <p:spPr>
          <a:xfrm>
            <a:off x="839788" y="987425"/>
            <a:ext cx="10056010" cy="4881563"/>
          </a:xfrm>
        </p:spPr>
        <p:txBody>
          <a:bodyPr/>
          <a:lstStyle/>
          <a:p>
            <a:r>
              <a:rPr lang="en-US" sz="2000" b="1" dirty="0"/>
              <a:t>c. </a:t>
            </a:r>
            <a:r>
              <a:rPr lang="en-US" sz="2000" b="1" dirty="0" err="1"/>
              <a:t>Morfologi</a:t>
            </a:r>
            <a:endParaRPr lang="en-US" sz="2000" b="1" dirty="0"/>
          </a:p>
          <a:p>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morfologinya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bagian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 dada,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1800" dirty="0">
                <a:effectLst/>
                <a:latin typeface="Calibri" panose="020F0502020204030204" pitchFamily="34" charset="0"/>
                <a:ea typeface="Calibri" panose="020F0502020204030204" pitchFamily="34" charset="0"/>
                <a:cs typeface="Times New Roman" panose="02020603050405020304" pitchFamily="18" charset="0"/>
              </a:rPr>
              <a:t> Culex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mempunyai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ukuran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kecil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sekitar</a:t>
            </a:r>
            <a:r>
              <a:rPr lang="en-US" sz="1800" dirty="0">
                <a:effectLst/>
                <a:latin typeface="Calibri" panose="020F0502020204030204" pitchFamily="34" charset="0"/>
                <a:ea typeface="Calibri" panose="020F0502020204030204" pitchFamily="34" charset="0"/>
                <a:cs typeface="Times New Roman" panose="02020603050405020304" pitchFamily="18" charset="0"/>
              </a:rPr>
              <a:t> 4-13 mm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rapuh</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terdapat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probosis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halus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melebihi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9144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80999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a:extLst>
              <a:ext uri="{FF2B5EF4-FFF2-40B4-BE49-F238E27FC236}">
                <a16:creationId xmlns:a16="http://schemas.microsoft.com/office/drawing/2014/main" xmlns="" id="{78DAE9AB-107E-4F07-AF8D-2FE1456C28E1}"/>
              </a:ext>
            </a:extLst>
          </p:cNvPr>
          <p:cNvSpPr>
            <a:spLocks noGrp="1"/>
          </p:cNvSpPr>
          <p:nvPr>
            <p:ph type="ctrTitle"/>
          </p:nvPr>
        </p:nvSpPr>
        <p:spPr>
          <a:xfrm>
            <a:off x="1524000" y="1122363"/>
            <a:ext cx="9144000" cy="1399456"/>
          </a:xfrm>
        </p:spPr>
        <p:txBody>
          <a:bodyPr>
            <a:normAutofit/>
          </a:bodyPr>
          <a:lstStyle/>
          <a:p>
            <a:r>
              <a:rPr lang="en-US" sz="2800" b="1"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Mansonia</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sp</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endParaRPr lang="en-US" sz="6600" b="1" dirty="0"/>
          </a:p>
        </p:txBody>
      </p:sp>
      <p:sp>
        <p:nvSpPr>
          <p:cNvPr id="3" name="Subtitle 2">
            <a:extLst>
              <a:ext uri="{FF2B5EF4-FFF2-40B4-BE49-F238E27FC236}">
                <a16:creationId xmlns:a16="http://schemas.microsoft.com/office/drawing/2014/main" xmlns="" id="{BAE6AE01-50D5-43AE-8A0D-B31CBD43C7ED}"/>
              </a:ext>
            </a:extLst>
          </p:cNvPr>
          <p:cNvSpPr>
            <a:spLocks noGrp="1"/>
          </p:cNvSpPr>
          <p:nvPr>
            <p:ph type="subTitle" idx="1"/>
          </p:nvPr>
        </p:nvSpPr>
        <p:spPr>
          <a:xfrm>
            <a:off x="1524000" y="1828800"/>
            <a:ext cx="2970998" cy="3429000"/>
          </a:xfrm>
        </p:spPr>
        <p:txBody>
          <a:bodyPr>
            <a:normAutofit/>
          </a:bodyPr>
          <a:lstStyle/>
          <a:p>
            <a:pPr marL="342900" marR="0" lvl="0" indent="-342900" algn="l">
              <a:lnSpc>
                <a:spcPct val="107000"/>
              </a:lnSpc>
              <a:spcBef>
                <a:spcPts val="0"/>
              </a:spcBef>
              <a:spcAft>
                <a:spcPts val="0"/>
              </a:spcAft>
              <a:buFont typeface="+mj-lt"/>
              <a:buAutoNum type="alphaLcPeriod"/>
            </a:pP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Klasifikasi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Phylum : Arthropoda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Kelas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Insecta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Ordo : Diptera </a:t>
            </a:r>
          </a:p>
          <a:p>
            <a:pPr marL="342900" marR="0" lvl="0" indent="-342900" algn="l">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Genus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Mansonia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xmlns="" id="{C963DFEC-7E68-41A9-9BE1-33074E5A52C1}"/>
              </a:ext>
            </a:extLst>
          </p:cNvPr>
          <p:cNvSpPr/>
          <p:nvPr/>
        </p:nvSpPr>
        <p:spPr>
          <a:xfrm>
            <a:off x="4889634" y="1884145"/>
            <a:ext cx="6343048" cy="25434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Ciri-ciri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hinggap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sudut</a:t>
            </a:r>
            <a:r>
              <a:rPr lang="en-US" sz="1800" dirty="0">
                <a:effectLst/>
                <a:latin typeface="Calibri" panose="020F0502020204030204" pitchFamily="34" charset="0"/>
                <a:ea typeface="Calibri" panose="020F0502020204030204" pitchFamily="34" charset="0"/>
                <a:cs typeface="Times New Roman" panose="02020603050405020304" pitchFamily="18" charset="0"/>
              </a:rPr>
              <a:t> 90º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besar</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asimetris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filariasis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Penularan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membesarkan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coklat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kehitaman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39501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pic>
        <p:nvPicPr>
          <p:cNvPr id="8" name="Picture Placeholder 7">
            <a:extLst>
              <a:ext uri="{FF2B5EF4-FFF2-40B4-BE49-F238E27FC236}">
                <a16:creationId xmlns:a16="http://schemas.microsoft.com/office/drawing/2014/main" xmlns="" id="{92F73602-8C26-458C-89D3-BFC97DE833E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113" b="5113"/>
          <a:stretch>
            <a:fillRect/>
          </a:stretch>
        </p:blipFill>
        <p:spPr>
          <a:xfrm>
            <a:off x="5183188" y="987426"/>
            <a:ext cx="6172200" cy="4566352"/>
          </a:xfrm>
        </p:spPr>
      </p:pic>
      <p:sp>
        <p:nvSpPr>
          <p:cNvPr id="4" name="Text Placeholder 3">
            <a:extLst>
              <a:ext uri="{FF2B5EF4-FFF2-40B4-BE49-F238E27FC236}">
                <a16:creationId xmlns:a16="http://schemas.microsoft.com/office/drawing/2014/main" xmlns="" id="{52B9FA30-022F-42E2-9457-D08FB1BFE914}"/>
              </a:ext>
            </a:extLst>
          </p:cNvPr>
          <p:cNvSpPr>
            <a:spLocks noGrp="1"/>
          </p:cNvSpPr>
          <p:nvPr>
            <p:ph type="body" sz="half" idx="2"/>
          </p:nvPr>
        </p:nvSpPr>
        <p:spPr>
          <a:xfrm>
            <a:off x="839788" y="987425"/>
            <a:ext cx="3932237" cy="4881563"/>
          </a:xfrm>
        </p:spPr>
        <p:txBody>
          <a:bodyPr/>
          <a:lstStyle/>
          <a:p>
            <a:r>
              <a:rPr lang="en-US" sz="2000" b="1" dirty="0"/>
              <a:t>c. </a:t>
            </a:r>
            <a:r>
              <a:rPr lang="en-US" sz="2000" b="1" dirty="0" err="1"/>
              <a:t>Morfologi</a:t>
            </a:r>
            <a:r>
              <a:rPr lang="en-US" sz="2000" b="1" dirty="0"/>
              <a:t> </a:t>
            </a:r>
          </a:p>
          <a:p>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Nyamuk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Mansonia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memiliki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bentuk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tubuh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besar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panjang</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bentuk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sayap</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asimetris</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memiliki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warna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tubuh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kecoklatan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Nyamuk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Mansonia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bersifat</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zoofilik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antropofilik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eksofagik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eksofilik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aktif</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malam</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hari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948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4395354" y="365126"/>
            <a:ext cx="3401291" cy="881784"/>
          </a:xfrm>
        </p:spPr>
        <p:txBody>
          <a:bodyPr>
            <a:normAutofit/>
          </a:bodyPr>
          <a:lstStyle/>
          <a:p>
            <a:pPr algn="ctr"/>
            <a:r>
              <a:rPr lang="en-US" sz="3500" dirty="0" err="1" smtClean="0"/>
              <a:t>Definisi</a:t>
            </a:r>
            <a:r>
              <a:rPr lang="en-US" sz="3500" dirty="0" smtClean="0"/>
              <a:t> </a:t>
            </a:r>
            <a:r>
              <a:rPr lang="en-US" sz="3500" dirty="0" err="1" smtClean="0"/>
              <a:t>Nyamuk</a:t>
            </a:r>
            <a:endParaRPr lang="en-US" sz="3500" dirty="0"/>
          </a:p>
        </p:txBody>
      </p:sp>
      <p:sp>
        <p:nvSpPr>
          <p:cNvPr id="3" name="Content Placeholder 2"/>
          <p:cNvSpPr>
            <a:spLocks noGrp="1"/>
          </p:cNvSpPr>
          <p:nvPr>
            <p:ph idx="1"/>
          </p:nvPr>
        </p:nvSpPr>
        <p:spPr>
          <a:xfrm>
            <a:off x="838199" y="1246910"/>
            <a:ext cx="10515600" cy="3990108"/>
          </a:xfrm>
        </p:spPr>
        <p:txBody>
          <a:bodyPr>
            <a:normAutofit fontScale="92500" lnSpcReduction="10000"/>
          </a:bodyPr>
          <a:lstStyle/>
          <a:p>
            <a:pPr marL="0" indent="0" algn="just">
              <a:lnSpc>
                <a:spcPct val="150000"/>
              </a:lnSpc>
              <a:buNone/>
            </a:pPr>
            <a:r>
              <a:rPr lang="en-US" sz="2400" dirty="0" smtClean="0"/>
              <a:t>	</a:t>
            </a:r>
            <a:r>
              <a:rPr lang="en-US" sz="2400" dirty="0" err="1" smtClean="0"/>
              <a:t>Nyamuk</a:t>
            </a:r>
            <a:r>
              <a:rPr lang="en-US" sz="2400" dirty="0" smtClean="0"/>
              <a:t> </a:t>
            </a:r>
            <a:r>
              <a:rPr lang="en-US" sz="2400" dirty="0" err="1"/>
              <a:t>merupakan</a:t>
            </a:r>
            <a:r>
              <a:rPr lang="en-US" sz="2400" dirty="0"/>
              <a:t> </a:t>
            </a:r>
            <a:r>
              <a:rPr lang="en-US" sz="2400" dirty="0" err="1"/>
              <a:t>vektor</a:t>
            </a:r>
            <a:r>
              <a:rPr lang="en-US" sz="2400" dirty="0"/>
              <a:t> </a:t>
            </a:r>
            <a:r>
              <a:rPr lang="en-US" sz="2400" dirty="0" err="1"/>
              <a:t>atau</a:t>
            </a:r>
            <a:r>
              <a:rPr lang="en-US" sz="2400" dirty="0"/>
              <a:t> </a:t>
            </a:r>
            <a:r>
              <a:rPr lang="en-US" sz="2400" dirty="0" err="1"/>
              <a:t>penular</a:t>
            </a:r>
            <a:r>
              <a:rPr lang="en-US" sz="2400" dirty="0"/>
              <a:t> </a:t>
            </a:r>
            <a:r>
              <a:rPr lang="en-US" sz="2400" dirty="0" err="1"/>
              <a:t>utama</a:t>
            </a:r>
            <a:r>
              <a:rPr lang="en-US" sz="2400" dirty="0"/>
              <a:t> </a:t>
            </a:r>
            <a:r>
              <a:rPr lang="en-US" sz="2400" dirty="0" err="1"/>
              <a:t>dari</a:t>
            </a:r>
            <a:r>
              <a:rPr lang="en-US" sz="2400" dirty="0"/>
              <a:t> </a:t>
            </a:r>
            <a:r>
              <a:rPr lang="en-US" sz="2400" dirty="0" err="1"/>
              <a:t>penyakit</a:t>
            </a:r>
            <a:r>
              <a:rPr lang="en-US" sz="2400" dirty="0"/>
              <a:t>. </a:t>
            </a:r>
            <a:r>
              <a:rPr lang="en-US" sz="2400" dirty="0" err="1"/>
              <a:t>Menurut</a:t>
            </a:r>
            <a:r>
              <a:rPr lang="en-US" sz="2400" dirty="0"/>
              <a:t> </a:t>
            </a:r>
            <a:r>
              <a:rPr lang="en-US" sz="2400" dirty="0" err="1"/>
              <a:t>klasifikasinya</a:t>
            </a:r>
            <a:r>
              <a:rPr lang="en-US" sz="2400" dirty="0"/>
              <a:t> </a:t>
            </a:r>
            <a:r>
              <a:rPr lang="en-US" sz="2400" dirty="0" err="1"/>
              <a:t>nyamuk</a:t>
            </a:r>
            <a:r>
              <a:rPr lang="en-US" sz="2400" dirty="0"/>
              <a:t> </a:t>
            </a:r>
            <a:r>
              <a:rPr lang="en-US" sz="2400" dirty="0" err="1"/>
              <a:t>dibagi</a:t>
            </a:r>
            <a:r>
              <a:rPr lang="en-US" sz="2400" dirty="0"/>
              <a:t> </a:t>
            </a:r>
            <a:r>
              <a:rPr lang="en-US" sz="2400" dirty="0" err="1"/>
              <a:t>dalam</a:t>
            </a:r>
            <a:r>
              <a:rPr lang="en-US" sz="2400" dirty="0"/>
              <a:t> </a:t>
            </a:r>
            <a:r>
              <a:rPr lang="en-US" sz="2400" dirty="0" err="1"/>
              <a:t>dua</a:t>
            </a:r>
            <a:r>
              <a:rPr lang="en-US" sz="2400" dirty="0"/>
              <a:t> </a:t>
            </a:r>
            <a:r>
              <a:rPr lang="en-US" sz="2400" dirty="0" err="1"/>
              <a:t>subfamili</a:t>
            </a:r>
            <a:r>
              <a:rPr lang="en-US" sz="2400" dirty="0"/>
              <a:t> </a:t>
            </a:r>
            <a:r>
              <a:rPr lang="en-US" sz="2400" dirty="0" err="1"/>
              <a:t>yaitu</a:t>
            </a:r>
            <a:r>
              <a:rPr lang="en-US" sz="2400" dirty="0"/>
              <a:t> </a:t>
            </a:r>
            <a:r>
              <a:rPr lang="en-US" sz="2400" dirty="0" err="1"/>
              <a:t>Culicinae</a:t>
            </a:r>
            <a:r>
              <a:rPr lang="en-US" sz="2400" dirty="0"/>
              <a:t> yang </a:t>
            </a:r>
            <a:r>
              <a:rPr lang="en-US" sz="2400" dirty="0" err="1"/>
              <a:t>terbagi</a:t>
            </a:r>
            <a:r>
              <a:rPr lang="en-US" sz="2400" dirty="0"/>
              <a:t> </a:t>
            </a:r>
            <a:r>
              <a:rPr lang="en-US" sz="2400" dirty="0" err="1"/>
              <a:t>menjadi</a:t>
            </a:r>
            <a:r>
              <a:rPr lang="en-US" sz="2400" dirty="0"/>
              <a:t> 109 genus </a:t>
            </a:r>
            <a:r>
              <a:rPr lang="en-US" sz="2400" dirty="0" err="1"/>
              <a:t>dan</a:t>
            </a:r>
            <a:r>
              <a:rPr lang="en-US" sz="2400" dirty="0"/>
              <a:t> </a:t>
            </a:r>
            <a:r>
              <a:rPr lang="en-US" sz="2400" dirty="0" err="1"/>
              <a:t>Anophelinae</a:t>
            </a:r>
            <a:r>
              <a:rPr lang="en-US" sz="2400" dirty="0"/>
              <a:t> yang </a:t>
            </a:r>
            <a:r>
              <a:rPr lang="en-US" sz="2400" dirty="0" err="1"/>
              <a:t>terbagi</a:t>
            </a:r>
            <a:r>
              <a:rPr lang="en-US" sz="2400" dirty="0"/>
              <a:t> </a:t>
            </a:r>
            <a:r>
              <a:rPr lang="en-US" sz="2400" dirty="0" err="1"/>
              <a:t>menjadi</a:t>
            </a:r>
            <a:r>
              <a:rPr lang="en-US" sz="2400" dirty="0"/>
              <a:t> 3 genus. Di </a:t>
            </a:r>
            <a:r>
              <a:rPr lang="en-US" sz="2400" dirty="0" err="1"/>
              <a:t>seluruh</a:t>
            </a:r>
            <a:r>
              <a:rPr lang="en-US" sz="2400" dirty="0"/>
              <a:t> </a:t>
            </a:r>
            <a:r>
              <a:rPr lang="en-US" sz="2400" dirty="0" err="1"/>
              <a:t>dunia</a:t>
            </a:r>
            <a:r>
              <a:rPr lang="en-US" sz="2400" dirty="0"/>
              <a:t> </a:t>
            </a:r>
            <a:r>
              <a:rPr lang="en-US" sz="2400" dirty="0" err="1"/>
              <a:t>terdapat</a:t>
            </a:r>
            <a:r>
              <a:rPr lang="en-US" sz="2400" dirty="0"/>
              <a:t> </a:t>
            </a:r>
            <a:r>
              <a:rPr lang="en-US" sz="2400" dirty="0" err="1"/>
              <a:t>lebih</a:t>
            </a:r>
            <a:r>
              <a:rPr lang="en-US" sz="2400" dirty="0"/>
              <a:t> </a:t>
            </a:r>
            <a:r>
              <a:rPr lang="en-US" sz="2400" dirty="0" err="1"/>
              <a:t>dari</a:t>
            </a:r>
            <a:r>
              <a:rPr lang="en-US" sz="2400" dirty="0"/>
              <a:t> 2500 </a:t>
            </a:r>
            <a:r>
              <a:rPr lang="en-US" sz="2400" dirty="0" err="1"/>
              <a:t>spesies</a:t>
            </a:r>
            <a:r>
              <a:rPr lang="en-US" sz="2400" dirty="0"/>
              <a:t> </a:t>
            </a:r>
            <a:r>
              <a:rPr lang="en-US" sz="2400" dirty="0" err="1"/>
              <a:t>nyamuk</a:t>
            </a:r>
            <a:r>
              <a:rPr lang="en-US" sz="2400" dirty="0"/>
              <a:t> </a:t>
            </a:r>
            <a:r>
              <a:rPr lang="en-US" sz="2400" dirty="0" err="1"/>
              <a:t>namun</a:t>
            </a:r>
            <a:r>
              <a:rPr lang="en-US" sz="2400" dirty="0"/>
              <a:t> </a:t>
            </a:r>
            <a:r>
              <a:rPr lang="en-US" sz="2400" dirty="0" err="1"/>
              <a:t>sebagian</a:t>
            </a:r>
            <a:r>
              <a:rPr lang="en-US" sz="2400" dirty="0"/>
              <a:t> </a:t>
            </a:r>
            <a:r>
              <a:rPr lang="en-US" sz="2400" dirty="0" err="1"/>
              <a:t>besar</a:t>
            </a:r>
            <a:r>
              <a:rPr lang="en-US" sz="2400" dirty="0"/>
              <a:t> </a:t>
            </a:r>
            <a:r>
              <a:rPr lang="en-US" sz="2400" dirty="0" err="1"/>
              <a:t>dari</a:t>
            </a:r>
            <a:r>
              <a:rPr lang="en-US" sz="2400" dirty="0"/>
              <a:t> </a:t>
            </a:r>
            <a:r>
              <a:rPr lang="en-US" sz="2400" dirty="0" err="1"/>
              <a:t>spesies</a:t>
            </a:r>
            <a:r>
              <a:rPr lang="en-US" sz="2400" dirty="0"/>
              <a:t> </a:t>
            </a:r>
            <a:r>
              <a:rPr lang="en-US" sz="2400" dirty="0" err="1"/>
              <a:t>nyamuk</a:t>
            </a:r>
            <a:r>
              <a:rPr lang="en-US" sz="2400" dirty="0"/>
              <a:t> </a:t>
            </a:r>
            <a:r>
              <a:rPr lang="en-US" sz="2400" dirty="0" err="1"/>
              <a:t>tidak</a:t>
            </a:r>
            <a:r>
              <a:rPr lang="en-US" sz="2400" dirty="0"/>
              <a:t> </a:t>
            </a:r>
            <a:r>
              <a:rPr lang="en-US" sz="2400" dirty="0" err="1"/>
              <a:t>berasosiasi</a:t>
            </a:r>
            <a:r>
              <a:rPr lang="en-US" sz="2400" dirty="0"/>
              <a:t> </a:t>
            </a:r>
            <a:r>
              <a:rPr lang="en-US" sz="2400" dirty="0" err="1"/>
              <a:t>dengan</a:t>
            </a:r>
            <a:r>
              <a:rPr lang="en-US" sz="2400" dirty="0"/>
              <a:t> </a:t>
            </a:r>
            <a:r>
              <a:rPr lang="en-US" sz="2400" dirty="0" err="1"/>
              <a:t>penyakit</a:t>
            </a:r>
            <a:r>
              <a:rPr lang="en-US" sz="2400" dirty="0"/>
              <a:t> virus (arbovirus) </a:t>
            </a:r>
            <a:r>
              <a:rPr lang="en-US" sz="2400" dirty="0" err="1"/>
              <a:t>dan</a:t>
            </a:r>
            <a:r>
              <a:rPr lang="en-US" sz="2400" dirty="0"/>
              <a:t> </a:t>
            </a:r>
            <a:r>
              <a:rPr lang="en-US" sz="2400" dirty="0" err="1"/>
              <a:t>penyakitpenyakit</a:t>
            </a:r>
            <a:r>
              <a:rPr lang="en-US" sz="2400" dirty="0"/>
              <a:t> </a:t>
            </a:r>
            <a:r>
              <a:rPr lang="en-US" sz="2400" dirty="0" err="1"/>
              <a:t>lainnya</a:t>
            </a:r>
            <a:r>
              <a:rPr lang="en-US" sz="2400" dirty="0"/>
              <a:t>. </a:t>
            </a:r>
            <a:endParaRPr lang="en-US" sz="2400" dirty="0" smtClean="0"/>
          </a:p>
          <a:p>
            <a:pPr marL="0" indent="0" algn="just">
              <a:lnSpc>
                <a:spcPct val="150000"/>
              </a:lnSpc>
              <a:buNone/>
            </a:pPr>
            <a:r>
              <a:rPr lang="en-US" sz="2400" dirty="0"/>
              <a:t>	</a:t>
            </a:r>
            <a:r>
              <a:rPr lang="en-US" sz="2400" dirty="0" err="1" smtClean="0"/>
              <a:t>Jenis</a:t>
            </a:r>
            <a:r>
              <a:rPr lang="en-US" sz="2400" dirty="0" smtClean="0"/>
              <a:t>–</a:t>
            </a:r>
            <a:r>
              <a:rPr lang="en-US" sz="2400" dirty="0" err="1" smtClean="0"/>
              <a:t>jenis</a:t>
            </a:r>
            <a:r>
              <a:rPr lang="en-US" sz="2400" dirty="0" smtClean="0"/>
              <a:t> </a:t>
            </a:r>
            <a:r>
              <a:rPr lang="en-US" sz="2400" dirty="0" err="1"/>
              <a:t>nyamuk</a:t>
            </a:r>
            <a:r>
              <a:rPr lang="en-US" sz="2400" dirty="0"/>
              <a:t> yang </a:t>
            </a:r>
            <a:r>
              <a:rPr lang="en-US" sz="2400" dirty="0" err="1"/>
              <a:t>menjadi</a:t>
            </a:r>
            <a:r>
              <a:rPr lang="en-US" sz="2400" dirty="0"/>
              <a:t> </a:t>
            </a:r>
            <a:r>
              <a:rPr lang="en-US" sz="2400" dirty="0" err="1"/>
              <a:t>vektor</a:t>
            </a:r>
            <a:r>
              <a:rPr lang="en-US" sz="2400" dirty="0"/>
              <a:t> </a:t>
            </a:r>
            <a:r>
              <a:rPr lang="en-US" sz="2400" dirty="0" err="1"/>
              <a:t>utama</a:t>
            </a:r>
            <a:r>
              <a:rPr lang="en-US" sz="2400" dirty="0"/>
              <a:t>, </a:t>
            </a:r>
            <a:r>
              <a:rPr lang="en-US" sz="2400" dirty="0" err="1"/>
              <a:t>dari</a:t>
            </a:r>
            <a:r>
              <a:rPr lang="en-US" sz="2400" dirty="0"/>
              <a:t> </a:t>
            </a:r>
            <a:r>
              <a:rPr lang="en-US" sz="2400" dirty="0" err="1"/>
              <a:t>subfamili</a:t>
            </a:r>
            <a:r>
              <a:rPr lang="en-US" sz="2400" dirty="0"/>
              <a:t> </a:t>
            </a:r>
            <a:r>
              <a:rPr lang="en-US" sz="2400" dirty="0" err="1"/>
              <a:t>Culicinae</a:t>
            </a:r>
            <a:r>
              <a:rPr lang="en-US" sz="2400" dirty="0"/>
              <a:t> </a:t>
            </a:r>
            <a:r>
              <a:rPr lang="en-US" sz="2400" dirty="0" err="1"/>
              <a:t>adalah</a:t>
            </a:r>
            <a:r>
              <a:rPr lang="en-US" sz="2400" dirty="0"/>
              <a:t> </a:t>
            </a:r>
            <a:r>
              <a:rPr lang="en-US" sz="2400" dirty="0" err="1"/>
              <a:t>Aedes</a:t>
            </a:r>
            <a:r>
              <a:rPr lang="en-US" sz="2400" dirty="0"/>
              <a:t> </a:t>
            </a:r>
            <a:r>
              <a:rPr lang="en-US" sz="2400" dirty="0" err="1"/>
              <a:t>sp</a:t>
            </a:r>
            <a:r>
              <a:rPr lang="en-US" sz="2400" dirty="0"/>
              <a:t>, </a:t>
            </a:r>
            <a:r>
              <a:rPr lang="en-US" sz="2400" dirty="0" err="1"/>
              <a:t>Culex</a:t>
            </a:r>
            <a:r>
              <a:rPr lang="en-US" sz="2400" dirty="0"/>
              <a:t> </a:t>
            </a:r>
            <a:r>
              <a:rPr lang="en-US" sz="2400" dirty="0" err="1"/>
              <a:t>sp</a:t>
            </a:r>
            <a:r>
              <a:rPr lang="en-US" sz="2400" dirty="0"/>
              <a:t>, </a:t>
            </a:r>
            <a:r>
              <a:rPr lang="en-US" sz="2400" dirty="0" err="1"/>
              <a:t>dan</a:t>
            </a:r>
            <a:r>
              <a:rPr lang="en-US" sz="2400" dirty="0"/>
              <a:t> </a:t>
            </a:r>
            <a:r>
              <a:rPr lang="en-US" sz="2400" dirty="0" err="1"/>
              <a:t>Mansonia</a:t>
            </a:r>
            <a:r>
              <a:rPr lang="en-US" sz="2400" dirty="0"/>
              <a:t> </a:t>
            </a:r>
            <a:r>
              <a:rPr lang="en-US" sz="2400" dirty="0" err="1"/>
              <a:t>sp</a:t>
            </a:r>
            <a:r>
              <a:rPr lang="en-US" sz="2400" dirty="0"/>
              <a:t>, </a:t>
            </a:r>
            <a:r>
              <a:rPr lang="en-US" sz="2400" dirty="0" err="1"/>
              <a:t>sedangkan</a:t>
            </a:r>
            <a:r>
              <a:rPr lang="en-US" sz="2400" dirty="0"/>
              <a:t> </a:t>
            </a:r>
            <a:r>
              <a:rPr lang="en-US" sz="2400" dirty="0" err="1"/>
              <a:t>dari</a:t>
            </a:r>
            <a:r>
              <a:rPr lang="en-US" sz="2400" dirty="0"/>
              <a:t> </a:t>
            </a:r>
            <a:r>
              <a:rPr lang="en-US" sz="2400" dirty="0" err="1"/>
              <a:t>subfamili</a:t>
            </a:r>
            <a:r>
              <a:rPr lang="en-US" sz="2400" dirty="0"/>
              <a:t> </a:t>
            </a:r>
            <a:r>
              <a:rPr lang="en-US" sz="2400" dirty="0" err="1"/>
              <a:t>Anophelinae</a:t>
            </a:r>
            <a:r>
              <a:rPr lang="en-US" sz="2400" dirty="0"/>
              <a:t> </a:t>
            </a:r>
            <a:r>
              <a:rPr lang="en-US" sz="2400" dirty="0" err="1"/>
              <a:t>adalah</a:t>
            </a:r>
            <a:r>
              <a:rPr lang="en-US" sz="2400" dirty="0"/>
              <a:t> Anopheles </a:t>
            </a:r>
            <a:r>
              <a:rPr lang="en-US" sz="2400" dirty="0" err="1"/>
              <a:t>sp</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673" y="5016915"/>
            <a:ext cx="4036652" cy="1594307"/>
          </a:xfrm>
          <a:prstGeom prst="rect">
            <a:avLst/>
          </a:prstGeom>
        </p:spPr>
      </p:pic>
    </p:spTree>
    <p:extLst>
      <p:ext uri="{BB962C8B-B14F-4D97-AF65-F5344CB8AC3E}">
        <p14:creationId xmlns:p14="http://schemas.microsoft.com/office/powerpoint/2010/main" val="383866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a:extLst>
              <a:ext uri="{FF2B5EF4-FFF2-40B4-BE49-F238E27FC236}">
                <a16:creationId xmlns:a16="http://schemas.microsoft.com/office/drawing/2014/main" xmlns="" id="{6A3370E8-96A5-43BE-B91A-35580E88CCF1}"/>
              </a:ext>
            </a:extLst>
          </p:cNvPr>
          <p:cNvSpPr>
            <a:spLocks noGrp="1"/>
          </p:cNvSpPr>
          <p:nvPr>
            <p:ph type="ctrTitle"/>
          </p:nvPr>
        </p:nvSpPr>
        <p:spPr>
          <a:xfrm>
            <a:off x="1524000" y="1122363"/>
            <a:ext cx="9144000" cy="1389831"/>
          </a:xfrm>
        </p:spPr>
        <p:txBody>
          <a:bodyPr/>
          <a:lstStyle/>
          <a:p>
            <a:r>
              <a:rPr lang="en-US" sz="2800" b="1" dirty="0" err="1">
                <a:effectLst/>
                <a:latin typeface="Calibri" panose="020F0502020204030204" pitchFamily="34" charset="0"/>
                <a:ea typeface="Calibri" panose="020F0502020204030204" pitchFamily="34" charset="0"/>
                <a:cs typeface="Times New Roman" panose="02020603050405020304" pitchFamily="18" charset="0"/>
              </a:rPr>
              <a:t>Nyamuk</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Anopheles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sp</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xmlns="" id="{B42EDF0A-5AB2-417E-B177-EED33DEB5389}"/>
              </a:ext>
            </a:extLst>
          </p:cNvPr>
          <p:cNvSpPr>
            <a:spLocks noGrp="1"/>
          </p:cNvSpPr>
          <p:nvPr>
            <p:ph type="subTitle" idx="1"/>
          </p:nvPr>
        </p:nvSpPr>
        <p:spPr>
          <a:xfrm>
            <a:off x="1524000" y="1915427"/>
            <a:ext cx="3115377" cy="3342373"/>
          </a:xfrm>
        </p:spPr>
        <p:txBody>
          <a:bodyPr>
            <a:normAutofit/>
          </a:bodyPr>
          <a:lstStyle/>
          <a:p>
            <a:pPr marL="342900" marR="0" lvl="0" indent="-342900" algn="l">
              <a:lnSpc>
                <a:spcPct val="107000"/>
              </a:lnSpc>
              <a:spcBef>
                <a:spcPts val="0"/>
              </a:spcBef>
              <a:spcAft>
                <a:spcPts val="0"/>
              </a:spcAft>
              <a:buFont typeface="+mj-lt"/>
              <a:buAutoNum type="alphaLcPeriod"/>
            </a:pP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Klasifikasi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alibri" panose="020F050202020403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Pylum</a:t>
            </a:r>
            <a:r>
              <a:rPr lang="en-US" sz="1800" dirty="0">
                <a:effectLst/>
                <a:latin typeface="Calibri" panose="020F0502020204030204" pitchFamily="34" charset="0"/>
                <a:ea typeface="Calibri" panose="020F0502020204030204" pitchFamily="34" charset="0"/>
                <a:cs typeface="Times New Roman" panose="02020603050405020304" pitchFamily="18" charset="0"/>
              </a:rPr>
              <a:t> : Arthropoda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Kelas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Hexapoda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Ordo : Diptera </a:t>
            </a:r>
          </a:p>
          <a:p>
            <a:pPr marL="342900" marR="0" lvl="0" indent="-342900" algn="l">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Genus : Anopheles</a:t>
            </a:r>
          </a:p>
          <a:p>
            <a:endParaRPr lang="en-US" dirty="0"/>
          </a:p>
        </p:txBody>
      </p:sp>
      <p:sp>
        <p:nvSpPr>
          <p:cNvPr id="4" name="Rectangle 3">
            <a:extLst>
              <a:ext uri="{FF2B5EF4-FFF2-40B4-BE49-F238E27FC236}">
                <a16:creationId xmlns:a16="http://schemas.microsoft.com/office/drawing/2014/main" xmlns="" id="{674B2489-2A9C-41D8-9C72-E5F34B8AC2E0}"/>
              </a:ext>
            </a:extLst>
          </p:cNvPr>
          <p:cNvSpPr/>
          <p:nvPr/>
        </p:nvSpPr>
        <p:spPr>
          <a:xfrm>
            <a:off x="5168766" y="1915427"/>
            <a:ext cx="6112042" cy="42543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Ciri-ciri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anophelni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antena</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berambut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lebat</a:t>
            </a:r>
            <a:r>
              <a:rPr lang="en-US" sz="1800" dirty="0">
                <a:effectLst/>
                <a:latin typeface="Calibri" panose="020F0502020204030204" pitchFamily="34" charset="0"/>
                <a:ea typeface="Calibri" panose="020F0502020204030204" pitchFamily="34" charset="0"/>
                <a:cs typeface="Times New Roman" panose="02020603050405020304" pitchFamily="18" charset="0"/>
              </a:rPr>
              <a:t> (plumose), palpus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terdiri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probosis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ujung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agak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bulat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Kepala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betina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venasi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subkosta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kecil</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pendek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Antara palpi dan proboscis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penyakit</a:t>
            </a:r>
            <a:r>
              <a:rPr lang="en-US" sz="1800" dirty="0">
                <a:effectLst/>
                <a:latin typeface="Calibri" panose="020F0502020204030204" pitchFamily="34" charset="0"/>
                <a:ea typeface="Calibri" panose="020F0502020204030204" pitchFamily="34" charset="0"/>
                <a:cs typeface="Times New Roman" panose="02020603050405020304" pitchFamily="18" charset="0"/>
              </a:rPr>
              <a:t> malaria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hinggap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membentu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sudut</a:t>
            </a:r>
            <a:r>
              <a:rPr lang="en-US" sz="1800" dirty="0">
                <a:effectLst/>
                <a:latin typeface="Calibri" panose="020F0502020204030204" pitchFamily="34" charset="0"/>
                <a:ea typeface="Calibri" panose="020F0502020204030204" pitchFamily="34" charset="0"/>
                <a:cs typeface="Times New Roman" panose="02020603050405020304" pitchFamily="18" charset="0"/>
              </a:rPr>
              <a:t> 90º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Warna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tubunya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coklat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kehitaman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Bentuk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sayap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simetris,bercak</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sisik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gelap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Berkembang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biak</a:t>
            </a:r>
            <a:r>
              <a:rPr lang="en-US" sz="1800" dirty="0">
                <a:effectLst/>
                <a:latin typeface="Calibri" panose="020F0502020204030204" pitchFamily="34" charset="0"/>
                <a:ea typeface="Calibri" panose="020F0502020204030204" pitchFamily="34" charset="0"/>
                <a:cs typeface="Times New Roman" panose="02020603050405020304" pitchFamily="18" charset="0"/>
              </a:rPr>
              <a:t> di air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tumpukan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US" dirty="0"/>
          </a:p>
        </p:txBody>
      </p:sp>
    </p:spTree>
    <p:extLst>
      <p:ext uri="{BB962C8B-B14F-4D97-AF65-F5344CB8AC3E}">
        <p14:creationId xmlns:p14="http://schemas.microsoft.com/office/powerpoint/2010/main" val="239136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pic>
        <p:nvPicPr>
          <p:cNvPr id="8" name="Picture Placeholder 7">
            <a:extLst>
              <a:ext uri="{FF2B5EF4-FFF2-40B4-BE49-F238E27FC236}">
                <a16:creationId xmlns:a16="http://schemas.microsoft.com/office/drawing/2014/main" xmlns="" id="{52A670D7-2169-47BE-9DDF-1227BB4A670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93" r="1493"/>
          <a:stretch>
            <a:fillRect/>
          </a:stretch>
        </p:blipFill>
        <p:spPr>
          <a:xfrm>
            <a:off x="5409374" y="751188"/>
            <a:ext cx="6782626" cy="5355623"/>
          </a:xfrm>
        </p:spPr>
      </p:pic>
      <p:sp>
        <p:nvSpPr>
          <p:cNvPr id="4" name="Text Placeholder 3">
            <a:extLst>
              <a:ext uri="{FF2B5EF4-FFF2-40B4-BE49-F238E27FC236}">
                <a16:creationId xmlns:a16="http://schemas.microsoft.com/office/drawing/2014/main" xmlns="" id="{01503AA3-CF27-4577-8B1F-5C6107FA98C7}"/>
              </a:ext>
            </a:extLst>
          </p:cNvPr>
          <p:cNvSpPr>
            <a:spLocks noGrp="1"/>
          </p:cNvSpPr>
          <p:nvPr>
            <p:ph type="body" sz="half" idx="2"/>
          </p:nvPr>
        </p:nvSpPr>
        <p:spPr>
          <a:xfrm>
            <a:off x="839788" y="987425"/>
            <a:ext cx="5378132" cy="4881563"/>
          </a:xfrm>
        </p:spPr>
        <p:txBody>
          <a:bodyPr>
            <a:normAutofit/>
          </a:bodyPr>
          <a:lstStyle/>
          <a:p>
            <a:r>
              <a:rPr lang="en-US" sz="2000" b="1" dirty="0"/>
              <a:t>c. </a:t>
            </a:r>
            <a:r>
              <a:rPr lang="en-US" sz="2000" b="1" dirty="0" err="1"/>
              <a:t>Morfologi</a:t>
            </a:r>
            <a:r>
              <a:rPr lang="en-US" sz="2000" b="1" dirty="0"/>
              <a:t> </a:t>
            </a:r>
          </a:p>
          <a:p>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Nyamuk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Anopheles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mempunyai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ukuran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tubuh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kecil</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tubuhnya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terdiri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bagian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kepala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Thorax dan Abdomen yang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ujungnya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meruncing</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Perkembangan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telur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ke</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nyamuk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dewasa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membutuhkan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sekitar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5-14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hari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tergantung</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suhu</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ambien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Di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daerah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tropis</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umumnya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dibutuhkan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10-14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hari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Nyamuk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dewasa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mempunyai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bentuk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tubuh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langsing</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terbagi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menjadi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3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bagian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yaitu</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kepala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thorax, dan abdomen.</a:t>
            </a:r>
          </a:p>
          <a:p>
            <a:r>
              <a:rPr lang="en-US" sz="1800" spc="10" dirty="0">
                <a:solidFill>
                  <a:srgbClr val="202124"/>
                </a:solidFill>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Nyamuk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dewasa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biasanya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kawin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beberapa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hari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setelah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muncul</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tahap</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kepompong.5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Jantan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hidup</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selama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sekitar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seminggu</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makan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nectar dan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sumber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gula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lainnya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Betina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juga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memakan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sumber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gula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energi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tetapi</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biasanya</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membutuhkan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makan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pengembangan</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202124"/>
                </a:solidFill>
                <a:effectLst/>
                <a:latin typeface="Arial" panose="020B0604020202020204" pitchFamily="34" charset="0"/>
                <a:ea typeface="Calibri" panose="020F0502020204030204" pitchFamily="34" charset="0"/>
                <a:cs typeface="Times New Roman" panose="02020603050405020304" pitchFamily="18" charset="0"/>
              </a:rPr>
              <a:t>telur</a:t>
            </a:r>
            <a:r>
              <a:rPr lang="en-US" sz="1800" spc="1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1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825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67497" y="2147455"/>
            <a:ext cx="10839594" cy="1600200"/>
          </a:xfrm>
        </p:spPr>
        <p:txBody>
          <a:bodyPr>
            <a:normAutofit/>
          </a:bodyPr>
          <a:lstStyle/>
          <a:p>
            <a:pPr algn="ctr"/>
            <a:r>
              <a:rPr lang="en-US" sz="6000" b="1" dirty="0" smtClean="0">
                <a:latin typeface="+mn-lt"/>
              </a:rPr>
              <a:t>EKOLOGI DAN BIONOMI</a:t>
            </a:r>
            <a:endParaRPr lang="en-US" sz="6000" b="1" dirty="0">
              <a:latin typeface="+mn-lt"/>
            </a:endParaRPr>
          </a:p>
        </p:txBody>
      </p:sp>
    </p:spTree>
    <p:extLst>
      <p:ext uri="{BB962C8B-B14F-4D97-AF65-F5344CB8AC3E}">
        <p14:creationId xmlns:p14="http://schemas.microsoft.com/office/powerpoint/2010/main" val="151195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p:txBody>
          <a:bodyPr>
            <a:normAutofit/>
          </a:bodyPr>
          <a:lstStyle/>
          <a:p>
            <a:pPr marL="571500" indent="-571500">
              <a:buFont typeface="Wingdings" pitchFamily="2" charset="2"/>
              <a:buChar char="q"/>
            </a:pPr>
            <a:r>
              <a:rPr lang="id-ID" sz="3000" dirty="0">
                <a:latin typeface="Times New Roman" pitchFamily="18" charset="0"/>
                <a:cs typeface="Times New Roman" pitchFamily="18" charset="0"/>
              </a:rPr>
              <a:t>Habitat Hidup dan Kebiasaan Nyamuk</a:t>
            </a: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just">
              <a:buNone/>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Nyamuk </a:t>
            </a:r>
            <a:r>
              <a:rPr lang="id-ID" i="1" dirty="0">
                <a:latin typeface="Times New Roman" pitchFamily="18" charset="0"/>
                <a:cs typeface="Times New Roman" pitchFamily="18" charset="0"/>
              </a:rPr>
              <a:t>Aedes aegypti </a:t>
            </a:r>
            <a:r>
              <a:rPr lang="id-ID" dirty="0">
                <a:latin typeface="Times New Roman" pitchFamily="18" charset="0"/>
                <a:cs typeface="Times New Roman" pitchFamily="18" charset="0"/>
              </a:rPr>
              <a:t>tersebar luas di daerah tropis dan sub-tropis di Asia Tenggara, dan ditemukan hampir di semua daerah perkotaan. Di daerah yang gersang, misalnya India, </a:t>
            </a:r>
            <a:r>
              <a:rPr lang="id-ID" i="1" dirty="0">
                <a:latin typeface="Times New Roman" pitchFamily="18" charset="0"/>
                <a:cs typeface="Times New Roman" pitchFamily="18" charset="0"/>
              </a:rPr>
              <a:t>Aedes aegypti </a:t>
            </a:r>
            <a:r>
              <a:rPr lang="id-ID" dirty="0">
                <a:latin typeface="Times New Roman" pitchFamily="18" charset="0"/>
                <a:cs typeface="Times New Roman" pitchFamily="18" charset="0"/>
              </a:rPr>
              <a:t>merupakan vektor di perkotaan dan populasinya berubah-ubah sesuai dengan curah hujan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Ketinggian merupakan faktor penting yang membatasi penyebaran nyamuk </a:t>
            </a:r>
            <a:r>
              <a:rPr lang="id-ID" i="1" dirty="0">
                <a:latin typeface="Times New Roman" pitchFamily="18" charset="0"/>
                <a:cs typeface="Times New Roman" pitchFamily="18" charset="0"/>
              </a:rPr>
              <a:t>Aedes aegypti</a:t>
            </a:r>
            <a:r>
              <a:rPr lang="id-ID" dirty="0">
                <a:latin typeface="Times New Roman" pitchFamily="18" charset="0"/>
                <a:cs typeface="Times New Roman" pitchFamily="18" charset="0"/>
              </a:rPr>
              <a:t>. Di India, </a:t>
            </a:r>
            <a:r>
              <a:rPr lang="id-ID" i="1" dirty="0">
                <a:latin typeface="Times New Roman" pitchFamily="18" charset="0"/>
                <a:cs typeface="Times New Roman" pitchFamily="18" charset="0"/>
              </a:rPr>
              <a:t>Aedes aegypti </a:t>
            </a:r>
            <a:r>
              <a:rPr lang="id-ID" dirty="0">
                <a:latin typeface="Times New Roman" pitchFamily="18" charset="0"/>
                <a:cs typeface="Times New Roman" pitchFamily="18" charset="0"/>
              </a:rPr>
              <a:t>tersebar mulai dari ketinggian 0 hingga 1000 meter di atas permukaan laut.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268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983673" y="591680"/>
            <a:ext cx="8229600" cy="922114"/>
          </a:xfrm>
        </p:spPr>
        <p:txBody>
          <a:bodyPr>
            <a:noAutofit/>
          </a:bodyPr>
          <a:lstStyle/>
          <a:p>
            <a:pPr lvl="4" algn="l" rtl="0">
              <a:spcBef>
                <a:spcPct val="0"/>
              </a:spcBef>
            </a:pPr>
            <a:r>
              <a:rPr lang="en-US" sz="2800" dirty="0">
                <a:latin typeface="Times New Roman" pitchFamily="18" charset="0"/>
                <a:cs typeface="Times New Roman" pitchFamily="18" charset="0"/>
              </a:rPr>
              <a:t>1. </a:t>
            </a:r>
            <a:r>
              <a:rPr lang="id-ID" sz="2800" dirty="0">
                <a:latin typeface="Times New Roman" pitchFamily="18" charset="0"/>
                <a:cs typeface="Times New Roman" pitchFamily="18" charset="0"/>
              </a:rPr>
              <a:t>Keberadaan</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Pasar</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1204869" y="1399101"/>
            <a:ext cx="10086586" cy="5073427"/>
          </a:xfrm>
        </p:spPr>
        <p:txBody>
          <a:bodyPr>
            <a:normAutofit/>
          </a:bodyPr>
          <a:lstStyle/>
          <a:p>
            <a:pPr marL="0" indent="0" algn="just">
              <a:buNone/>
            </a:pPr>
            <a:r>
              <a:rPr lang="en-US" sz="2600" dirty="0">
                <a:latin typeface="Times New Roman" pitchFamily="18" charset="0"/>
                <a:cs typeface="Times New Roman" pitchFamily="18" charset="0"/>
              </a:rPr>
              <a:t>          T</a:t>
            </a:r>
            <a:r>
              <a:rPr lang="id-ID" sz="2600" dirty="0">
                <a:latin typeface="Times New Roman" pitchFamily="18" charset="0"/>
                <a:cs typeface="Times New Roman" pitchFamily="18" charset="0"/>
              </a:rPr>
              <a:t>empat perkembangbiakan nyamuk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berupa genangan air yang tertampung di suatu tampat atau bejana. Nyamuk kurang suka berkembangbiak di tempat-tempat yang langsung berhubungan dengan tanah. Keberadaan pasar erat kaitannya dengan sampah. </a:t>
            </a:r>
            <a:endParaRPr lang="en-US" sz="2600" dirty="0">
              <a:latin typeface="Times New Roman" pitchFamily="18" charset="0"/>
              <a:cs typeface="Times New Roman" pitchFamily="18" charset="0"/>
            </a:endParaRPr>
          </a:p>
          <a:p>
            <a:pPr marL="0" indent="0" algn="just">
              <a:buNone/>
            </a:pP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Pada musim penghujan umumnya pengangkutan sampah terhambat, dengan banyaknya sampah kontainer yang mungkin bisa ditimbulkan oleh kegiatan pasar maka sangat mungkin pasar merupakan tempat berkembangbiak nyamuk.</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935299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573637" y="365125"/>
            <a:ext cx="10515600" cy="1325563"/>
          </a:xfrm>
        </p:spPr>
        <p:txBody>
          <a:bodyPr>
            <a:normAutofit/>
          </a:bodyPr>
          <a:lstStyle/>
          <a:p>
            <a:pPr lvl="4"/>
            <a:r>
              <a:rPr lang="en-US" sz="2800" dirty="0">
                <a:latin typeface="Times New Roman" pitchFamily="18" charset="0"/>
                <a:cs typeface="Times New Roman" pitchFamily="18" charset="0"/>
              </a:rPr>
              <a:t>2. </a:t>
            </a:r>
            <a:r>
              <a:rPr lang="id-ID" sz="2800" dirty="0">
                <a:latin typeface="Times New Roman" pitchFamily="18" charset="0"/>
                <a:cs typeface="Times New Roman" pitchFamily="18" charset="0"/>
              </a:rPr>
              <a:t>Tempat Sampah</a:t>
            </a:r>
            <a:r>
              <a:rPr lang="en-US" sz="1600" dirty="0"/>
              <a:t/>
            </a:r>
            <a:br>
              <a:rPr lang="en-US" sz="1600" dirty="0"/>
            </a:br>
            <a:r>
              <a:rPr lang="id-ID" dirty="0"/>
              <a:t> </a:t>
            </a:r>
            <a:r>
              <a:rPr lang="en-US" dirty="0"/>
              <a:t/>
            </a:r>
            <a:br>
              <a:rPr lang="en-US" dirty="0"/>
            </a:br>
            <a:endParaRPr lang="en-US" dirty="0"/>
          </a:p>
        </p:txBody>
      </p:sp>
      <p:sp>
        <p:nvSpPr>
          <p:cNvPr id="3" name="Content Placeholder 2"/>
          <p:cNvSpPr>
            <a:spLocks noGrp="1"/>
          </p:cNvSpPr>
          <p:nvPr>
            <p:ph idx="1"/>
          </p:nvPr>
        </p:nvSpPr>
        <p:spPr>
          <a:xfrm>
            <a:off x="864582" y="1027906"/>
            <a:ext cx="10798291" cy="2158639"/>
          </a:xfrm>
        </p:spPr>
        <p:txBody>
          <a:bodyPr>
            <a:noAutofit/>
          </a:bodyPr>
          <a:lstStyle/>
          <a:p>
            <a:pPr marL="0" indent="0" algn="just">
              <a:buNone/>
            </a:pP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Tempat sampah yang terbuka dan dibuangnya di kontainer berupa kaleng atau gelas plastik memungkinkan sebagai tempat berkembangbiaknya nyamuk. </a:t>
            </a:r>
            <a:endParaRPr lang="en-US" sz="2600" dirty="0">
              <a:latin typeface="Times New Roman" pitchFamily="18" charset="0"/>
              <a:cs typeface="Times New Roman" pitchFamily="18" charset="0"/>
            </a:endParaRPr>
          </a:p>
          <a:p>
            <a:pPr marL="0" indent="0" algn="just">
              <a:buNone/>
            </a:pP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Kontainer ini juga tidak langsung berhubungan dengan tanah. Oleh karena itu keberadaan tempat sampah yang tidak sesuai dengan persyaratan (terbuka) juga dapat menjadi tempat perkembangbiakan nyamuk</a:t>
            </a:r>
            <a:endParaRPr lang="en-US" sz="2600" dirty="0">
              <a:latin typeface="Times New Roman" pitchFamily="18" charset="0"/>
              <a:cs typeface="Times New Roman" pitchFamily="18" charset="0"/>
            </a:endParaRPr>
          </a:p>
        </p:txBody>
      </p:sp>
      <p:sp>
        <p:nvSpPr>
          <p:cNvPr id="5" name="Title 1"/>
          <p:cNvSpPr txBox="1">
            <a:spLocks/>
          </p:cNvSpPr>
          <p:nvPr/>
        </p:nvSpPr>
        <p:spPr>
          <a:xfrm>
            <a:off x="573637" y="31865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l" rtl="0">
              <a:spcBef>
                <a:spcPct val="0"/>
              </a:spcBef>
            </a:pPr>
            <a:r>
              <a:rPr lang="en-US" sz="2800" kern="0" dirty="0" smtClean="0">
                <a:solidFill>
                  <a:sysClr val="windowText" lastClr="000000"/>
                </a:solidFill>
                <a:latin typeface="Times New Roman" pitchFamily="18" charset="0"/>
                <a:cs typeface="Times New Roman" pitchFamily="18" charset="0"/>
              </a:rPr>
              <a:t>3. </a:t>
            </a:r>
            <a:r>
              <a:rPr lang="id-ID" sz="2800" kern="0" dirty="0" smtClean="0">
                <a:solidFill>
                  <a:sysClr val="windowText" lastClr="000000"/>
                </a:solidFill>
                <a:latin typeface="Times New Roman" pitchFamily="18" charset="0"/>
                <a:cs typeface="Times New Roman" pitchFamily="18" charset="0"/>
              </a:rPr>
              <a:t>Keberadaan Tempat Ibadah</a:t>
            </a:r>
            <a:r>
              <a:rPr lang="en-US" sz="1600" kern="0" dirty="0" smtClean="0">
                <a:solidFill>
                  <a:sysClr val="windowText" lastClr="000000"/>
                </a:solidFill>
              </a:rPr>
              <a:t/>
            </a:r>
            <a:br>
              <a:rPr lang="en-US" sz="1600" kern="0" dirty="0" smtClean="0">
                <a:solidFill>
                  <a:sysClr val="windowText" lastClr="000000"/>
                </a:solidFill>
              </a:rPr>
            </a:br>
            <a:endParaRPr lang="en-US" kern="0" dirty="0">
              <a:solidFill>
                <a:sysClr val="windowText" lastClr="000000"/>
              </a:solidFill>
            </a:endParaRPr>
          </a:p>
        </p:txBody>
      </p:sp>
      <p:sp>
        <p:nvSpPr>
          <p:cNvPr id="6" name="Content Placeholder 2"/>
          <p:cNvSpPr txBox="1">
            <a:spLocks/>
          </p:cNvSpPr>
          <p:nvPr/>
        </p:nvSpPr>
        <p:spPr>
          <a:xfrm>
            <a:off x="915565" y="3997326"/>
            <a:ext cx="10385926" cy="1687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smtClean="0">
                <a:latin typeface="Times New Roman" pitchFamily="18" charset="0"/>
                <a:cs typeface="Times New Roman" pitchFamily="18" charset="0"/>
              </a:rPr>
              <a:t>        </a:t>
            </a:r>
            <a:r>
              <a:rPr lang="id-ID" sz="2600" dirty="0" smtClean="0">
                <a:latin typeface="Times New Roman" pitchFamily="18" charset="0"/>
                <a:cs typeface="Times New Roman" pitchFamily="18" charset="0"/>
              </a:rPr>
              <a:t>Tempat ibadah di pedesaan identik dengan adanya tempat penampung air yang besar, yang baru dikuras tiga atau paling cepat satu bulan sekali. Jadi keberadaan tempat ibadah yang keadaan sanitasinya kurang terpelihara akan menjadi tempat perkembangbiakan nyamuk</a:t>
            </a:r>
            <a:r>
              <a:rPr lang="en-US" sz="2600" dirty="0" smtClean="0">
                <a:latin typeface="Times New Roman" pitchFamily="18" charset="0"/>
                <a:cs typeface="Times New Roman" pitchFamily="18" charset="0"/>
              </a:rPr>
              <a:t>.</a:t>
            </a:r>
            <a:r>
              <a:rPr lang="id-ID"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89931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527352" y="157307"/>
            <a:ext cx="10515600" cy="1325563"/>
          </a:xfrm>
        </p:spPr>
        <p:txBody>
          <a:bodyPr/>
          <a:lstStyle/>
          <a:p>
            <a:pPr lvl="4" algn="l" rtl="0">
              <a:spcBef>
                <a:spcPct val="0"/>
              </a:spcBef>
            </a:pPr>
            <a:r>
              <a:rPr lang="en-US" sz="2800" dirty="0">
                <a:latin typeface="Times New Roman" pitchFamily="18" charset="0"/>
                <a:cs typeface="Times New Roman" pitchFamily="18" charset="0"/>
              </a:rPr>
              <a:t>4. </a:t>
            </a:r>
            <a:r>
              <a:rPr lang="id-ID" sz="2800" dirty="0">
                <a:latin typeface="Times New Roman" pitchFamily="18" charset="0"/>
                <a:cs typeface="Times New Roman" pitchFamily="18" charset="0"/>
              </a:rPr>
              <a:t>Keberadaan Tanaman Hias</a:t>
            </a:r>
            <a:r>
              <a:rPr lang="en-US" sz="1600" dirty="0"/>
              <a:t/>
            </a:r>
            <a:br>
              <a:rPr lang="en-US" sz="1600" dirty="0"/>
            </a:br>
            <a:endParaRPr lang="en-US" dirty="0"/>
          </a:p>
        </p:txBody>
      </p:sp>
      <p:sp>
        <p:nvSpPr>
          <p:cNvPr id="3" name="Content Placeholder 2"/>
          <p:cNvSpPr>
            <a:spLocks noGrp="1"/>
          </p:cNvSpPr>
          <p:nvPr>
            <p:ph idx="1"/>
          </p:nvPr>
        </p:nvSpPr>
        <p:spPr>
          <a:xfrm>
            <a:off x="527352" y="1052946"/>
            <a:ext cx="10639411" cy="1427018"/>
          </a:xfrm>
        </p:spPr>
        <p:txBody>
          <a:bodyPr>
            <a:normAutofit/>
          </a:bodyPr>
          <a:lstStyle/>
          <a:p>
            <a:pPr marL="0" indent="0" algn="just">
              <a:buNone/>
            </a:pPr>
            <a:r>
              <a:rPr lang="id-ID" sz="2600" dirty="0" smtClean="0">
                <a:latin typeface="Times New Roman" pitchFamily="18" charset="0"/>
                <a:cs typeface="Times New Roman" pitchFamily="18" charset="0"/>
              </a:rPr>
              <a:t>Banyaknya </a:t>
            </a:r>
            <a:r>
              <a:rPr lang="id-ID" sz="2600" dirty="0">
                <a:latin typeface="Times New Roman" pitchFamily="18" charset="0"/>
                <a:cs typeface="Times New Roman" pitchFamily="18" charset="0"/>
              </a:rPr>
              <a:t>tanaman hias dan tanaman pekarangan mempengaruhi tingginya kelembaban dan kurangnya pencahayaan dalam rumah. Keadaan ini merupakan tempat yang disenangi nyamuk untuk hinggap beristirahat </a:t>
            </a:r>
            <a:endParaRPr lang="en-US" sz="2600" dirty="0">
              <a:latin typeface="Times New Roman" pitchFamily="18" charset="0"/>
              <a:cs typeface="Times New Roman" pitchFamily="18" charset="0"/>
            </a:endParaRPr>
          </a:p>
        </p:txBody>
      </p:sp>
      <p:sp>
        <p:nvSpPr>
          <p:cNvPr id="6" name="Title 1"/>
          <p:cNvSpPr txBox="1">
            <a:spLocks/>
          </p:cNvSpPr>
          <p:nvPr/>
        </p:nvSpPr>
        <p:spPr>
          <a:xfrm>
            <a:off x="589257" y="23463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l" rtl="0">
              <a:spcBef>
                <a:spcPct val="0"/>
              </a:spcBef>
            </a:pPr>
            <a:r>
              <a:rPr lang="en-US" sz="2800" kern="0" smtClean="0">
                <a:solidFill>
                  <a:sysClr val="windowText" lastClr="000000"/>
                </a:solidFill>
                <a:latin typeface="Times New Roman" pitchFamily="18" charset="0"/>
                <a:cs typeface="Times New Roman" pitchFamily="18" charset="0"/>
              </a:rPr>
              <a:t>5. </a:t>
            </a:r>
            <a:r>
              <a:rPr lang="id-ID" sz="2800" kern="0" smtClean="0">
                <a:solidFill>
                  <a:sysClr val="windowText" lastClr="000000"/>
                </a:solidFill>
                <a:latin typeface="Times New Roman" pitchFamily="18" charset="0"/>
                <a:cs typeface="Times New Roman" pitchFamily="18" charset="0"/>
              </a:rPr>
              <a:t>Keberadaan Saluran Air Hujan</a:t>
            </a:r>
            <a:r>
              <a:rPr lang="en-US" sz="2800" kern="0" smtClean="0">
                <a:solidFill>
                  <a:sysClr val="windowText" lastClr="000000"/>
                </a:solidFill>
                <a:latin typeface="Times New Roman" pitchFamily="18" charset="0"/>
                <a:cs typeface="Times New Roman" pitchFamily="18" charset="0"/>
              </a:rPr>
              <a:t/>
            </a:r>
            <a:br>
              <a:rPr lang="en-US" sz="2800" kern="0" smtClean="0">
                <a:solidFill>
                  <a:sysClr val="windowText" lastClr="000000"/>
                </a:solidFill>
                <a:latin typeface="Times New Roman" pitchFamily="18" charset="0"/>
                <a:cs typeface="Times New Roman" pitchFamily="18" charset="0"/>
              </a:rPr>
            </a:br>
            <a:endParaRPr lang="en-US" sz="2800" kern="0" dirty="0">
              <a:solidFill>
                <a:sysClr val="windowText" lastClr="000000"/>
              </a:solidFill>
              <a:latin typeface="Times New Roman" pitchFamily="18" charset="0"/>
              <a:cs typeface="Times New Roman" pitchFamily="18" charset="0"/>
            </a:endParaRPr>
          </a:p>
        </p:txBody>
      </p:sp>
      <p:sp>
        <p:nvSpPr>
          <p:cNvPr id="7" name="Content Placeholder 2"/>
          <p:cNvSpPr txBox="1">
            <a:spLocks/>
          </p:cNvSpPr>
          <p:nvPr/>
        </p:nvSpPr>
        <p:spPr>
          <a:xfrm>
            <a:off x="567198" y="3105870"/>
            <a:ext cx="10821238" cy="5045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smtClean="0">
                <a:latin typeface="Times New Roman" pitchFamily="18" charset="0"/>
                <a:cs typeface="Times New Roman" pitchFamily="18" charset="0"/>
              </a:rPr>
              <a:t>       </a:t>
            </a:r>
            <a:r>
              <a:rPr lang="id-ID" sz="2600" smtClean="0">
                <a:latin typeface="Times New Roman" pitchFamily="18" charset="0"/>
                <a:cs typeface="Times New Roman" pitchFamily="18" charset="0"/>
              </a:rPr>
              <a:t>Keberadaan saluran air hujan atau selokan yang kurang lancar akan menimbulkan genangan air yang lebih lama. Saluran air hujan ini konstruksinya biasanya terbuat dari bahan semen sehingga air yang tergenang tidak berhubungan langsung dengan tanah.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588722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394854" y="226580"/>
            <a:ext cx="10515600" cy="1325563"/>
          </a:xfrm>
        </p:spPr>
        <p:txBody>
          <a:bodyPr>
            <a:normAutofit/>
          </a:bodyPr>
          <a:lstStyle/>
          <a:p>
            <a:pPr algn="l"/>
            <a:r>
              <a:rPr lang="en-US" sz="2800" dirty="0">
                <a:latin typeface="Times New Roman" pitchFamily="18" charset="0"/>
                <a:cs typeface="Times New Roman" pitchFamily="18" charset="0"/>
              </a:rPr>
              <a:t>6. </a:t>
            </a:r>
            <a:r>
              <a:rPr lang="id-ID" sz="2800" dirty="0">
                <a:latin typeface="Times New Roman" pitchFamily="18" charset="0"/>
                <a:cs typeface="Times New Roman" pitchFamily="18" charset="0"/>
              </a:rPr>
              <a:t>Keberadaan Kontainer</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94853" y="1268761"/>
            <a:ext cx="11326091" cy="4857403"/>
          </a:xfrm>
        </p:spPr>
        <p:txBody>
          <a:bodyPr>
            <a:normAutofit/>
          </a:bodyPr>
          <a:lstStyle/>
          <a:p>
            <a:pPr marL="0" indent="0" algn="just">
              <a:buNone/>
            </a:pP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Keberadaan kontainer kaleng bekas, tempat minum burung, drum penampung air, cekungan batu, maupun bambu merupakan tempat yang bisa menampung genangan air. Nyamuk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suka berkembangbiak di tempat-tempat ini. Kontainer-kontainer ini keberadaannya sangat dekat dengan rumah, dengan dekatnya jarak perindukan dan rumah, maka memudahkan nyamuk ini mencapai rumah</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18638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414862" y="71232"/>
            <a:ext cx="8229600" cy="1457463"/>
          </a:xfrm>
        </p:spPr>
        <p:txBody>
          <a:bodyPr>
            <a:noAutofit/>
          </a:bodyPr>
          <a:lstStyle/>
          <a:p>
            <a:pPr lvl="3"/>
            <a:r>
              <a:rPr lang="en-US" sz="2800" b="1" dirty="0" err="1">
                <a:latin typeface="Times New Roman" pitchFamily="18" charset="0"/>
                <a:cs typeface="Times New Roman" pitchFamily="18" charset="0"/>
              </a:rPr>
              <a:t>Perilaku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nyamuk</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1. </a:t>
            </a:r>
            <a:r>
              <a:rPr lang="id-ID" sz="2400" dirty="0">
                <a:latin typeface="Times New Roman" pitchFamily="18" charset="0"/>
                <a:cs typeface="Times New Roman" pitchFamily="18" charset="0"/>
              </a:rPr>
              <a:t>Kebiasaan Menggigit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581891" y="1484784"/>
            <a:ext cx="10931236" cy="5068416"/>
          </a:xfrm>
        </p:spPr>
        <p:txBody>
          <a:bodyPr>
            <a:noAutofit/>
          </a:bodyPr>
          <a:lstStyle/>
          <a:p>
            <a:pPr marL="0" indent="0" algn="just">
              <a:buNone/>
            </a:pPr>
            <a:r>
              <a:rPr lang="en-US" sz="2200" dirty="0">
                <a:latin typeface="Times New Roman" pitchFamily="18" charset="0"/>
                <a:cs typeface="Times New Roman" pitchFamily="18" charset="0"/>
              </a:rPr>
              <a:t>       </a:t>
            </a:r>
            <a:r>
              <a:rPr lang="id-ID" sz="2400" dirty="0">
                <a:latin typeface="Times New Roman" pitchFamily="18" charset="0"/>
                <a:cs typeface="Times New Roman" pitchFamily="18" charset="0"/>
              </a:rPr>
              <a:t>Nyamuk </a:t>
            </a:r>
            <a:r>
              <a:rPr lang="id-ID" sz="2400" i="1" dirty="0">
                <a:latin typeface="Times New Roman" pitchFamily="18" charset="0"/>
                <a:cs typeface="Times New Roman" pitchFamily="18" charset="0"/>
              </a:rPr>
              <a:t>Aedes aegypti </a:t>
            </a:r>
            <a:r>
              <a:rPr lang="id-ID" sz="2400" dirty="0">
                <a:latin typeface="Times New Roman" pitchFamily="18" charset="0"/>
                <a:cs typeface="Times New Roman" pitchFamily="18" charset="0"/>
              </a:rPr>
              <a:t>sangat senang dengan darah manusia (</a:t>
            </a:r>
            <a:r>
              <a:rPr lang="id-ID" sz="2400" i="1" dirty="0">
                <a:latin typeface="Times New Roman" pitchFamily="18" charset="0"/>
                <a:cs typeface="Times New Roman" pitchFamily="18" charset="0"/>
              </a:rPr>
              <a:t>antropofilik</a:t>
            </a:r>
            <a:r>
              <a:rPr lang="id-ID" sz="2400" dirty="0">
                <a:latin typeface="Times New Roman" pitchFamily="18" charset="0"/>
                <a:cs typeface="Times New Roman" pitchFamily="18" charset="0"/>
              </a:rPr>
              <a:t>). Nyamuk ini memiliki kebiasaan menggigit secara berulang (</a:t>
            </a:r>
            <a:r>
              <a:rPr lang="id-ID" sz="2400" i="1" dirty="0">
                <a:latin typeface="Times New Roman" pitchFamily="18" charset="0"/>
                <a:cs typeface="Times New Roman" pitchFamily="18" charset="0"/>
              </a:rPr>
              <a:t>multiple biters</a:t>
            </a:r>
            <a:r>
              <a:rPr lang="id-ID" sz="2400" dirty="0">
                <a:latin typeface="Times New Roman" pitchFamily="18" charset="0"/>
                <a:cs typeface="Times New Roman" pitchFamily="18" charset="0"/>
              </a:rPr>
              <a:t>) yaitu menggigit beberapa orang dewasa secara bergantian dalam waktu singkat. </a:t>
            </a:r>
            <a:endParaRPr lang="en-US"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Nyamuk </a:t>
            </a:r>
            <a:r>
              <a:rPr lang="id-ID" sz="2400" i="1" dirty="0">
                <a:latin typeface="Times New Roman" pitchFamily="18" charset="0"/>
                <a:cs typeface="Times New Roman" pitchFamily="18" charset="0"/>
              </a:rPr>
              <a:t>Aedes aegypti </a:t>
            </a:r>
            <a:r>
              <a:rPr lang="id-ID" sz="2400" dirty="0">
                <a:latin typeface="Times New Roman" pitchFamily="18" charset="0"/>
                <a:cs typeface="Times New Roman" pitchFamily="18" charset="0"/>
              </a:rPr>
              <a:t>sebagai vektor utama cenderung menggigit orang dan beristirahat di dalam rumah dan bangunan (</a:t>
            </a:r>
            <a:r>
              <a:rPr lang="id-ID" sz="2400" i="1" dirty="0">
                <a:latin typeface="Times New Roman" pitchFamily="18" charset="0"/>
                <a:cs typeface="Times New Roman" pitchFamily="18" charset="0"/>
              </a:rPr>
              <a:t>endofagik dan endifilik</a:t>
            </a:r>
            <a:r>
              <a:rPr lang="id-ID" sz="2400" dirty="0">
                <a:latin typeface="Times New Roman" pitchFamily="18" charset="0"/>
                <a:cs typeface="Times New Roman" pitchFamily="18" charset="0"/>
              </a:rPr>
              <a:t>) aktif menggigit orang pada siang hari (</a:t>
            </a:r>
            <a:r>
              <a:rPr lang="id-ID" sz="2400" i="1" dirty="0">
                <a:latin typeface="Times New Roman" pitchFamily="18" charset="0"/>
                <a:cs typeface="Times New Roman" pitchFamily="18" charset="0"/>
              </a:rPr>
              <a:t>day biters</a:t>
            </a:r>
            <a:r>
              <a:rPr lang="id-ID" sz="2400" dirty="0">
                <a:latin typeface="Times New Roman" pitchFamily="18" charset="0"/>
                <a:cs typeface="Times New Roman" pitchFamily="18" charset="0"/>
              </a:rPr>
              <a:t>) dengan puncak gigitan pada pagi hari antara pukul 09.00 – 10.00 dan sore pukul 16.00 – 18.00, </a:t>
            </a:r>
            <a:endParaRPr lang="en-US"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sedangkan nyamuk </a:t>
            </a:r>
            <a:r>
              <a:rPr lang="id-ID" sz="2400" i="1" dirty="0">
                <a:latin typeface="Times New Roman" pitchFamily="18" charset="0"/>
                <a:cs typeface="Times New Roman" pitchFamily="18" charset="0"/>
              </a:rPr>
              <a:t>Aedes albopictus </a:t>
            </a:r>
            <a:r>
              <a:rPr lang="id-ID" sz="2400" dirty="0">
                <a:latin typeface="Times New Roman" pitchFamily="18" charset="0"/>
                <a:cs typeface="Times New Roman" pitchFamily="18" charset="0"/>
              </a:rPr>
              <a:t>sebagai vektor potensial DBD cenderung menggigit orang dan istirahat di luar rumah dan bangunan (</a:t>
            </a:r>
            <a:r>
              <a:rPr lang="id-ID" sz="2400" i="1" dirty="0">
                <a:latin typeface="Times New Roman" pitchFamily="18" charset="0"/>
                <a:cs typeface="Times New Roman" pitchFamily="18" charset="0"/>
              </a:rPr>
              <a:t>eksofagik dan eksofilik</a:t>
            </a:r>
            <a:r>
              <a:rPr lang="id-ID" sz="2400" dirty="0">
                <a:latin typeface="Times New Roman" pitchFamily="18" charset="0"/>
                <a:cs typeface="Times New Roman" pitchFamily="18" charset="0"/>
              </a:rPr>
              <a:t>) aktif menggigit pada siang hari dengan puncak gigitan pada pukul 07.00 - 10.00 dan sore pada pukul 17.00 – 19.00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7070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p:txBody>
          <a:bodyPr>
            <a:normAutofit/>
          </a:bodyPr>
          <a:lstStyle/>
          <a:p>
            <a:pPr algn="l"/>
            <a:r>
              <a:rPr lang="en-US" sz="2800" dirty="0">
                <a:latin typeface="Times New Roman" pitchFamily="18" charset="0"/>
                <a:cs typeface="Times New Roman" pitchFamily="18" charset="0"/>
              </a:rPr>
              <a:t>2. </a:t>
            </a:r>
            <a:r>
              <a:rPr lang="id-ID" sz="2800" dirty="0">
                <a:latin typeface="Times New Roman" pitchFamily="18" charset="0"/>
                <a:cs typeface="Times New Roman" pitchFamily="18" charset="0"/>
              </a:rPr>
              <a:t>Kebiasaan Hinggap</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423592" y="1412777"/>
            <a:ext cx="7787208" cy="4713387"/>
          </a:xfrm>
        </p:spPr>
        <p:txBody>
          <a:bodyPr>
            <a:normAutofit/>
          </a:bodyPr>
          <a:lstStyle/>
          <a:p>
            <a:pPr marL="0" indent="0" algn="just">
              <a:buNone/>
            </a:pP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Nyamuk </a:t>
            </a:r>
            <a:r>
              <a:rPr lang="id-ID" sz="2400" i="1" dirty="0">
                <a:latin typeface="Times New Roman" pitchFamily="18" charset="0"/>
                <a:cs typeface="Times New Roman" pitchFamily="18" charset="0"/>
              </a:rPr>
              <a:t>Aedes aegypti </a:t>
            </a:r>
            <a:r>
              <a:rPr lang="id-ID" sz="2400" dirty="0">
                <a:latin typeface="Times New Roman" pitchFamily="18" charset="0"/>
                <a:cs typeface="Times New Roman" pitchFamily="18" charset="0"/>
              </a:rPr>
              <a:t>mempunyai kebiasaan beristirahat setelah makan di dalam rumah (</a:t>
            </a:r>
            <a:r>
              <a:rPr lang="id-ID" sz="2400" i="1" dirty="0">
                <a:latin typeface="Times New Roman" pitchFamily="18" charset="0"/>
                <a:cs typeface="Times New Roman" pitchFamily="18" charset="0"/>
              </a:rPr>
              <a:t>endophilik</a:t>
            </a:r>
            <a:r>
              <a:rPr lang="id-ID" sz="2400" dirty="0">
                <a:latin typeface="Times New Roman" pitchFamily="18" charset="0"/>
                <a:cs typeface="Times New Roman" pitchFamily="18" charset="0"/>
              </a:rPr>
              <a:t>) yang kondisi agak gelap dan lembab, misalnya tempat tidur, kloset, dapur di bawah perabotan, benda-benda tergantung seperti baju, tirai dan dinding. Nyamuk ini jarang dijumpai beristirahat di luar rumah (</a:t>
            </a:r>
            <a:r>
              <a:rPr lang="id-ID" sz="2400" i="1" dirty="0">
                <a:latin typeface="Times New Roman" pitchFamily="18" charset="0"/>
                <a:cs typeface="Times New Roman" pitchFamily="18" charset="0"/>
              </a:rPr>
              <a:t>excophillic</a:t>
            </a:r>
            <a:r>
              <a:rPr lang="id-ID" sz="2400" dirty="0">
                <a:latin typeface="Times New Roman" pitchFamily="18" charset="0"/>
                <a:cs typeface="Times New Roman" pitchFamily="18" charset="0"/>
              </a:rPr>
              <a:t>) seperti di taman-taman dan tempat terlindung lainnya</a:t>
            </a:r>
            <a:r>
              <a:rPr lang="en-US" sz="2400" dirty="0">
                <a:latin typeface="Times New Roman" pitchFamily="18" charset="0"/>
                <a:cs typeface="Times New Roman" pitchFamily="18" charset="0"/>
              </a:rPr>
              <a:t>.</a:t>
            </a:r>
          </a:p>
          <a:p>
            <a:pPr marL="0" indent="0" algn="just">
              <a:buNone/>
            </a:pP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Tempat-tempat yang disenangi nyamuk untuk hinggap dan beristirahat antara lain : benda-benda yang</a:t>
            </a: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tergantung, bewarna agak gelap, ruangan yang relatif lembab dan intensitas cahaya yang rendah (agak redup).</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4140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50728" y="2651124"/>
            <a:ext cx="10515600" cy="1325563"/>
          </a:xfrm>
        </p:spPr>
        <p:txBody>
          <a:bodyPr>
            <a:normAutofit/>
          </a:bodyPr>
          <a:lstStyle/>
          <a:p>
            <a:pPr algn="ctr"/>
            <a:r>
              <a:rPr lang="en-US" sz="7200" b="1" dirty="0" smtClean="0">
                <a:latin typeface="+mn-lt"/>
              </a:rPr>
              <a:t>TAKSONOMI</a:t>
            </a:r>
            <a:endParaRPr lang="en-US" sz="7200" b="1" dirty="0">
              <a:latin typeface="+mn-lt"/>
            </a:endParaRPr>
          </a:p>
        </p:txBody>
      </p:sp>
    </p:spTree>
    <p:extLst>
      <p:ext uri="{BB962C8B-B14F-4D97-AF65-F5344CB8AC3E}">
        <p14:creationId xmlns:p14="http://schemas.microsoft.com/office/powerpoint/2010/main" val="243685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p:txBody>
          <a:bodyPr>
            <a:normAutofit/>
          </a:bodyPr>
          <a:lstStyle/>
          <a:p>
            <a:pPr lvl="3" algn="l" rtl="0">
              <a:spcBef>
                <a:spcPct val="0"/>
              </a:spcBef>
            </a:pPr>
            <a:r>
              <a:rPr lang="en-US" sz="2800" dirty="0">
                <a:latin typeface="Times New Roman" pitchFamily="18" charset="0"/>
                <a:cs typeface="Times New Roman" pitchFamily="18" charset="0"/>
              </a:rPr>
              <a:t>3. </a:t>
            </a:r>
            <a:r>
              <a:rPr lang="id-ID" sz="2800" dirty="0">
                <a:latin typeface="Times New Roman" pitchFamily="18" charset="0"/>
                <a:cs typeface="Times New Roman" pitchFamily="18" charset="0"/>
              </a:rPr>
              <a:t>Penyebaran dan Jarak Terbang</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423592" y="1124745"/>
            <a:ext cx="7787208" cy="5001419"/>
          </a:xfrm>
        </p:spPr>
        <p:txBody>
          <a:bodyPr>
            <a:normAutofit/>
          </a:bodyPr>
          <a:lstStyle/>
          <a:p>
            <a:pPr marL="0" indent="0" algn="just">
              <a:buNone/>
            </a:pP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Nyamuk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dapat hidup dan berkembangbiak sampai ketinggian daerah lebih kurang 1000 meter dari permukaan air laut. Di atas ketinggian 1000 meter tidak dapat berkembang biak karena pada ketinggian tersebut suhu udara terlalu rendah sehingga tidak memungkinkan bagi jenis nyamuk tersebut untuk hidup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350747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p:txBody>
          <a:bodyPr>
            <a:normAutofit/>
          </a:bodyPr>
          <a:lstStyle/>
          <a:p>
            <a:pPr algn="l"/>
            <a:r>
              <a:rPr lang="id-ID" sz="2400" b="1" dirty="0">
                <a:latin typeface="Times New Roman" pitchFamily="18" charset="0"/>
                <a:cs typeface="Times New Roman" pitchFamily="18" charset="0"/>
              </a:rPr>
              <a:t>Ada beberapa hal yang menyebabkan nyamuk </a:t>
            </a:r>
            <a:r>
              <a:rPr lang="id-ID" sz="2400" b="1" i="1" dirty="0">
                <a:latin typeface="Times New Roman" pitchFamily="18" charset="0"/>
                <a:cs typeface="Times New Roman" pitchFamily="18" charset="0"/>
              </a:rPr>
              <a:t>Aedes aegypti </a:t>
            </a:r>
            <a:r>
              <a:rPr lang="id-ID" sz="2400" b="1" dirty="0">
                <a:latin typeface="Times New Roman" pitchFamily="18" charset="0"/>
                <a:cs typeface="Times New Roman" pitchFamily="18" charset="0"/>
              </a:rPr>
              <a:t>terbang dari perindukan ke tempat lainnya, yaitu : </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2423592" y="1484785"/>
            <a:ext cx="7787208" cy="4641379"/>
          </a:xfrm>
        </p:spPr>
        <p:txBody>
          <a:bodyPr>
            <a:normAutofit/>
          </a:bodyPr>
          <a:lstStyle/>
          <a:p>
            <a:pPr marL="514350" indent="-514350">
              <a:buAutoNum type="arabicParenBoth"/>
            </a:pPr>
            <a:r>
              <a:rPr lang="id-ID" sz="2600" dirty="0">
                <a:latin typeface="Times New Roman" pitchFamily="18" charset="0"/>
                <a:cs typeface="Times New Roman" pitchFamily="18" charset="0"/>
              </a:rPr>
              <a:t>mendapatkan makanan, </a:t>
            </a:r>
            <a:endParaRPr lang="en-US" sz="2600" dirty="0">
              <a:latin typeface="Times New Roman" pitchFamily="18" charset="0"/>
              <a:cs typeface="Times New Roman" pitchFamily="18" charset="0"/>
            </a:endParaRPr>
          </a:p>
          <a:p>
            <a:pPr marL="514350" indent="-514350">
              <a:buAutoNum type="arabicParenBoth"/>
            </a:pPr>
            <a:r>
              <a:rPr lang="id-ID" sz="2600" dirty="0">
                <a:latin typeface="Times New Roman" pitchFamily="18" charset="0"/>
                <a:cs typeface="Times New Roman" pitchFamily="18" charset="0"/>
              </a:rPr>
              <a:t>mencari pasangan,</a:t>
            </a:r>
            <a:endParaRPr lang="en-US" sz="2600" dirty="0">
              <a:latin typeface="Times New Roman" pitchFamily="18" charset="0"/>
              <a:cs typeface="Times New Roman" pitchFamily="18" charset="0"/>
            </a:endParaRPr>
          </a:p>
          <a:p>
            <a:pPr marL="514350" indent="-514350">
              <a:buAutoNum type="arabicParenBoth"/>
            </a:pPr>
            <a:r>
              <a:rPr lang="id-ID" sz="2600" dirty="0">
                <a:latin typeface="Times New Roman" pitchFamily="18" charset="0"/>
                <a:cs typeface="Times New Roman" pitchFamily="18" charset="0"/>
              </a:rPr>
              <a:t>menghindar dari musuh, </a:t>
            </a:r>
            <a:endParaRPr lang="en-US" sz="2600" dirty="0">
              <a:latin typeface="Times New Roman" pitchFamily="18" charset="0"/>
              <a:cs typeface="Times New Roman" pitchFamily="18" charset="0"/>
            </a:endParaRPr>
          </a:p>
          <a:p>
            <a:pPr marL="514350" indent="-514350">
              <a:buAutoNum type="arabicParenBoth"/>
            </a:pPr>
            <a:r>
              <a:rPr lang="id-ID" sz="2600" dirty="0">
                <a:latin typeface="Times New Roman" pitchFamily="18" charset="0"/>
                <a:cs typeface="Times New Roman" pitchFamily="18" charset="0"/>
              </a:rPr>
              <a:t>mencari tempat bertelur dan, </a:t>
            </a:r>
            <a:endParaRPr lang="en-US" sz="2600" dirty="0">
              <a:latin typeface="Times New Roman" pitchFamily="18" charset="0"/>
              <a:cs typeface="Times New Roman" pitchFamily="18" charset="0"/>
            </a:endParaRPr>
          </a:p>
          <a:p>
            <a:pPr marL="514350" indent="-514350">
              <a:buAutoNum type="arabicParenBoth"/>
            </a:pPr>
            <a:r>
              <a:rPr lang="id-ID" sz="2600" i="1" dirty="0">
                <a:latin typeface="Times New Roman" pitchFamily="18" charset="0"/>
                <a:cs typeface="Times New Roman" pitchFamily="18" charset="0"/>
              </a:rPr>
              <a:t>hibernasi </a:t>
            </a:r>
            <a:r>
              <a:rPr lang="id-ID" sz="2600" dirty="0">
                <a:latin typeface="Times New Roman" pitchFamily="18" charset="0"/>
                <a:cs typeface="Times New Roman" pitchFamily="18" charset="0"/>
              </a:rPr>
              <a:t>pada keadaan yang ekstrim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003710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3" name="Content Placeholder 2"/>
          <p:cNvSpPr>
            <a:spLocks noGrp="1"/>
          </p:cNvSpPr>
          <p:nvPr>
            <p:ph idx="1"/>
          </p:nvPr>
        </p:nvSpPr>
        <p:spPr>
          <a:xfrm>
            <a:off x="2207568" y="1124745"/>
            <a:ext cx="8003232" cy="5001419"/>
          </a:xfrm>
        </p:spPr>
        <p:txBody>
          <a:bodyPr>
            <a:normAutofit/>
          </a:bodyPr>
          <a:lstStyle/>
          <a:p>
            <a:pPr marL="0" indent="0" algn="just">
              <a:buNone/>
            </a:pP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Jarak terbang nyamuk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di perkirakan 100 meter. Di Puerto Rico nyamuk</a:t>
            </a:r>
            <a:r>
              <a:rPr lang="en-US" sz="2600" dirty="0">
                <a:latin typeface="Times New Roman" pitchFamily="18" charset="0"/>
                <a:cs typeface="Times New Roman" pitchFamily="18" charset="0"/>
              </a:rPr>
              <a:t> </a:t>
            </a:r>
            <a:r>
              <a:rPr lang="id-ID" sz="2600" dirty="0">
                <a:latin typeface="Times New Roman" pitchFamily="18" charset="0"/>
                <a:cs typeface="Times New Roman" pitchFamily="18" charset="0"/>
              </a:rPr>
              <a:t>betina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mampu terbang sampai 400 meter. Meskipun kemampuan terbang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umumnya lemah, namun </a:t>
            </a:r>
            <a:r>
              <a:rPr lang="id-ID" sz="2600" i="1" dirty="0">
                <a:latin typeface="Times New Roman" pitchFamily="18" charset="0"/>
                <a:cs typeface="Times New Roman" pitchFamily="18" charset="0"/>
              </a:rPr>
              <a:t>Aedes aegypti </a:t>
            </a:r>
            <a:r>
              <a:rPr lang="id-ID" sz="2600" dirty="0">
                <a:latin typeface="Times New Roman" pitchFamily="18" charset="0"/>
                <a:cs typeface="Times New Roman" pitchFamily="18" charset="0"/>
              </a:rPr>
              <a:t>juga mempunyai kemampuan penyebaran secara pasif yaitu melalui telur dan jentik di dalam wadah-wadah tertentu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82614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ctrTitle"/>
          </p:nvPr>
        </p:nvSpPr>
        <p:spPr>
          <a:xfrm>
            <a:off x="3323781" y="526473"/>
            <a:ext cx="5904656" cy="913657"/>
          </a:xfrm>
        </p:spPr>
        <p:txBody>
          <a:bodyPr>
            <a:normAutofit fontScale="90000"/>
          </a:bodyPr>
          <a:lstStyle/>
          <a:p>
            <a:r>
              <a:rPr lang="en-US" dirty="0" err="1" smtClean="0"/>
              <a:t>Variasi</a:t>
            </a:r>
            <a:r>
              <a:rPr lang="en-US" dirty="0" smtClean="0"/>
              <a:t> </a:t>
            </a:r>
            <a:r>
              <a:rPr lang="en-US" dirty="0" err="1" smtClean="0"/>
              <a:t>Musiman</a:t>
            </a:r>
            <a:endParaRPr lang="en-US" dirty="0"/>
          </a:p>
        </p:txBody>
      </p:sp>
      <p:sp>
        <p:nvSpPr>
          <p:cNvPr id="3" name="Subtitle 2"/>
          <p:cNvSpPr>
            <a:spLocks noGrp="1"/>
          </p:cNvSpPr>
          <p:nvPr>
            <p:ph type="subTitle" idx="1"/>
          </p:nvPr>
        </p:nvSpPr>
        <p:spPr>
          <a:xfrm>
            <a:off x="609601" y="1570662"/>
            <a:ext cx="10681854" cy="5024102"/>
          </a:xfrm>
        </p:spPr>
        <p:txBody>
          <a:bodyPr>
            <a:noAutofit/>
          </a:bodyPr>
          <a:lstStyle/>
          <a:p>
            <a:pPr algn="l"/>
            <a:r>
              <a:rPr lang="id-ID" sz="1600" b="1" dirty="0">
                <a:cs typeface="Arial" panose="020B0604020202020204" pitchFamily="34" charset="0"/>
              </a:rPr>
              <a:t>	</a:t>
            </a:r>
            <a:r>
              <a:rPr lang="en-US" sz="2500" dirty="0" err="1">
                <a:cs typeface="Arial" panose="020B0604020202020204" pitchFamily="34" charset="0"/>
              </a:rPr>
              <a:t>Pada</a:t>
            </a:r>
            <a:r>
              <a:rPr lang="en-US" sz="2500" dirty="0">
                <a:cs typeface="Arial" panose="020B0604020202020204" pitchFamily="34" charset="0"/>
              </a:rPr>
              <a:t> </a:t>
            </a:r>
            <a:r>
              <a:rPr lang="en-US" sz="2500" dirty="0" err="1">
                <a:cs typeface="Arial" panose="020B0604020202020204" pitchFamily="34" charset="0"/>
              </a:rPr>
              <a:t>musim</a:t>
            </a:r>
            <a:r>
              <a:rPr lang="en-US" sz="2500" dirty="0">
                <a:cs typeface="Arial" panose="020B0604020202020204" pitchFamily="34" charset="0"/>
              </a:rPr>
              <a:t> </a:t>
            </a:r>
            <a:r>
              <a:rPr lang="en-US" sz="2500" dirty="0" err="1">
                <a:cs typeface="Arial" panose="020B0604020202020204" pitchFamily="34" charset="0"/>
              </a:rPr>
              <a:t>hujan</a:t>
            </a:r>
            <a:r>
              <a:rPr lang="en-US" sz="2500" dirty="0">
                <a:cs typeface="Arial" panose="020B0604020202020204" pitchFamily="34" charset="0"/>
              </a:rPr>
              <a:t> </a:t>
            </a:r>
            <a:r>
              <a:rPr lang="en-US" sz="2500" dirty="0" err="1">
                <a:cs typeface="Arial" panose="020B0604020202020204" pitchFamily="34" charset="0"/>
              </a:rPr>
              <a:t>populasi</a:t>
            </a:r>
            <a:r>
              <a:rPr lang="en-US" sz="2500" dirty="0">
                <a:cs typeface="Arial" panose="020B0604020202020204" pitchFamily="34" charset="0"/>
              </a:rPr>
              <a:t> </a:t>
            </a:r>
            <a:r>
              <a:rPr lang="en-US" sz="2500" dirty="0" err="1">
                <a:cs typeface="Arial" panose="020B0604020202020204" pitchFamily="34" charset="0"/>
              </a:rPr>
              <a:t>Aedes</a:t>
            </a:r>
            <a:r>
              <a:rPr lang="en-US" sz="2500" dirty="0">
                <a:cs typeface="Arial" panose="020B0604020202020204" pitchFamily="34" charset="0"/>
              </a:rPr>
              <a:t> </a:t>
            </a:r>
            <a:r>
              <a:rPr lang="en-US" sz="2500" dirty="0" err="1">
                <a:cs typeface="Arial" panose="020B0604020202020204" pitchFamily="34" charset="0"/>
              </a:rPr>
              <a:t>aegypti</a:t>
            </a:r>
            <a:r>
              <a:rPr lang="en-US" sz="2500" dirty="0">
                <a:cs typeface="Arial" panose="020B0604020202020204" pitchFamily="34" charset="0"/>
              </a:rPr>
              <a:t> </a:t>
            </a:r>
            <a:r>
              <a:rPr lang="en-US" sz="2500" dirty="0" err="1">
                <a:cs typeface="Arial" panose="020B0604020202020204" pitchFamily="34" charset="0"/>
              </a:rPr>
              <a:t>akan</a:t>
            </a:r>
            <a:r>
              <a:rPr lang="en-US" sz="2500" dirty="0">
                <a:cs typeface="Arial" panose="020B0604020202020204" pitchFamily="34" charset="0"/>
              </a:rPr>
              <a:t> </a:t>
            </a:r>
            <a:r>
              <a:rPr lang="en-US" sz="2500" dirty="0" err="1">
                <a:cs typeface="Arial" panose="020B0604020202020204" pitchFamily="34" charset="0"/>
              </a:rPr>
              <a:t>meningkat</a:t>
            </a:r>
            <a:r>
              <a:rPr lang="en-US" sz="2500" dirty="0">
                <a:cs typeface="Arial" panose="020B0604020202020204" pitchFamily="34" charset="0"/>
              </a:rPr>
              <a:t> </a:t>
            </a:r>
            <a:r>
              <a:rPr lang="en-US" sz="2500" dirty="0" err="1">
                <a:cs typeface="Arial" panose="020B0604020202020204" pitchFamily="34" charset="0"/>
              </a:rPr>
              <a:t>karena</a:t>
            </a:r>
            <a:r>
              <a:rPr lang="en-US" sz="2500" dirty="0">
                <a:cs typeface="Arial" panose="020B0604020202020204" pitchFamily="34" charset="0"/>
              </a:rPr>
              <a:t> </a:t>
            </a:r>
            <a:r>
              <a:rPr lang="en-US" sz="2500" dirty="0" err="1">
                <a:cs typeface="Arial" panose="020B0604020202020204" pitchFamily="34" charset="0"/>
              </a:rPr>
              <a:t>telur-telur</a:t>
            </a:r>
            <a:r>
              <a:rPr lang="en-US" sz="2500" dirty="0">
                <a:cs typeface="Arial" panose="020B0604020202020204" pitchFamily="34" charset="0"/>
              </a:rPr>
              <a:t> yang </a:t>
            </a:r>
            <a:r>
              <a:rPr lang="en-US" sz="2500" dirty="0" err="1">
                <a:cs typeface="Arial" panose="020B0604020202020204" pitchFamily="34" charset="0"/>
              </a:rPr>
              <a:t>tadinya</a:t>
            </a:r>
            <a:r>
              <a:rPr lang="en-US" sz="2500" dirty="0">
                <a:cs typeface="Arial" panose="020B0604020202020204" pitchFamily="34" charset="0"/>
              </a:rPr>
              <a:t> </a:t>
            </a:r>
            <a:r>
              <a:rPr lang="en-US" sz="2500" dirty="0" err="1">
                <a:cs typeface="Arial" panose="020B0604020202020204" pitchFamily="34" charset="0"/>
              </a:rPr>
              <a:t>belum</a:t>
            </a:r>
            <a:r>
              <a:rPr lang="en-US" sz="2500" dirty="0">
                <a:cs typeface="Arial" panose="020B0604020202020204" pitchFamily="34" charset="0"/>
              </a:rPr>
              <a:t> </a:t>
            </a:r>
            <a:r>
              <a:rPr lang="en-US" sz="2500" dirty="0" err="1">
                <a:cs typeface="Arial" panose="020B0604020202020204" pitchFamily="34" charset="0"/>
              </a:rPr>
              <a:t>sempat</a:t>
            </a:r>
            <a:r>
              <a:rPr lang="en-US" sz="2500" dirty="0">
                <a:cs typeface="Arial" panose="020B0604020202020204" pitchFamily="34" charset="0"/>
              </a:rPr>
              <a:t> </a:t>
            </a:r>
            <a:r>
              <a:rPr lang="en-US" sz="2500" dirty="0" err="1">
                <a:cs typeface="Arial" panose="020B0604020202020204" pitchFamily="34" charset="0"/>
              </a:rPr>
              <a:t>menetas</a:t>
            </a:r>
            <a:r>
              <a:rPr lang="en-US" sz="2500" dirty="0">
                <a:cs typeface="Arial" panose="020B0604020202020204" pitchFamily="34" charset="0"/>
              </a:rPr>
              <a:t> </a:t>
            </a:r>
            <a:r>
              <a:rPr lang="en-US" sz="2500" dirty="0" err="1">
                <a:cs typeface="Arial" panose="020B0604020202020204" pitchFamily="34" charset="0"/>
              </a:rPr>
              <a:t>akan</a:t>
            </a:r>
            <a:r>
              <a:rPr lang="en-US" sz="2500" dirty="0">
                <a:cs typeface="Arial" panose="020B0604020202020204" pitchFamily="34" charset="0"/>
              </a:rPr>
              <a:t> </a:t>
            </a:r>
            <a:r>
              <a:rPr lang="en-US" sz="2500" dirty="0" err="1">
                <a:cs typeface="Arial" panose="020B0604020202020204" pitchFamily="34" charset="0"/>
              </a:rPr>
              <a:t>menetas</a:t>
            </a:r>
            <a:r>
              <a:rPr lang="en-US" sz="2500" dirty="0">
                <a:cs typeface="Arial" panose="020B0604020202020204" pitchFamily="34" charset="0"/>
              </a:rPr>
              <a:t> </a:t>
            </a:r>
            <a:r>
              <a:rPr lang="en-US" sz="2500" dirty="0" err="1">
                <a:cs typeface="Arial" panose="020B0604020202020204" pitchFamily="34" charset="0"/>
              </a:rPr>
              <a:t>ketika</a:t>
            </a:r>
            <a:r>
              <a:rPr lang="en-US" sz="2500" dirty="0">
                <a:cs typeface="Arial" panose="020B0604020202020204" pitchFamily="34" charset="0"/>
              </a:rPr>
              <a:t> habitat </a:t>
            </a:r>
            <a:r>
              <a:rPr lang="en-US" sz="2500" dirty="0" err="1">
                <a:cs typeface="Arial" panose="020B0604020202020204" pitchFamily="34" charset="0"/>
              </a:rPr>
              <a:t>perkembangbiakannya</a:t>
            </a:r>
            <a:r>
              <a:rPr lang="en-US" sz="2500" dirty="0">
                <a:cs typeface="Arial" panose="020B0604020202020204" pitchFamily="34" charset="0"/>
              </a:rPr>
              <a:t> (TPA </a:t>
            </a:r>
            <a:r>
              <a:rPr lang="en-US" sz="2500" dirty="0" err="1">
                <a:cs typeface="Arial" panose="020B0604020202020204" pitchFamily="34" charset="0"/>
              </a:rPr>
              <a:t>bukan</a:t>
            </a:r>
            <a:r>
              <a:rPr lang="en-US" sz="2500" dirty="0">
                <a:cs typeface="Arial" panose="020B0604020202020204" pitchFamily="34" charset="0"/>
              </a:rPr>
              <a:t> </a:t>
            </a:r>
            <a:r>
              <a:rPr lang="en-US" sz="2500" dirty="0" err="1">
                <a:cs typeface="Arial" panose="020B0604020202020204" pitchFamily="34" charset="0"/>
              </a:rPr>
              <a:t>keperluan</a:t>
            </a:r>
            <a:r>
              <a:rPr lang="en-US" sz="2500" dirty="0">
                <a:cs typeface="Arial" panose="020B0604020202020204" pitchFamily="34" charset="0"/>
              </a:rPr>
              <a:t> </a:t>
            </a:r>
            <a:r>
              <a:rPr lang="en-US" sz="2500" dirty="0" err="1">
                <a:cs typeface="Arial" panose="020B0604020202020204" pitchFamily="34" charset="0"/>
              </a:rPr>
              <a:t>sehari-hari</a:t>
            </a:r>
            <a:r>
              <a:rPr lang="en-US" sz="2500" dirty="0">
                <a:cs typeface="Arial" panose="020B0604020202020204" pitchFamily="34" charset="0"/>
              </a:rPr>
              <a:t> </a:t>
            </a:r>
            <a:r>
              <a:rPr lang="en-US" sz="2500" dirty="0" err="1">
                <a:cs typeface="Arial" panose="020B0604020202020204" pitchFamily="34" charset="0"/>
              </a:rPr>
              <a:t>dan</a:t>
            </a:r>
            <a:r>
              <a:rPr lang="en-US" sz="2500" dirty="0">
                <a:cs typeface="Arial" panose="020B0604020202020204" pitchFamily="34" charset="0"/>
              </a:rPr>
              <a:t> </a:t>
            </a:r>
            <a:r>
              <a:rPr lang="en-US" sz="2500" dirty="0" err="1">
                <a:cs typeface="Arial" panose="020B0604020202020204" pitchFamily="34" charset="0"/>
              </a:rPr>
              <a:t>alamiah</a:t>
            </a:r>
            <a:r>
              <a:rPr lang="en-US" sz="2500" dirty="0">
                <a:cs typeface="Arial" panose="020B0604020202020204" pitchFamily="34" charset="0"/>
              </a:rPr>
              <a:t>) </a:t>
            </a:r>
            <a:r>
              <a:rPr lang="en-US" sz="2500" dirty="0" err="1">
                <a:cs typeface="Arial" panose="020B0604020202020204" pitchFamily="34" charset="0"/>
              </a:rPr>
              <a:t>mulai</a:t>
            </a:r>
            <a:r>
              <a:rPr lang="en-US" sz="2500" dirty="0">
                <a:cs typeface="Arial" panose="020B0604020202020204" pitchFamily="34" charset="0"/>
              </a:rPr>
              <a:t> </a:t>
            </a:r>
            <a:r>
              <a:rPr lang="en-US" sz="2500" dirty="0" err="1">
                <a:cs typeface="Arial" panose="020B0604020202020204" pitchFamily="34" charset="0"/>
              </a:rPr>
              <a:t>terisi</a:t>
            </a:r>
            <a:r>
              <a:rPr lang="en-US" sz="2500" dirty="0">
                <a:cs typeface="Arial" panose="020B0604020202020204" pitchFamily="34" charset="0"/>
              </a:rPr>
              <a:t> air </a:t>
            </a:r>
            <a:r>
              <a:rPr lang="en-US" sz="2500" dirty="0" err="1">
                <a:cs typeface="Arial" panose="020B0604020202020204" pitchFamily="34" charset="0"/>
              </a:rPr>
              <a:t>hujan</a:t>
            </a:r>
            <a:r>
              <a:rPr lang="en-US" sz="2500" dirty="0">
                <a:cs typeface="Arial" panose="020B0604020202020204" pitchFamily="34" charset="0"/>
              </a:rPr>
              <a:t>. </a:t>
            </a:r>
            <a:r>
              <a:rPr lang="en-US" sz="2500" dirty="0" err="1">
                <a:cs typeface="Arial" panose="020B0604020202020204" pitchFamily="34" charset="0"/>
              </a:rPr>
              <a:t>Kondisi</a:t>
            </a:r>
            <a:r>
              <a:rPr lang="en-US" sz="2500" dirty="0">
                <a:cs typeface="Arial" panose="020B0604020202020204" pitchFamily="34" charset="0"/>
              </a:rPr>
              <a:t> </a:t>
            </a:r>
            <a:r>
              <a:rPr lang="en-US" sz="2500" dirty="0" err="1">
                <a:cs typeface="Arial" panose="020B0604020202020204" pitchFamily="34" charset="0"/>
              </a:rPr>
              <a:t>tersebut</a:t>
            </a:r>
            <a:r>
              <a:rPr lang="en-US" sz="2500" dirty="0">
                <a:cs typeface="Arial" panose="020B0604020202020204" pitchFamily="34" charset="0"/>
              </a:rPr>
              <a:t> </a:t>
            </a:r>
            <a:r>
              <a:rPr lang="en-US" sz="2500" dirty="0" err="1">
                <a:cs typeface="Arial" panose="020B0604020202020204" pitchFamily="34" charset="0"/>
              </a:rPr>
              <a:t>akan</a:t>
            </a:r>
            <a:r>
              <a:rPr lang="en-US" sz="2500" dirty="0">
                <a:cs typeface="Arial" panose="020B0604020202020204" pitchFamily="34" charset="0"/>
              </a:rPr>
              <a:t> </a:t>
            </a:r>
            <a:r>
              <a:rPr lang="en-US" sz="2500" dirty="0" err="1">
                <a:cs typeface="Arial" panose="020B0604020202020204" pitchFamily="34" charset="0"/>
              </a:rPr>
              <a:t>meningkatkan</a:t>
            </a:r>
            <a:r>
              <a:rPr lang="en-US" sz="2500" dirty="0">
                <a:cs typeface="Arial" panose="020B0604020202020204" pitchFamily="34" charset="0"/>
              </a:rPr>
              <a:t> </a:t>
            </a:r>
            <a:r>
              <a:rPr lang="en-US" sz="2500" dirty="0" err="1">
                <a:cs typeface="Arial" panose="020B0604020202020204" pitchFamily="34" charset="0"/>
              </a:rPr>
              <a:t>populasi</a:t>
            </a:r>
            <a:r>
              <a:rPr lang="en-US" sz="2500" dirty="0">
                <a:cs typeface="Arial" panose="020B0604020202020204" pitchFamily="34" charset="0"/>
              </a:rPr>
              <a:t> </a:t>
            </a:r>
            <a:r>
              <a:rPr lang="en-US" sz="2500" dirty="0" err="1">
                <a:cs typeface="Arial" panose="020B0604020202020204" pitchFamily="34" charset="0"/>
              </a:rPr>
              <a:t>nyamuk</a:t>
            </a:r>
            <a:r>
              <a:rPr lang="en-US" sz="2500" dirty="0">
                <a:cs typeface="Arial" panose="020B0604020202020204" pitchFamily="34" charset="0"/>
              </a:rPr>
              <a:t> </a:t>
            </a:r>
            <a:r>
              <a:rPr lang="en-US" sz="2500" dirty="0" err="1">
                <a:cs typeface="Arial" panose="020B0604020202020204" pitchFamily="34" charset="0"/>
              </a:rPr>
              <a:t>sehingga</a:t>
            </a:r>
            <a:r>
              <a:rPr lang="en-US" sz="2500" dirty="0">
                <a:cs typeface="Arial" panose="020B0604020202020204" pitchFamily="34" charset="0"/>
              </a:rPr>
              <a:t> </a:t>
            </a:r>
            <a:r>
              <a:rPr lang="en-US" sz="2500" dirty="0" err="1">
                <a:cs typeface="Arial" panose="020B0604020202020204" pitchFamily="34" charset="0"/>
              </a:rPr>
              <a:t>dapat</a:t>
            </a:r>
            <a:r>
              <a:rPr lang="en-US" sz="2500" dirty="0">
                <a:cs typeface="Arial" panose="020B0604020202020204" pitchFamily="34" charset="0"/>
              </a:rPr>
              <a:t> </a:t>
            </a:r>
            <a:r>
              <a:rPr lang="en-US" sz="2500" dirty="0" err="1">
                <a:cs typeface="Arial" panose="020B0604020202020204" pitchFamily="34" charset="0"/>
              </a:rPr>
              <a:t>menyebabkan</a:t>
            </a:r>
            <a:r>
              <a:rPr lang="en-US" sz="2500" dirty="0">
                <a:cs typeface="Arial" panose="020B0604020202020204" pitchFamily="34" charset="0"/>
              </a:rPr>
              <a:t> </a:t>
            </a:r>
            <a:r>
              <a:rPr lang="en-US" sz="2500" dirty="0" err="1">
                <a:cs typeface="Arial" panose="020B0604020202020204" pitchFamily="34" charset="0"/>
              </a:rPr>
              <a:t>peningkatan</a:t>
            </a:r>
            <a:r>
              <a:rPr lang="en-US" sz="2500" dirty="0">
                <a:cs typeface="Arial" panose="020B0604020202020204" pitchFamily="34" charset="0"/>
              </a:rPr>
              <a:t> </a:t>
            </a:r>
            <a:r>
              <a:rPr lang="en-US" sz="2500" dirty="0" err="1">
                <a:cs typeface="Arial" panose="020B0604020202020204" pitchFamily="34" charset="0"/>
              </a:rPr>
              <a:t>penularan</a:t>
            </a:r>
            <a:r>
              <a:rPr lang="en-US" sz="2500" dirty="0">
                <a:cs typeface="Arial" panose="020B0604020202020204" pitchFamily="34" charset="0"/>
              </a:rPr>
              <a:t> </a:t>
            </a:r>
            <a:r>
              <a:rPr lang="en-US" sz="2500" dirty="0" err="1">
                <a:cs typeface="Arial" panose="020B0604020202020204" pitchFamily="34" charset="0"/>
              </a:rPr>
              <a:t>penyakit</a:t>
            </a:r>
            <a:r>
              <a:rPr lang="en-US" sz="2500" dirty="0">
                <a:cs typeface="Arial" panose="020B0604020202020204" pitchFamily="34" charset="0"/>
              </a:rPr>
              <a:t> dengue (</a:t>
            </a:r>
            <a:r>
              <a:rPr lang="en-US" sz="2500" dirty="0" err="1">
                <a:cs typeface="Arial" panose="020B0604020202020204" pitchFamily="34" charset="0"/>
              </a:rPr>
              <a:t>Kemenkes</a:t>
            </a:r>
            <a:r>
              <a:rPr lang="en-US" sz="2500" dirty="0">
                <a:cs typeface="Arial" panose="020B0604020202020204" pitchFamily="34" charset="0"/>
              </a:rPr>
              <a:t> RI, 2014).</a:t>
            </a:r>
            <a:r>
              <a:rPr lang="id-ID" sz="2500" dirty="0">
                <a:cs typeface="Arial" panose="020B0604020202020204" pitchFamily="34" charset="0"/>
              </a:rPr>
              <a:t/>
            </a:r>
            <a:br>
              <a:rPr lang="id-ID" sz="2500" dirty="0">
                <a:cs typeface="Arial" panose="020B0604020202020204" pitchFamily="34" charset="0"/>
              </a:rPr>
            </a:br>
            <a:r>
              <a:rPr lang="id-ID" sz="2500" b="1" dirty="0">
                <a:cs typeface="Arial" panose="020B0604020202020204" pitchFamily="34" charset="0"/>
              </a:rPr>
              <a:t/>
            </a:r>
            <a:br>
              <a:rPr lang="id-ID" sz="2500" b="1" dirty="0">
                <a:cs typeface="Arial" panose="020B0604020202020204" pitchFamily="34" charset="0"/>
              </a:rPr>
            </a:br>
            <a:r>
              <a:rPr lang="id-ID" sz="2500" b="1" dirty="0">
                <a:cs typeface="Arial" panose="020B0604020202020204" pitchFamily="34" charset="0"/>
              </a:rPr>
              <a:t>	</a:t>
            </a:r>
            <a:r>
              <a:rPr lang="en-US" sz="2500" dirty="0"/>
              <a:t>Curah </a:t>
            </a:r>
            <a:r>
              <a:rPr lang="en-US" sz="2500" dirty="0" err="1"/>
              <a:t>hujan</a:t>
            </a:r>
            <a:r>
              <a:rPr lang="en-US" sz="2500" dirty="0"/>
              <a:t> </a:t>
            </a:r>
            <a:r>
              <a:rPr lang="en-US" sz="2500" dirty="0" err="1"/>
              <a:t>berhubungan</a:t>
            </a:r>
            <a:r>
              <a:rPr lang="en-US" sz="2500" dirty="0"/>
              <a:t> </a:t>
            </a:r>
            <a:r>
              <a:rPr lang="en-US" sz="2500" dirty="0" err="1"/>
              <a:t>dengan</a:t>
            </a:r>
            <a:r>
              <a:rPr lang="en-US" sz="2500" dirty="0"/>
              <a:t> </a:t>
            </a:r>
            <a:r>
              <a:rPr lang="en-US" sz="2500" dirty="0" err="1"/>
              <a:t>adanya</a:t>
            </a:r>
            <a:r>
              <a:rPr lang="en-US" sz="2500" dirty="0"/>
              <a:t> </a:t>
            </a:r>
            <a:r>
              <a:rPr lang="en-US" sz="2500" dirty="0" err="1"/>
              <a:t>tempat</a:t>
            </a:r>
            <a:r>
              <a:rPr lang="en-US" sz="2500" dirty="0"/>
              <a:t> </a:t>
            </a:r>
            <a:r>
              <a:rPr lang="en-US" sz="2500" dirty="0" err="1"/>
              <a:t>perindukan</a:t>
            </a:r>
            <a:r>
              <a:rPr lang="en-US" sz="2500" dirty="0"/>
              <a:t> </a:t>
            </a:r>
            <a:r>
              <a:rPr lang="en-US" sz="2500" dirty="0" err="1"/>
              <a:t>nyamuk</a:t>
            </a:r>
            <a:r>
              <a:rPr lang="id-ID" sz="2500" dirty="0"/>
              <a:t> </a:t>
            </a:r>
            <a:r>
              <a:rPr lang="en-US" sz="2500" dirty="0" err="1"/>
              <a:t>Aedes</a:t>
            </a:r>
            <a:r>
              <a:rPr lang="en-US" sz="2500" dirty="0"/>
              <a:t> </a:t>
            </a:r>
            <a:r>
              <a:rPr lang="en-US" sz="2500" dirty="0" err="1"/>
              <a:t>aegypti</a:t>
            </a:r>
            <a:r>
              <a:rPr lang="en-US" sz="2500" dirty="0"/>
              <a:t>. </a:t>
            </a:r>
            <a:r>
              <a:rPr lang="en-US" sz="2500" dirty="0" err="1"/>
              <a:t>Jika</a:t>
            </a:r>
            <a:r>
              <a:rPr lang="en-US" sz="2500" dirty="0"/>
              <a:t> </a:t>
            </a:r>
            <a:r>
              <a:rPr lang="en-US" sz="2500" dirty="0" err="1"/>
              <a:t>curah</a:t>
            </a:r>
            <a:r>
              <a:rPr lang="en-US" sz="2500" dirty="0"/>
              <a:t> </a:t>
            </a:r>
            <a:r>
              <a:rPr lang="en-US" sz="2500" dirty="0" err="1"/>
              <a:t>hujan</a:t>
            </a:r>
            <a:r>
              <a:rPr lang="en-US" sz="2500" dirty="0"/>
              <a:t> </a:t>
            </a:r>
            <a:r>
              <a:rPr lang="en-US" sz="2500" dirty="0" err="1"/>
              <a:t>tinggi</a:t>
            </a:r>
            <a:r>
              <a:rPr lang="en-US" sz="2500" dirty="0"/>
              <a:t> </a:t>
            </a:r>
            <a:r>
              <a:rPr lang="en-US" sz="2500" dirty="0" err="1"/>
              <a:t>maka</a:t>
            </a:r>
            <a:r>
              <a:rPr lang="en-US" sz="2500" dirty="0"/>
              <a:t> </a:t>
            </a:r>
            <a:r>
              <a:rPr lang="en-US" sz="2500" dirty="0" err="1"/>
              <a:t>tempat</a:t>
            </a:r>
            <a:r>
              <a:rPr lang="en-US" sz="2500" dirty="0"/>
              <a:t> </a:t>
            </a:r>
            <a:r>
              <a:rPr lang="en-US" sz="2500" dirty="0" err="1"/>
              <a:t>penampungan</a:t>
            </a:r>
            <a:r>
              <a:rPr lang="en-US" sz="2500" dirty="0"/>
              <a:t> air </a:t>
            </a:r>
            <a:r>
              <a:rPr lang="en-US" sz="2500" dirty="0" err="1"/>
              <a:t>yangkosong</a:t>
            </a:r>
            <a:r>
              <a:rPr lang="en-US" sz="2500" dirty="0"/>
              <a:t> </a:t>
            </a:r>
            <a:r>
              <a:rPr lang="en-US" sz="2500" dirty="0" err="1"/>
              <a:t>akan</a:t>
            </a:r>
            <a:r>
              <a:rPr lang="en-US" sz="2500" dirty="0"/>
              <a:t> </a:t>
            </a:r>
            <a:r>
              <a:rPr lang="en-US" sz="2500" dirty="0" err="1"/>
              <a:t>terisi</a:t>
            </a:r>
            <a:r>
              <a:rPr lang="en-US" sz="2500" dirty="0"/>
              <a:t> air. </a:t>
            </a:r>
            <a:r>
              <a:rPr lang="en-US" sz="2500" dirty="0" err="1"/>
              <a:t>Penelitian</a:t>
            </a:r>
            <a:r>
              <a:rPr lang="en-US" sz="2500" dirty="0"/>
              <a:t> </a:t>
            </a:r>
            <a:r>
              <a:rPr lang="en-US" sz="2500" dirty="0" err="1"/>
              <a:t>menunjukkan</a:t>
            </a:r>
            <a:r>
              <a:rPr lang="en-US" sz="2500" dirty="0"/>
              <a:t> </a:t>
            </a:r>
            <a:r>
              <a:rPr lang="en-US" sz="2500" dirty="0" err="1"/>
              <a:t>bahwa</a:t>
            </a:r>
            <a:r>
              <a:rPr lang="en-US" sz="2500" dirty="0"/>
              <a:t> </a:t>
            </a:r>
            <a:r>
              <a:rPr lang="en-US" sz="2500" dirty="0" err="1"/>
              <a:t>kejadian</a:t>
            </a:r>
            <a:r>
              <a:rPr lang="en-US" sz="2500" dirty="0"/>
              <a:t> DBD </a:t>
            </a:r>
            <a:r>
              <a:rPr lang="en-US" sz="2500" dirty="0" err="1"/>
              <a:t>tertinggi</a:t>
            </a:r>
            <a:r>
              <a:rPr lang="id-ID" sz="2500" dirty="0"/>
              <a:t> </a:t>
            </a:r>
            <a:r>
              <a:rPr lang="en-US" sz="2500" dirty="0" err="1"/>
              <a:t>terjadi</a:t>
            </a:r>
            <a:r>
              <a:rPr lang="en-US" sz="2500" dirty="0"/>
              <a:t> </a:t>
            </a:r>
            <a:r>
              <a:rPr lang="en-US" sz="2500" dirty="0" err="1"/>
              <a:t>pada</a:t>
            </a:r>
            <a:r>
              <a:rPr lang="en-US" sz="2500" dirty="0"/>
              <a:t> </a:t>
            </a:r>
            <a:r>
              <a:rPr lang="en-US" sz="2500" dirty="0" err="1"/>
              <a:t>bulan</a:t>
            </a:r>
            <a:r>
              <a:rPr lang="en-US" sz="2500" dirty="0"/>
              <a:t> </a:t>
            </a:r>
            <a:r>
              <a:rPr lang="en-US" sz="2500" dirty="0" err="1"/>
              <a:t>Januari-Juni</a:t>
            </a:r>
            <a:r>
              <a:rPr lang="en-US" sz="2500" dirty="0"/>
              <a:t>. </a:t>
            </a:r>
            <a:br>
              <a:rPr lang="en-US" sz="2500" dirty="0"/>
            </a:br>
            <a:endParaRPr lang="en-US" sz="2500" b="1" dirty="0">
              <a:cs typeface="Arial" panose="020B0604020202020204" pitchFamily="34" charset="0"/>
            </a:endParaRPr>
          </a:p>
        </p:txBody>
      </p:sp>
    </p:spTree>
    <p:extLst>
      <p:ext uri="{BB962C8B-B14F-4D97-AF65-F5344CB8AC3E}">
        <p14:creationId xmlns:p14="http://schemas.microsoft.com/office/powerpoint/2010/main" val="453772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38200" y="365126"/>
            <a:ext cx="10515600" cy="673966"/>
          </a:xfrm>
        </p:spPr>
        <p:txBody>
          <a:bodyPr>
            <a:normAutofit fontScale="90000"/>
          </a:bodyPr>
          <a:lstStyle/>
          <a:p>
            <a:pPr algn="ctr"/>
            <a:r>
              <a:rPr lang="en-US" dirty="0" err="1"/>
              <a:t>Faktor</a:t>
            </a:r>
            <a:r>
              <a:rPr lang="en-US" dirty="0"/>
              <a:t> </a:t>
            </a:r>
            <a:r>
              <a:rPr lang="en-US" dirty="0" err="1"/>
              <a:t>lingkungan</a:t>
            </a:r>
            <a:endParaRPr lang="en-US" dirty="0"/>
          </a:p>
        </p:txBody>
      </p:sp>
      <p:sp>
        <p:nvSpPr>
          <p:cNvPr id="3" name="Content Placeholder 2"/>
          <p:cNvSpPr>
            <a:spLocks noGrp="1"/>
          </p:cNvSpPr>
          <p:nvPr>
            <p:ph idx="1"/>
          </p:nvPr>
        </p:nvSpPr>
        <p:spPr>
          <a:xfrm>
            <a:off x="838200" y="1371600"/>
            <a:ext cx="10515600" cy="4805363"/>
          </a:xfrm>
        </p:spPr>
        <p:txBody>
          <a:bodyPr>
            <a:noAutofit/>
          </a:bodyPr>
          <a:lstStyle/>
          <a:p>
            <a:pPr marL="0" indent="0">
              <a:lnSpc>
                <a:spcPct val="100000"/>
              </a:lnSpc>
              <a:buNone/>
            </a:pPr>
            <a:r>
              <a:rPr lang="en-US" sz="2200" dirty="0" err="1"/>
              <a:t>Menurut</a:t>
            </a:r>
            <a:r>
              <a:rPr lang="en-US" sz="2200" dirty="0"/>
              <a:t> </a:t>
            </a:r>
            <a:r>
              <a:rPr lang="en-US" sz="2200" dirty="0" err="1"/>
              <a:t>Sucipto</a:t>
            </a:r>
            <a:r>
              <a:rPr lang="en-US" sz="2200" dirty="0"/>
              <a:t> (2011) </a:t>
            </a:r>
            <a:r>
              <a:rPr lang="en-US" sz="2200" dirty="0" err="1"/>
              <a:t>Demam</a:t>
            </a:r>
            <a:r>
              <a:rPr lang="en-US" sz="2200" dirty="0"/>
              <a:t> </a:t>
            </a:r>
            <a:r>
              <a:rPr lang="en-US" sz="2200" dirty="0" err="1"/>
              <a:t>berdarah</a:t>
            </a:r>
            <a:r>
              <a:rPr lang="en-US" sz="2200" dirty="0"/>
              <a:t> dengue </a:t>
            </a:r>
            <a:r>
              <a:rPr lang="en-US" sz="2200" dirty="0" err="1"/>
              <a:t>merupakan</a:t>
            </a:r>
            <a:r>
              <a:rPr lang="en-US" sz="2200" dirty="0"/>
              <a:t> </a:t>
            </a:r>
            <a:r>
              <a:rPr lang="en-US" sz="2200" dirty="0" err="1"/>
              <a:t>salah</a:t>
            </a:r>
            <a:r>
              <a:rPr lang="en-US" sz="2200" dirty="0"/>
              <a:t> </a:t>
            </a:r>
            <a:r>
              <a:rPr lang="en-US" sz="2200" dirty="0" err="1"/>
              <a:t>satu</a:t>
            </a:r>
            <a:r>
              <a:rPr lang="en-US" sz="2200" dirty="0"/>
              <a:t> </a:t>
            </a:r>
            <a:r>
              <a:rPr lang="en-US" sz="2200" dirty="0" err="1"/>
              <a:t>penyakit</a:t>
            </a:r>
            <a:r>
              <a:rPr lang="en-US" sz="2200" dirty="0"/>
              <a:t> </a:t>
            </a:r>
            <a:r>
              <a:rPr lang="en-US" sz="2200" dirty="0" err="1"/>
              <a:t>menular</a:t>
            </a:r>
            <a:r>
              <a:rPr lang="en-US" sz="2200" dirty="0"/>
              <a:t> yang </a:t>
            </a:r>
            <a:r>
              <a:rPr lang="en-US" sz="2200" dirty="0" err="1"/>
              <a:t>berbasis</a:t>
            </a:r>
            <a:r>
              <a:rPr lang="en-US" sz="2200" dirty="0"/>
              <a:t> </a:t>
            </a:r>
            <a:r>
              <a:rPr lang="en-US" sz="2200" dirty="0" err="1"/>
              <a:t>lingkungan</a:t>
            </a:r>
            <a:r>
              <a:rPr lang="en-US" sz="2200" dirty="0"/>
              <a:t>, </a:t>
            </a:r>
            <a:r>
              <a:rPr lang="en-US" sz="2200" dirty="0" err="1"/>
              <a:t>artinya</a:t>
            </a:r>
            <a:r>
              <a:rPr lang="en-US" sz="2200" dirty="0"/>
              <a:t> </a:t>
            </a:r>
            <a:r>
              <a:rPr lang="en-US" sz="2200" dirty="0" err="1"/>
              <a:t>lingkungan</a:t>
            </a:r>
            <a:r>
              <a:rPr lang="en-US" sz="2200" dirty="0"/>
              <a:t> </a:t>
            </a:r>
            <a:r>
              <a:rPr lang="en-US" sz="2200" dirty="0" err="1"/>
              <a:t>sangat</a:t>
            </a:r>
            <a:r>
              <a:rPr lang="en-US" sz="2200" dirty="0"/>
              <a:t> </a:t>
            </a:r>
            <a:r>
              <a:rPr lang="en-US" sz="2200" dirty="0" err="1"/>
              <a:t>berperan</a:t>
            </a:r>
            <a:r>
              <a:rPr lang="en-US" sz="2200" dirty="0"/>
              <a:t> </a:t>
            </a:r>
            <a:r>
              <a:rPr lang="en-US" sz="2200" dirty="0" err="1"/>
              <a:t>dalam</a:t>
            </a:r>
            <a:r>
              <a:rPr lang="en-US" sz="2200" dirty="0"/>
              <a:t> </a:t>
            </a:r>
            <a:r>
              <a:rPr lang="en-US" sz="2200" dirty="0" err="1"/>
              <a:t>terjadinya</a:t>
            </a:r>
            <a:r>
              <a:rPr lang="en-US" sz="2200" dirty="0"/>
              <a:t> </a:t>
            </a:r>
            <a:r>
              <a:rPr lang="en-US" sz="2200" dirty="0" err="1"/>
              <a:t>penularan</a:t>
            </a:r>
            <a:r>
              <a:rPr lang="en-US" sz="2200" dirty="0"/>
              <a:t> </a:t>
            </a:r>
            <a:r>
              <a:rPr lang="en-US" sz="2200" dirty="0" err="1"/>
              <a:t>penyakit</a:t>
            </a:r>
            <a:r>
              <a:rPr lang="en-US" sz="2200" dirty="0"/>
              <a:t> </a:t>
            </a:r>
            <a:r>
              <a:rPr lang="en-US" sz="2200" dirty="0" err="1"/>
              <a:t>tersebut</a:t>
            </a:r>
            <a:r>
              <a:rPr lang="en-US" sz="2200" dirty="0"/>
              <a:t>. </a:t>
            </a:r>
            <a:r>
              <a:rPr lang="en-US" sz="2200" dirty="0" err="1"/>
              <a:t>Beberapa</a:t>
            </a:r>
            <a:r>
              <a:rPr lang="en-US" sz="2200" dirty="0"/>
              <a:t> </a:t>
            </a:r>
            <a:r>
              <a:rPr lang="en-US" sz="2200" dirty="0" err="1"/>
              <a:t>faktor</a:t>
            </a:r>
            <a:r>
              <a:rPr lang="en-US" sz="2200" dirty="0"/>
              <a:t> </a:t>
            </a:r>
            <a:r>
              <a:rPr lang="en-US" sz="2200" dirty="0" err="1"/>
              <a:t>lingkungan</a:t>
            </a:r>
            <a:r>
              <a:rPr lang="en-US" sz="2200" dirty="0"/>
              <a:t>, </a:t>
            </a:r>
            <a:r>
              <a:rPr lang="en-US" sz="2200" dirty="0" err="1"/>
              <a:t>diantaranya</a:t>
            </a:r>
            <a:r>
              <a:rPr lang="en-US" sz="2200" dirty="0"/>
              <a:t> </a:t>
            </a:r>
            <a:r>
              <a:rPr lang="en-US" sz="2200" dirty="0" err="1"/>
              <a:t>sebagai</a:t>
            </a:r>
            <a:r>
              <a:rPr lang="en-US" sz="2200" dirty="0"/>
              <a:t> </a:t>
            </a:r>
            <a:r>
              <a:rPr lang="en-US" sz="2200" dirty="0" err="1"/>
              <a:t>berikut</a:t>
            </a:r>
            <a:r>
              <a:rPr lang="en-US" sz="2200" dirty="0"/>
              <a:t> : </a:t>
            </a:r>
            <a:r>
              <a:rPr lang="id-ID" sz="2200" dirty="0"/>
              <a:t/>
            </a:r>
            <a:br>
              <a:rPr lang="id-ID" sz="2200" dirty="0"/>
            </a:br>
            <a:r>
              <a:rPr lang="id-ID" sz="2200" dirty="0"/>
              <a:t/>
            </a:r>
            <a:br>
              <a:rPr lang="id-ID" sz="2200" dirty="0"/>
            </a:br>
            <a:r>
              <a:rPr lang="id-ID" sz="2200" dirty="0"/>
              <a:t/>
            </a:r>
            <a:br>
              <a:rPr lang="id-ID" sz="2200" dirty="0"/>
            </a:br>
            <a:r>
              <a:rPr lang="id-ID" sz="2200" b="1" dirty="0" smtClean="0"/>
              <a:t>SUHU</a:t>
            </a:r>
            <a:r>
              <a:rPr lang="id-ID" sz="2200" dirty="0"/>
              <a:t/>
            </a:r>
            <a:br>
              <a:rPr lang="id-ID" sz="2200" dirty="0"/>
            </a:br>
            <a:r>
              <a:rPr lang="en-US" sz="2200" dirty="0" err="1"/>
              <a:t>Pengaruh</a:t>
            </a:r>
            <a:r>
              <a:rPr lang="en-US" sz="2200" dirty="0"/>
              <a:t> </a:t>
            </a:r>
            <a:r>
              <a:rPr lang="en-US" sz="2200" dirty="0" err="1"/>
              <a:t>suhu</a:t>
            </a:r>
            <a:r>
              <a:rPr lang="en-US" sz="2200" dirty="0"/>
              <a:t>/</a:t>
            </a:r>
            <a:r>
              <a:rPr lang="en-US" sz="2200" dirty="0" err="1"/>
              <a:t>temperatur</a:t>
            </a:r>
            <a:r>
              <a:rPr lang="en-US" sz="2200" dirty="0"/>
              <a:t>, </a:t>
            </a:r>
            <a:r>
              <a:rPr lang="en-US" sz="2200" dirty="0" err="1"/>
              <a:t>suhu</a:t>
            </a:r>
            <a:r>
              <a:rPr lang="en-US" sz="2200" dirty="0"/>
              <a:t> rata-rata optimum </a:t>
            </a:r>
            <a:r>
              <a:rPr lang="en-US" sz="2200" dirty="0" err="1"/>
              <a:t>untuk</a:t>
            </a:r>
            <a:r>
              <a:rPr lang="en-US" sz="2200" dirty="0"/>
              <a:t> </a:t>
            </a:r>
            <a:r>
              <a:rPr lang="en-US" sz="2200" dirty="0" err="1"/>
              <a:t>perkembangan</a:t>
            </a:r>
            <a:r>
              <a:rPr lang="en-US" sz="2200" dirty="0"/>
              <a:t> </a:t>
            </a:r>
            <a:r>
              <a:rPr lang="en-US" sz="2200" dirty="0" err="1"/>
              <a:t>nyamuk</a:t>
            </a:r>
            <a:r>
              <a:rPr lang="en-US" sz="2200" dirty="0"/>
              <a:t> </a:t>
            </a:r>
            <a:r>
              <a:rPr lang="en-US" sz="2200" dirty="0" err="1"/>
              <a:t>adalah</a:t>
            </a:r>
            <a:r>
              <a:rPr lang="en-US" sz="2200" dirty="0"/>
              <a:t> 25ºC- 27ºC. </a:t>
            </a:r>
            <a:r>
              <a:rPr lang="en-US" sz="2200" dirty="0" err="1"/>
              <a:t>Pertumbuhan</a:t>
            </a:r>
            <a:r>
              <a:rPr lang="en-US" sz="2200" dirty="0"/>
              <a:t> </a:t>
            </a:r>
            <a:r>
              <a:rPr lang="en-US" sz="2200" dirty="0" err="1"/>
              <a:t>nyamuk</a:t>
            </a:r>
            <a:r>
              <a:rPr lang="en-US" sz="2200" dirty="0"/>
              <a:t> </a:t>
            </a:r>
            <a:r>
              <a:rPr lang="en-US" sz="2200" dirty="0" err="1"/>
              <a:t>akan</a:t>
            </a:r>
            <a:r>
              <a:rPr lang="en-US" sz="2200" dirty="0"/>
              <a:t> </a:t>
            </a:r>
            <a:r>
              <a:rPr lang="en-US" sz="2200" dirty="0" err="1"/>
              <a:t>terhenti</a:t>
            </a:r>
            <a:r>
              <a:rPr lang="en-US" sz="2200" dirty="0"/>
              <a:t> </a:t>
            </a:r>
            <a:r>
              <a:rPr lang="en-US" sz="2200" dirty="0" err="1"/>
              <a:t>sama</a:t>
            </a:r>
            <a:r>
              <a:rPr lang="en-US" sz="2200" dirty="0"/>
              <a:t> </a:t>
            </a:r>
            <a:r>
              <a:rPr lang="en-US" sz="2200" dirty="0" err="1"/>
              <a:t>sekali</a:t>
            </a:r>
            <a:r>
              <a:rPr lang="en-US" sz="2200" dirty="0"/>
              <a:t> </a:t>
            </a:r>
            <a:r>
              <a:rPr lang="en-US" sz="2200" dirty="0" err="1"/>
              <a:t>kurang</a:t>
            </a:r>
            <a:r>
              <a:rPr lang="en-US" sz="2200" dirty="0"/>
              <a:t> </a:t>
            </a:r>
            <a:r>
              <a:rPr lang="en-US" sz="2200" dirty="0" err="1"/>
              <a:t>dari</a:t>
            </a:r>
            <a:r>
              <a:rPr lang="en-US" sz="2200" dirty="0"/>
              <a:t> 10ºC </a:t>
            </a:r>
            <a:r>
              <a:rPr lang="en-US" sz="2200" dirty="0" err="1"/>
              <a:t>atau</a:t>
            </a:r>
            <a:r>
              <a:rPr lang="en-US" sz="2200" dirty="0"/>
              <a:t> </a:t>
            </a:r>
            <a:r>
              <a:rPr lang="en-US" sz="2200" dirty="0" err="1"/>
              <a:t>lebih</a:t>
            </a:r>
            <a:r>
              <a:rPr lang="en-US" sz="2200" dirty="0"/>
              <a:t> </a:t>
            </a:r>
            <a:r>
              <a:rPr lang="en-US" sz="2200" dirty="0" err="1"/>
              <a:t>dari</a:t>
            </a:r>
            <a:r>
              <a:rPr lang="en-US" sz="2200" dirty="0"/>
              <a:t> 40ºC. </a:t>
            </a:r>
            <a:r>
              <a:rPr lang="id-ID" sz="2200" dirty="0"/>
              <a:t/>
            </a:r>
            <a:br>
              <a:rPr lang="id-ID" sz="2200" dirty="0"/>
            </a:br>
            <a:r>
              <a:rPr lang="id-ID" sz="2200" dirty="0"/>
              <a:t/>
            </a:r>
            <a:br>
              <a:rPr lang="id-ID" sz="2200" dirty="0"/>
            </a:br>
            <a:r>
              <a:rPr lang="id-ID" sz="2200" b="1" dirty="0" smtClean="0"/>
              <a:t>KELEMBABAN</a:t>
            </a:r>
            <a:r>
              <a:rPr lang="id-ID" sz="2200" b="1" dirty="0"/>
              <a:t/>
            </a:r>
            <a:br>
              <a:rPr lang="id-ID" sz="2200" b="1" dirty="0"/>
            </a:br>
            <a:r>
              <a:rPr lang="en-US" sz="2200" dirty="0" err="1"/>
              <a:t>Pengaruh</a:t>
            </a:r>
            <a:r>
              <a:rPr lang="en-US" sz="2200" dirty="0"/>
              <a:t> </a:t>
            </a:r>
            <a:r>
              <a:rPr lang="en-US" sz="2200" dirty="0" err="1"/>
              <a:t>kelembaban</a:t>
            </a:r>
            <a:r>
              <a:rPr lang="en-US" sz="2200" dirty="0"/>
              <a:t> </a:t>
            </a:r>
            <a:r>
              <a:rPr lang="en-US" sz="2200" dirty="0" err="1"/>
              <a:t>udara</a:t>
            </a:r>
            <a:r>
              <a:rPr lang="en-US" sz="2200" dirty="0"/>
              <a:t>, </a:t>
            </a:r>
            <a:r>
              <a:rPr lang="en-US" sz="2200" dirty="0" err="1"/>
              <a:t>kebutuhan</a:t>
            </a:r>
            <a:r>
              <a:rPr lang="en-US" sz="2200" dirty="0"/>
              <a:t> </a:t>
            </a:r>
            <a:r>
              <a:rPr lang="en-US" sz="2200" dirty="0" err="1"/>
              <a:t>kelembaban</a:t>
            </a:r>
            <a:r>
              <a:rPr lang="en-US" sz="2200" dirty="0"/>
              <a:t> yang </a:t>
            </a:r>
            <a:r>
              <a:rPr lang="en-US" sz="2200" dirty="0" err="1"/>
              <a:t>tinggi</a:t>
            </a:r>
            <a:r>
              <a:rPr lang="en-US" sz="2200" dirty="0"/>
              <a:t> </a:t>
            </a:r>
            <a:r>
              <a:rPr lang="en-US" sz="2200" dirty="0" err="1"/>
              <a:t>mempengaruhi</a:t>
            </a:r>
            <a:r>
              <a:rPr lang="en-US" sz="2200" dirty="0"/>
              <a:t> </a:t>
            </a:r>
            <a:r>
              <a:rPr lang="en-US" sz="2200" dirty="0" err="1"/>
              <a:t>nyamuk</a:t>
            </a:r>
            <a:r>
              <a:rPr lang="en-US" sz="2200" dirty="0"/>
              <a:t> </a:t>
            </a:r>
            <a:r>
              <a:rPr lang="en-US" sz="2200" dirty="0" err="1"/>
              <a:t>untuk</a:t>
            </a:r>
            <a:r>
              <a:rPr lang="en-US" sz="2200" dirty="0"/>
              <a:t> </a:t>
            </a:r>
            <a:r>
              <a:rPr lang="en-US" sz="2200" dirty="0" err="1"/>
              <a:t>mencari</a:t>
            </a:r>
            <a:r>
              <a:rPr lang="en-US" sz="2200" dirty="0"/>
              <a:t> </a:t>
            </a:r>
            <a:r>
              <a:rPr lang="en-US" sz="2200" dirty="0" err="1"/>
              <a:t>tempat</a:t>
            </a:r>
            <a:r>
              <a:rPr lang="en-US" sz="2200" dirty="0"/>
              <a:t> yang </a:t>
            </a:r>
            <a:r>
              <a:rPr lang="en-US" sz="2200" dirty="0" err="1"/>
              <a:t>lembab</a:t>
            </a:r>
            <a:r>
              <a:rPr lang="en-US" sz="2200" dirty="0"/>
              <a:t> </a:t>
            </a:r>
            <a:r>
              <a:rPr lang="en-US" sz="2200" dirty="0" err="1"/>
              <a:t>dan</a:t>
            </a:r>
            <a:r>
              <a:rPr lang="en-US" sz="2200" dirty="0"/>
              <a:t> </a:t>
            </a:r>
            <a:r>
              <a:rPr lang="en-US" sz="2200" dirty="0" err="1"/>
              <a:t>basah</a:t>
            </a:r>
            <a:r>
              <a:rPr lang="en-US" sz="2200" dirty="0"/>
              <a:t> </a:t>
            </a:r>
            <a:r>
              <a:rPr lang="en-US" sz="2200" dirty="0" err="1"/>
              <a:t>sebagai</a:t>
            </a:r>
            <a:r>
              <a:rPr lang="en-US" sz="2200" dirty="0"/>
              <a:t> </a:t>
            </a:r>
            <a:r>
              <a:rPr lang="en-US" sz="2200" dirty="0" err="1"/>
              <a:t>tempat</a:t>
            </a:r>
            <a:r>
              <a:rPr lang="en-US" sz="2200" dirty="0"/>
              <a:t> </a:t>
            </a:r>
            <a:r>
              <a:rPr lang="en-US" sz="2200" dirty="0" err="1"/>
              <a:t>hinggap</a:t>
            </a:r>
            <a:r>
              <a:rPr lang="en-US" sz="2200" dirty="0"/>
              <a:t> </a:t>
            </a:r>
            <a:r>
              <a:rPr lang="en-US" sz="2200" dirty="0" err="1"/>
              <a:t>atau</a:t>
            </a:r>
            <a:r>
              <a:rPr lang="en-US" sz="2200" dirty="0"/>
              <a:t> </a:t>
            </a:r>
            <a:r>
              <a:rPr lang="en-US" sz="2200" dirty="0" err="1"/>
              <a:t>istirahat</a:t>
            </a:r>
            <a:r>
              <a:rPr lang="en-US" sz="2200" dirty="0"/>
              <a:t>. </a:t>
            </a:r>
            <a:r>
              <a:rPr lang="en-US" sz="2200" dirty="0" err="1"/>
              <a:t>Pada</a:t>
            </a:r>
            <a:r>
              <a:rPr lang="en-US" sz="2200" dirty="0"/>
              <a:t> </a:t>
            </a:r>
            <a:r>
              <a:rPr lang="en-US" sz="2200" dirty="0" err="1"/>
              <a:t>kelembaban</a:t>
            </a:r>
            <a:r>
              <a:rPr lang="en-US" sz="2200" dirty="0"/>
              <a:t> </a:t>
            </a:r>
            <a:r>
              <a:rPr lang="en-US" sz="2200" dirty="0" err="1"/>
              <a:t>kurang</a:t>
            </a:r>
            <a:r>
              <a:rPr lang="en-US" sz="2200" dirty="0"/>
              <a:t> </a:t>
            </a:r>
            <a:r>
              <a:rPr lang="en-US" sz="2200" dirty="0" err="1"/>
              <a:t>dari</a:t>
            </a:r>
            <a:r>
              <a:rPr lang="en-US" sz="2200" dirty="0"/>
              <a:t> 60% </a:t>
            </a:r>
            <a:r>
              <a:rPr lang="en-US" sz="2200" dirty="0" err="1"/>
              <a:t>umur</a:t>
            </a:r>
            <a:r>
              <a:rPr lang="en-US" sz="2200" dirty="0"/>
              <a:t> </a:t>
            </a:r>
            <a:r>
              <a:rPr lang="en-US" sz="2200" dirty="0" err="1"/>
              <a:t>nyamuk</a:t>
            </a:r>
            <a:r>
              <a:rPr lang="en-US" sz="2200" dirty="0"/>
              <a:t> </a:t>
            </a:r>
            <a:r>
              <a:rPr lang="en-US" sz="2200" dirty="0" err="1"/>
              <a:t>menjadi</a:t>
            </a:r>
            <a:r>
              <a:rPr lang="en-US" sz="2200" dirty="0"/>
              <a:t> </a:t>
            </a:r>
            <a:r>
              <a:rPr lang="en-US" sz="2200" dirty="0" err="1"/>
              <a:t>pendek</a:t>
            </a:r>
            <a:r>
              <a:rPr lang="en-US" sz="2200" dirty="0"/>
              <a:t>.</a:t>
            </a:r>
            <a:r>
              <a:rPr lang="id-ID" sz="2200" dirty="0"/>
              <a:t/>
            </a:r>
            <a:br>
              <a:rPr lang="id-ID" sz="2200" dirty="0"/>
            </a:br>
            <a:r>
              <a:rPr lang="id-ID" sz="2200" dirty="0"/>
              <a:t/>
            </a:r>
            <a:br>
              <a:rPr lang="id-ID" sz="2200" dirty="0"/>
            </a:br>
            <a:r>
              <a:rPr lang="id-ID" sz="2000" dirty="0" smtClean="0"/>
              <a:t/>
            </a:r>
            <a:br>
              <a:rPr lang="id-ID" sz="2000" dirty="0" smtClean="0"/>
            </a:br>
            <a:endParaRPr lang="en-US" sz="2000" dirty="0"/>
          </a:p>
        </p:txBody>
      </p:sp>
    </p:spTree>
    <p:extLst>
      <p:ext uri="{BB962C8B-B14F-4D97-AF65-F5344CB8AC3E}">
        <p14:creationId xmlns:p14="http://schemas.microsoft.com/office/powerpoint/2010/main" val="50974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38200" y="753052"/>
            <a:ext cx="10515600" cy="646257"/>
          </a:xfrm>
        </p:spPr>
        <p:txBody>
          <a:bodyPr>
            <a:normAutofit fontScale="90000"/>
          </a:bodyPr>
          <a:lstStyle/>
          <a:p>
            <a:pPr algn="ctr"/>
            <a:r>
              <a:rPr lang="en-US" b="1" dirty="0" err="1"/>
              <a:t>Lingkungan</a:t>
            </a:r>
            <a:r>
              <a:rPr lang="en-US" b="1" dirty="0"/>
              <a:t> </a:t>
            </a:r>
            <a:r>
              <a:rPr lang="en-US" b="1" dirty="0" err="1"/>
              <a:t>Biologi</a:t>
            </a:r>
            <a:r>
              <a:rPr lang="en-US" dirty="0"/>
              <a:t> </a:t>
            </a:r>
            <a:br>
              <a:rPr lang="en-US" dirty="0"/>
            </a:br>
            <a:endParaRPr lang="en-US" dirty="0"/>
          </a:p>
        </p:txBody>
      </p:sp>
      <p:sp>
        <p:nvSpPr>
          <p:cNvPr id="3" name="Content Placeholder 2"/>
          <p:cNvSpPr>
            <a:spLocks noGrp="1"/>
          </p:cNvSpPr>
          <p:nvPr>
            <p:ph idx="1"/>
          </p:nvPr>
        </p:nvSpPr>
        <p:spPr/>
        <p:txBody>
          <a:bodyPr>
            <a:noAutofit/>
          </a:bodyPr>
          <a:lstStyle/>
          <a:p>
            <a:pPr marL="0" indent="0">
              <a:lnSpc>
                <a:spcPct val="100000"/>
              </a:lnSpc>
              <a:buNone/>
            </a:pPr>
            <a:r>
              <a:rPr lang="en-US" sz="2400" dirty="0" err="1"/>
              <a:t>Telur</a:t>
            </a:r>
            <a:r>
              <a:rPr lang="en-US" sz="2400" dirty="0"/>
              <a:t>, larva, </a:t>
            </a:r>
            <a:r>
              <a:rPr lang="en-US" sz="2400" dirty="0" err="1"/>
              <a:t>dan</a:t>
            </a:r>
            <a:r>
              <a:rPr lang="en-US" sz="2400" dirty="0"/>
              <a:t> pupa </a:t>
            </a:r>
            <a:r>
              <a:rPr lang="en-US" sz="2400" dirty="0" err="1"/>
              <a:t>nyamuk</a:t>
            </a:r>
            <a:r>
              <a:rPr lang="en-US" sz="2400" dirty="0"/>
              <a:t> </a:t>
            </a:r>
            <a:r>
              <a:rPr lang="en-US" sz="2400" i="1" dirty="0" err="1"/>
              <a:t>Aedes</a:t>
            </a:r>
            <a:r>
              <a:rPr lang="en-US" sz="2400" i="1" dirty="0"/>
              <a:t> </a:t>
            </a:r>
            <a:r>
              <a:rPr lang="en-US" sz="2400" i="1" dirty="0" err="1"/>
              <a:t>aegypti</a:t>
            </a:r>
            <a:r>
              <a:rPr lang="en-US" sz="2400" i="1" dirty="0"/>
              <a:t> </a:t>
            </a:r>
            <a:r>
              <a:rPr lang="en-US" sz="2400" dirty="0" err="1"/>
              <a:t>tumbuh</a:t>
            </a:r>
            <a:r>
              <a:rPr lang="en-US" sz="2400" dirty="0"/>
              <a:t> </a:t>
            </a:r>
            <a:r>
              <a:rPr lang="en-US" sz="2400" dirty="0" err="1"/>
              <a:t>dan</a:t>
            </a:r>
            <a:r>
              <a:rPr lang="en-US" sz="2400" dirty="0"/>
              <a:t> </a:t>
            </a:r>
            <a:r>
              <a:rPr lang="en-US" sz="2400" dirty="0" err="1"/>
              <a:t>berkembang</a:t>
            </a:r>
            <a:r>
              <a:rPr lang="en-US" sz="2400" dirty="0"/>
              <a:t> di</a:t>
            </a:r>
            <a:r>
              <a:rPr lang="id-ID" sz="2400" dirty="0"/>
              <a:t> </a:t>
            </a:r>
            <a:r>
              <a:rPr lang="en-US" sz="2400" dirty="0" err="1"/>
              <a:t>dalam</a:t>
            </a:r>
            <a:r>
              <a:rPr lang="en-US" sz="2400" dirty="0"/>
              <a:t> air. </a:t>
            </a:r>
            <a:r>
              <a:rPr lang="en-US" sz="2400" dirty="0" err="1"/>
              <a:t>Genangan</a:t>
            </a:r>
            <a:r>
              <a:rPr lang="en-US" sz="2400" dirty="0"/>
              <a:t> air yang </a:t>
            </a:r>
            <a:r>
              <a:rPr lang="en-US" sz="2400" dirty="0" err="1"/>
              <a:t>disukai</a:t>
            </a:r>
            <a:r>
              <a:rPr lang="en-US" sz="2400" dirty="0"/>
              <a:t> </a:t>
            </a:r>
            <a:r>
              <a:rPr lang="en-US" sz="2400" dirty="0" err="1"/>
              <a:t>sebagai</a:t>
            </a:r>
            <a:r>
              <a:rPr lang="en-US" sz="2400" dirty="0"/>
              <a:t> </a:t>
            </a:r>
            <a:r>
              <a:rPr lang="en-US" sz="2400" dirty="0" err="1"/>
              <a:t>tempat</a:t>
            </a:r>
            <a:r>
              <a:rPr lang="en-US" sz="2400" dirty="0"/>
              <a:t> </a:t>
            </a:r>
            <a:r>
              <a:rPr lang="en-US" sz="2400" dirty="0" err="1"/>
              <a:t>perindukan</a:t>
            </a:r>
            <a:r>
              <a:rPr lang="id-ID" sz="2400" dirty="0"/>
              <a:t> </a:t>
            </a:r>
            <a:r>
              <a:rPr lang="en-US" sz="2400" dirty="0" err="1"/>
              <a:t>nyamuk</a:t>
            </a:r>
            <a:r>
              <a:rPr lang="en-US" sz="2400" dirty="0"/>
              <a:t> </a:t>
            </a:r>
            <a:r>
              <a:rPr lang="en-US" sz="2400" dirty="0" err="1"/>
              <a:t>ini</a:t>
            </a:r>
            <a:r>
              <a:rPr lang="id-ID" sz="2400" dirty="0"/>
              <a:t> </a:t>
            </a:r>
            <a:r>
              <a:rPr lang="en-US" sz="2400" dirty="0" err="1"/>
              <a:t>berupa</a:t>
            </a:r>
            <a:r>
              <a:rPr lang="en-US" sz="2400" dirty="0"/>
              <a:t> </a:t>
            </a:r>
            <a:r>
              <a:rPr lang="en-US" sz="2400" dirty="0" err="1"/>
              <a:t>genangan</a:t>
            </a:r>
            <a:r>
              <a:rPr lang="en-US" sz="2400" dirty="0"/>
              <a:t> air yang </a:t>
            </a:r>
            <a:r>
              <a:rPr lang="en-US" sz="2400" dirty="0" err="1"/>
              <a:t>tertampung</a:t>
            </a:r>
            <a:r>
              <a:rPr lang="en-US" sz="2400" dirty="0"/>
              <a:t> di </a:t>
            </a:r>
            <a:r>
              <a:rPr lang="en-US" sz="2400" dirty="0" err="1"/>
              <a:t>suatu</a:t>
            </a:r>
            <a:r>
              <a:rPr lang="en-US" sz="2400" dirty="0"/>
              <a:t> </a:t>
            </a:r>
            <a:r>
              <a:rPr lang="en-US" sz="2400" dirty="0" err="1"/>
              <a:t>wadah</a:t>
            </a:r>
            <a:r>
              <a:rPr lang="en-US" sz="2400" dirty="0"/>
              <a:t> yang </a:t>
            </a:r>
            <a:r>
              <a:rPr lang="en-US" sz="2400" dirty="0" err="1"/>
              <a:t>biasa</a:t>
            </a:r>
            <a:r>
              <a:rPr lang="en-US" sz="2400" dirty="0"/>
              <a:t> </a:t>
            </a:r>
            <a:r>
              <a:rPr lang="en-US" sz="2400" dirty="0" err="1"/>
              <a:t>disebut</a:t>
            </a:r>
            <a:r>
              <a:rPr lang="en-US" sz="2400" dirty="0"/>
              <a:t> </a:t>
            </a:r>
            <a:r>
              <a:rPr lang="en-US" sz="2400" dirty="0" err="1"/>
              <a:t>kontainer</a:t>
            </a:r>
            <a:r>
              <a:rPr lang="id-ID" sz="2400" dirty="0"/>
              <a:t> </a:t>
            </a:r>
            <a:r>
              <a:rPr lang="en-US" sz="2400" dirty="0"/>
              <a:t>TPA </a:t>
            </a:r>
            <a:r>
              <a:rPr lang="en-US" sz="2400" dirty="0" err="1"/>
              <a:t>bukan</a:t>
            </a:r>
            <a:r>
              <a:rPr lang="en-US" sz="2400" dirty="0"/>
              <a:t> </a:t>
            </a:r>
            <a:r>
              <a:rPr lang="en-US" sz="2400" dirty="0" err="1"/>
              <a:t>genangan</a:t>
            </a:r>
            <a:r>
              <a:rPr lang="en-US" sz="2400" dirty="0"/>
              <a:t> air di </a:t>
            </a:r>
            <a:r>
              <a:rPr lang="en-US" sz="2400" dirty="0" err="1"/>
              <a:t>tanah</a:t>
            </a:r>
            <a:r>
              <a:rPr lang="en-US" sz="2400" dirty="0"/>
              <a:t> (</a:t>
            </a:r>
            <a:r>
              <a:rPr lang="en-US" sz="2400" dirty="0" err="1"/>
              <a:t>Soegijanto</a:t>
            </a:r>
            <a:r>
              <a:rPr lang="en-US" sz="2400" dirty="0"/>
              <a:t>, 2004). </a:t>
            </a:r>
            <a:endParaRPr lang="en-US" sz="2400" dirty="0" smtClean="0"/>
          </a:p>
          <a:p>
            <a:pPr marL="0" indent="0">
              <a:lnSpc>
                <a:spcPct val="100000"/>
              </a:lnSpc>
              <a:buNone/>
            </a:pPr>
            <a:r>
              <a:rPr lang="en-US" sz="2400" dirty="0" err="1" smtClean="0"/>
              <a:t>Pada</a:t>
            </a:r>
            <a:r>
              <a:rPr lang="en-US" sz="2400" dirty="0" smtClean="0"/>
              <a:t> </a:t>
            </a:r>
            <a:r>
              <a:rPr lang="en-US" sz="2400" dirty="0" err="1"/>
              <a:t>kontainer</a:t>
            </a:r>
            <a:r>
              <a:rPr lang="en-US" sz="2400" dirty="0"/>
              <a:t> </a:t>
            </a:r>
            <a:r>
              <a:rPr lang="en-US" sz="2400" dirty="0" err="1"/>
              <a:t>dengan</a:t>
            </a:r>
            <a:r>
              <a:rPr lang="id-ID" sz="2400" dirty="0"/>
              <a:t> </a:t>
            </a:r>
            <a:r>
              <a:rPr lang="en-US" sz="2400" dirty="0" err="1"/>
              <a:t>genangan</a:t>
            </a:r>
            <a:r>
              <a:rPr lang="en-US" sz="2400" dirty="0"/>
              <a:t> air yang lama </a:t>
            </a:r>
            <a:r>
              <a:rPr lang="en-US" sz="2400" dirty="0" err="1"/>
              <a:t>biasanya</a:t>
            </a:r>
            <a:r>
              <a:rPr lang="id-ID" sz="2400" dirty="0"/>
              <a:t> </a:t>
            </a:r>
            <a:r>
              <a:rPr lang="en-US" sz="2400" dirty="0" err="1"/>
              <a:t>terdapat</a:t>
            </a:r>
            <a:r>
              <a:rPr lang="en-US" sz="2400" dirty="0"/>
              <a:t> </a:t>
            </a:r>
            <a:r>
              <a:rPr lang="en-US" sz="2400" dirty="0" err="1"/>
              <a:t>bakteri</a:t>
            </a:r>
            <a:r>
              <a:rPr lang="en-US" sz="2400" dirty="0"/>
              <a:t> </a:t>
            </a:r>
            <a:r>
              <a:rPr lang="en-US" sz="2400" i="1" dirty="0"/>
              <a:t>pathogen </a:t>
            </a:r>
            <a:r>
              <a:rPr lang="en-US" sz="2400" dirty="0" err="1"/>
              <a:t>dari</a:t>
            </a:r>
            <a:r>
              <a:rPr lang="en-US" sz="2400" dirty="0"/>
              <a:t> </a:t>
            </a:r>
            <a:r>
              <a:rPr lang="en-US" sz="2400" dirty="0" err="1"/>
              <a:t>parasit</a:t>
            </a:r>
            <a:r>
              <a:rPr lang="en-US" sz="2400" dirty="0"/>
              <a:t> yang</a:t>
            </a:r>
            <a:r>
              <a:rPr lang="id-ID" sz="2400" dirty="0"/>
              <a:t> </a:t>
            </a:r>
            <a:r>
              <a:rPr lang="en-US" sz="2400" dirty="0" err="1"/>
              <a:t>mempengaruhi</a:t>
            </a:r>
            <a:r>
              <a:rPr lang="en-US" sz="2400" dirty="0"/>
              <a:t> </a:t>
            </a:r>
            <a:r>
              <a:rPr lang="en-US" sz="2400" dirty="0" err="1"/>
              <a:t>pertumbuhan</a:t>
            </a:r>
            <a:r>
              <a:rPr lang="en-US" sz="2400" dirty="0"/>
              <a:t> </a:t>
            </a:r>
            <a:r>
              <a:rPr lang="en-US" sz="2400" dirty="0" err="1"/>
              <a:t>jentik</a:t>
            </a:r>
            <a:r>
              <a:rPr lang="en-US" sz="2400" dirty="0"/>
              <a:t> (larva) </a:t>
            </a:r>
            <a:r>
              <a:rPr lang="en-US" sz="2400" dirty="0" err="1"/>
              <a:t>dari</a:t>
            </a:r>
            <a:r>
              <a:rPr lang="en-US" sz="2400" dirty="0"/>
              <a:t> instar. </a:t>
            </a:r>
            <a:r>
              <a:rPr lang="en-US" sz="2400" dirty="0" err="1"/>
              <a:t>Adanya</a:t>
            </a:r>
            <a:r>
              <a:rPr lang="en-US" sz="2400" dirty="0"/>
              <a:t> </a:t>
            </a:r>
            <a:r>
              <a:rPr lang="en-US" sz="2400" dirty="0" err="1"/>
              <a:t>infeksi</a:t>
            </a:r>
            <a:r>
              <a:rPr lang="en-US" sz="2400" dirty="0"/>
              <a:t> pathogen</a:t>
            </a:r>
            <a:r>
              <a:rPr lang="id-ID" sz="2400" dirty="0"/>
              <a:t> </a:t>
            </a:r>
            <a:r>
              <a:rPr lang="en-US" sz="2400" dirty="0" err="1"/>
              <a:t>dari</a:t>
            </a:r>
            <a:r>
              <a:rPr lang="en-US" sz="2400" dirty="0"/>
              <a:t> </a:t>
            </a:r>
            <a:r>
              <a:rPr lang="en-US" sz="2400" dirty="0" err="1"/>
              <a:t>parasit</a:t>
            </a:r>
            <a:r>
              <a:rPr lang="en-US" sz="2400" dirty="0"/>
              <a:t> </a:t>
            </a:r>
            <a:r>
              <a:rPr lang="en-US" sz="2400" dirty="0" err="1"/>
              <a:t>pada</a:t>
            </a:r>
            <a:r>
              <a:rPr lang="en-US" sz="2400" dirty="0"/>
              <a:t> larva </a:t>
            </a:r>
            <a:r>
              <a:rPr lang="en-US" sz="2400" dirty="0" err="1"/>
              <a:t>mengurangi</a:t>
            </a:r>
            <a:r>
              <a:rPr lang="en-US" sz="2400" dirty="0"/>
              <a:t> </a:t>
            </a:r>
            <a:r>
              <a:rPr lang="en-US" sz="2400" dirty="0" err="1"/>
              <a:t>jumlah</a:t>
            </a:r>
            <a:r>
              <a:rPr lang="en-US" sz="2400" dirty="0"/>
              <a:t> larva </a:t>
            </a:r>
            <a:r>
              <a:rPr lang="en-US" sz="2400" dirty="0" err="1"/>
              <a:t>hidup</a:t>
            </a:r>
            <a:r>
              <a:rPr lang="en-US" sz="2400" dirty="0"/>
              <a:t> </a:t>
            </a:r>
            <a:r>
              <a:rPr lang="en-US" sz="2400" dirty="0" err="1"/>
              <a:t>untuk</a:t>
            </a:r>
            <a:r>
              <a:rPr lang="en-US" sz="2400" dirty="0"/>
              <a:t> </a:t>
            </a:r>
            <a:r>
              <a:rPr lang="en-US" sz="2400" dirty="0" err="1"/>
              <a:t>menjadi</a:t>
            </a:r>
            <a:r>
              <a:rPr lang="en-US" sz="2400" dirty="0"/>
              <a:t> </a:t>
            </a:r>
            <a:r>
              <a:rPr lang="en-US" sz="2400" dirty="0" err="1"/>
              <a:t>nyamuk</a:t>
            </a:r>
            <a:r>
              <a:rPr lang="id-ID" sz="2400" dirty="0"/>
              <a:t> </a:t>
            </a:r>
            <a:r>
              <a:rPr lang="en-US" sz="2400" dirty="0" err="1"/>
              <a:t>dewasa</a:t>
            </a:r>
            <a:r>
              <a:rPr lang="en-US" sz="2400" dirty="0"/>
              <a:t>, masa </a:t>
            </a:r>
            <a:r>
              <a:rPr lang="en-US" sz="2400" dirty="0" err="1"/>
              <a:t>pertumbuhan</a:t>
            </a:r>
            <a:r>
              <a:rPr lang="en-US" sz="2400" dirty="0"/>
              <a:t> larva </a:t>
            </a:r>
            <a:r>
              <a:rPr lang="en-US" sz="2400" dirty="0" err="1"/>
              <a:t>bisa</a:t>
            </a:r>
            <a:r>
              <a:rPr lang="en-US" sz="2400" dirty="0"/>
              <a:t> </a:t>
            </a:r>
            <a:r>
              <a:rPr lang="en-US" sz="2400" dirty="0" err="1"/>
              <a:t>menjadi</a:t>
            </a:r>
            <a:r>
              <a:rPr lang="en-US" sz="2400" dirty="0"/>
              <a:t> </a:t>
            </a:r>
            <a:r>
              <a:rPr lang="en-US" sz="2400" dirty="0" err="1"/>
              <a:t>lebih</a:t>
            </a:r>
            <a:r>
              <a:rPr lang="en-US" sz="2400" dirty="0"/>
              <a:t> lama </a:t>
            </a:r>
            <a:r>
              <a:rPr lang="en-US" sz="2400" dirty="0" err="1"/>
              <a:t>dan</a:t>
            </a:r>
            <a:r>
              <a:rPr lang="en-US" sz="2400" dirty="0"/>
              <a:t> </a:t>
            </a:r>
            <a:r>
              <a:rPr lang="en-US" sz="2400" dirty="0" err="1"/>
              <a:t>umur</a:t>
            </a:r>
            <a:r>
              <a:rPr lang="en-US" sz="2400" dirty="0"/>
              <a:t> </a:t>
            </a:r>
            <a:r>
              <a:rPr lang="en-US" sz="2400" dirty="0" err="1"/>
              <a:t>dari</a:t>
            </a:r>
            <a:r>
              <a:rPr lang="en-US" sz="2400" dirty="0"/>
              <a:t> </a:t>
            </a:r>
            <a:r>
              <a:rPr lang="en-US" sz="2400" dirty="0" err="1"/>
              <a:t>nyamuk</a:t>
            </a:r>
            <a:r>
              <a:rPr lang="id-ID" sz="2400" dirty="0"/>
              <a:t> </a:t>
            </a:r>
            <a:r>
              <a:rPr lang="en-US" sz="2400" dirty="0" err="1"/>
              <a:t>dewasa</a:t>
            </a:r>
            <a:r>
              <a:rPr lang="en-US" sz="2400" dirty="0"/>
              <a:t> yang </a:t>
            </a:r>
            <a:r>
              <a:rPr lang="en-US" sz="2400" dirty="0" err="1"/>
              <a:t>berasal</a:t>
            </a:r>
            <a:r>
              <a:rPr lang="en-US" sz="2400" dirty="0"/>
              <a:t> </a:t>
            </a:r>
            <a:r>
              <a:rPr lang="en-US" sz="2400" dirty="0" err="1"/>
              <a:t>dari</a:t>
            </a:r>
            <a:r>
              <a:rPr lang="en-US" sz="2400" dirty="0"/>
              <a:t> larva </a:t>
            </a:r>
            <a:r>
              <a:rPr lang="en-US" sz="2400" dirty="0" err="1"/>
              <a:t>terinfeksi</a:t>
            </a:r>
            <a:r>
              <a:rPr lang="en-US" sz="2400" dirty="0"/>
              <a:t> </a:t>
            </a:r>
            <a:r>
              <a:rPr lang="en-US" sz="2400" i="1" dirty="0"/>
              <a:t>pathogen </a:t>
            </a:r>
            <a:r>
              <a:rPr lang="en-US" sz="2400" dirty="0" err="1"/>
              <a:t>atau</a:t>
            </a:r>
            <a:r>
              <a:rPr lang="en-US" sz="2400" dirty="0"/>
              <a:t> </a:t>
            </a:r>
            <a:r>
              <a:rPr lang="en-US" sz="2400" dirty="0" err="1"/>
              <a:t>parasit</a:t>
            </a:r>
            <a:r>
              <a:rPr lang="en-US" sz="2400" dirty="0"/>
              <a:t> </a:t>
            </a:r>
            <a:r>
              <a:rPr lang="en-US" sz="2400" dirty="0" err="1"/>
              <a:t>biasanya</a:t>
            </a:r>
            <a:r>
              <a:rPr lang="en-US" sz="2400" dirty="0"/>
              <a:t> </a:t>
            </a:r>
            <a:r>
              <a:rPr lang="en-US" sz="2400" dirty="0" err="1"/>
              <a:t>lebih</a:t>
            </a:r>
            <a:r>
              <a:rPr lang="id-ID" sz="2400" dirty="0"/>
              <a:t> </a:t>
            </a:r>
            <a:r>
              <a:rPr lang="en-US" sz="2400" dirty="0" err="1"/>
              <a:t>pendek</a:t>
            </a:r>
            <a:r>
              <a:rPr lang="en-US" sz="2400" dirty="0"/>
              <a:t>. </a:t>
            </a:r>
            <a:br>
              <a:rPr lang="en-US" sz="2400" dirty="0"/>
            </a:br>
            <a:endParaRPr lang="en-US" sz="2400" dirty="0"/>
          </a:p>
        </p:txBody>
      </p:sp>
    </p:spTree>
    <p:extLst>
      <p:ext uri="{BB962C8B-B14F-4D97-AF65-F5344CB8AC3E}">
        <p14:creationId xmlns:p14="http://schemas.microsoft.com/office/powerpoint/2010/main" val="967596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48544" y="843999"/>
            <a:ext cx="10515600" cy="784802"/>
          </a:xfrm>
        </p:spPr>
        <p:txBody>
          <a:bodyPr>
            <a:normAutofit fontScale="90000"/>
          </a:bodyPr>
          <a:lstStyle/>
          <a:p>
            <a:pPr algn="ctr"/>
            <a:r>
              <a:rPr lang="en-US" b="1" dirty="0" err="1"/>
              <a:t>Lingkungan</a:t>
            </a:r>
            <a:r>
              <a:rPr lang="en-US" b="1" dirty="0"/>
              <a:t> </a:t>
            </a:r>
            <a:r>
              <a:rPr lang="en-US" b="1" dirty="0" err="1"/>
              <a:t>Sosial</a:t>
            </a:r>
            <a:r>
              <a:rPr lang="en-US" dirty="0"/>
              <a:t> </a:t>
            </a:r>
            <a:br>
              <a:rPr lang="en-US" dirty="0"/>
            </a:br>
            <a:endParaRPr lang="en-US" dirty="0"/>
          </a:p>
        </p:txBody>
      </p:sp>
      <p:sp>
        <p:nvSpPr>
          <p:cNvPr id="3" name="Content Placeholder 2"/>
          <p:cNvSpPr>
            <a:spLocks noGrp="1"/>
          </p:cNvSpPr>
          <p:nvPr>
            <p:ph idx="1"/>
          </p:nvPr>
        </p:nvSpPr>
        <p:spPr>
          <a:xfrm>
            <a:off x="661508" y="1393274"/>
            <a:ext cx="10865474" cy="4758144"/>
          </a:xfrm>
        </p:spPr>
        <p:txBody>
          <a:bodyPr>
            <a:noAutofit/>
          </a:bodyPr>
          <a:lstStyle/>
          <a:p>
            <a:pPr marL="0" indent="0">
              <a:buNone/>
            </a:pPr>
            <a:r>
              <a:rPr lang="id-ID" sz="2000" b="1" dirty="0"/>
              <a:t>Pertumbuhan</a:t>
            </a:r>
            <a:r>
              <a:rPr lang="en-US" sz="2000" b="1" dirty="0" err="1"/>
              <a:t>Penduduk</a:t>
            </a:r>
            <a:r>
              <a:rPr lang="en-US" sz="2000" dirty="0"/>
              <a:t/>
            </a:r>
            <a:br>
              <a:rPr lang="en-US" sz="2000" dirty="0"/>
            </a:br>
            <a:r>
              <a:rPr lang="id-ID" sz="2000" dirty="0"/>
              <a:t/>
            </a:r>
            <a:br>
              <a:rPr lang="id-ID" sz="2000" dirty="0"/>
            </a:br>
            <a:r>
              <a:rPr lang="id-ID" sz="2000" dirty="0"/>
              <a:t>	</a:t>
            </a:r>
            <a:r>
              <a:rPr lang="en-US" sz="2000" dirty="0" err="1"/>
              <a:t>Kepadatan</a:t>
            </a:r>
            <a:r>
              <a:rPr lang="en-US" sz="2000" dirty="0"/>
              <a:t> </a:t>
            </a:r>
            <a:r>
              <a:rPr lang="en-US" sz="2000" dirty="0" err="1"/>
              <a:t>penduduk</a:t>
            </a:r>
            <a:r>
              <a:rPr lang="en-US" sz="2000" dirty="0"/>
              <a:t> </a:t>
            </a:r>
            <a:r>
              <a:rPr lang="en-US" sz="2000" dirty="0" err="1"/>
              <a:t>ikut</a:t>
            </a:r>
            <a:r>
              <a:rPr lang="en-US" sz="2000" dirty="0"/>
              <a:t> </a:t>
            </a:r>
            <a:r>
              <a:rPr lang="en-US" sz="2000" dirty="0" err="1"/>
              <a:t>menunjang</a:t>
            </a:r>
            <a:r>
              <a:rPr lang="en-US" sz="2000" dirty="0"/>
              <a:t> </a:t>
            </a:r>
            <a:r>
              <a:rPr lang="en-US" sz="2000" dirty="0" err="1"/>
              <a:t>penularan</a:t>
            </a:r>
            <a:r>
              <a:rPr lang="en-US" sz="2000" dirty="0"/>
              <a:t> </a:t>
            </a:r>
            <a:r>
              <a:rPr lang="en-US" sz="2000" dirty="0" err="1"/>
              <a:t>penyakit</a:t>
            </a:r>
            <a:r>
              <a:rPr lang="en-US" sz="2000" dirty="0"/>
              <a:t> DBD, </a:t>
            </a:r>
            <a:r>
              <a:rPr lang="en-US" sz="2000" dirty="0" err="1"/>
              <a:t>semakin</a:t>
            </a:r>
            <a:r>
              <a:rPr lang="id-ID" sz="2000" dirty="0"/>
              <a:t> </a:t>
            </a:r>
            <a:r>
              <a:rPr lang="en-US" sz="2000" dirty="0" err="1"/>
              <a:t>padat</a:t>
            </a:r>
            <a:r>
              <a:rPr lang="en-US" sz="2000" dirty="0"/>
              <a:t> </a:t>
            </a:r>
            <a:r>
              <a:rPr lang="en-US" sz="2000" dirty="0" err="1"/>
              <a:t>penduduknya</a:t>
            </a:r>
            <a:r>
              <a:rPr lang="en-US" sz="2000" dirty="0"/>
              <a:t>, </a:t>
            </a:r>
            <a:r>
              <a:rPr lang="en-US" sz="2000" dirty="0" err="1"/>
              <a:t>semakin</a:t>
            </a:r>
            <a:r>
              <a:rPr lang="en-US" sz="2000" dirty="0"/>
              <a:t> </a:t>
            </a:r>
            <a:r>
              <a:rPr lang="en-US" sz="2000" dirty="0" err="1"/>
              <a:t>mudah</a:t>
            </a:r>
            <a:r>
              <a:rPr lang="en-US" sz="2000" dirty="0"/>
              <a:t> </a:t>
            </a:r>
            <a:r>
              <a:rPr lang="en-US" sz="2000" dirty="0" err="1"/>
              <a:t>nyamuk</a:t>
            </a:r>
            <a:r>
              <a:rPr lang="en-US" sz="2000" dirty="0"/>
              <a:t> </a:t>
            </a:r>
            <a:r>
              <a:rPr lang="en-US" sz="2000" i="1" dirty="0" err="1"/>
              <a:t>Aedes</a:t>
            </a:r>
            <a:r>
              <a:rPr lang="en-US" sz="2000" i="1" dirty="0"/>
              <a:t> </a:t>
            </a:r>
            <a:r>
              <a:rPr lang="en-US" sz="2000" i="1" dirty="0" err="1"/>
              <a:t>aegypti</a:t>
            </a:r>
            <a:r>
              <a:rPr lang="en-US" sz="2000" i="1" dirty="0"/>
              <a:t> </a:t>
            </a:r>
            <a:r>
              <a:rPr lang="en-US" sz="2000" dirty="0" err="1"/>
              <a:t>untuk</a:t>
            </a:r>
            <a:r>
              <a:rPr lang="en-US" sz="2000" dirty="0"/>
              <a:t> </a:t>
            </a:r>
            <a:r>
              <a:rPr lang="en-US" sz="2000" dirty="0" err="1"/>
              <a:t>menularkan</a:t>
            </a:r>
            <a:r>
              <a:rPr lang="id-ID" sz="2000" dirty="0"/>
              <a:t> </a:t>
            </a:r>
            <a:r>
              <a:rPr lang="en-US" sz="2000" dirty="0" err="1"/>
              <a:t>virusnya</a:t>
            </a:r>
            <a:r>
              <a:rPr lang="en-US" sz="2000" dirty="0"/>
              <a:t>. </a:t>
            </a:r>
            <a:r>
              <a:rPr lang="en-US" sz="2000" dirty="0" err="1"/>
              <a:t>Faktor-faktor</a:t>
            </a:r>
            <a:r>
              <a:rPr lang="en-US" sz="2000" dirty="0"/>
              <a:t> </a:t>
            </a:r>
            <a:r>
              <a:rPr lang="en-US" sz="2000" dirty="0" err="1"/>
              <a:t>penyebab</a:t>
            </a:r>
            <a:r>
              <a:rPr lang="en-US" sz="2000" dirty="0"/>
              <a:t> </a:t>
            </a:r>
            <a:r>
              <a:rPr lang="en-US" sz="2000" dirty="0" err="1"/>
              <a:t>munculnya</a:t>
            </a:r>
            <a:r>
              <a:rPr lang="en-US" sz="2000" dirty="0"/>
              <a:t> </a:t>
            </a:r>
            <a:r>
              <a:rPr lang="en-US" sz="2000" dirty="0" err="1"/>
              <a:t>kembali</a:t>
            </a:r>
            <a:r>
              <a:rPr lang="en-US" sz="2000" dirty="0"/>
              <a:t> </a:t>
            </a:r>
            <a:r>
              <a:rPr lang="en-US" sz="2000" dirty="0" err="1"/>
              <a:t>wabah</a:t>
            </a:r>
            <a:r>
              <a:rPr lang="en-US" sz="2000" dirty="0"/>
              <a:t> </a:t>
            </a:r>
            <a:r>
              <a:rPr lang="en-US" sz="2000" i="1" dirty="0"/>
              <a:t>dengue </a:t>
            </a:r>
            <a:r>
              <a:rPr lang="en-US" sz="2000" dirty="0" err="1"/>
              <a:t>antara</a:t>
            </a:r>
            <a:r>
              <a:rPr lang="en-US" sz="2000" dirty="0"/>
              <a:t> lain</a:t>
            </a:r>
            <a:r>
              <a:rPr lang="id-ID" sz="2000" dirty="0"/>
              <a:t> </a:t>
            </a:r>
            <a:r>
              <a:rPr lang="en-US" sz="2000" dirty="0" err="1"/>
              <a:t>pertumbuhan</a:t>
            </a:r>
            <a:r>
              <a:rPr lang="en-US" sz="2000" dirty="0"/>
              <a:t> </a:t>
            </a:r>
            <a:r>
              <a:rPr lang="en-US" sz="2000" dirty="0" err="1"/>
              <a:t>jumlah</a:t>
            </a:r>
            <a:r>
              <a:rPr lang="en-US" sz="2000" dirty="0"/>
              <a:t> </a:t>
            </a:r>
            <a:r>
              <a:rPr lang="en-US" sz="2000" dirty="0" err="1"/>
              <a:t>penduduk</a:t>
            </a:r>
            <a:r>
              <a:rPr lang="en-US" sz="2000" dirty="0"/>
              <a:t> yang </a:t>
            </a:r>
            <a:r>
              <a:rPr lang="en-US" sz="2000" dirty="0" err="1"/>
              <a:t>tidak</a:t>
            </a:r>
            <a:r>
              <a:rPr lang="en-US" sz="2000" dirty="0"/>
              <a:t> </a:t>
            </a:r>
            <a:r>
              <a:rPr lang="en-US" sz="2000" dirty="0" err="1"/>
              <a:t>memiliki</a:t>
            </a:r>
            <a:r>
              <a:rPr lang="en-US" sz="2000" dirty="0"/>
              <a:t> </a:t>
            </a:r>
            <a:r>
              <a:rPr lang="en-US" sz="2000" dirty="0" err="1"/>
              <a:t>pola</a:t>
            </a:r>
            <a:r>
              <a:rPr lang="en-US" sz="2000" dirty="0"/>
              <a:t> </a:t>
            </a:r>
            <a:r>
              <a:rPr lang="en-US" sz="2000" dirty="0" err="1"/>
              <a:t>tertentu</a:t>
            </a:r>
            <a:r>
              <a:rPr lang="en-US" sz="2000" dirty="0"/>
              <a:t> </a:t>
            </a:r>
            <a:r>
              <a:rPr lang="en-US" sz="2000" dirty="0" err="1"/>
              <a:t>dan</a:t>
            </a:r>
            <a:r>
              <a:rPr lang="en-US" sz="2000" dirty="0"/>
              <a:t> </a:t>
            </a:r>
            <a:r>
              <a:rPr lang="en-US" sz="2000" dirty="0" err="1"/>
              <a:t>urbanisasi</a:t>
            </a:r>
            <a:r>
              <a:rPr lang="id-ID" sz="2000" dirty="0"/>
              <a:t> </a:t>
            </a:r>
            <a:r>
              <a:rPr lang="en-US" sz="2000" dirty="0"/>
              <a:t>yang </a:t>
            </a:r>
            <a:r>
              <a:rPr lang="en-US" sz="2000" dirty="0" err="1"/>
              <a:t>tidak</a:t>
            </a:r>
            <a:r>
              <a:rPr lang="en-US" sz="2000" dirty="0"/>
              <a:t> </a:t>
            </a:r>
            <a:r>
              <a:rPr lang="en-US" sz="2000" dirty="0" err="1"/>
              <a:t>terencana</a:t>
            </a:r>
            <a:r>
              <a:rPr lang="en-US" sz="2000" dirty="0"/>
              <a:t> </a:t>
            </a:r>
            <a:r>
              <a:rPr lang="en-US" sz="2000" dirty="0" err="1"/>
              <a:t>serta</a:t>
            </a:r>
            <a:r>
              <a:rPr lang="en-US" sz="2000" dirty="0"/>
              <a:t> </a:t>
            </a:r>
            <a:r>
              <a:rPr lang="en-US" sz="2000" dirty="0" err="1"/>
              <a:t>tidak</a:t>
            </a:r>
            <a:r>
              <a:rPr lang="en-US" sz="2000" dirty="0"/>
              <a:t> </a:t>
            </a:r>
            <a:r>
              <a:rPr lang="en-US" sz="2000" dirty="0" err="1"/>
              <a:t>terkontrol</a:t>
            </a:r>
            <a:r>
              <a:rPr lang="en-US" sz="2000" dirty="0"/>
              <a:t> (</a:t>
            </a:r>
            <a:r>
              <a:rPr lang="en-US" sz="2000" dirty="0" err="1"/>
              <a:t>Depkes</a:t>
            </a:r>
            <a:r>
              <a:rPr lang="en-US" sz="2000" dirty="0"/>
              <a:t> RI, 2000).</a:t>
            </a:r>
            <a:br>
              <a:rPr lang="en-US" sz="2000" dirty="0"/>
            </a:br>
            <a:r>
              <a:rPr lang="id-ID" sz="2000" dirty="0"/>
              <a:t/>
            </a:r>
            <a:br>
              <a:rPr lang="id-ID" sz="2000" dirty="0"/>
            </a:br>
            <a:r>
              <a:rPr lang="en-US" sz="2000" b="1" dirty="0" err="1"/>
              <a:t>Mobilitas</a:t>
            </a:r>
            <a:r>
              <a:rPr lang="en-US" sz="2000" b="1" dirty="0"/>
              <a:t> </a:t>
            </a:r>
            <a:r>
              <a:rPr lang="en-US" sz="2000" b="1" dirty="0" err="1"/>
              <a:t>Penduduk</a:t>
            </a:r>
            <a:r>
              <a:rPr lang="en-US" sz="2000" b="1" dirty="0"/>
              <a:t/>
            </a:r>
            <a:br>
              <a:rPr lang="en-US" sz="2000" b="1" dirty="0"/>
            </a:br>
            <a:r>
              <a:rPr lang="id-ID" sz="2000" dirty="0"/>
              <a:t/>
            </a:r>
            <a:br>
              <a:rPr lang="id-ID" sz="2000" dirty="0"/>
            </a:br>
            <a:r>
              <a:rPr lang="id-ID" sz="2000" dirty="0"/>
              <a:t>	</a:t>
            </a:r>
            <a:r>
              <a:rPr lang="en-US" sz="2000" dirty="0" err="1"/>
              <a:t>Mobilitas</a:t>
            </a:r>
            <a:r>
              <a:rPr lang="en-US" sz="2000" dirty="0"/>
              <a:t> </a:t>
            </a:r>
            <a:r>
              <a:rPr lang="en-US" sz="2000" dirty="0" err="1"/>
              <a:t>penduduk</a:t>
            </a:r>
            <a:r>
              <a:rPr lang="en-US" sz="2000" dirty="0"/>
              <a:t> </a:t>
            </a:r>
            <a:r>
              <a:rPr lang="en-US" sz="2000" dirty="0" err="1"/>
              <a:t>memudahkan</a:t>
            </a:r>
            <a:r>
              <a:rPr lang="en-US" sz="2000" dirty="0"/>
              <a:t> </a:t>
            </a:r>
            <a:r>
              <a:rPr lang="en-US" sz="2000" dirty="0" err="1"/>
              <a:t>penularan</a:t>
            </a:r>
            <a:r>
              <a:rPr lang="en-US" sz="2000" dirty="0"/>
              <a:t> </a:t>
            </a:r>
            <a:r>
              <a:rPr lang="en-US" sz="2000" dirty="0" err="1"/>
              <a:t>penyakit</a:t>
            </a:r>
            <a:r>
              <a:rPr lang="en-US" sz="2000" dirty="0"/>
              <a:t> </a:t>
            </a:r>
            <a:r>
              <a:rPr lang="en-US" sz="2000" dirty="0" err="1"/>
              <a:t>demam</a:t>
            </a:r>
            <a:r>
              <a:rPr lang="en-US" sz="2000" dirty="0"/>
              <a:t> </a:t>
            </a:r>
            <a:r>
              <a:rPr lang="en-US" sz="2000" dirty="0" err="1"/>
              <a:t>berdarah</a:t>
            </a:r>
            <a:r>
              <a:rPr lang="en-US" sz="2000" dirty="0"/>
              <a:t> </a:t>
            </a:r>
            <a:r>
              <a:rPr lang="en-US" sz="2000" dirty="0" err="1"/>
              <a:t>dari</a:t>
            </a:r>
            <a:r>
              <a:rPr lang="id-ID" sz="2000" dirty="0"/>
              <a:t> </a:t>
            </a:r>
            <a:r>
              <a:rPr lang="en-US" sz="2000" dirty="0" err="1"/>
              <a:t>satu</a:t>
            </a:r>
            <a:r>
              <a:rPr lang="en-US" sz="2000" dirty="0"/>
              <a:t> </a:t>
            </a:r>
            <a:r>
              <a:rPr lang="en-US" sz="2000" dirty="0" err="1"/>
              <a:t>tempat</a:t>
            </a:r>
            <a:r>
              <a:rPr lang="en-US" sz="2000" dirty="0"/>
              <a:t> </a:t>
            </a:r>
            <a:r>
              <a:rPr lang="en-US" sz="2000" dirty="0" err="1"/>
              <a:t>ke</a:t>
            </a:r>
            <a:r>
              <a:rPr lang="en-US" sz="2000" dirty="0"/>
              <a:t> </a:t>
            </a:r>
            <a:r>
              <a:rPr lang="en-US" sz="2000" dirty="0" err="1"/>
              <a:t>tempat</a:t>
            </a:r>
            <a:r>
              <a:rPr lang="en-US" sz="2000" dirty="0"/>
              <a:t> </a:t>
            </a:r>
            <a:r>
              <a:rPr lang="en-US" sz="2000" dirty="0" err="1"/>
              <a:t>lainnya</a:t>
            </a:r>
            <a:r>
              <a:rPr lang="en-US" sz="2000" dirty="0"/>
              <a:t> </a:t>
            </a:r>
            <a:r>
              <a:rPr lang="en-US" sz="2000" dirty="0" err="1"/>
              <a:t>dan</a:t>
            </a:r>
            <a:r>
              <a:rPr lang="en-US" sz="2000" dirty="0"/>
              <a:t> </a:t>
            </a:r>
            <a:r>
              <a:rPr lang="en-US" sz="2000" dirty="0" err="1"/>
              <a:t>biasanya</a:t>
            </a:r>
            <a:r>
              <a:rPr lang="en-US" sz="2000" dirty="0"/>
              <a:t> </a:t>
            </a:r>
            <a:r>
              <a:rPr lang="en-US" sz="2000" dirty="0" err="1"/>
              <a:t>penyakit</a:t>
            </a:r>
            <a:r>
              <a:rPr lang="en-US" sz="2000" dirty="0"/>
              <a:t> </a:t>
            </a:r>
            <a:r>
              <a:rPr lang="en-US" sz="2000" dirty="0" err="1"/>
              <a:t>menjalar</a:t>
            </a:r>
            <a:r>
              <a:rPr lang="en-US" sz="2000" dirty="0"/>
              <a:t> </a:t>
            </a:r>
            <a:r>
              <a:rPr lang="en-US" sz="2000" dirty="0" err="1"/>
              <a:t>dimulai</a:t>
            </a:r>
            <a:r>
              <a:rPr lang="en-US" sz="2000" dirty="0"/>
              <a:t> </a:t>
            </a:r>
            <a:r>
              <a:rPr lang="en-US" sz="2000" dirty="0" err="1"/>
              <a:t>dari</a:t>
            </a:r>
            <a:r>
              <a:rPr lang="en-US" sz="2000" dirty="0"/>
              <a:t> </a:t>
            </a:r>
            <a:r>
              <a:rPr lang="en-US" sz="2000" dirty="0" err="1"/>
              <a:t>suatu</a:t>
            </a:r>
            <a:r>
              <a:rPr lang="id-ID" sz="2000" dirty="0"/>
              <a:t> </a:t>
            </a:r>
            <a:r>
              <a:rPr lang="en-US" sz="2000" dirty="0" err="1"/>
              <a:t>pusat</a:t>
            </a:r>
            <a:r>
              <a:rPr lang="en-US" sz="2000" dirty="0"/>
              <a:t> </a:t>
            </a:r>
            <a:r>
              <a:rPr lang="en-US" sz="2000" dirty="0" err="1"/>
              <a:t>sumber</a:t>
            </a:r>
            <a:r>
              <a:rPr lang="en-US" sz="2000" dirty="0"/>
              <a:t> </a:t>
            </a:r>
            <a:r>
              <a:rPr lang="en-US" sz="2000" dirty="0" err="1"/>
              <a:t>penularan</a:t>
            </a:r>
            <a:r>
              <a:rPr lang="en-US" sz="2000" dirty="0"/>
              <a:t> </a:t>
            </a:r>
            <a:r>
              <a:rPr lang="en-US" sz="2000" dirty="0" err="1"/>
              <a:t>kemudian</a:t>
            </a:r>
            <a:r>
              <a:rPr lang="en-US" sz="2000" dirty="0"/>
              <a:t> </a:t>
            </a:r>
            <a:r>
              <a:rPr lang="en-US" sz="2000" dirty="0" err="1"/>
              <a:t>mengikuti</a:t>
            </a:r>
            <a:r>
              <a:rPr lang="en-US" sz="2000" dirty="0"/>
              <a:t> </a:t>
            </a:r>
            <a:r>
              <a:rPr lang="en-US" sz="2000" dirty="0" err="1"/>
              <a:t>lalu</a:t>
            </a:r>
            <a:r>
              <a:rPr lang="en-US" sz="2000" dirty="0"/>
              <a:t> </a:t>
            </a:r>
            <a:r>
              <a:rPr lang="en-US" sz="2000" dirty="0" err="1"/>
              <a:t>lintas</a:t>
            </a:r>
            <a:r>
              <a:rPr lang="en-US" sz="2000" dirty="0"/>
              <a:t> </a:t>
            </a:r>
            <a:r>
              <a:rPr lang="en-US" sz="2000" dirty="0" err="1"/>
              <a:t>penduduk</a:t>
            </a:r>
            <a:r>
              <a:rPr lang="en-US" sz="2000" dirty="0"/>
              <a:t>. Makin </a:t>
            </a:r>
            <a:r>
              <a:rPr lang="en-US" sz="2000" dirty="0" err="1"/>
              <a:t>ramai</a:t>
            </a:r>
            <a:r>
              <a:rPr lang="id-ID" sz="2000" dirty="0"/>
              <a:t> </a:t>
            </a:r>
            <a:r>
              <a:rPr lang="en-US" sz="2000" dirty="0" err="1"/>
              <a:t>lalu</a:t>
            </a:r>
            <a:r>
              <a:rPr lang="en-US" sz="2000" dirty="0"/>
              <a:t> </a:t>
            </a:r>
            <a:r>
              <a:rPr lang="en-US" sz="2000" dirty="0" err="1"/>
              <a:t>lintas</a:t>
            </a:r>
            <a:r>
              <a:rPr lang="en-US" sz="2000" dirty="0"/>
              <a:t> </a:t>
            </a:r>
            <a:r>
              <a:rPr lang="en-US" sz="2000" dirty="0" err="1"/>
              <a:t>itu</a:t>
            </a:r>
            <a:r>
              <a:rPr lang="en-US" sz="2000" dirty="0"/>
              <a:t>, </a:t>
            </a:r>
            <a:r>
              <a:rPr lang="en-US" sz="2000" dirty="0" err="1"/>
              <a:t>makin</a:t>
            </a:r>
            <a:r>
              <a:rPr lang="en-US" sz="2000" dirty="0"/>
              <a:t> </a:t>
            </a:r>
            <a:r>
              <a:rPr lang="en-US" sz="2000" dirty="0" err="1"/>
              <a:t>besar</a:t>
            </a:r>
            <a:r>
              <a:rPr lang="en-US" sz="2000" dirty="0"/>
              <a:t> </a:t>
            </a:r>
            <a:r>
              <a:rPr lang="en-US" sz="2000" dirty="0" err="1"/>
              <a:t>kemungkinan</a:t>
            </a:r>
            <a:r>
              <a:rPr lang="en-US" sz="2000" dirty="0"/>
              <a:t> </a:t>
            </a:r>
            <a:r>
              <a:rPr lang="en-US" sz="2000" dirty="0" err="1"/>
              <a:t>penyebaran</a:t>
            </a:r>
            <a:r>
              <a:rPr lang="en-US" sz="2000" dirty="0"/>
              <a:t> (</a:t>
            </a:r>
            <a:r>
              <a:rPr lang="en-US" sz="2000" dirty="0" err="1"/>
              <a:t>Soegijanto</a:t>
            </a:r>
            <a:r>
              <a:rPr lang="en-US" sz="2000" dirty="0"/>
              <a:t>, 2004). </a:t>
            </a:r>
            <a:r>
              <a:rPr lang="en-US" sz="2000" dirty="0" err="1"/>
              <a:t>Faktor</a:t>
            </a:r>
            <a:r>
              <a:rPr lang="en-US" sz="2000" dirty="0"/>
              <a:t> lain yang </a:t>
            </a:r>
            <a:r>
              <a:rPr lang="en-US" sz="2000" dirty="0" err="1"/>
              <a:t>mempengaruhi</a:t>
            </a:r>
            <a:r>
              <a:rPr lang="en-US" sz="2000" dirty="0"/>
              <a:t> </a:t>
            </a:r>
            <a:r>
              <a:rPr lang="en-US" sz="2000" dirty="0" err="1"/>
              <a:t>adalah</a:t>
            </a:r>
            <a:r>
              <a:rPr lang="en-US" sz="2000" dirty="0"/>
              <a:t> </a:t>
            </a:r>
            <a:r>
              <a:rPr lang="en-US" sz="2000" dirty="0" err="1"/>
              <a:t>adanya</a:t>
            </a:r>
            <a:r>
              <a:rPr lang="en-US" sz="2000" dirty="0"/>
              <a:t> </a:t>
            </a:r>
            <a:r>
              <a:rPr lang="en-US" sz="2000" dirty="0" err="1"/>
              <a:t>faktor</a:t>
            </a:r>
            <a:r>
              <a:rPr lang="en-US" sz="2000" dirty="0"/>
              <a:t> </a:t>
            </a:r>
            <a:r>
              <a:rPr lang="en-US" sz="2000" dirty="0" err="1"/>
              <a:t>lingkungan</a:t>
            </a:r>
            <a:r>
              <a:rPr lang="en-US" sz="2000" dirty="0"/>
              <a:t> yang </a:t>
            </a:r>
            <a:r>
              <a:rPr lang="en-US" sz="2000" dirty="0" err="1"/>
              <a:t>mendukung</a:t>
            </a:r>
            <a:r>
              <a:rPr lang="id-ID" sz="2000" dirty="0"/>
              <a:t> </a:t>
            </a:r>
            <a:r>
              <a:rPr lang="en-US" sz="2000" dirty="0" err="1"/>
              <a:t>maka</a:t>
            </a:r>
            <a:r>
              <a:rPr lang="en-US" sz="2000" dirty="0"/>
              <a:t> </a:t>
            </a:r>
            <a:r>
              <a:rPr lang="en-US" sz="2000" dirty="0" err="1"/>
              <a:t>jumlah</a:t>
            </a:r>
            <a:r>
              <a:rPr lang="en-US" sz="2000" dirty="0"/>
              <a:t> </a:t>
            </a:r>
            <a:r>
              <a:rPr lang="en-US" sz="2000" dirty="0" err="1"/>
              <a:t>penderita</a:t>
            </a:r>
            <a:r>
              <a:rPr lang="en-US" sz="2000" dirty="0"/>
              <a:t> </a:t>
            </a:r>
            <a:r>
              <a:rPr lang="en-US" sz="2000" dirty="0" err="1"/>
              <a:t>secara</a:t>
            </a:r>
            <a:r>
              <a:rPr lang="en-US" sz="2000" dirty="0"/>
              <a:t> </a:t>
            </a:r>
            <a:r>
              <a:rPr lang="en-US" sz="2000" dirty="0" err="1"/>
              <a:t>tidak</a:t>
            </a:r>
            <a:r>
              <a:rPr lang="en-US" sz="2000" dirty="0"/>
              <a:t> </a:t>
            </a:r>
            <a:r>
              <a:rPr lang="en-US" sz="2000" dirty="0" err="1"/>
              <a:t>langsung</a:t>
            </a:r>
            <a:r>
              <a:rPr lang="en-US" sz="2000" dirty="0"/>
              <a:t> </a:t>
            </a:r>
            <a:r>
              <a:rPr lang="en-US" sz="2000" dirty="0" err="1"/>
              <a:t>dari</a:t>
            </a:r>
            <a:r>
              <a:rPr lang="en-US" sz="2000" dirty="0"/>
              <a:t> </a:t>
            </a:r>
            <a:r>
              <a:rPr lang="en-US" sz="2000" dirty="0" err="1"/>
              <a:t>tahun</a:t>
            </a:r>
            <a:r>
              <a:rPr lang="en-US" sz="2000" dirty="0"/>
              <a:t> </a:t>
            </a:r>
            <a:r>
              <a:rPr lang="en-US" sz="2000" dirty="0" err="1"/>
              <a:t>ke</a:t>
            </a:r>
            <a:r>
              <a:rPr lang="en-US" sz="2000" dirty="0"/>
              <a:t> </a:t>
            </a:r>
            <a:r>
              <a:rPr lang="en-US" sz="2000" dirty="0" err="1"/>
              <a:t>tahun</a:t>
            </a:r>
            <a:r>
              <a:rPr lang="en-US" sz="2000" dirty="0"/>
              <a:t> </a:t>
            </a:r>
            <a:r>
              <a:rPr lang="en-US" sz="2000" dirty="0" err="1"/>
              <a:t>menunjukkan</a:t>
            </a:r>
            <a:r>
              <a:rPr lang="id-ID" sz="2000" dirty="0"/>
              <a:t> </a:t>
            </a:r>
            <a:r>
              <a:rPr lang="en-US" sz="2000" dirty="0" err="1"/>
              <a:t>kecenderungan</a:t>
            </a:r>
            <a:r>
              <a:rPr lang="en-US" sz="2000" dirty="0"/>
              <a:t> </a:t>
            </a:r>
            <a:r>
              <a:rPr lang="en-US" sz="2000" dirty="0" err="1"/>
              <a:t>meningkat</a:t>
            </a:r>
            <a:r>
              <a:rPr lang="en-US" sz="2000" dirty="0"/>
              <a:t>, </a:t>
            </a:r>
            <a:r>
              <a:rPr lang="en-US" sz="2000" dirty="0" err="1"/>
              <a:t>khususnya</a:t>
            </a:r>
            <a:r>
              <a:rPr lang="en-US" sz="2000" dirty="0"/>
              <a:t> di </a:t>
            </a:r>
            <a:r>
              <a:rPr lang="en-US" sz="2000" dirty="0" err="1"/>
              <a:t>kota</a:t>
            </a:r>
            <a:r>
              <a:rPr lang="en-US" sz="2000" dirty="0"/>
              <a:t> </a:t>
            </a:r>
            <a:r>
              <a:rPr lang="en-US" sz="2000" dirty="0" err="1"/>
              <a:t>besar</a:t>
            </a:r>
            <a:r>
              <a:rPr lang="en-US" sz="2000" dirty="0"/>
              <a:t>. </a:t>
            </a:r>
            <a:r>
              <a:rPr lang="en-US" sz="2000" dirty="0" err="1"/>
              <a:t>Sejak</a:t>
            </a:r>
            <a:r>
              <a:rPr lang="en-US" sz="2000" dirty="0"/>
              <a:t> </a:t>
            </a:r>
            <a:r>
              <a:rPr lang="en-US" sz="2000" dirty="0" err="1"/>
              <a:t>tahun</a:t>
            </a:r>
            <a:r>
              <a:rPr lang="en-US" sz="2000" dirty="0"/>
              <a:t> 1984 </a:t>
            </a:r>
            <a:r>
              <a:rPr lang="en-US" sz="2000" dirty="0" err="1"/>
              <a:t>penyakit</a:t>
            </a:r>
            <a:r>
              <a:rPr lang="id-ID" sz="2000" dirty="0"/>
              <a:t> </a:t>
            </a:r>
            <a:r>
              <a:rPr lang="en-US" sz="2000" dirty="0"/>
              <a:t>DBD </a:t>
            </a:r>
            <a:r>
              <a:rPr lang="en-US" sz="2000" dirty="0" err="1"/>
              <a:t>berjangkit</a:t>
            </a:r>
            <a:r>
              <a:rPr lang="en-US" sz="2000" dirty="0"/>
              <a:t> pula di </a:t>
            </a:r>
            <a:r>
              <a:rPr lang="en-US" sz="2000" dirty="0" err="1"/>
              <a:t>pedesaan</a:t>
            </a:r>
            <a:r>
              <a:rPr lang="en-US" sz="2000" dirty="0"/>
              <a:t>. </a:t>
            </a:r>
            <a:r>
              <a:rPr lang="en-US" sz="2000" dirty="0" err="1"/>
              <a:t>Faktor</a:t>
            </a:r>
            <a:r>
              <a:rPr lang="en-US" sz="2000" dirty="0"/>
              <a:t> </a:t>
            </a:r>
            <a:r>
              <a:rPr lang="en-US" sz="2000" dirty="0" err="1"/>
              <a:t>lingkungan</a:t>
            </a:r>
            <a:r>
              <a:rPr lang="en-US" sz="2000" dirty="0"/>
              <a:t> </a:t>
            </a:r>
            <a:r>
              <a:rPr lang="en-US" sz="2000" dirty="0" err="1"/>
              <a:t>merupakan</a:t>
            </a:r>
            <a:r>
              <a:rPr lang="en-US" sz="2000" dirty="0"/>
              <a:t> </a:t>
            </a:r>
            <a:r>
              <a:rPr lang="en-US" sz="2000" dirty="0" err="1"/>
              <a:t>faktor</a:t>
            </a:r>
            <a:r>
              <a:rPr lang="en-US" sz="2000" dirty="0"/>
              <a:t> </a:t>
            </a:r>
            <a:r>
              <a:rPr lang="en-US" sz="2000" dirty="0" err="1"/>
              <a:t>utama</a:t>
            </a:r>
            <a:r>
              <a:rPr lang="id-ID" sz="2000" dirty="0"/>
              <a:t> </a:t>
            </a:r>
            <a:r>
              <a:rPr lang="en-US" sz="2000" dirty="0"/>
              <a:t>yang </a:t>
            </a:r>
            <a:r>
              <a:rPr lang="en-US" sz="2000" dirty="0" err="1"/>
              <a:t>menentukan</a:t>
            </a:r>
            <a:r>
              <a:rPr lang="en-US" sz="2000" dirty="0"/>
              <a:t> </a:t>
            </a:r>
            <a:r>
              <a:rPr lang="en-US" sz="2000" dirty="0" err="1"/>
              <a:t>dalam</a:t>
            </a:r>
            <a:r>
              <a:rPr lang="en-US" sz="2000" dirty="0"/>
              <a:t> </a:t>
            </a:r>
            <a:r>
              <a:rPr lang="en-US" sz="2000" dirty="0" err="1"/>
              <a:t>penularan</a:t>
            </a:r>
            <a:r>
              <a:rPr lang="en-US" sz="2000" dirty="0"/>
              <a:t> DBD. </a:t>
            </a:r>
            <a:r>
              <a:rPr lang="en-US" sz="2000" dirty="0" err="1"/>
              <a:t>Hasil</a:t>
            </a:r>
            <a:r>
              <a:rPr lang="en-US" sz="2000" dirty="0"/>
              <a:t> </a:t>
            </a:r>
            <a:r>
              <a:rPr lang="en-US" sz="2000" dirty="0" err="1"/>
              <a:t>penelitian</a:t>
            </a:r>
            <a:r>
              <a:rPr lang="en-US" sz="2000" dirty="0"/>
              <a:t> yang </a:t>
            </a:r>
            <a:r>
              <a:rPr lang="en-US" sz="2000" dirty="0" err="1"/>
              <a:t>dilakukan</a:t>
            </a:r>
            <a:r>
              <a:rPr lang="en-US" sz="2000" dirty="0"/>
              <a:t> </a:t>
            </a:r>
            <a:r>
              <a:rPr lang="en-US" sz="2000" dirty="0" err="1"/>
              <a:t>oleh</a:t>
            </a:r>
            <a:r>
              <a:rPr lang="id-ID" sz="2000" dirty="0"/>
              <a:t> </a:t>
            </a:r>
            <a:r>
              <a:rPr lang="en-US" sz="2000" dirty="0" err="1"/>
              <a:t>Azizah</a:t>
            </a:r>
            <a:r>
              <a:rPr lang="en-US" sz="2000" dirty="0"/>
              <a:t> </a:t>
            </a:r>
            <a:r>
              <a:rPr lang="en-US" sz="2000" dirty="0" err="1"/>
              <a:t>dan</a:t>
            </a:r>
            <a:r>
              <a:rPr lang="en-US" sz="2000" dirty="0"/>
              <a:t> </a:t>
            </a:r>
            <a:r>
              <a:rPr lang="en-US" sz="2000" dirty="0" err="1"/>
              <a:t>Faizah</a:t>
            </a:r>
            <a:r>
              <a:rPr lang="en-US" sz="2000" dirty="0"/>
              <a:t> (2010) </a:t>
            </a:r>
            <a:r>
              <a:rPr lang="en-US" sz="2000" dirty="0" err="1"/>
              <a:t>menunjukkan</a:t>
            </a:r>
            <a:r>
              <a:rPr lang="en-US" sz="2000" dirty="0"/>
              <a:t> </a:t>
            </a:r>
            <a:r>
              <a:rPr lang="en-US" sz="2000" dirty="0" err="1"/>
              <a:t>bahwa</a:t>
            </a:r>
            <a:r>
              <a:rPr lang="en-US" sz="2000" dirty="0"/>
              <a:t> </a:t>
            </a:r>
            <a:r>
              <a:rPr lang="en-US" sz="2000" dirty="0" err="1"/>
              <a:t>mobilitas</a:t>
            </a:r>
            <a:r>
              <a:rPr lang="en-US" sz="2000" dirty="0"/>
              <a:t> </a:t>
            </a:r>
            <a:r>
              <a:rPr lang="en-US" sz="2000" dirty="0" err="1"/>
              <a:t>penduduk</a:t>
            </a:r>
            <a:r>
              <a:rPr lang="en-US" sz="2000" dirty="0"/>
              <a:t> yang </a:t>
            </a:r>
            <a:r>
              <a:rPr lang="en-US" sz="2000" dirty="0" err="1"/>
              <a:t>tinggi</a:t>
            </a:r>
            <a:r>
              <a:rPr lang="id-ID" sz="2000" dirty="0"/>
              <a:t> </a:t>
            </a:r>
            <a:r>
              <a:rPr lang="en-US" sz="2000" dirty="0" err="1"/>
              <a:t>menjadi</a:t>
            </a:r>
            <a:r>
              <a:rPr lang="en-US" sz="2000" dirty="0"/>
              <a:t> </a:t>
            </a:r>
            <a:r>
              <a:rPr lang="en-US" sz="2000" dirty="0" err="1"/>
              <a:t>salah</a:t>
            </a:r>
            <a:r>
              <a:rPr lang="en-US" sz="2000" dirty="0"/>
              <a:t> </a:t>
            </a:r>
            <a:r>
              <a:rPr lang="en-US" sz="2000" dirty="0" err="1"/>
              <a:t>satu</a:t>
            </a:r>
            <a:r>
              <a:rPr lang="en-US" sz="2000" dirty="0"/>
              <a:t> </a:t>
            </a:r>
            <a:r>
              <a:rPr lang="en-US" sz="2000" dirty="0" err="1"/>
              <a:t>faktor</a:t>
            </a:r>
            <a:r>
              <a:rPr lang="en-US" sz="2000" dirty="0"/>
              <a:t> yang </a:t>
            </a:r>
            <a:r>
              <a:rPr lang="en-US" sz="2000" dirty="0" err="1"/>
              <a:t>berperan</a:t>
            </a:r>
            <a:r>
              <a:rPr lang="en-US" sz="2000" dirty="0"/>
              <a:t> </a:t>
            </a:r>
            <a:r>
              <a:rPr lang="en-US" sz="2000" dirty="0" err="1"/>
              <a:t>dalam</a:t>
            </a:r>
            <a:r>
              <a:rPr lang="en-US" sz="2000" dirty="0"/>
              <a:t> status </a:t>
            </a:r>
            <a:r>
              <a:rPr lang="en-US" sz="2000" dirty="0" err="1"/>
              <a:t>endemisitas</a:t>
            </a:r>
            <a:r>
              <a:rPr lang="en-US" sz="2000" dirty="0"/>
              <a:t> </a:t>
            </a:r>
            <a:r>
              <a:rPr lang="en-US" sz="2000" dirty="0" err="1"/>
              <a:t>suatu</a:t>
            </a:r>
            <a:r>
              <a:rPr lang="en-US" sz="2000" dirty="0"/>
              <a:t> </a:t>
            </a:r>
            <a:r>
              <a:rPr lang="en-US" sz="2000" dirty="0" err="1"/>
              <a:t>wilayah</a:t>
            </a:r>
            <a:r>
              <a:rPr lang="en-US" sz="2000" dirty="0"/>
              <a:t>.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368750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3" name="Content Placeholder 2"/>
          <p:cNvSpPr>
            <a:spLocks noGrp="1"/>
          </p:cNvSpPr>
          <p:nvPr>
            <p:ph idx="1"/>
          </p:nvPr>
        </p:nvSpPr>
        <p:spPr>
          <a:xfrm>
            <a:off x="838200" y="484909"/>
            <a:ext cx="10515600" cy="5692054"/>
          </a:xfrm>
        </p:spPr>
        <p:txBody>
          <a:bodyPr>
            <a:normAutofit fontScale="55000" lnSpcReduction="20000"/>
          </a:bodyPr>
          <a:lstStyle/>
          <a:p>
            <a:pPr marL="0" indent="0">
              <a:lnSpc>
                <a:spcPct val="120000"/>
              </a:lnSpc>
              <a:buNone/>
            </a:pPr>
            <a:r>
              <a:rPr lang="en-US" sz="4500" b="1" dirty="0" err="1"/>
              <a:t>Kepadatan</a:t>
            </a:r>
            <a:r>
              <a:rPr lang="en-US" sz="4500" b="1" dirty="0"/>
              <a:t> </a:t>
            </a:r>
            <a:r>
              <a:rPr lang="en-US" sz="4500" b="1" dirty="0" err="1"/>
              <a:t>Penghuni</a:t>
            </a:r>
            <a:r>
              <a:rPr lang="en-US" sz="4500" b="1" dirty="0"/>
              <a:t/>
            </a:r>
            <a:br>
              <a:rPr lang="en-US" sz="4500" b="1" dirty="0"/>
            </a:br>
            <a:r>
              <a:rPr lang="id-ID" sz="3400" dirty="0"/>
              <a:t/>
            </a:r>
            <a:br>
              <a:rPr lang="id-ID" sz="3400" dirty="0"/>
            </a:br>
            <a:r>
              <a:rPr lang="id-ID" sz="3400" dirty="0"/>
              <a:t>	</a:t>
            </a:r>
            <a:r>
              <a:rPr lang="en-US" sz="3400" dirty="0" err="1"/>
              <a:t>Kepadatan</a:t>
            </a:r>
            <a:r>
              <a:rPr lang="en-US" sz="3400" dirty="0"/>
              <a:t> </a:t>
            </a:r>
            <a:r>
              <a:rPr lang="en-US" sz="3400" dirty="0" err="1"/>
              <a:t>penghuni</a:t>
            </a:r>
            <a:r>
              <a:rPr lang="en-US" sz="3400" dirty="0"/>
              <a:t> </a:t>
            </a:r>
            <a:r>
              <a:rPr lang="en-US" sz="3400" dirty="0" err="1"/>
              <a:t>rumah</a:t>
            </a:r>
            <a:r>
              <a:rPr lang="en-US" sz="3400" dirty="0"/>
              <a:t> </a:t>
            </a:r>
            <a:r>
              <a:rPr lang="en-US" sz="3400" dirty="0" err="1"/>
              <a:t>merupakan</a:t>
            </a:r>
            <a:r>
              <a:rPr lang="en-US" sz="3400" dirty="0"/>
              <a:t> parameter </a:t>
            </a:r>
            <a:r>
              <a:rPr lang="en-US" sz="3400" dirty="0" err="1"/>
              <a:t>terkecil</a:t>
            </a:r>
            <a:r>
              <a:rPr lang="en-US" sz="3400" dirty="0"/>
              <a:t> yang </a:t>
            </a:r>
            <a:r>
              <a:rPr lang="en-US" sz="3400" dirty="0" err="1"/>
              <a:t>lebih</a:t>
            </a:r>
            <a:r>
              <a:rPr lang="en-US" sz="3400" dirty="0"/>
              <a:t> </a:t>
            </a:r>
            <a:r>
              <a:rPr lang="en-US" sz="3400" dirty="0" err="1"/>
              <a:t>terukur</a:t>
            </a:r>
            <a:r>
              <a:rPr lang="id-ID" sz="3400" dirty="0"/>
              <a:t> </a:t>
            </a:r>
            <a:r>
              <a:rPr lang="en-US" sz="3400" dirty="0" err="1"/>
              <a:t>dan</a:t>
            </a:r>
            <a:r>
              <a:rPr lang="en-US" sz="3400" dirty="0"/>
              <a:t> </a:t>
            </a:r>
            <a:r>
              <a:rPr lang="en-US" sz="3400" dirty="0" err="1"/>
              <a:t>akurat</a:t>
            </a:r>
            <a:r>
              <a:rPr lang="en-US" sz="3400" dirty="0"/>
              <a:t> </a:t>
            </a:r>
            <a:r>
              <a:rPr lang="en-US" sz="3400" dirty="0" err="1"/>
              <a:t>dalam</a:t>
            </a:r>
            <a:r>
              <a:rPr lang="en-US" sz="3400" dirty="0"/>
              <a:t> </a:t>
            </a:r>
            <a:r>
              <a:rPr lang="en-US" sz="3400" dirty="0" err="1"/>
              <a:t>memprediksi</a:t>
            </a:r>
            <a:r>
              <a:rPr lang="en-US" sz="3400" dirty="0"/>
              <a:t> </a:t>
            </a:r>
            <a:r>
              <a:rPr lang="en-US" sz="3400" dirty="0" err="1"/>
              <a:t>kepadatan</a:t>
            </a:r>
            <a:r>
              <a:rPr lang="en-US" sz="3400" dirty="0"/>
              <a:t> </a:t>
            </a:r>
            <a:r>
              <a:rPr lang="en-US" sz="3400" dirty="0" err="1"/>
              <a:t>penduduk</a:t>
            </a:r>
            <a:r>
              <a:rPr lang="en-US" sz="3400" dirty="0"/>
              <a:t> </a:t>
            </a:r>
            <a:r>
              <a:rPr lang="en-US" sz="3400" dirty="0" err="1"/>
              <a:t>suatu</a:t>
            </a:r>
            <a:r>
              <a:rPr lang="en-US" sz="3400" dirty="0"/>
              <a:t> </a:t>
            </a:r>
            <a:r>
              <a:rPr lang="en-US" sz="3400" dirty="0" err="1"/>
              <a:t>daerah</a:t>
            </a:r>
            <a:r>
              <a:rPr lang="en-US" sz="3400" dirty="0"/>
              <a:t>. </a:t>
            </a:r>
            <a:r>
              <a:rPr lang="en-US" sz="3400" dirty="0" err="1"/>
              <a:t>Kepadatan</a:t>
            </a:r>
            <a:r>
              <a:rPr lang="id-ID" sz="3400" dirty="0"/>
              <a:t> </a:t>
            </a:r>
            <a:r>
              <a:rPr lang="en-US" sz="3400" dirty="0" err="1"/>
              <a:t>penduduk</a:t>
            </a:r>
            <a:r>
              <a:rPr lang="en-US" sz="3400" dirty="0"/>
              <a:t>, </a:t>
            </a:r>
            <a:r>
              <a:rPr lang="en-US" sz="3400" dirty="0" err="1"/>
              <a:t>kepadatan</a:t>
            </a:r>
            <a:r>
              <a:rPr lang="en-US" sz="3400" dirty="0"/>
              <a:t> </a:t>
            </a:r>
            <a:r>
              <a:rPr lang="en-US" sz="3400" dirty="0" err="1"/>
              <a:t>penghuni</a:t>
            </a:r>
            <a:r>
              <a:rPr lang="en-US" sz="3400" dirty="0"/>
              <a:t> </a:t>
            </a:r>
            <a:r>
              <a:rPr lang="en-US" sz="3400" dirty="0" err="1"/>
              <a:t>ini</a:t>
            </a:r>
            <a:r>
              <a:rPr lang="en-US" sz="3400" dirty="0"/>
              <a:t> </a:t>
            </a:r>
            <a:r>
              <a:rPr lang="en-US" sz="3400" dirty="0" err="1"/>
              <a:t>jelas</a:t>
            </a:r>
            <a:r>
              <a:rPr lang="en-US" sz="3400" dirty="0"/>
              <a:t> </a:t>
            </a:r>
            <a:r>
              <a:rPr lang="en-US" sz="3400" dirty="0" err="1"/>
              <a:t>ikut</a:t>
            </a:r>
            <a:r>
              <a:rPr lang="en-US" sz="3400" dirty="0"/>
              <a:t> </a:t>
            </a:r>
            <a:r>
              <a:rPr lang="en-US" sz="3400" dirty="0" err="1"/>
              <a:t>menunjang</a:t>
            </a:r>
            <a:r>
              <a:rPr lang="en-US" sz="3400" dirty="0"/>
              <a:t> </a:t>
            </a:r>
            <a:r>
              <a:rPr lang="en-US" sz="3400" dirty="0" err="1"/>
              <a:t>penularan</a:t>
            </a:r>
            <a:r>
              <a:rPr lang="en-US" sz="3400" dirty="0"/>
              <a:t> </a:t>
            </a:r>
            <a:r>
              <a:rPr lang="en-US" sz="3400" dirty="0" err="1"/>
              <a:t>penyakit</a:t>
            </a:r>
            <a:r>
              <a:rPr lang="id-ID" sz="3400" dirty="0"/>
              <a:t> </a:t>
            </a:r>
            <a:r>
              <a:rPr lang="en-US" sz="3400" dirty="0"/>
              <a:t>DBD. </a:t>
            </a:r>
            <a:r>
              <a:rPr lang="en-US" sz="3400" dirty="0" err="1"/>
              <a:t>Semakin</a:t>
            </a:r>
            <a:r>
              <a:rPr lang="en-US" sz="3400" dirty="0"/>
              <a:t> </a:t>
            </a:r>
            <a:r>
              <a:rPr lang="en-US" sz="3400" dirty="0" err="1"/>
              <a:t>padat</a:t>
            </a:r>
            <a:r>
              <a:rPr lang="en-US" sz="3400" dirty="0"/>
              <a:t> </a:t>
            </a:r>
            <a:r>
              <a:rPr lang="en-US" sz="3400" dirty="0" err="1"/>
              <a:t>hunian</a:t>
            </a:r>
            <a:r>
              <a:rPr lang="en-US" sz="3400" dirty="0"/>
              <a:t> </a:t>
            </a:r>
            <a:r>
              <a:rPr lang="en-US" sz="3400" dirty="0" err="1"/>
              <a:t>suatu</a:t>
            </a:r>
            <a:r>
              <a:rPr lang="en-US" sz="3400" dirty="0"/>
              <a:t> </a:t>
            </a:r>
            <a:r>
              <a:rPr lang="en-US" sz="3400" dirty="0" err="1"/>
              <a:t>rumah</a:t>
            </a:r>
            <a:r>
              <a:rPr lang="en-US" sz="3400" dirty="0"/>
              <a:t>, </a:t>
            </a:r>
            <a:r>
              <a:rPr lang="en-US" sz="3400" dirty="0" err="1"/>
              <a:t>maka</a:t>
            </a:r>
            <a:r>
              <a:rPr lang="en-US" sz="3400" dirty="0"/>
              <a:t> </a:t>
            </a:r>
            <a:r>
              <a:rPr lang="en-US" sz="3400" dirty="0" err="1"/>
              <a:t>kemungkinan</a:t>
            </a:r>
            <a:r>
              <a:rPr lang="en-US" sz="3400" dirty="0"/>
              <a:t> </a:t>
            </a:r>
            <a:r>
              <a:rPr lang="en-US" sz="3400" dirty="0" err="1"/>
              <a:t>penularan</a:t>
            </a:r>
            <a:r>
              <a:rPr lang="en-US" sz="3400" dirty="0"/>
              <a:t> </a:t>
            </a:r>
            <a:r>
              <a:rPr lang="en-US" sz="3400" dirty="0" err="1"/>
              <a:t>semakin</a:t>
            </a:r>
            <a:r>
              <a:rPr lang="id-ID" sz="3400" dirty="0"/>
              <a:t> </a:t>
            </a:r>
            <a:r>
              <a:rPr lang="en-US" sz="3400" dirty="0" err="1"/>
              <a:t>mudah</a:t>
            </a:r>
            <a:r>
              <a:rPr lang="en-US" sz="3400" dirty="0"/>
              <a:t>. </a:t>
            </a:r>
            <a:r>
              <a:rPr lang="en-US" sz="3400" dirty="0" err="1"/>
              <a:t>Kepadatan</a:t>
            </a:r>
            <a:r>
              <a:rPr lang="en-US" sz="3400" dirty="0"/>
              <a:t> </a:t>
            </a:r>
            <a:r>
              <a:rPr lang="en-US" sz="3400" dirty="0" err="1"/>
              <a:t>penghuni</a:t>
            </a:r>
            <a:r>
              <a:rPr lang="en-US" sz="3400" dirty="0"/>
              <a:t> di </a:t>
            </a:r>
            <a:r>
              <a:rPr lang="en-US" sz="3400" dirty="0" err="1"/>
              <a:t>dalam</a:t>
            </a:r>
            <a:r>
              <a:rPr lang="en-US" sz="3400" dirty="0"/>
              <a:t> </a:t>
            </a:r>
            <a:r>
              <a:rPr lang="en-US" sz="3400" dirty="0" err="1"/>
              <a:t>ruangan</a:t>
            </a:r>
            <a:r>
              <a:rPr lang="en-US" sz="3400" dirty="0"/>
              <a:t> yang </a:t>
            </a:r>
            <a:r>
              <a:rPr lang="en-US" sz="3400" dirty="0" err="1"/>
              <a:t>berlebihan</a:t>
            </a:r>
            <a:r>
              <a:rPr lang="en-US" sz="3400" dirty="0"/>
              <a:t> </a:t>
            </a:r>
            <a:r>
              <a:rPr lang="en-US" sz="3400" dirty="0" err="1"/>
              <a:t>akan</a:t>
            </a:r>
            <a:r>
              <a:rPr lang="id-ID" sz="3400" dirty="0"/>
              <a:t> </a:t>
            </a:r>
            <a:r>
              <a:rPr lang="en-US" sz="3400" dirty="0" err="1"/>
              <a:t>mempengaruhi</a:t>
            </a:r>
            <a:r>
              <a:rPr lang="en-US" sz="3400" dirty="0"/>
              <a:t> </a:t>
            </a:r>
            <a:r>
              <a:rPr lang="en-US" sz="3400" dirty="0" err="1"/>
              <a:t>kelembaban</a:t>
            </a:r>
            <a:r>
              <a:rPr lang="en-US" sz="3400" dirty="0"/>
              <a:t> </a:t>
            </a:r>
            <a:r>
              <a:rPr lang="en-US" sz="3400" dirty="0" err="1"/>
              <a:t>dalam</a:t>
            </a:r>
            <a:r>
              <a:rPr lang="en-US" sz="3400" dirty="0"/>
              <a:t> </a:t>
            </a:r>
            <a:r>
              <a:rPr lang="en-US" sz="3400" dirty="0" err="1"/>
              <a:t>ruangan</a:t>
            </a:r>
            <a:r>
              <a:rPr lang="en-US" sz="3400" dirty="0"/>
              <a:t> </a:t>
            </a:r>
            <a:r>
              <a:rPr lang="en-US" sz="3400" dirty="0" err="1"/>
              <a:t>tersebut</a:t>
            </a:r>
            <a:r>
              <a:rPr lang="en-US" sz="3400" dirty="0"/>
              <a:t>, </a:t>
            </a:r>
            <a:r>
              <a:rPr lang="en-US" sz="3400" dirty="0" err="1"/>
              <a:t>hal</a:t>
            </a:r>
            <a:r>
              <a:rPr lang="en-US" sz="3400" dirty="0"/>
              <a:t> </a:t>
            </a:r>
            <a:r>
              <a:rPr lang="en-US" sz="3400" dirty="0" err="1"/>
              <a:t>ini</a:t>
            </a:r>
            <a:r>
              <a:rPr lang="en-US" sz="3400" dirty="0"/>
              <a:t> </a:t>
            </a:r>
            <a:r>
              <a:rPr lang="en-US" sz="3400" dirty="0" err="1"/>
              <a:t>berpengaruh</a:t>
            </a:r>
            <a:r>
              <a:rPr lang="en-US" sz="3400" dirty="0"/>
              <a:t> </a:t>
            </a:r>
            <a:r>
              <a:rPr lang="en-US" sz="3400" dirty="0" err="1"/>
              <a:t>terhadap</a:t>
            </a:r>
            <a:r>
              <a:rPr lang="id-ID" sz="3400" dirty="0"/>
              <a:t> </a:t>
            </a:r>
            <a:r>
              <a:rPr lang="en-US" sz="3400" dirty="0"/>
              <a:t>habitat </a:t>
            </a:r>
            <a:r>
              <a:rPr lang="en-US" sz="3400" dirty="0" err="1"/>
              <a:t>dan</a:t>
            </a:r>
            <a:r>
              <a:rPr lang="en-US" sz="3400" dirty="0"/>
              <a:t> </a:t>
            </a:r>
            <a:r>
              <a:rPr lang="en-US" sz="3400" dirty="0" err="1"/>
              <a:t>perkembanganbiakan</a:t>
            </a:r>
            <a:r>
              <a:rPr lang="en-US" sz="3400" dirty="0"/>
              <a:t> </a:t>
            </a:r>
            <a:r>
              <a:rPr lang="en-US" sz="3400" dirty="0" err="1"/>
              <a:t>nyamuk</a:t>
            </a:r>
            <a:r>
              <a:rPr lang="en-US" sz="3400" dirty="0"/>
              <a:t> </a:t>
            </a:r>
            <a:r>
              <a:rPr lang="en-US" sz="3400" i="1" dirty="0" err="1"/>
              <a:t>Aedes</a:t>
            </a:r>
            <a:r>
              <a:rPr lang="en-US" sz="3400" i="1" dirty="0"/>
              <a:t> </a:t>
            </a:r>
            <a:r>
              <a:rPr lang="en-US" sz="3400" i="1" dirty="0" err="1"/>
              <a:t>aegypti</a:t>
            </a:r>
            <a:r>
              <a:rPr lang="en-US" sz="3400" dirty="0"/>
              <a:t>. </a:t>
            </a:r>
            <a:r>
              <a:rPr lang="en-US" sz="3400" dirty="0" err="1"/>
              <a:t>Nyamuk</a:t>
            </a:r>
            <a:r>
              <a:rPr lang="en-US" sz="3400" dirty="0"/>
              <a:t> </a:t>
            </a:r>
            <a:r>
              <a:rPr lang="en-US" sz="3400" i="1" dirty="0" err="1"/>
              <a:t>Aedes</a:t>
            </a:r>
            <a:r>
              <a:rPr lang="en-US" sz="3400" i="1" dirty="0"/>
              <a:t> </a:t>
            </a:r>
            <a:r>
              <a:rPr lang="en-US" sz="3400" i="1" dirty="0" err="1"/>
              <a:t>Aegypti</a:t>
            </a:r>
            <a:r>
              <a:rPr lang="id-ID" sz="3400" i="1" dirty="0"/>
              <a:t> </a:t>
            </a:r>
            <a:r>
              <a:rPr lang="en-US" sz="3400" dirty="0" err="1"/>
              <a:t>bersifat</a:t>
            </a:r>
            <a:r>
              <a:rPr lang="en-US" sz="3400" dirty="0"/>
              <a:t> </a:t>
            </a:r>
            <a:r>
              <a:rPr lang="en-US" sz="3400" dirty="0" err="1"/>
              <a:t>antropofilik</a:t>
            </a:r>
            <a:r>
              <a:rPr lang="en-US" sz="3400" dirty="0"/>
              <a:t> (</a:t>
            </a:r>
            <a:r>
              <a:rPr lang="en-US" sz="3400" dirty="0" err="1"/>
              <a:t>lebih</a:t>
            </a:r>
            <a:r>
              <a:rPr lang="en-US" sz="3400" dirty="0"/>
              <a:t> </a:t>
            </a:r>
            <a:r>
              <a:rPr lang="en-US" sz="3400" dirty="0" err="1"/>
              <a:t>menyukai</a:t>
            </a:r>
            <a:r>
              <a:rPr lang="en-US" sz="3400" dirty="0"/>
              <a:t> </a:t>
            </a:r>
            <a:r>
              <a:rPr lang="en-US" sz="3400" dirty="0" err="1"/>
              <a:t>darah</a:t>
            </a:r>
            <a:r>
              <a:rPr lang="en-US" sz="3400" dirty="0"/>
              <a:t> </a:t>
            </a:r>
            <a:r>
              <a:rPr lang="en-US" sz="3400" dirty="0" err="1"/>
              <a:t>manusia</a:t>
            </a:r>
            <a:r>
              <a:rPr lang="en-US" sz="3400" dirty="0"/>
              <a:t> </a:t>
            </a:r>
            <a:r>
              <a:rPr lang="en-US" sz="3400" dirty="0" err="1"/>
              <a:t>daripada</a:t>
            </a:r>
            <a:r>
              <a:rPr lang="en-US" sz="3400" dirty="0"/>
              <a:t> </a:t>
            </a:r>
            <a:r>
              <a:rPr lang="en-US" sz="3400" dirty="0" err="1"/>
              <a:t>darah</a:t>
            </a:r>
            <a:r>
              <a:rPr lang="en-US" sz="3400" dirty="0"/>
              <a:t> </a:t>
            </a:r>
            <a:r>
              <a:rPr lang="en-US" sz="3400" dirty="0" err="1"/>
              <a:t>binatang</a:t>
            </a:r>
            <a:r>
              <a:rPr lang="en-US" sz="3400" dirty="0"/>
              <a:t>),</a:t>
            </a:r>
            <a:r>
              <a:rPr lang="id-ID" sz="3400" dirty="0"/>
              <a:t> </a:t>
            </a:r>
            <a:r>
              <a:rPr lang="en-US" sz="3400" dirty="0" err="1"/>
              <a:t>rumah</a:t>
            </a:r>
            <a:r>
              <a:rPr lang="en-US" sz="3400" dirty="0"/>
              <a:t> yang </a:t>
            </a:r>
            <a:r>
              <a:rPr lang="en-US" sz="3400" dirty="0" err="1"/>
              <a:t>padat</a:t>
            </a:r>
            <a:r>
              <a:rPr lang="en-US" sz="3400" dirty="0"/>
              <a:t> </a:t>
            </a:r>
            <a:r>
              <a:rPr lang="en-US" sz="3400" dirty="0" err="1"/>
              <a:t>penghuninya</a:t>
            </a:r>
            <a:r>
              <a:rPr lang="en-US" sz="3400" dirty="0"/>
              <a:t> </a:t>
            </a:r>
            <a:r>
              <a:rPr lang="en-US" sz="3400" dirty="0" err="1"/>
              <a:t>lebih</a:t>
            </a:r>
            <a:r>
              <a:rPr lang="en-US" sz="3400" dirty="0"/>
              <a:t> </a:t>
            </a:r>
            <a:r>
              <a:rPr lang="en-US" sz="3400" dirty="0" err="1"/>
              <a:t>disenangi</a:t>
            </a:r>
            <a:r>
              <a:rPr lang="en-US" sz="3400" dirty="0"/>
              <a:t> </a:t>
            </a:r>
            <a:r>
              <a:rPr lang="en-US" sz="3400" dirty="0" err="1"/>
              <a:t>oleh</a:t>
            </a:r>
            <a:r>
              <a:rPr lang="en-US" sz="3400" dirty="0"/>
              <a:t> </a:t>
            </a:r>
            <a:r>
              <a:rPr lang="en-US" sz="3400" dirty="0" err="1"/>
              <a:t>nyamuk</a:t>
            </a:r>
            <a:r>
              <a:rPr lang="en-US" sz="3400" dirty="0"/>
              <a:t> </a:t>
            </a:r>
            <a:r>
              <a:rPr lang="en-US" sz="3400" i="1" dirty="0" err="1"/>
              <a:t>Aedes</a:t>
            </a:r>
            <a:r>
              <a:rPr lang="en-US" sz="3400" i="1" dirty="0"/>
              <a:t> </a:t>
            </a:r>
            <a:r>
              <a:rPr lang="en-US" sz="3400" i="1" dirty="0" err="1"/>
              <a:t>Aegypti</a:t>
            </a:r>
            <a:r>
              <a:rPr lang="en-US" sz="3400" i="1" dirty="0"/>
              <a:t> </a:t>
            </a:r>
            <a:r>
              <a:rPr lang="en-US" sz="3400" dirty="0" err="1"/>
              <a:t>dan</a:t>
            </a:r>
            <a:r>
              <a:rPr lang="id-ID" sz="3400" dirty="0"/>
              <a:t> </a:t>
            </a:r>
            <a:r>
              <a:rPr lang="en-US" sz="3400" dirty="0" err="1"/>
              <a:t>akan</a:t>
            </a:r>
            <a:r>
              <a:rPr lang="en-US" sz="3400" dirty="0"/>
              <a:t> </a:t>
            </a:r>
            <a:r>
              <a:rPr lang="en-US" sz="3400" dirty="0" err="1"/>
              <a:t>berpengaruh</a:t>
            </a:r>
            <a:r>
              <a:rPr lang="en-US" sz="3400" dirty="0"/>
              <a:t> </a:t>
            </a:r>
            <a:r>
              <a:rPr lang="en-US" sz="3400" dirty="0" err="1"/>
              <a:t>terhadap</a:t>
            </a:r>
            <a:r>
              <a:rPr lang="en-US" sz="3400" dirty="0"/>
              <a:t> </a:t>
            </a:r>
            <a:r>
              <a:rPr lang="en-US" sz="3400" dirty="0" err="1"/>
              <a:t>keberadaan</a:t>
            </a:r>
            <a:r>
              <a:rPr lang="en-US" sz="3400" dirty="0"/>
              <a:t> </a:t>
            </a:r>
            <a:r>
              <a:rPr lang="en-US" sz="3400" dirty="0" err="1"/>
              <a:t>jentik</a:t>
            </a:r>
            <a:r>
              <a:rPr lang="en-US" sz="3400" dirty="0"/>
              <a:t> </a:t>
            </a:r>
            <a:r>
              <a:rPr lang="en-US" sz="3400" dirty="0" err="1"/>
              <a:t>nyamuk</a:t>
            </a:r>
            <a:r>
              <a:rPr lang="en-US" sz="3400" dirty="0"/>
              <a:t> </a:t>
            </a:r>
            <a:r>
              <a:rPr lang="en-US" sz="3400" dirty="0" err="1"/>
              <a:t>tersebut</a:t>
            </a:r>
            <a:r>
              <a:rPr lang="en-US" sz="3400" dirty="0"/>
              <a:t> (</a:t>
            </a:r>
            <a:r>
              <a:rPr lang="en-US" sz="3400" dirty="0" err="1"/>
              <a:t>Depkes</a:t>
            </a:r>
            <a:r>
              <a:rPr lang="en-US" sz="3400" dirty="0"/>
              <a:t> RI,</a:t>
            </a:r>
            <a:r>
              <a:rPr lang="id-ID" sz="3400" dirty="0"/>
              <a:t> </a:t>
            </a:r>
            <a:r>
              <a:rPr lang="en-US" sz="3400" dirty="0"/>
              <a:t>2005b; WHO, 2010). </a:t>
            </a:r>
            <a:endParaRPr lang="en-US" sz="3400" dirty="0" smtClean="0"/>
          </a:p>
          <a:p>
            <a:pPr marL="0" indent="0">
              <a:lnSpc>
                <a:spcPct val="120000"/>
              </a:lnSpc>
              <a:buNone/>
            </a:pPr>
            <a:r>
              <a:rPr lang="en-US" sz="3400" dirty="0"/>
              <a:t>	</a:t>
            </a:r>
            <a:r>
              <a:rPr lang="en-US" sz="3400" dirty="0" smtClean="0"/>
              <a:t>Hal </a:t>
            </a:r>
            <a:r>
              <a:rPr lang="en-US" sz="3400" dirty="0" err="1"/>
              <a:t>ini</a:t>
            </a:r>
            <a:r>
              <a:rPr lang="en-US" sz="3400" dirty="0"/>
              <a:t> </a:t>
            </a:r>
            <a:r>
              <a:rPr lang="en-US" sz="3400" dirty="0" err="1"/>
              <a:t>didukung</a:t>
            </a:r>
            <a:r>
              <a:rPr lang="en-US" sz="3400" dirty="0"/>
              <a:t> </a:t>
            </a:r>
            <a:r>
              <a:rPr lang="en-US" sz="3400" dirty="0" err="1"/>
              <a:t>oleh</a:t>
            </a:r>
            <a:r>
              <a:rPr lang="en-US" sz="3400" dirty="0"/>
              <a:t> </a:t>
            </a:r>
            <a:r>
              <a:rPr lang="en-US" sz="3400" dirty="0" err="1"/>
              <a:t>hasil</a:t>
            </a:r>
            <a:r>
              <a:rPr lang="en-US" sz="3400" dirty="0"/>
              <a:t> </a:t>
            </a:r>
            <a:r>
              <a:rPr lang="en-US" sz="3400" dirty="0" err="1"/>
              <a:t>penelitian</a:t>
            </a:r>
            <a:r>
              <a:rPr lang="en-US" sz="3400" dirty="0"/>
              <a:t> </a:t>
            </a:r>
            <a:r>
              <a:rPr lang="en-US" sz="3400" dirty="0" err="1"/>
              <a:t>Cendrawirda</a:t>
            </a:r>
            <a:r>
              <a:rPr lang="en-US" sz="3400" dirty="0"/>
              <a:t> (2008),</a:t>
            </a:r>
            <a:r>
              <a:rPr lang="id-ID" sz="3400" dirty="0"/>
              <a:t> </a:t>
            </a:r>
            <a:r>
              <a:rPr lang="en-US" sz="3400" dirty="0"/>
              <a:t>yang </a:t>
            </a:r>
            <a:r>
              <a:rPr lang="en-US" sz="3400" dirty="0" err="1"/>
              <a:t>menyimpulkan</a:t>
            </a:r>
            <a:r>
              <a:rPr lang="en-US" sz="3400" dirty="0"/>
              <a:t> </a:t>
            </a:r>
            <a:r>
              <a:rPr lang="en-US" sz="3400" dirty="0" err="1"/>
              <a:t>bahwa</a:t>
            </a:r>
            <a:r>
              <a:rPr lang="en-US" sz="3400" dirty="0"/>
              <a:t> </a:t>
            </a:r>
            <a:r>
              <a:rPr lang="en-US" sz="3400" dirty="0" err="1"/>
              <a:t>rumah</a:t>
            </a:r>
            <a:r>
              <a:rPr lang="en-US" sz="3400" dirty="0"/>
              <a:t> </a:t>
            </a:r>
            <a:r>
              <a:rPr lang="en-US" sz="3400" dirty="0" err="1"/>
              <a:t>dengan</a:t>
            </a:r>
            <a:r>
              <a:rPr lang="en-US" sz="3400" dirty="0"/>
              <a:t> </a:t>
            </a:r>
            <a:r>
              <a:rPr lang="en-US" sz="3400" dirty="0" err="1"/>
              <a:t>hunian</a:t>
            </a:r>
            <a:r>
              <a:rPr lang="en-US" sz="3400" dirty="0"/>
              <a:t> yang </a:t>
            </a:r>
            <a:r>
              <a:rPr lang="en-US" sz="3400" dirty="0" err="1"/>
              <a:t>padat</a:t>
            </a:r>
            <a:r>
              <a:rPr lang="en-US" sz="3400" dirty="0"/>
              <a:t> </a:t>
            </a:r>
            <a:r>
              <a:rPr lang="en-US" sz="3400" dirty="0" err="1"/>
              <a:t>mempunyai</a:t>
            </a:r>
            <a:r>
              <a:rPr lang="en-US" sz="3400" dirty="0"/>
              <a:t> </a:t>
            </a:r>
            <a:r>
              <a:rPr lang="en-US" sz="3400" dirty="0" err="1"/>
              <a:t>risiko</a:t>
            </a:r>
            <a:r>
              <a:rPr lang="id-ID" sz="3400" dirty="0"/>
              <a:t> </a:t>
            </a:r>
            <a:r>
              <a:rPr lang="en-US" sz="3400" dirty="0" err="1"/>
              <a:t>terjadinya</a:t>
            </a:r>
            <a:r>
              <a:rPr lang="en-US" sz="3400" dirty="0"/>
              <a:t> </a:t>
            </a:r>
            <a:r>
              <a:rPr lang="en-US" sz="3400" dirty="0" err="1"/>
              <a:t>penyakit</a:t>
            </a:r>
            <a:r>
              <a:rPr lang="en-US" sz="3400" dirty="0"/>
              <a:t> DBD </a:t>
            </a:r>
            <a:r>
              <a:rPr lang="en-US" sz="3400" dirty="0" err="1"/>
              <a:t>pada</a:t>
            </a:r>
            <a:r>
              <a:rPr lang="en-US" sz="3400" dirty="0"/>
              <a:t> </a:t>
            </a:r>
            <a:r>
              <a:rPr lang="en-US" sz="3400" dirty="0" err="1"/>
              <a:t>anak</a:t>
            </a:r>
            <a:r>
              <a:rPr lang="en-US" sz="3400" dirty="0"/>
              <a:t> 14,48 kali </a:t>
            </a:r>
            <a:r>
              <a:rPr lang="en-US" sz="3400" dirty="0" err="1"/>
              <a:t>lebih</a:t>
            </a:r>
            <a:r>
              <a:rPr lang="en-US" sz="3400" dirty="0"/>
              <a:t> </a:t>
            </a:r>
            <a:r>
              <a:rPr lang="en-US" sz="3400" dirty="0" err="1"/>
              <a:t>besar</a:t>
            </a:r>
            <a:r>
              <a:rPr lang="en-US" sz="3400" dirty="0"/>
              <a:t> </a:t>
            </a:r>
            <a:r>
              <a:rPr lang="en-US" sz="3400" dirty="0" err="1"/>
              <a:t>bila</a:t>
            </a:r>
            <a:r>
              <a:rPr lang="en-US" sz="3400" dirty="0"/>
              <a:t> </a:t>
            </a:r>
            <a:r>
              <a:rPr lang="en-US" sz="3400" dirty="0" err="1"/>
              <a:t>dibandingkan</a:t>
            </a:r>
            <a:r>
              <a:rPr lang="id-ID" sz="3400" dirty="0"/>
              <a:t> </a:t>
            </a:r>
            <a:r>
              <a:rPr lang="en-US" sz="3400" dirty="0" err="1"/>
              <a:t>dengan</a:t>
            </a:r>
            <a:r>
              <a:rPr lang="en-US" sz="3400" dirty="0"/>
              <a:t> </a:t>
            </a:r>
            <a:r>
              <a:rPr lang="en-US" sz="3400" dirty="0" err="1"/>
              <a:t>rumah</a:t>
            </a:r>
            <a:r>
              <a:rPr lang="en-US" sz="3400" dirty="0"/>
              <a:t> yang </a:t>
            </a:r>
            <a:r>
              <a:rPr lang="en-US" sz="3400" dirty="0" err="1"/>
              <a:t>huniannya</a:t>
            </a:r>
            <a:r>
              <a:rPr lang="en-US" sz="3400" dirty="0"/>
              <a:t> </a:t>
            </a:r>
            <a:r>
              <a:rPr lang="en-US" sz="3400" dirty="0" err="1"/>
              <a:t>tidak</a:t>
            </a:r>
            <a:r>
              <a:rPr lang="en-US" sz="3400" dirty="0"/>
              <a:t> </a:t>
            </a:r>
            <a:r>
              <a:rPr lang="en-US" sz="3400" dirty="0" err="1"/>
              <a:t>padat</a:t>
            </a:r>
            <a:r>
              <a:rPr lang="en-US" sz="3400" dirty="0"/>
              <a:t>. </a:t>
            </a:r>
            <a:r>
              <a:rPr lang="en-US" sz="3400" dirty="0" err="1"/>
              <a:t>Sesuai</a:t>
            </a:r>
            <a:r>
              <a:rPr lang="en-US" sz="3400" dirty="0"/>
              <a:t> </a:t>
            </a:r>
            <a:r>
              <a:rPr lang="en-US" sz="3400" dirty="0" err="1"/>
              <a:t>dengan</a:t>
            </a:r>
            <a:r>
              <a:rPr lang="en-US" sz="3400" dirty="0"/>
              <a:t> </a:t>
            </a:r>
            <a:r>
              <a:rPr lang="en-US" sz="3400" dirty="0" err="1"/>
              <a:t>Keputusan</a:t>
            </a:r>
            <a:r>
              <a:rPr lang="en-US" sz="3400" dirty="0"/>
              <a:t> </a:t>
            </a:r>
            <a:r>
              <a:rPr lang="en-US" sz="3400" dirty="0" err="1"/>
              <a:t>Menteri</a:t>
            </a:r>
            <a:r>
              <a:rPr lang="en-US" sz="3400" dirty="0"/>
              <a:t> </a:t>
            </a:r>
            <a:r>
              <a:rPr lang="en-US" sz="3400" dirty="0" err="1"/>
              <a:t>Kesehatan</a:t>
            </a:r>
            <a:r>
              <a:rPr lang="en-US" sz="3400" dirty="0"/>
              <a:t> </a:t>
            </a:r>
            <a:r>
              <a:rPr lang="en-US" sz="3400" dirty="0" err="1"/>
              <a:t>Republik</a:t>
            </a:r>
            <a:r>
              <a:rPr lang="en-US" sz="3400" dirty="0"/>
              <a:t> Indonesia</a:t>
            </a:r>
            <a:r>
              <a:rPr lang="id-ID" sz="3400" dirty="0"/>
              <a:t> </a:t>
            </a:r>
            <a:r>
              <a:rPr lang="en-US" sz="3400" dirty="0"/>
              <a:t>No. 829/</a:t>
            </a:r>
            <a:r>
              <a:rPr lang="en-US" sz="3400" dirty="0" err="1"/>
              <a:t>Menkes</a:t>
            </a:r>
            <a:r>
              <a:rPr lang="en-US" sz="3400" dirty="0"/>
              <a:t>/SK/VII/1999, ratio </a:t>
            </a:r>
            <a:r>
              <a:rPr lang="en-US" sz="3400" dirty="0" err="1"/>
              <a:t>luas</a:t>
            </a:r>
            <a:r>
              <a:rPr lang="en-US" sz="3400" dirty="0"/>
              <a:t> </a:t>
            </a:r>
            <a:r>
              <a:rPr lang="en-US" sz="3400" dirty="0" err="1"/>
              <a:t>ruang</a:t>
            </a:r>
            <a:r>
              <a:rPr lang="en-US" sz="3400" dirty="0"/>
              <a:t> </a:t>
            </a:r>
            <a:r>
              <a:rPr lang="en-US" sz="3400" dirty="0" err="1"/>
              <a:t>tidur</a:t>
            </a:r>
            <a:r>
              <a:rPr lang="en-US" sz="3400" dirty="0"/>
              <a:t> </a:t>
            </a:r>
            <a:r>
              <a:rPr lang="en-US" sz="3400" dirty="0" err="1"/>
              <a:t>adalah</a:t>
            </a:r>
            <a:r>
              <a:rPr lang="en-US" sz="3400" dirty="0"/>
              <a:t> 4 m² </a:t>
            </a:r>
            <a:r>
              <a:rPr lang="en-US" sz="3400" dirty="0" err="1"/>
              <a:t>perorang</a:t>
            </a:r>
            <a:r>
              <a:rPr lang="en-US" sz="3400" dirty="0"/>
              <a:t>,</a:t>
            </a:r>
            <a:r>
              <a:rPr lang="id-ID" sz="3400" dirty="0"/>
              <a:t> </a:t>
            </a:r>
            <a:r>
              <a:rPr lang="en-US" sz="3400" dirty="0" err="1"/>
              <a:t>apabila</a:t>
            </a:r>
            <a:r>
              <a:rPr lang="en-US" sz="3400" dirty="0"/>
              <a:t> </a:t>
            </a:r>
            <a:r>
              <a:rPr lang="en-US" sz="3400" dirty="0" err="1"/>
              <a:t>luas</a:t>
            </a:r>
            <a:r>
              <a:rPr lang="en-US" sz="3400" dirty="0"/>
              <a:t> </a:t>
            </a:r>
            <a:r>
              <a:rPr lang="en-US" sz="3400" dirty="0" err="1"/>
              <a:t>ruang</a:t>
            </a:r>
            <a:r>
              <a:rPr lang="en-US" sz="3400" dirty="0"/>
              <a:t> </a:t>
            </a:r>
            <a:r>
              <a:rPr lang="en-US" sz="3400" dirty="0" err="1"/>
              <a:t>tidur</a:t>
            </a:r>
            <a:r>
              <a:rPr lang="en-US" sz="3400" dirty="0"/>
              <a:t> minimal 8 m², </a:t>
            </a:r>
            <a:r>
              <a:rPr lang="en-US" sz="3400" dirty="0" err="1"/>
              <a:t>dan</a:t>
            </a:r>
            <a:r>
              <a:rPr lang="en-US" sz="3400" dirty="0"/>
              <a:t> </a:t>
            </a:r>
            <a:r>
              <a:rPr lang="en-US" sz="3400" dirty="0" err="1"/>
              <a:t>tidak</a:t>
            </a:r>
            <a:r>
              <a:rPr lang="en-US" sz="3400" dirty="0"/>
              <a:t> </a:t>
            </a:r>
            <a:r>
              <a:rPr lang="en-US" sz="3400" dirty="0" err="1"/>
              <a:t>dianjurkan</a:t>
            </a:r>
            <a:r>
              <a:rPr lang="en-US" sz="3400" dirty="0"/>
              <a:t> </a:t>
            </a:r>
            <a:r>
              <a:rPr lang="en-US" sz="3400" dirty="0" err="1"/>
              <a:t>digunakan</a:t>
            </a:r>
            <a:r>
              <a:rPr lang="en-US" sz="3400" dirty="0"/>
              <a:t> </a:t>
            </a:r>
            <a:r>
              <a:rPr lang="en-US" sz="3400" dirty="0" err="1"/>
              <a:t>lebih</a:t>
            </a:r>
            <a:r>
              <a:rPr lang="en-US" sz="3400" dirty="0"/>
              <a:t> </a:t>
            </a:r>
            <a:r>
              <a:rPr lang="en-US" sz="3400" dirty="0" err="1"/>
              <a:t>dari</a:t>
            </a:r>
            <a:r>
              <a:rPr lang="id-ID" sz="3400" dirty="0"/>
              <a:t> </a:t>
            </a:r>
            <a:r>
              <a:rPr lang="en-US" sz="3400" dirty="0"/>
              <a:t>2 orang </a:t>
            </a:r>
            <a:r>
              <a:rPr lang="en-US" sz="3400" dirty="0" err="1"/>
              <a:t>tidur</a:t>
            </a:r>
            <a:r>
              <a:rPr lang="en-US" sz="3400" dirty="0"/>
              <a:t> </a:t>
            </a:r>
            <a:r>
              <a:rPr lang="en-US" sz="3400" dirty="0" err="1"/>
              <a:t>dalam</a:t>
            </a:r>
            <a:r>
              <a:rPr lang="en-US" sz="3400" dirty="0"/>
              <a:t> </a:t>
            </a:r>
            <a:r>
              <a:rPr lang="en-US" sz="3400" dirty="0" err="1"/>
              <a:t>satu</a:t>
            </a:r>
            <a:r>
              <a:rPr lang="en-US" sz="3400" dirty="0"/>
              <a:t> </a:t>
            </a:r>
            <a:r>
              <a:rPr lang="en-US" sz="3400" dirty="0" err="1"/>
              <a:t>ruang</a:t>
            </a:r>
            <a:r>
              <a:rPr lang="en-US" sz="3400" dirty="0"/>
              <a:t> </a:t>
            </a:r>
            <a:r>
              <a:rPr lang="en-US" sz="3400" dirty="0" err="1"/>
              <a:t>tidur</a:t>
            </a:r>
            <a:r>
              <a:rPr lang="en-US" sz="3400" dirty="0"/>
              <a:t>, </a:t>
            </a:r>
            <a:r>
              <a:rPr lang="en-US" sz="3400" dirty="0" err="1"/>
              <a:t>kecuali</a:t>
            </a:r>
            <a:r>
              <a:rPr lang="en-US" sz="3400" dirty="0"/>
              <a:t> </a:t>
            </a:r>
            <a:r>
              <a:rPr lang="en-US" sz="3400" dirty="0" err="1"/>
              <a:t>anak</a:t>
            </a:r>
            <a:r>
              <a:rPr lang="en-US" sz="3400" dirty="0"/>
              <a:t> di </a:t>
            </a:r>
            <a:r>
              <a:rPr lang="en-US" sz="3400" dirty="0" err="1"/>
              <a:t>bawah</a:t>
            </a:r>
            <a:r>
              <a:rPr lang="en-US" sz="3400" dirty="0"/>
              <a:t> </a:t>
            </a:r>
            <a:r>
              <a:rPr lang="en-US" sz="3400" dirty="0" err="1"/>
              <a:t>umur</a:t>
            </a:r>
            <a:r>
              <a:rPr lang="en-US" sz="3400" dirty="0"/>
              <a:t> 5 </a:t>
            </a:r>
            <a:r>
              <a:rPr lang="en-US" sz="3400" dirty="0" err="1"/>
              <a:t>tahun</a:t>
            </a:r>
            <a:r>
              <a:rPr lang="en-US" sz="3400" dirty="0"/>
              <a:t> (</a:t>
            </a:r>
            <a:r>
              <a:rPr lang="en-US" sz="3400" dirty="0" err="1"/>
              <a:t>Depkes</a:t>
            </a:r>
            <a:r>
              <a:rPr lang="id-ID" sz="3400" dirty="0"/>
              <a:t> </a:t>
            </a:r>
            <a:r>
              <a:rPr lang="en-US" sz="3400" dirty="0"/>
              <a:t>RI, 2005a).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720884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50728" y="2581852"/>
            <a:ext cx="10515600" cy="1325563"/>
          </a:xfrm>
        </p:spPr>
        <p:txBody>
          <a:bodyPr>
            <a:normAutofit/>
          </a:bodyPr>
          <a:lstStyle/>
          <a:p>
            <a:pPr algn="ctr"/>
            <a:r>
              <a:rPr lang="en-US" sz="8000" b="1" dirty="0" smtClean="0">
                <a:latin typeface="+mn-lt"/>
              </a:rPr>
              <a:t>TERIMA KASIH</a:t>
            </a:r>
            <a:endParaRPr lang="en-US" sz="8000" b="1" dirty="0">
              <a:latin typeface="+mn-lt"/>
            </a:endParaRPr>
          </a:p>
        </p:txBody>
      </p:sp>
    </p:spTree>
    <p:extLst>
      <p:ext uri="{BB962C8B-B14F-4D97-AF65-F5344CB8AC3E}">
        <p14:creationId xmlns:p14="http://schemas.microsoft.com/office/powerpoint/2010/main" val="83045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3669722" y="268144"/>
            <a:ext cx="4852555" cy="784802"/>
          </a:xfrm>
        </p:spPr>
        <p:txBody>
          <a:bodyPr>
            <a:normAutofit/>
          </a:bodyPr>
          <a:lstStyle/>
          <a:p>
            <a:pPr algn="ctr"/>
            <a:r>
              <a:rPr lang="en-US" sz="3000" dirty="0" smtClean="0">
                <a:latin typeface="+mn-lt"/>
              </a:rPr>
              <a:t>A. TAKSONOMI / KLASIFIKASI</a:t>
            </a:r>
            <a:endParaRPr lang="en-US" sz="3000" dirty="0">
              <a:latin typeface="+mn-lt"/>
            </a:endParaRPr>
          </a:p>
        </p:txBody>
      </p:sp>
      <p:sp>
        <p:nvSpPr>
          <p:cNvPr id="3" name="Content Placeholder 2"/>
          <p:cNvSpPr>
            <a:spLocks noGrp="1"/>
          </p:cNvSpPr>
          <p:nvPr>
            <p:ph idx="1"/>
          </p:nvPr>
        </p:nvSpPr>
        <p:spPr>
          <a:xfrm>
            <a:off x="838200" y="1330037"/>
            <a:ext cx="10515600" cy="5527963"/>
          </a:xfrm>
        </p:spPr>
        <p:txBody>
          <a:bodyPr>
            <a:normAutofit lnSpcReduction="10000"/>
          </a:bodyPr>
          <a:lstStyle/>
          <a:p>
            <a:pPr marL="0" indent="0">
              <a:buNone/>
            </a:pPr>
            <a:r>
              <a:rPr lang="ms-MY" dirty="0" smtClean="0"/>
              <a:t>Nyamuk sebagai vektor memiliki klasifikasi sbb.</a:t>
            </a:r>
          </a:p>
          <a:p>
            <a:pPr marL="0" indent="0">
              <a:buNone/>
            </a:pPr>
            <a:endParaRPr lang="ms-MY" dirty="0" smtClean="0"/>
          </a:p>
          <a:p>
            <a:pPr marL="0" indent="0">
              <a:buNone/>
            </a:pPr>
            <a:r>
              <a:rPr lang="ms-MY" dirty="0" smtClean="0"/>
              <a:t>- Kingdom</a:t>
            </a:r>
            <a:r>
              <a:rPr lang="ms-MY" dirty="0"/>
              <a:t>	: Animalia</a:t>
            </a:r>
            <a:endParaRPr lang="en-US" dirty="0"/>
          </a:p>
          <a:p>
            <a:pPr marL="0" indent="0">
              <a:buNone/>
            </a:pPr>
            <a:r>
              <a:rPr lang="ms-MY" dirty="0" smtClean="0"/>
              <a:t>- Philum</a:t>
            </a:r>
            <a:r>
              <a:rPr lang="ms-MY" dirty="0"/>
              <a:t>	: Anthrophoda </a:t>
            </a:r>
            <a:endParaRPr lang="ms-MY" dirty="0" smtClean="0"/>
          </a:p>
          <a:p>
            <a:pPr marL="0" indent="0">
              <a:buNone/>
            </a:pPr>
            <a:r>
              <a:rPr lang="ms-MY" dirty="0" smtClean="0"/>
              <a:t>- Sub Philum: </a:t>
            </a:r>
            <a:r>
              <a:rPr lang="ms-MY" dirty="0"/>
              <a:t>Mandibulata </a:t>
            </a:r>
            <a:endParaRPr lang="ms-MY" dirty="0" smtClean="0"/>
          </a:p>
          <a:p>
            <a:pPr marL="0" indent="0">
              <a:buNone/>
            </a:pPr>
            <a:r>
              <a:rPr lang="ms-MY" dirty="0" smtClean="0"/>
              <a:t>- Kelas</a:t>
            </a:r>
            <a:r>
              <a:rPr lang="ms-MY" dirty="0"/>
              <a:t>	</a:t>
            </a:r>
            <a:r>
              <a:rPr lang="ms-MY" dirty="0" smtClean="0"/>
              <a:t>: </a:t>
            </a:r>
            <a:r>
              <a:rPr lang="ms-MY" dirty="0"/>
              <a:t>Insecta</a:t>
            </a:r>
            <a:endParaRPr lang="en-US" dirty="0"/>
          </a:p>
          <a:p>
            <a:pPr marL="0" indent="0">
              <a:buNone/>
            </a:pPr>
            <a:r>
              <a:rPr lang="ms-MY" dirty="0" smtClean="0"/>
              <a:t>- Ordo</a:t>
            </a:r>
            <a:r>
              <a:rPr lang="ms-MY" dirty="0"/>
              <a:t>	</a:t>
            </a:r>
            <a:r>
              <a:rPr lang="ms-MY" dirty="0" smtClean="0"/>
              <a:t>: Diptera (2 sayap)</a:t>
            </a:r>
            <a:endParaRPr lang="en-US" dirty="0"/>
          </a:p>
          <a:p>
            <a:pPr marL="0" indent="0">
              <a:buNone/>
            </a:pPr>
            <a:r>
              <a:rPr lang="ms-MY" dirty="0" smtClean="0"/>
              <a:t>- Sub </a:t>
            </a:r>
            <a:r>
              <a:rPr lang="ms-MY" dirty="0"/>
              <a:t>ordo	: Nematocera</a:t>
            </a:r>
            <a:endParaRPr lang="en-US" dirty="0"/>
          </a:p>
          <a:p>
            <a:pPr>
              <a:buFontTx/>
              <a:buChar char="-"/>
            </a:pPr>
            <a:r>
              <a:rPr lang="ms-MY" dirty="0" smtClean="0"/>
              <a:t>Familia</a:t>
            </a:r>
            <a:r>
              <a:rPr lang="ms-MY" dirty="0"/>
              <a:t>	: </a:t>
            </a:r>
            <a:r>
              <a:rPr lang="ms-MY" dirty="0" smtClean="0"/>
              <a:t>cilicidae</a:t>
            </a:r>
          </a:p>
          <a:p>
            <a:pPr>
              <a:buFontTx/>
              <a:buChar char="-"/>
            </a:pPr>
            <a:endParaRPr lang="en-US" sz="2400" dirty="0"/>
          </a:p>
          <a:p>
            <a:pPr marL="0" indent="0">
              <a:buNone/>
            </a:pPr>
            <a:r>
              <a:rPr lang="ms-MY" dirty="0" smtClean="0"/>
              <a:t>Metamorfosis </a:t>
            </a:r>
            <a:r>
              <a:rPr lang="ms-MY" dirty="0"/>
              <a:t>lengkap : telur – larva – pupa – </a:t>
            </a:r>
            <a:r>
              <a:rPr lang="ms-MY" dirty="0" smtClean="0"/>
              <a:t>dewasa</a:t>
            </a:r>
            <a:endParaRPr lang="en-US" dirty="0"/>
          </a:p>
        </p:txBody>
      </p:sp>
    </p:spTree>
    <p:extLst>
      <p:ext uri="{BB962C8B-B14F-4D97-AF65-F5344CB8AC3E}">
        <p14:creationId xmlns:p14="http://schemas.microsoft.com/office/powerpoint/2010/main" val="23735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921328" y="2789671"/>
            <a:ext cx="10515600" cy="1325563"/>
          </a:xfrm>
        </p:spPr>
        <p:txBody>
          <a:bodyPr>
            <a:normAutofit/>
          </a:bodyPr>
          <a:lstStyle/>
          <a:p>
            <a:pPr algn="ctr"/>
            <a:r>
              <a:rPr lang="en-US" sz="7200" b="1" dirty="0" smtClean="0">
                <a:latin typeface="Calibri" panose="020F0502020204030204" pitchFamily="34" charset="0"/>
                <a:cs typeface="Calibri" panose="020F0502020204030204" pitchFamily="34" charset="0"/>
              </a:rPr>
              <a:t>SIKLUS </a:t>
            </a:r>
            <a:r>
              <a:rPr lang="en-US" sz="7200" b="1" dirty="0" smtClean="0">
                <a:latin typeface="+mn-lt"/>
                <a:cs typeface="Calibri" panose="020F0502020204030204" pitchFamily="34" charset="0"/>
              </a:rPr>
              <a:t>HIDUP</a:t>
            </a:r>
            <a:endParaRPr lang="en-US" sz="7200" b="1" dirty="0">
              <a:latin typeface="+mn-lt"/>
              <a:cs typeface="Calibri" panose="020F0502020204030204" pitchFamily="34" charset="0"/>
            </a:endParaRPr>
          </a:p>
        </p:txBody>
      </p:sp>
    </p:spTree>
    <p:extLst>
      <p:ext uri="{BB962C8B-B14F-4D97-AF65-F5344CB8AC3E}">
        <p14:creationId xmlns:p14="http://schemas.microsoft.com/office/powerpoint/2010/main" val="1897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254"/>
            <a:ext cx="12217057" cy="6858000"/>
          </a:xfrm>
          <a:prstGeom prst="rect">
            <a:avLst/>
          </a:prstGeom>
        </p:spPr>
      </p:pic>
      <p:sp>
        <p:nvSpPr>
          <p:cNvPr id="2" name="Title 1"/>
          <p:cNvSpPr>
            <a:spLocks noGrp="1"/>
          </p:cNvSpPr>
          <p:nvPr>
            <p:ph type="title"/>
          </p:nvPr>
        </p:nvSpPr>
        <p:spPr>
          <a:xfrm>
            <a:off x="4152900" y="323562"/>
            <a:ext cx="3886200" cy="840220"/>
          </a:xfrm>
        </p:spPr>
        <p:txBody>
          <a:bodyPr>
            <a:normAutofit/>
          </a:bodyPr>
          <a:lstStyle/>
          <a:p>
            <a:r>
              <a:rPr lang="en-US" dirty="0" smtClean="0"/>
              <a:t>B. SIKLUS HIDUP</a:t>
            </a:r>
            <a:endParaRPr lang="en-US" dirty="0"/>
          </a:p>
        </p:txBody>
      </p:sp>
      <p:sp>
        <p:nvSpPr>
          <p:cNvPr id="3" name="Content Placeholder 2"/>
          <p:cNvSpPr>
            <a:spLocks noGrp="1"/>
          </p:cNvSpPr>
          <p:nvPr>
            <p:ph idx="1"/>
          </p:nvPr>
        </p:nvSpPr>
        <p:spPr>
          <a:xfrm>
            <a:off x="838200" y="1163782"/>
            <a:ext cx="10515600" cy="5013181"/>
          </a:xfrm>
        </p:spPr>
        <p:txBody>
          <a:bodyPr/>
          <a:lstStyle/>
          <a:p>
            <a:pPr marL="0" indent="0">
              <a:lnSpc>
                <a:spcPct val="100000"/>
              </a:lnSpc>
              <a:buNone/>
            </a:pPr>
            <a:r>
              <a:rPr lang="en-US" dirty="0" err="1" smtClean="0"/>
              <a:t>Nyamuk</a:t>
            </a:r>
            <a:r>
              <a:rPr lang="en-US" dirty="0" smtClean="0"/>
              <a:t> </a:t>
            </a:r>
            <a:r>
              <a:rPr lang="en-US" dirty="0" err="1" smtClean="0"/>
              <a:t>termasuk</a:t>
            </a:r>
            <a:r>
              <a:rPr lang="en-US" dirty="0" smtClean="0"/>
              <a:t> </a:t>
            </a:r>
            <a:r>
              <a:rPr lang="en-US" dirty="0" err="1" smtClean="0"/>
              <a:t>dalam</a:t>
            </a:r>
            <a:r>
              <a:rPr lang="en-US" dirty="0" smtClean="0"/>
              <a:t> </a:t>
            </a:r>
            <a:r>
              <a:rPr lang="en-US" dirty="0" err="1" smtClean="0"/>
              <a:t>kelompok</a:t>
            </a:r>
            <a:r>
              <a:rPr lang="en-US" dirty="0" smtClean="0"/>
              <a:t> </a:t>
            </a:r>
            <a:r>
              <a:rPr lang="en-US" dirty="0" err="1" smtClean="0"/>
              <a:t>serangga</a:t>
            </a:r>
            <a:r>
              <a:rPr lang="en-US" dirty="0" smtClean="0"/>
              <a:t> yang </a:t>
            </a:r>
            <a:r>
              <a:rPr lang="en-US" dirty="0" err="1" smtClean="0"/>
              <a:t>mengalami</a:t>
            </a:r>
            <a:r>
              <a:rPr lang="en-US" dirty="0" smtClean="0"/>
              <a:t> </a:t>
            </a:r>
            <a:r>
              <a:rPr lang="en-US" dirty="0" err="1" smtClean="0"/>
              <a:t>metamormofosa</a:t>
            </a:r>
            <a:r>
              <a:rPr lang="en-US" dirty="0" smtClean="0"/>
              <a:t> </a:t>
            </a:r>
            <a:r>
              <a:rPr lang="en-US" dirty="0" err="1" smtClean="0"/>
              <a:t>sempurna</a:t>
            </a:r>
            <a:r>
              <a:rPr lang="en-US" dirty="0" smtClean="0"/>
              <a:t> </a:t>
            </a:r>
            <a:r>
              <a:rPr lang="en-US" dirty="0" err="1" smtClean="0"/>
              <a:t>dengan</a:t>
            </a:r>
            <a:r>
              <a:rPr lang="en-US" dirty="0" smtClean="0"/>
              <a:t> </a:t>
            </a:r>
            <a:r>
              <a:rPr lang="en-US" dirty="0" err="1" smtClean="0"/>
              <a:t>bentuk</a:t>
            </a:r>
            <a:r>
              <a:rPr lang="en-US" dirty="0" smtClean="0"/>
              <a:t> </a:t>
            </a:r>
            <a:r>
              <a:rPr lang="en-US" dirty="0" err="1" smtClean="0"/>
              <a:t>siklus</a:t>
            </a:r>
            <a:r>
              <a:rPr lang="en-US" dirty="0" smtClean="0"/>
              <a:t> </a:t>
            </a:r>
            <a:r>
              <a:rPr lang="en-US" dirty="0" err="1" smtClean="0"/>
              <a:t>hidup</a:t>
            </a:r>
            <a:r>
              <a:rPr lang="en-US" dirty="0" smtClean="0"/>
              <a:t> </a:t>
            </a:r>
            <a:r>
              <a:rPr lang="en-US" dirty="0" err="1" smtClean="0"/>
              <a:t>berupa</a:t>
            </a:r>
            <a:r>
              <a:rPr lang="en-US" dirty="0" smtClean="0"/>
              <a:t> </a:t>
            </a:r>
            <a:r>
              <a:rPr lang="en-US" dirty="0" err="1" smtClean="0"/>
              <a:t>telur</a:t>
            </a:r>
            <a:r>
              <a:rPr lang="en-US" dirty="0" smtClean="0"/>
              <a:t>, larva, pupa </a:t>
            </a:r>
            <a:r>
              <a:rPr lang="en-US" dirty="0" err="1" smtClean="0"/>
              <a:t>dan</a:t>
            </a:r>
            <a:r>
              <a:rPr lang="en-US" dirty="0" smtClean="0"/>
              <a:t> </a:t>
            </a:r>
            <a:r>
              <a:rPr lang="en-US" dirty="0" err="1" smtClean="0"/>
              <a:t>dewasa</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925" y="2657578"/>
            <a:ext cx="3869430" cy="31390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51" y="2657578"/>
            <a:ext cx="5757430" cy="3027294"/>
          </a:xfrm>
          <a:prstGeom prst="rect">
            <a:avLst/>
          </a:prstGeom>
        </p:spPr>
      </p:pic>
    </p:spTree>
    <p:extLst>
      <p:ext uri="{BB962C8B-B14F-4D97-AF65-F5344CB8AC3E}">
        <p14:creationId xmlns:p14="http://schemas.microsoft.com/office/powerpoint/2010/main" val="78844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38200" y="877745"/>
            <a:ext cx="2085109" cy="909493"/>
          </a:xfrm>
        </p:spPr>
        <p:txBody>
          <a:bodyPr>
            <a:normAutofit/>
          </a:bodyPr>
          <a:lstStyle/>
          <a:p>
            <a:r>
              <a:rPr lang="en-US" sz="3500" b="1" dirty="0" smtClean="0"/>
              <a:t>1. </a:t>
            </a:r>
            <a:r>
              <a:rPr lang="en-US" sz="3500" b="1" dirty="0" err="1" smtClean="0"/>
              <a:t>Telur</a:t>
            </a:r>
            <a:r>
              <a:rPr lang="en-US" sz="3500" b="1" dirty="0" smtClean="0"/>
              <a:t> </a:t>
            </a:r>
            <a:endParaRPr lang="en-US" sz="3500" b="1" dirty="0"/>
          </a:p>
        </p:txBody>
      </p:sp>
      <p:sp>
        <p:nvSpPr>
          <p:cNvPr id="3" name="Content Placeholder 2"/>
          <p:cNvSpPr>
            <a:spLocks noGrp="1"/>
          </p:cNvSpPr>
          <p:nvPr>
            <p:ph idx="1"/>
          </p:nvPr>
        </p:nvSpPr>
        <p:spPr>
          <a:xfrm>
            <a:off x="838200" y="1787238"/>
            <a:ext cx="10515600" cy="3823854"/>
          </a:xfrm>
        </p:spPr>
        <p:txBody>
          <a:bodyPr>
            <a:normAutofit/>
          </a:bodyPr>
          <a:lstStyle/>
          <a:p>
            <a:pPr>
              <a:lnSpc>
                <a:spcPct val="100000"/>
              </a:lnSpc>
            </a:pPr>
            <a:r>
              <a:rPr lang="en-US" sz="2600" dirty="0" err="1"/>
              <a:t>B</a:t>
            </a:r>
            <a:r>
              <a:rPr lang="en-US" sz="2600" dirty="0" err="1" smtClean="0"/>
              <a:t>iasanya</a:t>
            </a:r>
            <a:r>
              <a:rPr lang="en-US" sz="2600" dirty="0" smtClean="0"/>
              <a:t> </a:t>
            </a:r>
            <a:r>
              <a:rPr lang="en-US" sz="2600" dirty="0" err="1" smtClean="0"/>
              <a:t>diletakkan</a:t>
            </a:r>
            <a:r>
              <a:rPr lang="en-US" sz="2600" dirty="0" smtClean="0"/>
              <a:t> di </a:t>
            </a:r>
            <a:r>
              <a:rPr lang="en-US" sz="2600" dirty="0" err="1" smtClean="0"/>
              <a:t>atas</a:t>
            </a:r>
            <a:r>
              <a:rPr lang="en-US" sz="2600" dirty="0" smtClean="0"/>
              <a:t> </a:t>
            </a:r>
            <a:r>
              <a:rPr lang="en-US" sz="2600" dirty="0" err="1" smtClean="0"/>
              <a:t>permukaan</a:t>
            </a:r>
            <a:r>
              <a:rPr lang="en-US" sz="2600" dirty="0" smtClean="0"/>
              <a:t> air </a:t>
            </a:r>
            <a:r>
              <a:rPr lang="en-US" sz="2600" dirty="0" err="1" smtClean="0"/>
              <a:t>satu</a:t>
            </a:r>
            <a:r>
              <a:rPr lang="en-US" sz="2600" dirty="0" smtClean="0"/>
              <a:t> per </a:t>
            </a:r>
            <a:r>
              <a:rPr lang="en-US" sz="2600" dirty="0" err="1" smtClean="0"/>
              <a:t>satu</a:t>
            </a:r>
            <a:r>
              <a:rPr lang="en-US" sz="2600" dirty="0" smtClean="0"/>
              <a:t> </a:t>
            </a:r>
            <a:r>
              <a:rPr lang="en-US" sz="2600" dirty="0" err="1" smtClean="0"/>
              <a:t>atau</a:t>
            </a:r>
            <a:r>
              <a:rPr lang="en-US" sz="2600" dirty="0" smtClean="0"/>
              <a:t> </a:t>
            </a:r>
            <a:r>
              <a:rPr lang="en-US" sz="2600" dirty="0" err="1" smtClean="0"/>
              <a:t>berkelompok</a:t>
            </a:r>
            <a:endParaRPr lang="en-US" sz="2600" dirty="0" smtClean="0"/>
          </a:p>
          <a:p>
            <a:pPr>
              <a:lnSpc>
                <a:spcPct val="100000"/>
              </a:lnSpc>
            </a:pPr>
            <a:r>
              <a:rPr lang="en-US" sz="2600" dirty="0" err="1" smtClean="0"/>
              <a:t>Telur-telur</a:t>
            </a:r>
            <a:r>
              <a:rPr lang="en-US" sz="2600" dirty="0" smtClean="0"/>
              <a:t> </a:t>
            </a:r>
            <a:r>
              <a:rPr lang="en-US" sz="2600" dirty="0" err="1" smtClean="0"/>
              <a:t>dari</a:t>
            </a:r>
            <a:r>
              <a:rPr lang="en-US" sz="2600" dirty="0" smtClean="0"/>
              <a:t> </a:t>
            </a:r>
            <a:r>
              <a:rPr lang="en-US" sz="2600" dirty="0" err="1" smtClean="0"/>
              <a:t>jenis</a:t>
            </a:r>
            <a:r>
              <a:rPr lang="en-US" sz="2600" dirty="0" smtClean="0"/>
              <a:t> </a:t>
            </a:r>
            <a:r>
              <a:rPr lang="en-US" sz="2600" dirty="0" err="1" smtClean="0"/>
              <a:t>Culex</a:t>
            </a:r>
            <a:r>
              <a:rPr lang="en-US" sz="2600" dirty="0" smtClean="0"/>
              <a:t> </a:t>
            </a:r>
            <a:r>
              <a:rPr lang="en-US" sz="2600" dirty="0" err="1" smtClean="0"/>
              <a:t>sp</a:t>
            </a:r>
            <a:r>
              <a:rPr lang="en-US" sz="2600" dirty="0" smtClean="0"/>
              <a:t> </a:t>
            </a:r>
            <a:r>
              <a:rPr lang="en-US" sz="2600" dirty="0" err="1" smtClean="0"/>
              <a:t>diletakkan</a:t>
            </a:r>
            <a:r>
              <a:rPr lang="en-US" sz="2600" dirty="0" smtClean="0"/>
              <a:t> </a:t>
            </a:r>
            <a:r>
              <a:rPr lang="en-US" sz="2600" dirty="0" err="1" smtClean="0"/>
              <a:t>berkelompok</a:t>
            </a:r>
            <a:r>
              <a:rPr lang="en-US" sz="2600" dirty="0" smtClean="0"/>
              <a:t> (raft)</a:t>
            </a:r>
          </a:p>
          <a:p>
            <a:pPr>
              <a:lnSpc>
                <a:spcPct val="100000"/>
              </a:lnSpc>
            </a:pPr>
            <a:r>
              <a:rPr lang="en-US" sz="2600" dirty="0" err="1" smtClean="0"/>
              <a:t>Nyamuk</a:t>
            </a:r>
            <a:r>
              <a:rPr lang="en-US" sz="2600" dirty="0" smtClean="0"/>
              <a:t> Anopheles </a:t>
            </a:r>
            <a:r>
              <a:rPr lang="en-US" sz="2600" dirty="0" err="1" smtClean="0"/>
              <a:t>sp</a:t>
            </a:r>
            <a:r>
              <a:rPr lang="en-US" sz="2600" dirty="0" smtClean="0"/>
              <a:t> </a:t>
            </a:r>
            <a:r>
              <a:rPr lang="en-US" sz="2600" dirty="0" err="1" smtClean="0"/>
              <a:t>dan</a:t>
            </a:r>
            <a:r>
              <a:rPr lang="en-US" sz="2600" dirty="0" smtClean="0"/>
              <a:t> </a:t>
            </a:r>
            <a:r>
              <a:rPr lang="en-US" sz="2600" dirty="0" err="1" smtClean="0"/>
              <a:t>Aedes</a:t>
            </a:r>
            <a:r>
              <a:rPr lang="en-US" sz="2600" dirty="0" smtClean="0"/>
              <a:t> </a:t>
            </a:r>
            <a:r>
              <a:rPr lang="en-US" sz="2600" dirty="0" err="1" smtClean="0"/>
              <a:t>sp</a:t>
            </a:r>
            <a:r>
              <a:rPr lang="en-US" sz="2600" dirty="0" smtClean="0"/>
              <a:t> </a:t>
            </a:r>
            <a:r>
              <a:rPr lang="en-US" sz="2600" dirty="0" err="1" smtClean="0"/>
              <a:t>meletakkan</a:t>
            </a:r>
            <a:r>
              <a:rPr lang="en-US" sz="2600" dirty="0" smtClean="0"/>
              <a:t> </a:t>
            </a:r>
            <a:r>
              <a:rPr lang="en-US" sz="2600" dirty="0" err="1" smtClean="0"/>
              <a:t>telur</a:t>
            </a:r>
            <a:r>
              <a:rPr lang="en-US" sz="2600" dirty="0" smtClean="0"/>
              <a:t> di </a:t>
            </a:r>
            <a:r>
              <a:rPr lang="en-US" sz="2600" dirty="0" err="1" smtClean="0"/>
              <a:t>atas</a:t>
            </a:r>
            <a:r>
              <a:rPr lang="en-US" sz="2600" dirty="0" smtClean="0"/>
              <a:t> </a:t>
            </a:r>
            <a:r>
              <a:rPr lang="en-US" sz="2600" dirty="0" err="1" smtClean="0"/>
              <a:t>permukaan</a:t>
            </a:r>
            <a:r>
              <a:rPr lang="en-US" sz="2600" dirty="0" smtClean="0"/>
              <a:t> air </a:t>
            </a:r>
            <a:r>
              <a:rPr lang="en-US" sz="2600" dirty="0" err="1" smtClean="0"/>
              <a:t>satu</a:t>
            </a:r>
            <a:r>
              <a:rPr lang="en-US" sz="2600" dirty="0" smtClean="0"/>
              <a:t> </a:t>
            </a:r>
            <a:r>
              <a:rPr lang="en-US" sz="2600" dirty="0" err="1" smtClean="0"/>
              <a:t>persatu</a:t>
            </a:r>
            <a:endParaRPr lang="en-US" sz="2600" dirty="0" smtClean="0"/>
          </a:p>
          <a:p>
            <a:pPr>
              <a:lnSpc>
                <a:spcPct val="100000"/>
              </a:lnSpc>
            </a:pPr>
            <a:r>
              <a:rPr lang="en-US" sz="2600" dirty="0" err="1" smtClean="0"/>
              <a:t>Dapat</a:t>
            </a:r>
            <a:r>
              <a:rPr lang="en-US" sz="2600" dirty="0" smtClean="0"/>
              <a:t> </a:t>
            </a:r>
            <a:r>
              <a:rPr lang="en-US" sz="2600" dirty="0" err="1" smtClean="0"/>
              <a:t>bertahan</a:t>
            </a:r>
            <a:r>
              <a:rPr lang="en-US" sz="2600" dirty="0" smtClean="0"/>
              <a:t> </a:t>
            </a:r>
            <a:r>
              <a:rPr lang="en-US" sz="2600" dirty="0" err="1" smtClean="0"/>
              <a:t>hidup</a:t>
            </a:r>
            <a:r>
              <a:rPr lang="en-US" sz="2600" dirty="0" smtClean="0"/>
              <a:t> </a:t>
            </a:r>
            <a:r>
              <a:rPr lang="en-US" sz="2600" dirty="0" err="1" smtClean="0"/>
              <a:t>dalam</a:t>
            </a:r>
            <a:r>
              <a:rPr lang="en-US" sz="2600" dirty="0" smtClean="0"/>
              <a:t> </a:t>
            </a:r>
            <a:r>
              <a:rPr lang="en-US" sz="2600" dirty="0" err="1" smtClean="0"/>
              <a:t>waktu</a:t>
            </a:r>
            <a:r>
              <a:rPr lang="en-US" sz="2600" dirty="0" smtClean="0"/>
              <a:t> yang </a:t>
            </a:r>
            <a:r>
              <a:rPr lang="en-US" sz="2600" dirty="0" err="1" smtClean="0"/>
              <a:t>cukup</a:t>
            </a:r>
            <a:r>
              <a:rPr lang="en-US" sz="2600" dirty="0" smtClean="0"/>
              <a:t> lama </a:t>
            </a:r>
            <a:r>
              <a:rPr lang="en-US" sz="2600" dirty="0" err="1" smtClean="0"/>
              <a:t>dalam</a:t>
            </a:r>
            <a:r>
              <a:rPr lang="en-US" sz="2600" dirty="0" smtClean="0"/>
              <a:t> </a:t>
            </a:r>
            <a:r>
              <a:rPr lang="en-US" sz="2600" dirty="0" err="1" smtClean="0"/>
              <a:t>bentuk</a:t>
            </a:r>
            <a:r>
              <a:rPr lang="en-US" sz="2600" dirty="0" smtClean="0"/>
              <a:t> </a:t>
            </a:r>
            <a:r>
              <a:rPr lang="en-US" sz="2600" dirty="0" err="1" smtClean="0"/>
              <a:t>dorman</a:t>
            </a:r>
            <a:endParaRPr lang="en-US" sz="2600" dirty="0" smtClean="0"/>
          </a:p>
          <a:p>
            <a:pPr>
              <a:lnSpc>
                <a:spcPct val="100000"/>
              </a:lnSpc>
            </a:pPr>
            <a:r>
              <a:rPr lang="en-US" sz="2600" dirty="0" err="1" smtClean="0"/>
              <a:t>Bila</a:t>
            </a:r>
            <a:r>
              <a:rPr lang="en-US" sz="2600" dirty="0" smtClean="0"/>
              <a:t> air </a:t>
            </a:r>
            <a:r>
              <a:rPr lang="en-US" sz="2600" dirty="0" err="1" smtClean="0"/>
              <a:t>cukup</a:t>
            </a:r>
            <a:r>
              <a:rPr lang="en-US" sz="2600" dirty="0" smtClean="0"/>
              <a:t> </a:t>
            </a:r>
            <a:r>
              <a:rPr lang="en-US" sz="2600" dirty="0" err="1" smtClean="0"/>
              <a:t>tersedia</a:t>
            </a:r>
            <a:r>
              <a:rPr lang="en-US" sz="2600" dirty="0" smtClean="0"/>
              <a:t>, </a:t>
            </a:r>
            <a:r>
              <a:rPr lang="en-US" sz="2600" dirty="0" err="1" smtClean="0"/>
              <a:t>telur</a:t>
            </a:r>
            <a:r>
              <a:rPr lang="en-US" sz="2600" dirty="0" smtClean="0"/>
              <a:t> </a:t>
            </a:r>
            <a:r>
              <a:rPr lang="en-US" sz="2600" dirty="0" err="1" smtClean="0"/>
              <a:t>telur</a:t>
            </a:r>
            <a:r>
              <a:rPr lang="en-US" sz="2600" dirty="0" smtClean="0"/>
              <a:t> </a:t>
            </a:r>
            <a:r>
              <a:rPr lang="en-US" sz="2600" dirty="0" err="1" smtClean="0"/>
              <a:t>itu</a:t>
            </a:r>
            <a:r>
              <a:rPr lang="en-US" sz="2600" dirty="0" smtClean="0"/>
              <a:t> </a:t>
            </a:r>
            <a:r>
              <a:rPr lang="en-US" sz="2600" dirty="0" err="1" smtClean="0"/>
              <a:t>biasanya</a:t>
            </a:r>
            <a:r>
              <a:rPr lang="en-US" sz="2600" dirty="0" smtClean="0"/>
              <a:t> </a:t>
            </a:r>
            <a:r>
              <a:rPr lang="en-US" sz="2600" dirty="0" err="1" smtClean="0"/>
              <a:t>menetas</a:t>
            </a:r>
            <a:r>
              <a:rPr lang="en-US" sz="2600" dirty="0" smtClean="0"/>
              <a:t> 2-3 </a:t>
            </a:r>
            <a:r>
              <a:rPr lang="en-US" sz="2600" dirty="0" err="1" smtClean="0"/>
              <a:t>hari</a:t>
            </a:r>
            <a:r>
              <a:rPr lang="en-US" sz="2600" dirty="0" smtClean="0"/>
              <a:t> </a:t>
            </a:r>
            <a:r>
              <a:rPr lang="en-US" sz="2600" dirty="0" err="1" smtClean="0"/>
              <a:t>sesudah</a:t>
            </a:r>
            <a:r>
              <a:rPr lang="en-US" sz="2600" dirty="0" smtClean="0"/>
              <a:t> </a:t>
            </a:r>
            <a:r>
              <a:rPr lang="en-US" sz="2600" dirty="0" err="1" smtClean="0"/>
              <a:t>diletakkan</a:t>
            </a:r>
            <a:endParaRPr lang="en-US" sz="2600" dirty="0"/>
          </a:p>
        </p:txBody>
      </p:sp>
    </p:spTree>
    <p:extLst>
      <p:ext uri="{BB962C8B-B14F-4D97-AF65-F5344CB8AC3E}">
        <p14:creationId xmlns:p14="http://schemas.microsoft.com/office/powerpoint/2010/main" val="383328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38200" y="805295"/>
            <a:ext cx="2001982" cy="646257"/>
          </a:xfrm>
        </p:spPr>
        <p:txBody>
          <a:bodyPr>
            <a:normAutofit/>
          </a:bodyPr>
          <a:lstStyle/>
          <a:p>
            <a:r>
              <a:rPr lang="en-US" sz="3500" dirty="0" smtClean="0">
                <a:latin typeface="+mn-lt"/>
              </a:rPr>
              <a:t>2. Larva </a:t>
            </a:r>
            <a:endParaRPr lang="en-US" sz="3500" dirty="0">
              <a:latin typeface="+mn-lt"/>
            </a:endParaRPr>
          </a:p>
        </p:txBody>
      </p:sp>
      <p:sp>
        <p:nvSpPr>
          <p:cNvPr id="3" name="Content Placeholder 2"/>
          <p:cNvSpPr>
            <a:spLocks noGrp="1"/>
          </p:cNvSpPr>
          <p:nvPr>
            <p:ph idx="1"/>
          </p:nvPr>
        </p:nvSpPr>
        <p:spPr>
          <a:xfrm>
            <a:off x="838200" y="1673224"/>
            <a:ext cx="10515600" cy="4547466"/>
          </a:xfrm>
        </p:spPr>
        <p:txBody>
          <a:bodyPr>
            <a:normAutofit/>
          </a:bodyPr>
          <a:lstStyle/>
          <a:p>
            <a:r>
              <a:rPr lang="en-US" dirty="0" err="1" smtClean="0"/>
              <a:t>Telur</a:t>
            </a:r>
            <a:r>
              <a:rPr lang="en-US" dirty="0" smtClean="0"/>
              <a:t> </a:t>
            </a:r>
            <a:r>
              <a:rPr lang="en-US" dirty="0" err="1" smtClean="0"/>
              <a:t>menetas</a:t>
            </a:r>
            <a:r>
              <a:rPr lang="en-US" dirty="0" smtClean="0"/>
              <a:t> </a:t>
            </a:r>
            <a:r>
              <a:rPr lang="en-US" dirty="0" err="1" smtClean="0"/>
              <a:t>menjadi</a:t>
            </a:r>
            <a:r>
              <a:rPr lang="en-US" dirty="0" smtClean="0"/>
              <a:t> larva. </a:t>
            </a:r>
          </a:p>
          <a:p>
            <a:r>
              <a:rPr lang="en-US" dirty="0" smtClean="0"/>
              <a:t>larva </a:t>
            </a:r>
            <a:r>
              <a:rPr lang="en-US" dirty="0" err="1" smtClean="0"/>
              <a:t>nyamuk</a:t>
            </a:r>
            <a:r>
              <a:rPr lang="en-US" dirty="0" smtClean="0"/>
              <a:t> </a:t>
            </a:r>
            <a:r>
              <a:rPr lang="en-US" dirty="0" err="1" smtClean="0"/>
              <a:t>memiliki</a:t>
            </a:r>
            <a:r>
              <a:rPr lang="en-US" dirty="0" smtClean="0"/>
              <a:t> </a:t>
            </a:r>
            <a:r>
              <a:rPr lang="en-US" dirty="0" err="1" smtClean="0"/>
              <a:t>kepala</a:t>
            </a:r>
            <a:r>
              <a:rPr lang="en-US" dirty="0" smtClean="0"/>
              <a:t> yang </a:t>
            </a:r>
            <a:r>
              <a:rPr lang="en-US" dirty="0" err="1" smtClean="0"/>
              <a:t>cukup</a:t>
            </a:r>
            <a:r>
              <a:rPr lang="en-US" dirty="0" smtClean="0"/>
              <a:t> </a:t>
            </a:r>
            <a:r>
              <a:rPr lang="en-US" dirty="0" err="1" smtClean="0"/>
              <a:t>besar</a:t>
            </a:r>
            <a:r>
              <a:rPr lang="en-US" dirty="0" smtClean="0"/>
              <a:t> </a:t>
            </a:r>
            <a:r>
              <a:rPr lang="en-US" dirty="0" err="1" smtClean="0"/>
              <a:t>serta</a:t>
            </a:r>
            <a:r>
              <a:rPr lang="en-US" dirty="0" smtClean="0"/>
              <a:t> </a:t>
            </a:r>
            <a:r>
              <a:rPr lang="en-US" dirty="0" err="1" smtClean="0"/>
              <a:t>toraks</a:t>
            </a:r>
            <a:r>
              <a:rPr lang="en-US" dirty="0" smtClean="0"/>
              <a:t> </a:t>
            </a:r>
            <a:r>
              <a:rPr lang="en-US" dirty="0" err="1" smtClean="0"/>
              <a:t>dan</a:t>
            </a:r>
            <a:r>
              <a:rPr lang="en-US" dirty="0" smtClean="0"/>
              <a:t> abdomen yang </a:t>
            </a:r>
            <a:r>
              <a:rPr lang="en-US" dirty="0" err="1" smtClean="0"/>
              <a:t>cukup</a:t>
            </a:r>
            <a:r>
              <a:rPr lang="en-US" dirty="0" smtClean="0"/>
              <a:t> </a:t>
            </a:r>
            <a:r>
              <a:rPr lang="en-US" dirty="0" err="1" smtClean="0"/>
              <a:t>jelas</a:t>
            </a:r>
            <a:endParaRPr lang="en-US" dirty="0" smtClean="0"/>
          </a:p>
          <a:p>
            <a:r>
              <a:rPr lang="en-US" dirty="0" smtClean="0"/>
              <a:t>Larva </a:t>
            </a:r>
            <a:r>
              <a:rPr lang="en-US" dirty="0" err="1" smtClean="0"/>
              <a:t>dari</a:t>
            </a:r>
            <a:r>
              <a:rPr lang="en-US" dirty="0" smtClean="0"/>
              <a:t> </a:t>
            </a:r>
            <a:r>
              <a:rPr lang="en-US" dirty="0" err="1" smtClean="0"/>
              <a:t>kebanyakan</a:t>
            </a:r>
            <a:r>
              <a:rPr lang="en-US" dirty="0" smtClean="0"/>
              <a:t> </a:t>
            </a:r>
            <a:r>
              <a:rPr lang="en-US" dirty="0" err="1" smtClean="0"/>
              <a:t>nyamuk</a:t>
            </a:r>
            <a:r>
              <a:rPr lang="en-US" dirty="0" smtClean="0"/>
              <a:t> </a:t>
            </a:r>
            <a:r>
              <a:rPr lang="en-US" dirty="0" err="1" smtClean="0"/>
              <a:t>menggantungkan</a:t>
            </a:r>
            <a:r>
              <a:rPr lang="en-US" dirty="0" smtClean="0"/>
              <a:t> </a:t>
            </a:r>
            <a:r>
              <a:rPr lang="en-US" dirty="0" err="1" smtClean="0"/>
              <a:t>diri</a:t>
            </a:r>
            <a:r>
              <a:rPr lang="en-US" dirty="0" smtClean="0"/>
              <a:t> di </a:t>
            </a:r>
            <a:r>
              <a:rPr lang="en-US" dirty="0" err="1" smtClean="0"/>
              <a:t>permukaan</a:t>
            </a:r>
            <a:r>
              <a:rPr lang="en-US" dirty="0" smtClean="0"/>
              <a:t> air. </a:t>
            </a:r>
            <a:r>
              <a:rPr lang="en-US" dirty="0" err="1" smtClean="0"/>
              <a:t>Untuk</a:t>
            </a:r>
            <a:r>
              <a:rPr lang="en-US" dirty="0" smtClean="0"/>
              <a:t> </a:t>
            </a:r>
            <a:r>
              <a:rPr lang="en-US" dirty="0" err="1" smtClean="0"/>
              <a:t>mendapatkan</a:t>
            </a:r>
            <a:r>
              <a:rPr lang="en-US" dirty="0" smtClean="0"/>
              <a:t> </a:t>
            </a:r>
            <a:r>
              <a:rPr lang="en-US" dirty="0" err="1" smtClean="0"/>
              <a:t>oksigen</a:t>
            </a:r>
            <a:r>
              <a:rPr lang="en-US" dirty="0" smtClean="0"/>
              <a:t> </a:t>
            </a:r>
            <a:r>
              <a:rPr lang="en-US" dirty="0" err="1" smtClean="0"/>
              <a:t>dan</a:t>
            </a:r>
            <a:r>
              <a:rPr lang="en-US" dirty="0" smtClean="0"/>
              <a:t> </a:t>
            </a:r>
            <a:r>
              <a:rPr lang="en-US" dirty="0" err="1" smtClean="0"/>
              <a:t>udara</a:t>
            </a:r>
            <a:endParaRPr lang="en-US" dirty="0"/>
          </a:p>
          <a:p>
            <a:r>
              <a:rPr lang="en-US" dirty="0" err="1" smtClean="0"/>
              <a:t>Kebanyakan</a:t>
            </a:r>
            <a:r>
              <a:rPr lang="en-US" dirty="0" smtClean="0"/>
              <a:t> larva </a:t>
            </a:r>
            <a:r>
              <a:rPr lang="en-US" dirty="0" err="1" smtClean="0"/>
              <a:t>nyamuk</a:t>
            </a:r>
            <a:r>
              <a:rPr lang="en-US" dirty="0" smtClean="0"/>
              <a:t> </a:t>
            </a:r>
            <a:r>
              <a:rPr lang="en-US" dirty="0" err="1" smtClean="0"/>
              <a:t>menyaring</a:t>
            </a:r>
            <a:r>
              <a:rPr lang="en-US" dirty="0" smtClean="0"/>
              <a:t> </a:t>
            </a:r>
            <a:r>
              <a:rPr lang="en-US" dirty="0" err="1" smtClean="0"/>
              <a:t>mikroorganisme</a:t>
            </a:r>
            <a:r>
              <a:rPr lang="en-US" dirty="0" smtClean="0"/>
              <a:t> </a:t>
            </a:r>
            <a:r>
              <a:rPr lang="en-US" dirty="0" err="1" smtClean="0"/>
              <a:t>dan</a:t>
            </a:r>
            <a:r>
              <a:rPr lang="en-US" dirty="0" smtClean="0"/>
              <a:t> </a:t>
            </a:r>
            <a:r>
              <a:rPr lang="en-US" dirty="0" err="1" smtClean="0"/>
              <a:t>partikel-partikel</a:t>
            </a:r>
            <a:r>
              <a:rPr lang="en-US" dirty="0" smtClean="0"/>
              <a:t> </a:t>
            </a:r>
            <a:r>
              <a:rPr lang="en-US" dirty="0" err="1" smtClean="0"/>
              <a:t>lainnya</a:t>
            </a:r>
            <a:r>
              <a:rPr lang="en-US" dirty="0" smtClean="0"/>
              <a:t> yang </a:t>
            </a:r>
            <a:r>
              <a:rPr lang="en-US" dirty="0" err="1" smtClean="0"/>
              <a:t>ada</a:t>
            </a:r>
            <a:r>
              <a:rPr lang="en-US" dirty="0" smtClean="0"/>
              <a:t> di </a:t>
            </a:r>
            <a:r>
              <a:rPr lang="en-US" dirty="0" err="1" smtClean="0"/>
              <a:t>dalam</a:t>
            </a:r>
            <a:r>
              <a:rPr lang="en-US" dirty="0" smtClean="0"/>
              <a:t> air</a:t>
            </a:r>
          </a:p>
          <a:p>
            <a:r>
              <a:rPr lang="en-US" dirty="0" smtClean="0"/>
              <a:t>Larva </a:t>
            </a:r>
            <a:r>
              <a:rPr lang="en-US" dirty="0" err="1" smtClean="0"/>
              <a:t>biasanya</a:t>
            </a:r>
            <a:r>
              <a:rPr lang="en-US" dirty="0" smtClean="0"/>
              <a:t> </a:t>
            </a:r>
            <a:r>
              <a:rPr lang="en-US" dirty="0" err="1" smtClean="0"/>
              <a:t>melakukan</a:t>
            </a:r>
            <a:r>
              <a:rPr lang="en-US" dirty="0" smtClean="0"/>
              <a:t> </a:t>
            </a:r>
            <a:r>
              <a:rPr lang="en-US" dirty="0" err="1" smtClean="0"/>
              <a:t>pergantian</a:t>
            </a:r>
            <a:r>
              <a:rPr lang="en-US" dirty="0" smtClean="0"/>
              <a:t> </a:t>
            </a:r>
            <a:r>
              <a:rPr lang="en-US" dirty="0" err="1" smtClean="0"/>
              <a:t>kulit</a:t>
            </a:r>
            <a:r>
              <a:rPr lang="en-US" dirty="0" smtClean="0"/>
              <a:t> </a:t>
            </a:r>
            <a:r>
              <a:rPr lang="en-US" dirty="0" err="1" smtClean="0"/>
              <a:t>empat</a:t>
            </a:r>
            <a:r>
              <a:rPr lang="en-US" dirty="0" smtClean="0"/>
              <a:t> kali </a:t>
            </a:r>
            <a:r>
              <a:rPr lang="en-US" dirty="0" err="1" smtClean="0"/>
              <a:t>dan</a:t>
            </a:r>
            <a:r>
              <a:rPr lang="en-US" dirty="0" smtClean="0"/>
              <a:t> </a:t>
            </a:r>
            <a:r>
              <a:rPr lang="en-US" dirty="0" err="1" smtClean="0"/>
              <a:t>berpupasi</a:t>
            </a:r>
            <a:r>
              <a:rPr lang="en-US" dirty="0" smtClean="0"/>
              <a:t> </a:t>
            </a:r>
            <a:r>
              <a:rPr lang="en-US" dirty="0" err="1" smtClean="0"/>
              <a:t>sesudah</a:t>
            </a:r>
            <a:r>
              <a:rPr lang="en-US" dirty="0" smtClean="0"/>
              <a:t> </a:t>
            </a:r>
            <a:r>
              <a:rPr lang="en-US" dirty="0" err="1" smtClean="0"/>
              <a:t>tujuh</a:t>
            </a:r>
            <a:r>
              <a:rPr lang="en-US" dirty="0" smtClean="0"/>
              <a:t> </a:t>
            </a:r>
            <a:r>
              <a:rPr lang="en-US" dirty="0" err="1" smtClean="0"/>
              <a:t>hari</a:t>
            </a:r>
            <a:endParaRPr lang="en-US" dirty="0" smtClean="0"/>
          </a:p>
        </p:txBody>
      </p:sp>
    </p:spTree>
    <p:extLst>
      <p:ext uri="{BB962C8B-B14F-4D97-AF65-F5344CB8AC3E}">
        <p14:creationId xmlns:p14="http://schemas.microsoft.com/office/powerpoint/2010/main" val="238057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7057" cy="6858000"/>
          </a:xfrm>
          <a:prstGeom prst="rect">
            <a:avLst/>
          </a:prstGeom>
        </p:spPr>
      </p:pic>
      <p:sp>
        <p:nvSpPr>
          <p:cNvPr id="2" name="Title 1"/>
          <p:cNvSpPr>
            <a:spLocks noGrp="1"/>
          </p:cNvSpPr>
          <p:nvPr>
            <p:ph type="title"/>
          </p:nvPr>
        </p:nvSpPr>
        <p:spPr>
          <a:xfrm>
            <a:off x="838200" y="720436"/>
            <a:ext cx="1517073" cy="845561"/>
          </a:xfrm>
        </p:spPr>
        <p:txBody>
          <a:bodyPr>
            <a:normAutofit fontScale="90000"/>
          </a:bodyPr>
          <a:lstStyle/>
          <a:p>
            <a:r>
              <a:rPr lang="en-US" sz="3500" dirty="0" smtClean="0">
                <a:latin typeface="+mn-lt"/>
              </a:rPr>
              <a:t>3. Pupa</a:t>
            </a:r>
            <a:endParaRPr lang="en-US" sz="3500" dirty="0">
              <a:latin typeface="+mn-lt"/>
            </a:endParaRPr>
          </a:p>
        </p:txBody>
      </p:sp>
      <p:sp>
        <p:nvSpPr>
          <p:cNvPr id="3" name="Content Placeholder 2"/>
          <p:cNvSpPr>
            <a:spLocks noGrp="1"/>
          </p:cNvSpPr>
          <p:nvPr>
            <p:ph idx="1"/>
          </p:nvPr>
        </p:nvSpPr>
        <p:spPr/>
        <p:txBody>
          <a:bodyPr>
            <a:normAutofit/>
          </a:bodyPr>
          <a:lstStyle/>
          <a:p>
            <a:r>
              <a:rPr lang="en-US" dirty="0" err="1"/>
              <a:t>Sesudah</a:t>
            </a:r>
            <a:r>
              <a:rPr lang="en-US" dirty="0"/>
              <a:t> </a:t>
            </a:r>
            <a:r>
              <a:rPr lang="en-US" dirty="0" err="1"/>
              <a:t>melewati</a:t>
            </a:r>
            <a:r>
              <a:rPr lang="en-US" dirty="0"/>
              <a:t> </a:t>
            </a:r>
            <a:r>
              <a:rPr lang="en-US" dirty="0" err="1"/>
              <a:t>pergantian</a:t>
            </a:r>
            <a:r>
              <a:rPr lang="en-US" dirty="0"/>
              <a:t> </a:t>
            </a:r>
            <a:r>
              <a:rPr lang="en-US" dirty="0" err="1"/>
              <a:t>kulit</a:t>
            </a:r>
            <a:r>
              <a:rPr lang="en-US" dirty="0"/>
              <a:t> </a:t>
            </a:r>
            <a:r>
              <a:rPr lang="en-US" dirty="0" err="1"/>
              <a:t>keempat</a:t>
            </a:r>
            <a:r>
              <a:rPr lang="en-US" dirty="0"/>
              <a:t>, </a:t>
            </a:r>
            <a:r>
              <a:rPr lang="en-US" dirty="0" err="1"/>
              <a:t>maka</a:t>
            </a:r>
            <a:r>
              <a:rPr lang="en-US" dirty="0"/>
              <a:t> </a:t>
            </a:r>
            <a:r>
              <a:rPr lang="en-US" dirty="0" err="1"/>
              <a:t>terjadi</a:t>
            </a:r>
            <a:r>
              <a:rPr lang="en-US" dirty="0"/>
              <a:t> </a:t>
            </a:r>
            <a:r>
              <a:rPr lang="en-US" dirty="0" err="1"/>
              <a:t>pupasi</a:t>
            </a:r>
            <a:r>
              <a:rPr lang="en-US" dirty="0"/>
              <a:t>. </a:t>
            </a:r>
            <a:endParaRPr lang="en-US" dirty="0" smtClean="0"/>
          </a:p>
          <a:p>
            <a:r>
              <a:rPr lang="en-US" dirty="0" smtClean="0"/>
              <a:t>Pupa </a:t>
            </a:r>
            <a:r>
              <a:rPr lang="en-US" dirty="0" err="1"/>
              <a:t>berbentuk</a:t>
            </a:r>
            <a:r>
              <a:rPr lang="en-US" dirty="0"/>
              <a:t> </a:t>
            </a:r>
            <a:r>
              <a:rPr lang="en-US" dirty="0" err="1"/>
              <a:t>agak</a:t>
            </a:r>
            <a:r>
              <a:rPr lang="en-US" dirty="0"/>
              <a:t> </a:t>
            </a:r>
            <a:r>
              <a:rPr lang="en-US" dirty="0" err="1"/>
              <a:t>pendek</a:t>
            </a:r>
            <a:r>
              <a:rPr lang="en-US" dirty="0"/>
              <a:t>, </a:t>
            </a:r>
            <a:r>
              <a:rPr lang="en-US" dirty="0" err="1"/>
              <a:t>tidak</a:t>
            </a:r>
            <a:r>
              <a:rPr lang="en-US" dirty="0"/>
              <a:t> </a:t>
            </a:r>
            <a:r>
              <a:rPr lang="en-US" dirty="0" err="1"/>
              <a:t>makan</a:t>
            </a:r>
            <a:r>
              <a:rPr lang="en-US" dirty="0"/>
              <a:t>, </a:t>
            </a:r>
            <a:r>
              <a:rPr lang="en-US" dirty="0" err="1"/>
              <a:t>tetapi</a:t>
            </a:r>
            <a:r>
              <a:rPr lang="en-US" dirty="0"/>
              <a:t> </a:t>
            </a:r>
            <a:r>
              <a:rPr lang="en-US" dirty="0" err="1"/>
              <a:t>tetap</a:t>
            </a:r>
            <a:r>
              <a:rPr lang="en-US" dirty="0"/>
              <a:t> </a:t>
            </a:r>
            <a:r>
              <a:rPr lang="en-US" dirty="0" err="1"/>
              <a:t>aktif</a:t>
            </a:r>
            <a:r>
              <a:rPr lang="en-US" dirty="0"/>
              <a:t> </a:t>
            </a:r>
            <a:r>
              <a:rPr lang="en-US" dirty="0" err="1"/>
              <a:t>bergerak</a:t>
            </a:r>
            <a:r>
              <a:rPr lang="en-US" dirty="0"/>
              <a:t> </a:t>
            </a:r>
            <a:r>
              <a:rPr lang="en-US" dirty="0" err="1"/>
              <a:t>dalam</a:t>
            </a:r>
            <a:r>
              <a:rPr lang="en-US" dirty="0"/>
              <a:t> air </a:t>
            </a:r>
            <a:r>
              <a:rPr lang="en-US" dirty="0" err="1"/>
              <a:t>terutama</a:t>
            </a:r>
            <a:r>
              <a:rPr lang="en-US" dirty="0"/>
              <a:t> </a:t>
            </a:r>
            <a:r>
              <a:rPr lang="en-US" dirty="0" err="1"/>
              <a:t>bila</a:t>
            </a:r>
            <a:r>
              <a:rPr lang="en-US" dirty="0"/>
              <a:t> </a:t>
            </a:r>
            <a:r>
              <a:rPr lang="en-US" dirty="0" err="1"/>
              <a:t>diganggu</a:t>
            </a:r>
            <a:r>
              <a:rPr lang="en-US" dirty="0"/>
              <a:t>. </a:t>
            </a:r>
            <a:endParaRPr lang="en-US" dirty="0" smtClean="0"/>
          </a:p>
          <a:p>
            <a:r>
              <a:rPr lang="en-US" dirty="0" err="1"/>
              <a:t>B</a:t>
            </a:r>
            <a:r>
              <a:rPr lang="en-US" dirty="0" err="1" smtClean="0"/>
              <a:t>erenang</a:t>
            </a:r>
            <a:r>
              <a:rPr lang="en-US" dirty="0" smtClean="0"/>
              <a:t> </a:t>
            </a:r>
            <a:r>
              <a:rPr lang="en-US" dirty="0" err="1"/>
              <a:t>naik</a:t>
            </a:r>
            <a:r>
              <a:rPr lang="en-US" dirty="0"/>
              <a:t> </a:t>
            </a:r>
            <a:r>
              <a:rPr lang="en-US" dirty="0" err="1"/>
              <a:t>turun</a:t>
            </a:r>
            <a:r>
              <a:rPr lang="en-US" dirty="0"/>
              <a:t> </a:t>
            </a:r>
            <a:r>
              <a:rPr lang="en-US" dirty="0" err="1"/>
              <a:t>dari</a:t>
            </a:r>
            <a:r>
              <a:rPr lang="en-US" dirty="0"/>
              <a:t> </a:t>
            </a:r>
            <a:r>
              <a:rPr lang="en-US" dirty="0" err="1"/>
              <a:t>bagian</a:t>
            </a:r>
            <a:r>
              <a:rPr lang="en-US" dirty="0"/>
              <a:t> </a:t>
            </a:r>
            <a:r>
              <a:rPr lang="en-US" dirty="0" err="1"/>
              <a:t>dasar</a:t>
            </a:r>
            <a:r>
              <a:rPr lang="en-US" dirty="0"/>
              <a:t> </a:t>
            </a:r>
            <a:r>
              <a:rPr lang="en-US" dirty="0" err="1"/>
              <a:t>ke</a:t>
            </a:r>
            <a:r>
              <a:rPr lang="en-US" dirty="0"/>
              <a:t> </a:t>
            </a:r>
            <a:r>
              <a:rPr lang="en-US" dirty="0" err="1"/>
              <a:t>permukaan</a:t>
            </a:r>
            <a:r>
              <a:rPr lang="en-US" dirty="0"/>
              <a:t> air. </a:t>
            </a:r>
            <a:r>
              <a:rPr lang="en-US" dirty="0" err="1"/>
              <a:t>Bila</a:t>
            </a:r>
            <a:r>
              <a:rPr lang="en-US" dirty="0"/>
              <a:t> </a:t>
            </a:r>
            <a:r>
              <a:rPr lang="en-US" dirty="0" err="1"/>
              <a:t>perkembangan</a:t>
            </a:r>
            <a:r>
              <a:rPr lang="en-US" dirty="0"/>
              <a:t> pupa </a:t>
            </a:r>
            <a:r>
              <a:rPr lang="en-US" dirty="0" err="1"/>
              <a:t>sudah</a:t>
            </a:r>
            <a:r>
              <a:rPr lang="en-US" dirty="0"/>
              <a:t> </a:t>
            </a:r>
            <a:r>
              <a:rPr lang="en-US" dirty="0" err="1"/>
              <a:t>sempurna</a:t>
            </a:r>
            <a:r>
              <a:rPr lang="en-US" dirty="0"/>
              <a:t>, </a:t>
            </a:r>
            <a:r>
              <a:rPr lang="en-US" dirty="0" err="1"/>
              <a:t>yaitu</a:t>
            </a:r>
            <a:r>
              <a:rPr lang="en-US" dirty="0"/>
              <a:t> </a:t>
            </a:r>
            <a:r>
              <a:rPr lang="en-US" dirty="0" err="1"/>
              <a:t>sesudah</a:t>
            </a:r>
            <a:r>
              <a:rPr lang="en-US" dirty="0"/>
              <a:t> </a:t>
            </a:r>
            <a:r>
              <a:rPr lang="en-US" dirty="0" err="1"/>
              <a:t>dua</a:t>
            </a:r>
            <a:r>
              <a:rPr lang="en-US" dirty="0"/>
              <a:t> </a:t>
            </a:r>
            <a:r>
              <a:rPr lang="en-US" dirty="0" err="1"/>
              <a:t>atau</a:t>
            </a:r>
            <a:r>
              <a:rPr lang="en-US" dirty="0"/>
              <a:t> </a:t>
            </a:r>
            <a:r>
              <a:rPr lang="en-US" dirty="0" err="1"/>
              <a:t>tiga</a:t>
            </a:r>
            <a:r>
              <a:rPr lang="en-US" dirty="0"/>
              <a:t> </a:t>
            </a:r>
            <a:r>
              <a:rPr lang="en-US" dirty="0" err="1"/>
              <a:t>hari</a:t>
            </a:r>
            <a:r>
              <a:rPr lang="en-US" dirty="0"/>
              <a:t>, </a:t>
            </a:r>
            <a:r>
              <a:rPr lang="en-US" dirty="0" err="1"/>
              <a:t>maka</a:t>
            </a:r>
            <a:r>
              <a:rPr lang="en-US" dirty="0"/>
              <a:t> </a:t>
            </a:r>
            <a:r>
              <a:rPr lang="en-US" dirty="0" err="1"/>
              <a:t>kulit</a:t>
            </a:r>
            <a:r>
              <a:rPr lang="en-US" dirty="0"/>
              <a:t> pupa </a:t>
            </a:r>
            <a:r>
              <a:rPr lang="en-US" dirty="0" err="1"/>
              <a:t>akan</a:t>
            </a:r>
            <a:r>
              <a:rPr lang="en-US" dirty="0"/>
              <a:t> </a:t>
            </a:r>
            <a:r>
              <a:rPr lang="en-US" dirty="0" err="1"/>
              <a:t>pecah</a:t>
            </a:r>
            <a:r>
              <a:rPr lang="en-US" dirty="0"/>
              <a:t> </a:t>
            </a:r>
            <a:r>
              <a:rPr lang="en-US" dirty="0" err="1"/>
              <a:t>dan</a:t>
            </a:r>
            <a:r>
              <a:rPr lang="en-US" dirty="0"/>
              <a:t> </a:t>
            </a:r>
            <a:r>
              <a:rPr lang="en-US" dirty="0" err="1"/>
              <a:t>nyamuk</a:t>
            </a:r>
            <a:r>
              <a:rPr lang="en-US" dirty="0"/>
              <a:t> </a:t>
            </a:r>
            <a:r>
              <a:rPr lang="en-US" dirty="0" err="1"/>
              <a:t>dewasa</a:t>
            </a:r>
            <a:r>
              <a:rPr lang="en-US" dirty="0"/>
              <a:t> </a:t>
            </a:r>
            <a:r>
              <a:rPr lang="en-US" dirty="0" err="1"/>
              <a:t>keluar</a:t>
            </a:r>
            <a:r>
              <a:rPr lang="en-US" dirty="0"/>
              <a:t> </a:t>
            </a:r>
            <a:r>
              <a:rPr lang="en-US" dirty="0" err="1"/>
              <a:t>serta</a:t>
            </a:r>
            <a:r>
              <a:rPr lang="en-US" dirty="0"/>
              <a:t> </a:t>
            </a:r>
            <a:r>
              <a:rPr lang="en-US" dirty="0" err="1"/>
              <a:t>terbang</a:t>
            </a:r>
            <a:r>
              <a:rPr lang="en-US" dirty="0"/>
              <a:t> </a:t>
            </a:r>
          </a:p>
          <a:p>
            <a:r>
              <a:rPr lang="en-US" dirty="0" smtClean="0"/>
              <a:t>Pupa </a:t>
            </a:r>
            <a:r>
              <a:rPr lang="en-US" dirty="0" err="1" smtClean="0"/>
              <a:t>tidak</a:t>
            </a:r>
            <a:r>
              <a:rPr lang="en-US" dirty="0" smtClean="0"/>
              <a:t> </a:t>
            </a:r>
            <a:r>
              <a:rPr lang="en-US" dirty="0" err="1"/>
              <a:t>memerlukan</a:t>
            </a:r>
            <a:r>
              <a:rPr lang="en-US" dirty="0"/>
              <a:t> </a:t>
            </a:r>
            <a:r>
              <a:rPr lang="en-US" dirty="0" err="1" smtClean="0"/>
              <a:t>makanan</a:t>
            </a:r>
            <a:r>
              <a:rPr lang="en-US" dirty="0" smtClean="0"/>
              <a:t> </a:t>
            </a:r>
          </a:p>
          <a:p>
            <a:r>
              <a:rPr lang="en-US" dirty="0" err="1" smtClean="0"/>
              <a:t>Jangka</a:t>
            </a:r>
            <a:r>
              <a:rPr lang="en-US" dirty="0" smtClean="0"/>
              <a:t> </a:t>
            </a:r>
            <a:r>
              <a:rPr lang="en-US" dirty="0" err="1" smtClean="0"/>
              <a:t>waktu</a:t>
            </a:r>
            <a:r>
              <a:rPr lang="en-US" dirty="0" smtClean="0"/>
              <a:t> </a:t>
            </a:r>
            <a:r>
              <a:rPr lang="en-US" dirty="0" err="1"/>
              <a:t>kira-kira</a:t>
            </a:r>
            <a:r>
              <a:rPr lang="en-US" dirty="0"/>
              <a:t> </a:t>
            </a:r>
            <a:r>
              <a:rPr lang="en-US" dirty="0" smtClean="0"/>
              <a:t>1-2 </a:t>
            </a:r>
            <a:r>
              <a:rPr lang="en-US" dirty="0" err="1" smtClean="0"/>
              <a:t>hari</a:t>
            </a:r>
            <a:r>
              <a:rPr lang="en-US" dirty="0" smtClean="0"/>
              <a:t> </a:t>
            </a:r>
            <a:endParaRPr lang="en-US" dirty="0"/>
          </a:p>
        </p:txBody>
      </p:sp>
    </p:spTree>
    <p:extLst>
      <p:ext uri="{BB962C8B-B14F-4D97-AF65-F5344CB8AC3E}">
        <p14:creationId xmlns:p14="http://schemas.microsoft.com/office/powerpoint/2010/main" val="1818970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TotalTime>
  <Words>1667</Words>
  <Application>Microsoft Office PowerPoint</Application>
  <PresentationFormat>Widescreen</PresentationFormat>
  <Paragraphs>172</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“NYAMUK”</vt:lpstr>
      <vt:lpstr>Definisi Nyamuk</vt:lpstr>
      <vt:lpstr>TAKSONOMI</vt:lpstr>
      <vt:lpstr>A. TAKSONOMI / KLASIFIKASI</vt:lpstr>
      <vt:lpstr>SIKLUS HIDUP</vt:lpstr>
      <vt:lpstr>B. SIKLUS HIDUP</vt:lpstr>
      <vt:lpstr>1. Telur </vt:lpstr>
      <vt:lpstr>2. Larva </vt:lpstr>
      <vt:lpstr>3. Pupa</vt:lpstr>
      <vt:lpstr>4. Dewasa</vt:lpstr>
      <vt:lpstr>PERSEBARAN</vt:lpstr>
      <vt:lpstr>C. Persebaran Nyamuk</vt:lpstr>
      <vt:lpstr>JENIS-JENIS NYAMUK</vt:lpstr>
      <vt:lpstr>Nyamuk Aedes sp</vt:lpstr>
      <vt:lpstr>PowerPoint Presentation</vt:lpstr>
      <vt:lpstr>   Nyamuk Culex sp </vt:lpstr>
      <vt:lpstr>PowerPoint Presentation</vt:lpstr>
      <vt:lpstr>Nyamuk Mansonia sp </vt:lpstr>
      <vt:lpstr>PowerPoint Presentation</vt:lpstr>
      <vt:lpstr>Nyamuk Anopheles sp </vt:lpstr>
      <vt:lpstr>PowerPoint Presentation</vt:lpstr>
      <vt:lpstr>EKOLOGI DAN BIONOMI</vt:lpstr>
      <vt:lpstr>Habitat Hidup dan Kebiasaan Nyamuk</vt:lpstr>
      <vt:lpstr>1. Keberadaan Pasar </vt:lpstr>
      <vt:lpstr>2. Tempat Sampah   </vt:lpstr>
      <vt:lpstr>4. Keberadaan Tanaman Hias </vt:lpstr>
      <vt:lpstr>6. Keberadaan Kontainer</vt:lpstr>
      <vt:lpstr>Perilaku nyamuk 1. Kebiasaan Menggigit</vt:lpstr>
      <vt:lpstr>2. Kebiasaan Hinggap</vt:lpstr>
      <vt:lpstr>3. Penyebaran dan Jarak Terbang </vt:lpstr>
      <vt:lpstr>Ada beberapa hal yang menyebabkan nyamuk Aedes aegypti terbang dari perindukan ke tempat lainnya, yaitu : </vt:lpstr>
      <vt:lpstr>PowerPoint Presentation</vt:lpstr>
      <vt:lpstr>Variasi Musiman</vt:lpstr>
      <vt:lpstr>Faktor lingkungan</vt:lpstr>
      <vt:lpstr>Lingkungan Biologi  </vt:lpstr>
      <vt:lpstr>Lingkungan Sosial  </vt:lpstr>
      <vt:lpstr>PowerPoint Presentation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ailsa</dc:creator>
  <cp:lastModifiedBy>Hp</cp:lastModifiedBy>
  <cp:revision>24</cp:revision>
  <dcterms:created xsi:type="dcterms:W3CDTF">2021-02-13T06:02:05Z</dcterms:created>
  <dcterms:modified xsi:type="dcterms:W3CDTF">2022-02-14T08:44:34Z</dcterms:modified>
</cp:coreProperties>
</file>