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8" r:id="rId3"/>
    <p:sldId id="259" r:id="rId4"/>
    <p:sldId id="260" r:id="rId5"/>
    <p:sldId id="267" r:id="rId6"/>
    <p:sldId id="261" r:id="rId7"/>
    <p:sldId id="262" r:id="rId8"/>
    <p:sldId id="263" r:id="rId9"/>
    <p:sldId id="268" r:id="rId10"/>
    <p:sldId id="269" r:id="rId11"/>
    <p:sldId id="270" r:id="rId12"/>
    <p:sldId id="271" r:id="rId13"/>
    <p:sldId id="272" r:id="rId14"/>
    <p:sldId id="273" r:id="rId15"/>
    <p:sldId id="264" r:id="rId16"/>
    <p:sldId id="265" r:id="rId17"/>
    <p:sldId id="26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E9060E5-46A5-46BB-8201-491A1F535AA1}" type="datetimeFigureOut">
              <a:rPr lang="en-US" smtClean="0"/>
              <a:t>4/1/2024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27DACA77-2244-4A36-8DD8-A791AA47C11B}"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9060E5-46A5-46BB-8201-491A1F535AA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ACA77-2244-4A36-8DD8-A791AA47C11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9060E5-46A5-46BB-8201-491A1F535AA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ACA77-2244-4A36-8DD8-A791AA47C11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9060E5-46A5-46BB-8201-491A1F535AA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ACA77-2244-4A36-8DD8-A791AA47C11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E9060E5-46A5-46BB-8201-491A1F535AA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27DACA77-2244-4A36-8DD8-A791AA47C11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9060E5-46A5-46BB-8201-491A1F535AA1}"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DACA77-2244-4A36-8DD8-A791AA47C11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E9060E5-46A5-46BB-8201-491A1F535AA1}" type="datetimeFigureOut">
              <a:rPr lang="en-US" smtClean="0"/>
              <a:t>4/1/2024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DACA77-2244-4A36-8DD8-A791AA47C11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E9060E5-46A5-46BB-8201-491A1F535AA1}" type="datetimeFigureOut">
              <a:rPr lang="en-US" smtClean="0"/>
              <a:t>4/1/2024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DACA77-2244-4A36-8DD8-A791AA47C11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060E5-46A5-46BB-8201-491A1F535AA1}" type="datetimeFigureOut">
              <a:rPr lang="en-US" smtClean="0"/>
              <a:t>4/1/2024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DACA77-2244-4A36-8DD8-A791AA47C11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9060E5-46A5-46BB-8201-491A1F535AA1}"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DACA77-2244-4A36-8DD8-A791AA47C11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E9060E5-46A5-46BB-8201-491A1F535AA1}"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DACA77-2244-4A36-8DD8-A791AA47C11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E9060E5-46A5-46BB-8201-491A1F535AA1}" type="datetimeFigureOut">
              <a:rPr lang="en-US" smtClean="0"/>
              <a:t>4/1/2024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7DACA77-2244-4A36-8DD8-A791AA47C11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16833"/>
            <a:ext cx="7772400" cy="2952328"/>
          </a:xfrm>
        </p:spPr>
        <p:txBody>
          <a:bodyPr>
            <a:normAutofit/>
          </a:bodyPr>
          <a:lstStyle/>
          <a:p>
            <a:r>
              <a:rPr lang="en-US" b="1" dirty="0" smtClean="0"/>
              <a:t>DISMINORE DAN KECEMASAN PADA REMAJA</a:t>
            </a:r>
            <a:br>
              <a:rPr lang="en-US" b="1" dirty="0" smtClean="0"/>
            </a:br>
            <a:endParaRPr lang="en-US" b="1" dirty="0"/>
          </a:p>
        </p:txBody>
      </p:sp>
    </p:spTree>
    <p:extLst>
      <p:ext uri="{BB962C8B-B14F-4D97-AF65-F5344CB8AC3E}">
        <p14:creationId xmlns:p14="http://schemas.microsoft.com/office/powerpoint/2010/main" val="1538881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INTERVENSI KEPERAWATAN </a:t>
            </a:r>
            <a:endParaRPr lang="en-US" dirty="0"/>
          </a:p>
        </p:txBody>
      </p:sp>
      <p:sp>
        <p:nvSpPr>
          <p:cNvPr id="3" name="Content Placeholder 2"/>
          <p:cNvSpPr>
            <a:spLocks noGrp="1"/>
          </p:cNvSpPr>
          <p:nvPr>
            <p:ph idx="1"/>
          </p:nvPr>
        </p:nvSpPr>
        <p:spPr/>
        <p:txBody>
          <a:bodyPr>
            <a:normAutofit fontScale="77500" lnSpcReduction="20000"/>
          </a:bodyPr>
          <a:lstStyle/>
          <a:p>
            <a:pPr marL="137160" indent="0">
              <a:buNone/>
            </a:pPr>
            <a:r>
              <a:rPr lang="en-US" b="1" dirty="0"/>
              <a:t>1. </a:t>
            </a:r>
            <a:r>
              <a:rPr lang="en-US" b="1" dirty="0" err="1"/>
              <a:t>Nyeri</a:t>
            </a:r>
            <a:r>
              <a:rPr lang="en-US" b="1" dirty="0"/>
              <a:t> </a:t>
            </a:r>
            <a:r>
              <a:rPr lang="en-US" b="1" dirty="0" err="1"/>
              <a:t>akut</a:t>
            </a:r>
            <a:r>
              <a:rPr lang="en-US" b="1" dirty="0"/>
              <a:t> </a:t>
            </a:r>
            <a:r>
              <a:rPr lang="en-US" b="1" dirty="0" err="1"/>
              <a:t>berhubungan</a:t>
            </a:r>
            <a:r>
              <a:rPr lang="en-US" b="1" dirty="0"/>
              <a:t> </a:t>
            </a:r>
            <a:r>
              <a:rPr lang="en-US" b="1" dirty="0" err="1"/>
              <a:t>dengan</a:t>
            </a:r>
            <a:r>
              <a:rPr lang="en-US" b="1" dirty="0"/>
              <a:t> </a:t>
            </a:r>
            <a:r>
              <a:rPr lang="en-US" b="1" dirty="0" err="1"/>
              <a:t>Agen</a:t>
            </a:r>
            <a:r>
              <a:rPr lang="en-US" b="1" dirty="0"/>
              <a:t> </a:t>
            </a:r>
            <a:r>
              <a:rPr lang="en-US" b="1" dirty="0" err="1"/>
              <a:t>pencedera</a:t>
            </a:r>
            <a:r>
              <a:rPr lang="en-US" b="1" dirty="0"/>
              <a:t> </a:t>
            </a:r>
            <a:r>
              <a:rPr lang="en-US" b="1" dirty="0" err="1"/>
              <a:t>fisiologis</a:t>
            </a:r>
            <a:r>
              <a:rPr lang="en-US" b="1" dirty="0"/>
              <a:t> (</a:t>
            </a:r>
            <a:r>
              <a:rPr lang="en-US" b="1" dirty="0" err="1"/>
              <a:t>tim</a:t>
            </a:r>
            <a:r>
              <a:rPr lang="en-US" b="1" dirty="0"/>
              <a:t> </a:t>
            </a:r>
            <a:r>
              <a:rPr lang="en-US" b="1" dirty="0" err="1"/>
              <a:t>pokja</a:t>
            </a:r>
            <a:r>
              <a:rPr lang="en-US" b="1" dirty="0"/>
              <a:t> SDKI DPP PPNI,2017</a:t>
            </a:r>
            <a:r>
              <a:rPr lang="en-US" b="1" dirty="0" smtClean="0"/>
              <a:t>) :</a:t>
            </a:r>
          </a:p>
          <a:p>
            <a:pPr marL="137160" indent="0">
              <a:buNone/>
            </a:pPr>
            <a:r>
              <a:rPr lang="en-US" b="1" dirty="0" smtClean="0"/>
              <a:t>a. </a:t>
            </a:r>
            <a:r>
              <a:rPr lang="en-US" b="1" dirty="0" err="1" smtClean="0"/>
              <a:t>Observasi</a:t>
            </a:r>
            <a:endParaRPr lang="en-US" b="1" dirty="0" smtClean="0"/>
          </a:p>
          <a:p>
            <a:r>
              <a:rPr lang="en-US" dirty="0" err="1"/>
              <a:t>lokasi</a:t>
            </a:r>
            <a:r>
              <a:rPr lang="en-US" dirty="0"/>
              <a:t>, </a:t>
            </a:r>
            <a:r>
              <a:rPr lang="en-US" dirty="0" err="1"/>
              <a:t>karakteristik</a:t>
            </a:r>
            <a:r>
              <a:rPr lang="en-US" dirty="0"/>
              <a:t>, </a:t>
            </a:r>
            <a:r>
              <a:rPr lang="en-US" dirty="0" err="1"/>
              <a:t>durasi</a:t>
            </a:r>
            <a:r>
              <a:rPr lang="en-US" dirty="0"/>
              <a:t>, </a:t>
            </a:r>
            <a:r>
              <a:rPr lang="en-US" dirty="0" err="1"/>
              <a:t>frekuensi</a:t>
            </a:r>
            <a:r>
              <a:rPr lang="en-US" dirty="0"/>
              <a:t>, </a:t>
            </a:r>
            <a:r>
              <a:rPr lang="en-US" dirty="0" err="1"/>
              <a:t>kualitas</a:t>
            </a:r>
            <a:r>
              <a:rPr lang="en-US" dirty="0"/>
              <a:t>, </a:t>
            </a:r>
            <a:r>
              <a:rPr lang="en-US" dirty="0" err="1"/>
              <a:t>intensitas</a:t>
            </a:r>
            <a:r>
              <a:rPr lang="en-US" dirty="0"/>
              <a:t> </a:t>
            </a:r>
            <a:r>
              <a:rPr lang="en-US" dirty="0" err="1"/>
              <a:t>nyeri</a:t>
            </a:r>
            <a:r>
              <a:rPr lang="en-US" dirty="0"/>
              <a:t> </a:t>
            </a:r>
            <a:endParaRPr lang="en-US" dirty="0" smtClean="0"/>
          </a:p>
          <a:p>
            <a:r>
              <a:rPr lang="en-US" dirty="0" smtClean="0"/>
              <a:t> </a:t>
            </a:r>
            <a:r>
              <a:rPr lang="en-US" dirty="0" err="1"/>
              <a:t>Identifikasi</a:t>
            </a:r>
            <a:r>
              <a:rPr lang="en-US" dirty="0"/>
              <a:t> </a:t>
            </a:r>
            <a:r>
              <a:rPr lang="en-US" dirty="0" err="1"/>
              <a:t>skala</a:t>
            </a:r>
            <a:r>
              <a:rPr lang="en-US" dirty="0"/>
              <a:t> </a:t>
            </a:r>
            <a:r>
              <a:rPr lang="en-US" dirty="0" err="1"/>
              <a:t>nyeri</a:t>
            </a:r>
            <a:r>
              <a:rPr lang="en-US" dirty="0"/>
              <a:t> </a:t>
            </a:r>
          </a:p>
          <a:p>
            <a:r>
              <a:rPr lang="en-US" dirty="0" err="1" smtClean="0"/>
              <a:t>Identifikasi</a:t>
            </a:r>
            <a:r>
              <a:rPr lang="en-US" dirty="0" smtClean="0"/>
              <a:t> </a:t>
            </a:r>
            <a:r>
              <a:rPr lang="en-US" dirty="0" err="1"/>
              <a:t>respon</a:t>
            </a:r>
            <a:r>
              <a:rPr lang="en-US" dirty="0"/>
              <a:t> </a:t>
            </a:r>
            <a:r>
              <a:rPr lang="en-US" dirty="0" err="1"/>
              <a:t>nyeri</a:t>
            </a:r>
            <a:r>
              <a:rPr lang="en-US" dirty="0"/>
              <a:t> non </a:t>
            </a:r>
            <a:r>
              <a:rPr lang="en-US" dirty="0" smtClean="0"/>
              <a:t>verbal</a:t>
            </a:r>
          </a:p>
          <a:p>
            <a:r>
              <a:rPr lang="en-US" dirty="0" smtClean="0"/>
              <a:t> </a:t>
            </a:r>
            <a:r>
              <a:rPr lang="en-US" dirty="0" err="1"/>
              <a:t>Identifikasi</a:t>
            </a:r>
            <a:r>
              <a:rPr lang="en-US" dirty="0"/>
              <a:t> </a:t>
            </a:r>
            <a:r>
              <a:rPr lang="en-US" dirty="0" err="1"/>
              <a:t>faktor</a:t>
            </a:r>
            <a:r>
              <a:rPr lang="en-US" dirty="0"/>
              <a:t> yang </a:t>
            </a:r>
            <a:r>
              <a:rPr lang="en-US" dirty="0" err="1"/>
              <a:t>memperberat</a:t>
            </a:r>
            <a:r>
              <a:rPr lang="en-US" dirty="0"/>
              <a:t> </a:t>
            </a:r>
            <a:r>
              <a:rPr lang="en-US" dirty="0" err="1"/>
              <a:t>dan</a:t>
            </a:r>
            <a:r>
              <a:rPr lang="en-US" dirty="0"/>
              <a:t> </a:t>
            </a:r>
            <a:r>
              <a:rPr lang="en-US" dirty="0" err="1"/>
              <a:t>memperingan</a:t>
            </a:r>
            <a:r>
              <a:rPr lang="en-US" dirty="0"/>
              <a:t> </a:t>
            </a:r>
            <a:r>
              <a:rPr lang="en-US" dirty="0" err="1"/>
              <a:t>nyeri</a:t>
            </a:r>
            <a:r>
              <a:rPr lang="en-US" dirty="0"/>
              <a:t> </a:t>
            </a:r>
          </a:p>
          <a:p>
            <a:r>
              <a:rPr lang="en-US" dirty="0" err="1" smtClean="0"/>
              <a:t>Identifikasi</a:t>
            </a:r>
            <a:r>
              <a:rPr lang="en-US" dirty="0" smtClean="0"/>
              <a:t> </a:t>
            </a:r>
            <a:r>
              <a:rPr lang="en-US" dirty="0" err="1"/>
              <a:t>pengetahuan</a:t>
            </a:r>
            <a:r>
              <a:rPr lang="en-US" dirty="0"/>
              <a:t> </a:t>
            </a:r>
            <a:r>
              <a:rPr lang="en-US" dirty="0" err="1"/>
              <a:t>dan</a:t>
            </a:r>
            <a:r>
              <a:rPr lang="en-US" dirty="0"/>
              <a:t> </a:t>
            </a:r>
            <a:r>
              <a:rPr lang="en-US" dirty="0" err="1"/>
              <a:t>keyakinan</a:t>
            </a:r>
            <a:r>
              <a:rPr lang="en-US" dirty="0"/>
              <a:t> </a:t>
            </a:r>
            <a:r>
              <a:rPr lang="en-US" dirty="0" err="1"/>
              <a:t>tentang</a:t>
            </a:r>
            <a:r>
              <a:rPr lang="en-US" dirty="0"/>
              <a:t> </a:t>
            </a:r>
            <a:r>
              <a:rPr lang="en-US" dirty="0" err="1" smtClean="0"/>
              <a:t>nyeri</a:t>
            </a:r>
            <a:endParaRPr lang="en-US" dirty="0" smtClean="0"/>
          </a:p>
          <a:p>
            <a:r>
              <a:rPr lang="en-US" dirty="0" err="1" smtClean="0"/>
              <a:t>Identifikasi</a:t>
            </a:r>
            <a:r>
              <a:rPr lang="en-US" dirty="0" smtClean="0"/>
              <a:t> </a:t>
            </a:r>
            <a:r>
              <a:rPr lang="en-US" dirty="0" err="1"/>
              <a:t>pengaruh</a:t>
            </a:r>
            <a:r>
              <a:rPr lang="en-US" dirty="0"/>
              <a:t> </a:t>
            </a:r>
            <a:r>
              <a:rPr lang="en-US" dirty="0" err="1"/>
              <a:t>budaya</a:t>
            </a:r>
            <a:r>
              <a:rPr lang="en-US" dirty="0"/>
              <a:t> </a:t>
            </a:r>
            <a:r>
              <a:rPr lang="en-US" dirty="0" err="1"/>
              <a:t>terhadap</a:t>
            </a:r>
            <a:r>
              <a:rPr lang="en-US" dirty="0"/>
              <a:t> </a:t>
            </a:r>
            <a:r>
              <a:rPr lang="en-US" dirty="0" err="1"/>
              <a:t>respon</a:t>
            </a:r>
            <a:r>
              <a:rPr lang="en-US" dirty="0"/>
              <a:t> </a:t>
            </a:r>
            <a:r>
              <a:rPr lang="en-US" dirty="0" err="1"/>
              <a:t>nyeri</a:t>
            </a:r>
            <a:r>
              <a:rPr lang="en-US" dirty="0"/>
              <a:t> </a:t>
            </a:r>
          </a:p>
          <a:p>
            <a:r>
              <a:rPr lang="en-US" dirty="0" err="1" smtClean="0"/>
              <a:t>Identifikasi</a:t>
            </a:r>
            <a:r>
              <a:rPr lang="en-US" dirty="0" smtClean="0"/>
              <a:t> </a:t>
            </a:r>
            <a:r>
              <a:rPr lang="en-US" dirty="0" err="1"/>
              <a:t>pengaruh</a:t>
            </a:r>
            <a:r>
              <a:rPr lang="en-US" dirty="0"/>
              <a:t> </a:t>
            </a:r>
            <a:r>
              <a:rPr lang="en-US" dirty="0" err="1"/>
              <a:t>nyeri</a:t>
            </a:r>
            <a:r>
              <a:rPr lang="en-US" dirty="0"/>
              <a:t> </a:t>
            </a:r>
            <a:r>
              <a:rPr lang="en-US" dirty="0" err="1"/>
              <a:t>pada</a:t>
            </a:r>
            <a:r>
              <a:rPr lang="en-US" dirty="0"/>
              <a:t> </a:t>
            </a:r>
            <a:r>
              <a:rPr lang="en-US" dirty="0" err="1"/>
              <a:t>kualitas</a:t>
            </a:r>
            <a:r>
              <a:rPr lang="en-US" dirty="0"/>
              <a:t> </a:t>
            </a:r>
            <a:r>
              <a:rPr lang="en-US" dirty="0" err="1" smtClean="0"/>
              <a:t>hidup</a:t>
            </a:r>
            <a:endParaRPr lang="en-US" dirty="0" smtClean="0"/>
          </a:p>
          <a:p>
            <a:r>
              <a:rPr lang="en-US" dirty="0" smtClean="0"/>
              <a:t> </a:t>
            </a:r>
            <a:r>
              <a:rPr lang="en-US" dirty="0"/>
              <a:t>Monitor </a:t>
            </a:r>
            <a:r>
              <a:rPr lang="en-US" dirty="0" err="1"/>
              <a:t>keberhasilan</a:t>
            </a:r>
            <a:r>
              <a:rPr lang="en-US" dirty="0"/>
              <a:t> </a:t>
            </a:r>
            <a:r>
              <a:rPr lang="en-US" dirty="0" err="1"/>
              <a:t>terapi</a:t>
            </a:r>
            <a:r>
              <a:rPr lang="en-US" dirty="0"/>
              <a:t> </a:t>
            </a:r>
            <a:r>
              <a:rPr lang="en-US" dirty="0" err="1"/>
              <a:t>komplementer</a:t>
            </a:r>
            <a:r>
              <a:rPr lang="en-US" dirty="0"/>
              <a:t> yang </a:t>
            </a:r>
            <a:r>
              <a:rPr lang="en-US" dirty="0" err="1"/>
              <a:t>sudah</a:t>
            </a:r>
            <a:r>
              <a:rPr lang="en-US" dirty="0"/>
              <a:t> </a:t>
            </a:r>
            <a:r>
              <a:rPr lang="en-US" dirty="0" err="1" smtClean="0"/>
              <a:t>diberikan</a:t>
            </a:r>
            <a:endParaRPr lang="en-US" dirty="0" smtClean="0"/>
          </a:p>
          <a:p>
            <a:r>
              <a:rPr lang="en-US" dirty="0" smtClean="0"/>
              <a:t> </a:t>
            </a:r>
            <a:r>
              <a:rPr lang="en-US" dirty="0"/>
              <a:t>Monitor </a:t>
            </a:r>
            <a:r>
              <a:rPr lang="en-US" dirty="0" err="1"/>
              <a:t>efek</a:t>
            </a:r>
            <a:r>
              <a:rPr lang="en-US" dirty="0"/>
              <a:t> </a:t>
            </a:r>
            <a:r>
              <a:rPr lang="en-US" dirty="0" err="1"/>
              <a:t>samping</a:t>
            </a:r>
            <a:r>
              <a:rPr lang="en-US" dirty="0"/>
              <a:t> </a:t>
            </a:r>
            <a:r>
              <a:rPr lang="en-US" dirty="0" err="1"/>
              <a:t>penggunaan</a:t>
            </a:r>
            <a:r>
              <a:rPr lang="en-US" dirty="0"/>
              <a:t> </a:t>
            </a:r>
            <a:r>
              <a:rPr lang="en-US" dirty="0" err="1" smtClean="0"/>
              <a:t>analgetik</a:t>
            </a:r>
            <a:r>
              <a:rPr lang="en-US" dirty="0" smtClean="0"/>
              <a:t>.</a:t>
            </a:r>
          </a:p>
          <a:p>
            <a:pPr marL="137160" indent="0">
              <a:buNone/>
            </a:pPr>
            <a:r>
              <a:rPr lang="en-US" b="1" dirty="0"/>
              <a:t>b. </a:t>
            </a:r>
            <a:r>
              <a:rPr lang="en-US" b="1" dirty="0" err="1" smtClean="0"/>
              <a:t>Terapeutik</a:t>
            </a:r>
            <a:endParaRPr lang="en-US" b="1" dirty="0" smtClean="0"/>
          </a:p>
          <a:p>
            <a:pPr marL="137160" indent="0">
              <a:buNone/>
            </a:pPr>
            <a:endParaRPr lang="en-US" dirty="0"/>
          </a:p>
        </p:txBody>
      </p:sp>
    </p:spTree>
    <p:extLst>
      <p:ext uri="{BB962C8B-B14F-4D97-AF65-F5344CB8AC3E}">
        <p14:creationId xmlns:p14="http://schemas.microsoft.com/office/powerpoint/2010/main" val="262642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192728"/>
          </a:xfrm>
        </p:spPr>
        <p:txBody>
          <a:bodyPr>
            <a:normAutofit/>
          </a:bodyPr>
          <a:lstStyle/>
          <a:p>
            <a:pPr marL="137160" indent="0">
              <a:buNone/>
            </a:pPr>
            <a:r>
              <a:rPr lang="en-US" sz="2000" b="1" dirty="0"/>
              <a:t>b. </a:t>
            </a:r>
            <a:r>
              <a:rPr lang="en-US" sz="2000" b="1" dirty="0" err="1" smtClean="0"/>
              <a:t>Terapeutik</a:t>
            </a:r>
            <a:endParaRPr lang="en-US" sz="2000" b="1" dirty="0" smtClean="0"/>
          </a:p>
          <a:p>
            <a:pPr>
              <a:buFont typeface="Wingdings" pitchFamily="2" charset="2"/>
              <a:buChar char="q"/>
            </a:pPr>
            <a:r>
              <a:rPr lang="en-US" sz="2000" dirty="0" err="1"/>
              <a:t>Berikan</a:t>
            </a:r>
            <a:r>
              <a:rPr lang="en-US" sz="2000" dirty="0"/>
              <a:t> </a:t>
            </a:r>
            <a:r>
              <a:rPr lang="en-US" sz="2000" dirty="0" err="1"/>
              <a:t>teknik</a:t>
            </a:r>
            <a:r>
              <a:rPr lang="en-US" sz="2000" dirty="0"/>
              <a:t> </a:t>
            </a:r>
            <a:r>
              <a:rPr lang="en-US" sz="2000" dirty="0" err="1"/>
              <a:t>nonfarmakologis</a:t>
            </a:r>
            <a:r>
              <a:rPr lang="en-US" sz="2000" dirty="0"/>
              <a:t> </a:t>
            </a:r>
            <a:r>
              <a:rPr lang="en-US" sz="2000" dirty="0" err="1"/>
              <a:t>untuk</a:t>
            </a:r>
            <a:r>
              <a:rPr lang="en-US" sz="2000" dirty="0"/>
              <a:t> </a:t>
            </a:r>
            <a:r>
              <a:rPr lang="en-US" sz="2000" dirty="0" err="1"/>
              <a:t>mengurangi</a:t>
            </a:r>
            <a:r>
              <a:rPr lang="en-US" sz="2000" dirty="0"/>
              <a:t> rasa </a:t>
            </a:r>
            <a:r>
              <a:rPr lang="en-US" sz="2000" dirty="0" err="1"/>
              <a:t>nyeri</a:t>
            </a:r>
            <a:r>
              <a:rPr lang="en-US" sz="2000" dirty="0"/>
              <a:t> (</a:t>
            </a:r>
            <a:r>
              <a:rPr lang="en-US" sz="2000" dirty="0" err="1"/>
              <a:t>mis</a:t>
            </a:r>
            <a:r>
              <a:rPr lang="en-US" sz="2000" dirty="0"/>
              <a:t>. TENS, hypnosis, </a:t>
            </a:r>
            <a:r>
              <a:rPr lang="en-US" sz="2000" dirty="0" err="1"/>
              <a:t>akupresur</a:t>
            </a:r>
            <a:r>
              <a:rPr lang="en-US" sz="2000" dirty="0"/>
              <a:t>, </a:t>
            </a:r>
            <a:r>
              <a:rPr lang="en-US" sz="2000" dirty="0" err="1"/>
              <a:t>terapi</a:t>
            </a:r>
            <a:r>
              <a:rPr lang="en-US" sz="2000" dirty="0"/>
              <a:t> </a:t>
            </a:r>
            <a:r>
              <a:rPr lang="en-US" sz="2000" dirty="0" err="1"/>
              <a:t>musik</a:t>
            </a:r>
            <a:r>
              <a:rPr lang="en-US" sz="2000" dirty="0"/>
              <a:t>, biofeedback, </a:t>
            </a:r>
            <a:r>
              <a:rPr lang="en-US" sz="2000" dirty="0" err="1"/>
              <a:t>terapi</a:t>
            </a:r>
            <a:r>
              <a:rPr lang="en-US" sz="2000" dirty="0"/>
              <a:t> </a:t>
            </a:r>
            <a:r>
              <a:rPr lang="en-US" sz="2000" dirty="0" err="1"/>
              <a:t>pijat</a:t>
            </a:r>
            <a:r>
              <a:rPr lang="en-US" sz="2000" dirty="0"/>
              <a:t>, aroma </a:t>
            </a:r>
            <a:r>
              <a:rPr lang="en-US" sz="2000" dirty="0" err="1"/>
              <a:t>terapi</a:t>
            </a:r>
            <a:r>
              <a:rPr lang="en-US" sz="2000" dirty="0"/>
              <a:t>, </a:t>
            </a:r>
            <a:r>
              <a:rPr lang="en-US" sz="2000" dirty="0" err="1"/>
              <a:t>teknik</a:t>
            </a:r>
            <a:r>
              <a:rPr lang="en-US" sz="2000" dirty="0"/>
              <a:t> </a:t>
            </a:r>
            <a:r>
              <a:rPr lang="en-US" sz="2000" dirty="0" err="1"/>
              <a:t>imajinasi</a:t>
            </a:r>
            <a:r>
              <a:rPr lang="en-US" sz="2000" dirty="0"/>
              <a:t> </a:t>
            </a:r>
            <a:r>
              <a:rPr lang="en-US" sz="2000" dirty="0" err="1"/>
              <a:t>terbimbing</a:t>
            </a:r>
            <a:r>
              <a:rPr lang="en-US" sz="2000" dirty="0"/>
              <a:t>, </a:t>
            </a:r>
            <a:r>
              <a:rPr lang="en-US" sz="2000" dirty="0" err="1"/>
              <a:t>kompres</a:t>
            </a:r>
            <a:r>
              <a:rPr lang="en-US" sz="2000" dirty="0"/>
              <a:t> </a:t>
            </a:r>
            <a:r>
              <a:rPr lang="en-US" sz="2000" dirty="0" err="1"/>
              <a:t>hangat</a:t>
            </a:r>
            <a:r>
              <a:rPr lang="en-US" sz="2000" dirty="0"/>
              <a:t>/</a:t>
            </a:r>
            <a:r>
              <a:rPr lang="en-US" sz="2000" dirty="0" err="1"/>
              <a:t>dingin</a:t>
            </a:r>
            <a:r>
              <a:rPr lang="en-US" sz="2000" dirty="0"/>
              <a:t>, </a:t>
            </a:r>
            <a:r>
              <a:rPr lang="en-US" sz="2000" dirty="0" err="1"/>
              <a:t>terapi</a:t>
            </a:r>
            <a:r>
              <a:rPr lang="en-US" sz="2000" dirty="0"/>
              <a:t> </a:t>
            </a:r>
            <a:r>
              <a:rPr lang="en-US" sz="2000" dirty="0" err="1"/>
              <a:t>bermain</a:t>
            </a:r>
            <a:r>
              <a:rPr lang="en-US" sz="2000" dirty="0"/>
              <a:t>) </a:t>
            </a:r>
          </a:p>
          <a:p>
            <a:pPr>
              <a:buFont typeface="Wingdings" pitchFamily="2" charset="2"/>
              <a:buChar char="q"/>
            </a:pPr>
            <a:r>
              <a:rPr lang="en-US" sz="2000" dirty="0" smtClean="0"/>
              <a:t>Control </a:t>
            </a:r>
            <a:r>
              <a:rPr lang="en-US" sz="2000" dirty="0" err="1"/>
              <a:t>lingkungan</a:t>
            </a:r>
            <a:r>
              <a:rPr lang="en-US" sz="2000" dirty="0"/>
              <a:t> yang </a:t>
            </a:r>
            <a:r>
              <a:rPr lang="en-US" sz="2000" dirty="0" err="1"/>
              <a:t>memperberat</a:t>
            </a:r>
            <a:r>
              <a:rPr lang="en-US" sz="2000" dirty="0"/>
              <a:t> rasa </a:t>
            </a:r>
            <a:r>
              <a:rPr lang="en-US" sz="2000" dirty="0" err="1"/>
              <a:t>nyeri</a:t>
            </a:r>
            <a:r>
              <a:rPr lang="en-US" sz="2000" dirty="0"/>
              <a:t> (</a:t>
            </a:r>
            <a:r>
              <a:rPr lang="en-US" sz="2000" dirty="0" err="1"/>
              <a:t>mis</a:t>
            </a:r>
            <a:r>
              <a:rPr lang="en-US" sz="2000" dirty="0"/>
              <a:t>. </a:t>
            </a:r>
            <a:r>
              <a:rPr lang="en-US" sz="2000" dirty="0" err="1"/>
              <a:t>Suhu</a:t>
            </a:r>
            <a:r>
              <a:rPr lang="en-US" sz="2000" dirty="0"/>
              <a:t> </a:t>
            </a:r>
            <a:r>
              <a:rPr lang="en-US" sz="2000" dirty="0" err="1"/>
              <a:t>ruangan</a:t>
            </a:r>
            <a:r>
              <a:rPr lang="en-US" sz="2000" dirty="0"/>
              <a:t>, </a:t>
            </a:r>
            <a:r>
              <a:rPr lang="en-US" sz="2000" dirty="0" err="1"/>
              <a:t>pencahayaan</a:t>
            </a:r>
            <a:r>
              <a:rPr lang="en-US" sz="2000" dirty="0"/>
              <a:t>, </a:t>
            </a:r>
            <a:r>
              <a:rPr lang="en-US" sz="2000" dirty="0" err="1"/>
              <a:t>kebisingan</a:t>
            </a:r>
            <a:r>
              <a:rPr lang="en-US" sz="2000" dirty="0"/>
              <a:t>) </a:t>
            </a:r>
            <a:endParaRPr lang="en-US" sz="2000" dirty="0" smtClean="0"/>
          </a:p>
          <a:p>
            <a:pPr>
              <a:buFont typeface="Wingdings" pitchFamily="2" charset="2"/>
              <a:buChar char="q"/>
            </a:pPr>
            <a:r>
              <a:rPr lang="en-US" sz="2000" dirty="0" err="1" smtClean="0"/>
              <a:t>Fasilitasi</a:t>
            </a:r>
            <a:r>
              <a:rPr lang="en-US" sz="2000" dirty="0" smtClean="0"/>
              <a:t> </a:t>
            </a:r>
            <a:r>
              <a:rPr lang="en-US" sz="2000" dirty="0" err="1"/>
              <a:t>istirahat</a:t>
            </a:r>
            <a:r>
              <a:rPr lang="en-US" sz="2000" dirty="0"/>
              <a:t> </a:t>
            </a:r>
            <a:r>
              <a:rPr lang="en-US" sz="2000" dirty="0" err="1"/>
              <a:t>dan</a:t>
            </a:r>
            <a:r>
              <a:rPr lang="en-US" sz="2000" dirty="0"/>
              <a:t> </a:t>
            </a:r>
            <a:r>
              <a:rPr lang="en-US" sz="2000" dirty="0" err="1"/>
              <a:t>tidur</a:t>
            </a:r>
            <a:r>
              <a:rPr lang="en-US" sz="2000" dirty="0"/>
              <a:t> d. </a:t>
            </a:r>
            <a:r>
              <a:rPr lang="en-US" sz="2000" dirty="0" err="1"/>
              <a:t>Pertimbangkan</a:t>
            </a:r>
            <a:r>
              <a:rPr lang="en-US" sz="2000" dirty="0"/>
              <a:t> </a:t>
            </a:r>
            <a:r>
              <a:rPr lang="en-US" sz="2000" dirty="0" err="1"/>
              <a:t>jenis</a:t>
            </a:r>
            <a:r>
              <a:rPr lang="en-US" sz="2000" dirty="0"/>
              <a:t> </a:t>
            </a:r>
            <a:r>
              <a:rPr lang="en-US" sz="2000" dirty="0" err="1"/>
              <a:t>dan</a:t>
            </a:r>
            <a:r>
              <a:rPr lang="en-US" sz="2000" dirty="0"/>
              <a:t> </a:t>
            </a:r>
            <a:r>
              <a:rPr lang="en-US" sz="2000" dirty="0" err="1"/>
              <a:t>sumber</a:t>
            </a:r>
            <a:r>
              <a:rPr lang="en-US" sz="2000" dirty="0"/>
              <a:t> </a:t>
            </a:r>
            <a:r>
              <a:rPr lang="en-US" sz="2000" dirty="0" err="1"/>
              <a:t>nyeri</a:t>
            </a:r>
            <a:r>
              <a:rPr lang="en-US" sz="2000" dirty="0"/>
              <a:t> </a:t>
            </a:r>
            <a:r>
              <a:rPr lang="en-US" sz="2000" dirty="0" err="1"/>
              <a:t>dalam</a:t>
            </a:r>
            <a:r>
              <a:rPr lang="en-US" sz="2000" dirty="0"/>
              <a:t> </a:t>
            </a:r>
            <a:r>
              <a:rPr lang="en-US" sz="2000" dirty="0" err="1"/>
              <a:t>pemilihan</a:t>
            </a:r>
            <a:r>
              <a:rPr lang="en-US" sz="2000" dirty="0"/>
              <a:t> </a:t>
            </a:r>
            <a:r>
              <a:rPr lang="en-US" sz="2000" dirty="0" err="1"/>
              <a:t>strategi</a:t>
            </a:r>
            <a:r>
              <a:rPr lang="en-US" sz="2000" dirty="0"/>
              <a:t> </a:t>
            </a:r>
            <a:r>
              <a:rPr lang="en-US" sz="2000" dirty="0" err="1"/>
              <a:t>meredakan</a:t>
            </a:r>
            <a:r>
              <a:rPr lang="en-US" sz="2000" dirty="0"/>
              <a:t> </a:t>
            </a:r>
            <a:r>
              <a:rPr lang="en-US" sz="2000" dirty="0" err="1" smtClean="0"/>
              <a:t>nyeri</a:t>
            </a:r>
            <a:r>
              <a:rPr lang="en-US" sz="2000" dirty="0" smtClean="0"/>
              <a:t>. </a:t>
            </a:r>
          </a:p>
          <a:p>
            <a:pPr marL="137160" indent="0">
              <a:buNone/>
            </a:pPr>
            <a:r>
              <a:rPr lang="en-US" sz="2000" b="1" dirty="0" smtClean="0"/>
              <a:t>c. </a:t>
            </a:r>
            <a:r>
              <a:rPr lang="en-US" sz="2000" b="1" dirty="0" err="1" smtClean="0"/>
              <a:t>Edukasi</a:t>
            </a:r>
            <a:endParaRPr lang="en-US" sz="2000" b="1" dirty="0" smtClean="0"/>
          </a:p>
          <a:p>
            <a:pPr>
              <a:buFont typeface="Wingdings" pitchFamily="2" charset="2"/>
              <a:buChar char="q"/>
            </a:pPr>
            <a:r>
              <a:rPr lang="en-US" sz="2000" dirty="0" err="1" smtClean="0"/>
              <a:t>Jelaskan</a:t>
            </a:r>
            <a:r>
              <a:rPr lang="en-US" sz="2000" dirty="0" smtClean="0"/>
              <a:t> </a:t>
            </a:r>
            <a:r>
              <a:rPr lang="en-US" sz="2000" dirty="0" err="1"/>
              <a:t>penyebab</a:t>
            </a:r>
            <a:r>
              <a:rPr lang="en-US" sz="2000" dirty="0"/>
              <a:t>, </a:t>
            </a:r>
            <a:r>
              <a:rPr lang="en-US" sz="2000" dirty="0" err="1"/>
              <a:t>periode</a:t>
            </a:r>
            <a:r>
              <a:rPr lang="en-US" sz="2000" dirty="0"/>
              <a:t>, </a:t>
            </a:r>
            <a:r>
              <a:rPr lang="en-US" sz="2000" dirty="0" err="1"/>
              <a:t>dan</a:t>
            </a:r>
            <a:r>
              <a:rPr lang="en-US" sz="2000" dirty="0"/>
              <a:t> </a:t>
            </a:r>
            <a:r>
              <a:rPr lang="en-US" sz="2000" dirty="0" err="1"/>
              <a:t>pemicu</a:t>
            </a:r>
            <a:r>
              <a:rPr lang="en-US" sz="2000" dirty="0"/>
              <a:t> </a:t>
            </a:r>
            <a:r>
              <a:rPr lang="en-US" sz="2000" dirty="0" err="1"/>
              <a:t>nyeri</a:t>
            </a:r>
            <a:r>
              <a:rPr lang="en-US" sz="2000" dirty="0"/>
              <a:t> </a:t>
            </a:r>
          </a:p>
          <a:p>
            <a:pPr>
              <a:buFont typeface="Wingdings" pitchFamily="2" charset="2"/>
              <a:buChar char="q"/>
            </a:pPr>
            <a:r>
              <a:rPr lang="en-US" sz="2000" dirty="0" err="1" smtClean="0"/>
              <a:t>Jelaskan</a:t>
            </a:r>
            <a:r>
              <a:rPr lang="en-US" sz="2000" dirty="0" smtClean="0"/>
              <a:t> </a:t>
            </a:r>
            <a:r>
              <a:rPr lang="en-US" sz="2000" dirty="0" err="1"/>
              <a:t>strategi</a:t>
            </a:r>
            <a:r>
              <a:rPr lang="en-US" sz="2000" dirty="0"/>
              <a:t> </a:t>
            </a:r>
            <a:r>
              <a:rPr lang="en-US" sz="2000" dirty="0" err="1"/>
              <a:t>meredakan</a:t>
            </a:r>
            <a:r>
              <a:rPr lang="en-US" sz="2000" dirty="0"/>
              <a:t> </a:t>
            </a:r>
            <a:r>
              <a:rPr lang="en-US" sz="2000" dirty="0" err="1"/>
              <a:t>nyeri</a:t>
            </a:r>
            <a:r>
              <a:rPr lang="en-US" sz="2000" dirty="0"/>
              <a:t> 12 </a:t>
            </a:r>
          </a:p>
          <a:p>
            <a:pPr>
              <a:buFont typeface="Wingdings" pitchFamily="2" charset="2"/>
              <a:buChar char="q"/>
            </a:pPr>
            <a:r>
              <a:rPr lang="en-US" sz="2000" dirty="0" smtClean="0"/>
              <a:t> </a:t>
            </a:r>
            <a:r>
              <a:rPr lang="en-US" sz="2000" dirty="0" err="1"/>
              <a:t>Anjurkan</a:t>
            </a:r>
            <a:r>
              <a:rPr lang="en-US" sz="2000" dirty="0"/>
              <a:t> </a:t>
            </a:r>
            <a:r>
              <a:rPr lang="en-US" sz="2000" dirty="0" err="1"/>
              <a:t>memonitor</a:t>
            </a:r>
            <a:r>
              <a:rPr lang="en-US" sz="2000" dirty="0"/>
              <a:t> </a:t>
            </a:r>
            <a:r>
              <a:rPr lang="en-US" sz="2000" dirty="0" err="1"/>
              <a:t>nyri</a:t>
            </a:r>
            <a:r>
              <a:rPr lang="en-US" sz="2000" dirty="0"/>
              <a:t> </a:t>
            </a:r>
            <a:r>
              <a:rPr lang="en-US" sz="2000" dirty="0" err="1"/>
              <a:t>secara</a:t>
            </a:r>
            <a:r>
              <a:rPr lang="en-US" sz="2000" dirty="0"/>
              <a:t> </a:t>
            </a:r>
            <a:r>
              <a:rPr lang="en-US" sz="2000" dirty="0" err="1"/>
              <a:t>mandiri</a:t>
            </a:r>
            <a:r>
              <a:rPr lang="en-US" sz="2000" dirty="0"/>
              <a:t> </a:t>
            </a:r>
          </a:p>
          <a:p>
            <a:pPr>
              <a:buFont typeface="Wingdings" pitchFamily="2" charset="2"/>
              <a:buChar char="q"/>
            </a:pPr>
            <a:r>
              <a:rPr lang="en-US" sz="2000" dirty="0" err="1" smtClean="0"/>
              <a:t>Anjurkan</a:t>
            </a:r>
            <a:r>
              <a:rPr lang="en-US" sz="2000" dirty="0" smtClean="0"/>
              <a:t> </a:t>
            </a:r>
            <a:r>
              <a:rPr lang="en-US" sz="2000" dirty="0" err="1"/>
              <a:t>menggunakan</a:t>
            </a:r>
            <a:r>
              <a:rPr lang="en-US" sz="2000" dirty="0"/>
              <a:t> </a:t>
            </a:r>
            <a:r>
              <a:rPr lang="en-US" sz="2000" dirty="0" err="1"/>
              <a:t>analgetik</a:t>
            </a:r>
            <a:r>
              <a:rPr lang="en-US" sz="2000" dirty="0"/>
              <a:t> </a:t>
            </a:r>
            <a:r>
              <a:rPr lang="en-US" sz="2000" dirty="0" err="1"/>
              <a:t>secara</a:t>
            </a:r>
            <a:r>
              <a:rPr lang="en-US" sz="2000" dirty="0"/>
              <a:t> </a:t>
            </a:r>
            <a:r>
              <a:rPr lang="en-US" sz="2000" dirty="0" err="1" smtClean="0"/>
              <a:t>tepat</a:t>
            </a:r>
            <a:endParaRPr lang="en-US" sz="2000" dirty="0" smtClean="0"/>
          </a:p>
          <a:p>
            <a:pPr marL="137160" indent="0">
              <a:buNone/>
            </a:pPr>
            <a:r>
              <a:rPr lang="en-US" sz="2000" b="1" dirty="0" smtClean="0"/>
              <a:t>d. </a:t>
            </a:r>
            <a:r>
              <a:rPr lang="en-US" sz="2000" b="1" dirty="0" err="1" smtClean="0"/>
              <a:t>Kolaborasi</a:t>
            </a:r>
            <a:endParaRPr lang="en-US" sz="2000" b="1" dirty="0" smtClean="0"/>
          </a:p>
          <a:p>
            <a:pPr marL="137160" indent="0">
              <a:buNone/>
            </a:pPr>
            <a:r>
              <a:rPr lang="sv-SE" sz="2000" dirty="0"/>
              <a:t>Kolaborasi pemberian analgetik, jika </a:t>
            </a:r>
            <a:r>
              <a:rPr lang="sv-SE" sz="2000" dirty="0" smtClean="0"/>
              <a:t>perlu. </a:t>
            </a:r>
          </a:p>
          <a:p>
            <a:pPr marL="137160" indent="0">
              <a:buNone/>
            </a:pPr>
            <a:endParaRPr lang="en-US" sz="2000" dirty="0"/>
          </a:p>
        </p:txBody>
      </p:sp>
    </p:spTree>
    <p:extLst>
      <p:ext uri="{BB962C8B-B14F-4D97-AF65-F5344CB8AC3E}">
        <p14:creationId xmlns:p14="http://schemas.microsoft.com/office/powerpoint/2010/main" val="2490422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784976" cy="6192728"/>
          </a:xfrm>
        </p:spPr>
        <p:txBody>
          <a:bodyPr>
            <a:normAutofit/>
          </a:bodyPr>
          <a:lstStyle/>
          <a:p>
            <a:pPr marL="137160" indent="0">
              <a:buNone/>
            </a:pPr>
            <a:r>
              <a:rPr lang="en-US" sz="2000" dirty="0"/>
              <a:t>E. </a:t>
            </a:r>
            <a:r>
              <a:rPr lang="en-US" sz="2000" dirty="0" err="1"/>
              <a:t>Pemberian</a:t>
            </a:r>
            <a:r>
              <a:rPr lang="en-US" sz="2000" dirty="0"/>
              <a:t> </a:t>
            </a:r>
            <a:r>
              <a:rPr lang="en-US" sz="2000" dirty="0" err="1"/>
              <a:t>Analgetik</a:t>
            </a:r>
            <a:r>
              <a:rPr lang="en-US" sz="2000" dirty="0"/>
              <a:t> (I.08243</a:t>
            </a:r>
            <a:r>
              <a:rPr lang="en-US" sz="2000" dirty="0" smtClean="0"/>
              <a:t>)</a:t>
            </a:r>
          </a:p>
          <a:p>
            <a:pPr marL="137160" indent="0">
              <a:buNone/>
            </a:pPr>
            <a:r>
              <a:rPr lang="en-US" sz="1800" b="1" dirty="0" smtClean="0"/>
              <a:t>a. </a:t>
            </a:r>
            <a:r>
              <a:rPr lang="en-US" sz="1800" b="1" dirty="0" err="1" smtClean="0"/>
              <a:t>Observasi</a:t>
            </a:r>
            <a:endParaRPr lang="en-US" sz="1800" b="1" dirty="0" smtClean="0"/>
          </a:p>
          <a:p>
            <a:pPr>
              <a:buFont typeface="Wingdings" pitchFamily="2" charset="2"/>
              <a:buChar char="q"/>
            </a:pPr>
            <a:r>
              <a:rPr lang="en-US" sz="1800" dirty="0" err="1"/>
              <a:t>Identifikasi</a:t>
            </a:r>
            <a:r>
              <a:rPr lang="en-US" sz="1800" dirty="0"/>
              <a:t> </a:t>
            </a:r>
            <a:r>
              <a:rPr lang="en-US" sz="1800" dirty="0" err="1"/>
              <a:t>karakteristik</a:t>
            </a:r>
            <a:r>
              <a:rPr lang="en-US" sz="1800" dirty="0"/>
              <a:t> </a:t>
            </a:r>
            <a:r>
              <a:rPr lang="en-US" sz="1800" dirty="0" err="1"/>
              <a:t>nyeri</a:t>
            </a:r>
            <a:r>
              <a:rPr lang="en-US" sz="1800" dirty="0"/>
              <a:t> (</a:t>
            </a:r>
            <a:r>
              <a:rPr lang="en-US" sz="1800" dirty="0" err="1"/>
              <a:t>mis</a:t>
            </a:r>
            <a:r>
              <a:rPr lang="en-US" sz="1800" dirty="0"/>
              <a:t>. </a:t>
            </a:r>
            <a:r>
              <a:rPr lang="en-US" sz="1800" dirty="0" err="1"/>
              <a:t>Pencetus</a:t>
            </a:r>
            <a:r>
              <a:rPr lang="en-US" sz="1800" dirty="0"/>
              <a:t>, </a:t>
            </a:r>
            <a:r>
              <a:rPr lang="en-US" sz="1800" dirty="0" err="1"/>
              <a:t>pereda</a:t>
            </a:r>
            <a:r>
              <a:rPr lang="en-US" sz="1800" dirty="0"/>
              <a:t>, </a:t>
            </a:r>
            <a:r>
              <a:rPr lang="en-US" sz="1800" dirty="0" err="1"/>
              <a:t>kualitas</a:t>
            </a:r>
            <a:r>
              <a:rPr lang="en-US" sz="1800" dirty="0"/>
              <a:t>, </a:t>
            </a:r>
            <a:r>
              <a:rPr lang="en-US" sz="1800" dirty="0" err="1"/>
              <a:t>lokasi</a:t>
            </a:r>
            <a:r>
              <a:rPr lang="en-US" sz="1800" dirty="0"/>
              <a:t>, </a:t>
            </a:r>
            <a:r>
              <a:rPr lang="en-US" sz="1800" dirty="0" err="1"/>
              <a:t>intensitas</a:t>
            </a:r>
            <a:r>
              <a:rPr lang="en-US" sz="1800" dirty="0"/>
              <a:t>, </a:t>
            </a:r>
            <a:r>
              <a:rPr lang="en-US" sz="1800" dirty="0" err="1"/>
              <a:t>frekuensi</a:t>
            </a:r>
            <a:r>
              <a:rPr lang="en-US" sz="1800" dirty="0"/>
              <a:t>, </a:t>
            </a:r>
            <a:r>
              <a:rPr lang="en-US" sz="1800" dirty="0" err="1"/>
              <a:t>durasi</a:t>
            </a:r>
            <a:r>
              <a:rPr lang="en-US" sz="1800" dirty="0"/>
              <a:t>) </a:t>
            </a:r>
            <a:endParaRPr lang="en-US" sz="1800" dirty="0" smtClean="0"/>
          </a:p>
          <a:p>
            <a:pPr>
              <a:buFont typeface="Wingdings" pitchFamily="2" charset="2"/>
              <a:buChar char="q"/>
            </a:pPr>
            <a:r>
              <a:rPr lang="en-US" sz="1800" dirty="0" err="1" smtClean="0"/>
              <a:t>Identifikasi</a:t>
            </a:r>
            <a:r>
              <a:rPr lang="en-US" sz="1800" dirty="0" smtClean="0"/>
              <a:t> </a:t>
            </a:r>
            <a:r>
              <a:rPr lang="en-US" sz="1800" dirty="0" err="1"/>
              <a:t>riwayat</a:t>
            </a:r>
            <a:r>
              <a:rPr lang="en-US" sz="1800" dirty="0"/>
              <a:t> </a:t>
            </a:r>
            <a:r>
              <a:rPr lang="en-US" sz="1800" dirty="0" err="1"/>
              <a:t>alergi</a:t>
            </a:r>
            <a:r>
              <a:rPr lang="en-US" sz="1800" dirty="0"/>
              <a:t> </a:t>
            </a:r>
            <a:r>
              <a:rPr lang="en-US" sz="1800" dirty="0" err="1" smtClean="0"/>
              <a:t>obat</a:t>
            </a:r>
            <a:endParaRPr lang="en-US" sz="1800" dirty="0" smtClean="0"/>
          </a:p>
          <a:p>
            <a:pPr>
              <a:buFont typeface="Wingdings" pitchFamily="2" charset="2"/>
              <a:buChar char="q"/>
            </a:pPr>
            <a:r>
              <a:rPr lang="en-US" sz="1800" dirty="0" err="1" smtClean="0"/>
              <a:t>Identifikasi</a:t>
            </a:r>
            <a:r>
              <a:rPr lang="en-US" sz="1800" dirty="0" smtClean="0"/>
              <a:t> </a:t>
            </a:r>
            <a:r>
              <a:rPr lang="en-US" sz="1800" dirty="0" err="1"/>
              <a:t>kesesuaian</a:t>
            </a:r>
            <a:r>
              <a:rPr lang="en-US" sz="1800" dirty="0"/>
              <a:t> </a:t>
            </a:r>
            <a:r>
              <a:rPr lang="en-US" sz="1800" dirty="0" err="1"/>
              <a:t>jenis</a:t>
            </a:r>
            <a:r>
              <a:rPr lang="en-US" sz="1800" dirty="0"/>
              <a:t> </a:t>
            </a:r>
            <a:r>
              <a:rPr lang="en-US" sz="1800" dirty="0" err="1"/>
              <a:t>analgesik</a:t>
            </a:r>
            <a:r>
              <a:rPr lang="en-US" sz="1800" dirty="0"/>
              <a:t> (</a:t>
            </a:r>
            <a:r>
              <a:rPr lang="en-US" sz="1800" dirty="0" err="1"/>
              <a:t>mis</a:t>
            </a:r>
            <a:r>
              <a:rPr lang="en-US" sz="1800" dirty="0"/>
              <a:t>. </a:t>
            </a:r>
            <a:r>
              <a:rPr lang="en-US" sz="1800" dirty="0" err="1"/>
              <a:t>Narkotika</a:t>
            </a:r>
            <a:r>
              <a:rPr lang="en-US" sz="1800" dirty="0"/>
              <a:t>, non-</a:t>
            </a:r>
            <a:r>
              <a:rPr lang="en-US" sz="1800" dirty="0" err="1"/>
              <a:t>narkotika</a:t>
            </a:r>
            <a:r>
              <a:rPr lang="en-US" sz="1800" dirty="0"/>
              <a:t>, </a:t>
            </a:r>
            <a:r>
              <a:rPr lang="en-US" sz="1800" dirty="0" err="1"/>
              <a:t>atau</a:t>
            </a:r>
            <a:r>
              <a:rPr lang="en-US" sz="1800" dirty="0"/>
              <a:t> NSAID) </a:t>
            </a:r>
            <a:r>
              <a:rPr lang="en-US" sz="1800" dirty="0" err="1"/>
              <a:t>dengan</a:t>
            </a:r>
            <a:r>
              <a:rPr lang="en-US" sz="1800" dirty="0"/>
              <a:t> </a:t>
            </a:r>
            <a:r>
              <a:rPr lang="en-US" sz="1800" dirty="0" err="1"/>
              <a:t>tingkat</a:t>
            </a:r>
            <a:r>
              <a:rPr lang="en-US" sz="1800" dirty="0"/>
              <a:t> </a:t>
            </a:r>
            <a:r>
              <a:rPr lang="en-US" sz="1800" dirty="0" err="1"/>
              <a:t>keparahan</a:t>
            </a:r>
            <a:r>
              <a:rPr lang="en-US" sz="1800" dirty="0"/>
              <a:t> </a:t>
            </a:r>
            <a:r>
              <a:rPr lang="en-US" sz="1800" dirty="0" err="1"/>
              <a:t>nyeri</a:t>
            </a:r>
            <a:r>
              <a:rPr lang="en-US" sz="1800" dirty="0"/>
              <a:t> </a:t>
            </a:r>
          </a:p>
          <a:p>
            <a:pPr>
              <a:buFont typeface="Wingdings" pitchFamily="2" charset="2"/>
              <a:buChar char="q"/>
            </a:pPr>
            <a:r>
              <a:rPr lang="en-US" sz="1800" dirty="0" smtClean="0"/>
              <a:t>Monitor </a:t>
            </a:r>
            <a:r>
              <a:rPr lang="en-US" sz="1800" dirty="0" err="1"/>
              <a:t>tanda-tanda</a:t>
            </a:r>
            <a:r>
              <a:rPr lang="en-US" sz="1800" dirty="0"/>
              <a:t> vital </a:t>
            </a:r>
            <a:r>
              <a:rPr lang="en-US" sz="1800" dirty="0" err="1"/>
              <a:t>sebelum</a:t>
            </a:r>
            <a:r>
              <a:rPr lang="en-US" sz="1800" dirty="0"/>
              <a:t> </a:t>
            </a:r>
            <a:r>
              <a:rPr lang="en-US" sz="1800" dirty="0" err="1"/>
              <a:t>dan</a:t>
            </a:r>
            <a:r>
              <a:rPr lang="en-US" sz="1800" dirty="0"/>
              <a:t> </a:t>
            </a:r>
            <a:r>
              <a:rPr lang="en-US" sz="1800" dirty="0" err="1"/>
              <a:t>sesudah</a:t>
            </a:r>
            <a:r>
              <a:rPr lang="en-US" sz="1800" dirty="0"/>
              <a:t> </a:t>
            </a:r>
            <a:r>
              <a:rPr lang="en-US" sz="1800" dirty="0" err="1"/>
              <a:t>pemberian</a:t>
            </a:r>
            <a:r>
              <a:rPr lang="en-US" sz="1800" dirty="0"/>
              <a:t> </a:t>
            </a:r>
            <a:r>
              <a:rPr lang="en-US" sz="1800" dirty="0" err="1"/>
              <a:t>analgesik</a:t>
            </a:r>
            <a:r>
              <a:rPr lang="en-US" sz="1800" dirty="0"/>
              <a:t> </a:t>
            </a:r>
          </a:p>
          <a:p>
            <a:pPr>
              <a:buFont typeface="Wingdings" pitchFamily="2" charset="2"/>
              <a:buChar char="q"/>
            </a:pPr>
            <a:r>
              <a:rPr lang="en-US" sz="1800" dirty="0" smtClean="0"/>
              <a:t>Monitor </a:t>
            </a:r>
            <a:r>
              <a:rPr lang="en-US" sz="1800" dirty="0" err="1"/>
              <a:t>efektifitas</a:t>
            </a:r>
            <a:r>
              <a:rPr lang="en-US" sz="1800" dirty="0"/>
              <a:t> </a:t>
            </a:r>
            <a:r>
              <a:rPr lang="en-US" sz="1800" dirty="0" err="1" smtClean="0"/>
              <a:t>analgesik</a:t>
            </a:r>
            <a:endParaRPr lang="en-US" sz="1800" dirty="0" smtClean="0"/>
          </a:p>
          <a:p>
            <a:pPr marL="137160" indent="0">
              <a:buNone/>
            </a:pPr>
            <a:r>
              <a:rPr lang="en-US" sz="1800" b="1" dirty="0" smtClean="0"/>
              <a:t>b. </a:t>
            </a:r>
            <a:r>
              <a:rPr lang="en-US" sz="1800" b="1" dirty="0" err="1" smtClean="0"/>
              <a:t>Terapeutik</a:t>
            </a:r>
            <a:endParaRPr lang="en-US" sz="1800" b="1" dirty="0" smtClean="0"/>
          </a:p>
          <a:p>
            <a:pPr>
              <a:buFont typeface="Wingdings" pitchFamily="2" charset="2"/>
              <a:buChar char="q"/>
            </a:pPr>
            <a:r>
              <a:rPr lang="en-US" sz="1800" dirty="0" err="1"/>
              <a:t>Diskusikan</a:t>
            </a:r>
            <a:r>
              <a:rPr lang="en-US" sz="1800" dirty="0"/>
              <a:t> </a:t>
            </a:r>
            <a:r>
              <a:rPr lang="en-US" sz="1800" dirty="0" err="1"/>
              <a:t>jenis</a:t>
            </a:r>
            <a:r>
              <a:rPr lang="en-US" sz="1800" dirty="0"/>
              <a:t> </a:t>
            </a:r>
            <a:r>
              <a:rPr lang="en-US" sz="1800" dirty="0" err="1"/>
              <a:t>analgesik</a:t>
            </a:r>
            <a:r>
              <a:rPr lang="en-US" sz="1800" dirty="0"/>
              <a:t> yang </a:t>
            </a:r>
            <a:r>
              <a:rPr lang="en-US" sz="1800" dirty="0" err="1"/>
              <a:t>disukai</a:t>
            </a:r>
            <a:r>
              <a:rPr lang="en-US" sz="1800" dirty="0"/>
              <a:t> </a:t>
            </a:r>
            <a:r>
              <a:rPr lang="en-US" sz="1800" dirty="0" err="1"/>
              <a:t>untuk</a:t>
            </a:r>
            <a:r>
              <a:rPr lang="en-US" sz="1800" dirty="0"/>
              <a:t> </a:t>
            </a:r>
            <a:r>
              <a:rPr lang="en-US" sz="1800" dirty="0" err="1"/>
              <a:t>mencapai</a:t>
            </a:r>
            <a:r>
              <a:rPr lang="en-US" sz="1800" dirty="0"/>
              <a:t> analgesia optimal, </a:t>
            </a:r>
            <a:r>
              <a:rPr lang="en-US" sz="1800" dirty="0" err="1"/>
              <a:t>jika</a:t>
            </a:r>
            <a:r>
              <a:rPr lang="en-US" sz="1800" dirty="0"/>
              <a:t> </a:t>
            </a:r>
            <a:r>
              <a:rPr lang="en-US" sz="1800" dirty="0" err="1"/>
              <a:t>perlu</a:t>
            </a:r>
            <a:r>
              <a:rPr lang="en-US" sz="1800" dirty="0"/>
              <a:t> </a:t>
            </a:r>
          </a:p>
          <a:p>
            <a:pPr>
              <a:buFont typeface="Wingdings" pitchFamily="2" charset="2"/>
              <a:buChar char="q"/>
            </a:pPr>
            <a:r>
              <a:rPr lang="en-US" sz="1800" dirty="0" smtClean="0"/>
              <a:t> </a:t>
            </a:r>
            <a:r>
              <a:rPr lang="en-US" sz="1800" dirty="0" err="1"/>
              <a:t>Pertimbangkan</a:t>
            </a:r>
            <a:r>
              <a:rPr lang="en-US" sz="1800" dirty="0"/>
              <a:t> </a:t>
            </a:r>
            <a:r>
              <a:rPr lang="en-US" sz="1800" dirty="0" err="1"/>
              <a:t>penggunaan</a:t>
            </a:r>
            <a:r>
              <a:rPr lang="en-US" sz="1800" dirty="0"/>
              <a:t> </a:t>
            </a:r>
            <a:r>
              <a:rPr lang="en-US" sz="1800" dirty="0" err="1"/>
              <a:t>infus</a:t>
            </a:r>
            <a:r>
              <a:rPr lang="en-US" sz="1800" dirty="0"/>
              <a:t> </a:t>
            </a:r>
            <a:r>
              <a:rPr lang="en-US" sz="1800" dirty="0" err="1"/>
              <a:t>kontinu</a:t>
            </a:r>
            <a:r>
              <a:rPr lang="en-US" sz="1800" dirty="0"/>
              <a:t>, </a:t>
            </a:r>
            <a:r>
              <a:rPr lang="en-US" sz="1800" dirty="0" err="1"/>
              <a:t>atau</a:t>
            </a:r>
            <a:r>
              <a:rPr lang="en-US" sz="1800" dirty="0"/>
              <a:t> bolus opioid </a:t>
            </a:r>
            <a:r>
              <a:rPr lang="en-US" sz="1800" dirty="0" err="1"/>
              <a:t>untuk</a:t>
            </a:r>
            <a:r>
              <a:rPr lang="en-US" sz="1800" dirty="0"/>
              <a:t> </a:t>
            </a:r>
            <a:r>
              <a:rPr lang="en-US" sz="1800" dirty="0" err="1"/>
              <a:t>mempertahankan</a:t>
            </a:r>
            <a:r>
              <a:rPr lang="en-US" sz="1800" dirty="0"/>
              <a:t> </a:t>
            </a:r>
            <a:r>
              <a:rPr lang="en-US" sz="1800" dirty="0" err="1"/>
              <a:t>kadar</a:t>
            </a:r>
            <a:r>
              <a:rPr lang="en-US" sz="1800" dirty="0"/>
              <a:t> </a:t>
            </a:r>
            <a:r>
              <a:rPr lang="en-US" sz="1800" dirty="0" err="1"/>
              <a:t>dalam</a:t>
            </a:r>
            <a:r>
              <a:rPr lang="en-US" sz="1800" dirty="0"/>
              <a:t> serum </a:t>
            </a:r>
            <a:endParaRPr lang="en-US" sz="1800" dirty="0" smtClean="0"/>
          </a:p>
          <a:p>
            <a:pPr>
              <a:buFont typeface="Wingdings" pitchFamily="2" charset="2"/>
              <a:buChar char="q"/>
            </a:pPr>
            <a:r>
              <a:rPr lang="en-US" sz="1800" dirty="0" smtClean="0"/>
              <a:t> </a:t>
            </a:r>
            <a:r>
              <a:rPr lang="en-US" sz="1800" dirty="0" err="1"/>
              <a:t>Tetapkan</a:t>
            </a:r>
            <a:r>
              <a:rPr lang="en-US" sz="1800" dirty="0"/>
              <a:t> target </a:t>
            </a:r>
            <a:r>
              <a:rPr lang="en-US" sz="1800" dirty="0" err="1"/>
              <a:t>efektifitas</a:t>
            </a:r>
            <a:r>
              <a:rPr lang="en-US" sz="1800" dirty="0"/>
              <a:t> analgesic </a:t>
            </a:r>
            <a:r>
              <a:rPr lang="en-US" sz="1800" dirty="0" err="1"/>
              <a:t>untuk</a:t>
            </a:r>
            <a:r>
              <a:rPr lang="en-US" sz="1800" dirty="0"/>
              <a:t> </a:t>
            </a:r>
            <a:r>
              <a:rPr lang="en-US" sz="1800" dirty="0" err="1"/>
              <a:t>mengoptimalkan</a:t>
            </a:r>
            <a:r>
              <a:rPr lang="en-US" sz="1800" dirty="0"/>
              <a:t> </a:t>
            </a:r>
            <a:r>
              <a:rPr lang="en-US" sz="1800" dirty="0" err="1"/>
              <a:t>respon</a:t>
            </a:r>
            <a:r>
              <a:rPr lang="en-US" sz="1800" dirty="0"/>
              <a:t> </a:t>
            </a:r>
            <a:r>
              <a:rPr lang="en-US" sz="1800" dirty="0" err="1"/>
              <a:t>pasien</a:t>
            </a:r>
            <a:r>
              <a:rPr lang="en-US" sz="1800" dirty="0"/>
              <a:t> </a:t>
            </a:r>
            <a:endParaRPr lang="en-US" sz="1800" dirty="0" smtClean="0"/>
          </a:p>
          <a:p>
            <a:pPr>
              <a:buFont typeface="Wingdings" pitchFamily="2" charset="2"/>
              <a:buChar char="q"/>
            </a:pPr>
            <a:r>
              <a:rPr lang="en-US" sz="1800" dirty="0" err="1" smtClean="0"/>
              <a:t>Dokumentasikan</a:t>
            </a:r>
            <a:r>
              <a:rPr lang="en-US" sz="1800" dirty="0" smtClean="0"/>
              <a:t> </a:t>
            </a:r>
            <a:r>
              <a:rPr lang="en-US" sz="1800" dirty="0" err="1"/>
              <a:t>respon</a:t>
            </a:r>
            <a:r>
              <a:rPr lang="en-US" sz="1800" dirty="0"/>
              <a:t> </a:t>
            </a:r>
            <a:r>
              <a:rPr lang="en-US" sz="1800" dirty="0" err="1"/>
              <a:t>terhadap</a:t>
            </a:r>
            <a:r>
              <a:rPr lang="en-US" sz="1800" dirty="0"/>
              <a:t> </a:t>
            </a:r>
            <a:r>
              <a:rPr lang="en-US" sz="1800" dirty="0" err="1"/>
              <a:t>efek</a:t>
            </a:r>
            <a:r>
              <a:rPr lang="en-US" sz="1800" dirty="0"/>
              <a:t> analgesic </a:t>
            </a:r>
            <a:r>
              <a:rPr lang="en-US" sz="1800" dirty="0" err="1"/>
              <a:t>dan</a:t>
            </a:r>
            <a:r>
              <a:rPr lang="en-US" sz="1800" dirty="0"/>
              <a:t> </a:t>
            </a:r>
            <a:r>
              <a:rPr lang="en-US" sz="1800" dirty="0" err="1"/>
              <a:t>efek</a:t>
            </a:r>
            <a:r>
              <a:rPr lang="en-US" sz="1800" dirty="0"/>
              <a:t> yang </a:t>
            </a:r>
            <a:r>
              <a:rPr lang="en-US" sz="1800" dirty="0" err="1"/>
              <a:t>tidak</a:t>
            </a:r>
            <a:r>
              <a:rPr lang="en-US" sz="1800" dirty="0"/>
              <a:t> </a:t>
            </a:r>
            <a:r>
              <a:rPr lang="en-US" sz="1800" dirty="0" err="1" smtClean="0"/>
              <a:t>diinginkan</a:t>
            </a:r>
            <a:endParaRPr lang="en-US" sz="1800" dirty="0" smtClean="0"/>
          </a:p>
          <a:p>
            <a:pPr marL="137160" indent="0">
              <a:buNone/>
            </a:pPr>
            <a:r>
              <a:rPr lang="en-US" sz="1800" b="1" dirty="0"/>
              <a:t>c. </a:t>
            </a:r>
            <a:r>
              <a:rPr lang="en-US" sz="1800" b="1" dirty="0" err="1" smtClean="0"/>
              <a:t>Edukasi</a:t>
            </a:r>
            <a:endParaRPr lang="en-US" sz="1800" b="1" dirty="0" smtClean="0"/>
          </a:p>
          <a:p>
            <a:pPr marL="137160" indent="0">
              <a:buNone/>
            </a:pPr>
            <a:r>
              <a:rPr lang="sv-SE" sz="1800" dirty="0"/>
              <a:t>Jelaskan efek terapi dan efek samping obat </a:t>
            </a:r>
            <a:endParaRPr lang="sv-SE" sz="1800" dirty="0" smtClean="0"/>
          </a:p>
          <a:p>
            <a:pPr marL="137160" indent="0">
              <a:buNone/>
            </a:pPr>
            <a:r>
              <a:rPr lang="sv-SE" sz="1800" b="1" dirty="0" smtClean="0"/>
              <a:t>d. Kolaborasi </a:t>
            </a:r>
          </a:p>
          <a:p>
            <a:pPr marL="137160" indent="0">
              <a:buNone/>
            </a:pPr>
            <a:r>
              <a:rPr lang="sv-SE" sz="1800" dirty="0" smtClean="0"/>
              <a:t>Kolaborasi </a:t>
            </a:r>
            <a:r>
              <a:rPr lang="sv-SE" sz="1800" dirty="0"/>
              <a:t>pemberian dosis dan jenis analgesik, sesuai indikasi</a:t>
            </a:r>
            <a:endParaRPr lang="en-US" sz="1800" b="1" dirty="0"/>
          </a:p>
          <a:p>
            <a:pPr>
              <a:buFont typeface="Wingdings" pitchFamily="2" charset="2"/>
              <a:buChar char="q"/>
            </a:pPr>
            <a:endParaRPr lang="en-US" sz="1800" b="1" dirty="0"/>
          </a:p>
        </p:txBody>
      </p:sp>
    </p:spTree>
    <p:extLst>
      <p:ext uri="{BB962C8B-B14F-4D97-AF65-F5344CB8AC3E}">
        <p14:creationId xmlns:p14="http://schemas.microsoft.com/office/powerpoint/2010/main" val="3733440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928992" cy="6192728"/>
          </a:xfrm>
        </p:spPr>
        <p:txBody>
          <a:bodyPr>
            <a:normAutofit/>
          </a:bodyPr>
          <a:lstStyle/>
          <a:p>
            <a:pPr marL="137160" indent="0">
              <a:buNone/>
            </a:pPr>
            <a:r>
              <a:rPr lang="en-US" sz="2000" b="1" dirty="0"/>
              <a:t>2. </a:t>
            </a:r>
            <a:r>
              <a:rPr lang="en-US" sz="2000" b="1" dirty="0" err="1"/>
              <a:t>Ansietas</a:t>
            </a:r>
            <a:r>
              <a:rPr lang="en-US" sz="2000" b="1" dirty="0"/>
              <a:t> </a:t>
            </a:r>
            <a:r>
              <a:rPr lang="en-US" sz="2000" b="1" dirty="0" err="1"/>
              <a:t>berhubungan</a:t>
            </a:r>
            <a:r>
              <a:rPr lang="en-US" sz="2000" b="1" dirty="0"/>
              <a:t> </a:t>
            </a:r>
            <a:r>
              <a:rPr lang="en-US" sz="2000" b="1" dirty="0" err="1"/>
              <a:t>dengan</a:t>
            </a:r>
            <a:r>
              <a:rPr lang="en-US" sz="2000" b="1" dirty="0"/>
              <a:t> </a:t>
            </a:r>
            <a:r>
              <a:rPr lang="en-US" sz="2000" b="1" dirty="0" err="1"/>
              <a:t>kurang</a:t>
            </a:r>
            <a:r>
              <a:rPr lang="en-US" sz="2000" b="1" dirty="0"/>
              <a:t> </a:t>
            </a:r>
            <a:r>
              <a:rPr lang="en-US" sz="2000" b="1" dirty="0" err="1"/>
              <a:t>terpapar</a:t>
            </a:r>
            <a:r>
              <a:rPr lang="en-US" sz="2000" b="1" dirty="0"/>
              <a:t> </a:t>
            </a:r>
            <a:r>
              <a:rPr lang="en-US" sz="2000" b="1" dirty="0" err="1"/>
              <a:t>informasi</a:t>
            </a:r>
            <a:r>
              <a:rPr lang="en-US" sz="2000" b="1" dirty="0"/>
              <a:t> ( D.0080</a:t>
            </a:r>
            <a:r>
              <a:rPr lang="en-US" sz="2000" b="1" dirty="0" smtClean="0"/>
              <a:t>) :</a:t>
            </a:r>
          </a:p>
          <a:p>
            <a:pPr marL="137160" indent="0">
              <a:buNone/>
            </a:pPr>
            <a:r>
              <a:rPr lang="en-US" sz="1800" b="1" dirty="0" smtClean="0"/>
              <a:t>a. </a:t>
            </a:r>
            <a:r>
              <a:rPr lang="en-US" sz="1800" b="1" dirty="0" err="1" smtClean="0"/>
              <a:t>Terapeutik</a:t>
            </a:r>
            <a:endParaRPr lang="en-US" sz="1800" b="1" dirty="0"/>
          </a:p>
          <a:p>
            <a:r>
              <a:rPr lang="en-US" sz="2000" dirty="0" err="1" smtClean="0"/>
              <a:t>Ciptakan</a:t>
            </a:r>
            <a:r>
              <a:rPr lang="en-US" sz="2000" dirty="0" smtClean="0"/>
              <a:t> </a:t>
            </a:r>
            <a:r>
              <a:rPr lang="en-US" sz="2000" dirty="0" err="1"/>
              <a:t>suasana</a:t>
            </a:r>
            <a:r>
              <a:rPr lang="en-US" sz="2000" dirty="0"/>
              <a:t> </a:t>
            </a:r>
            <a:r>
              <a:rPr lang="en-US" sz="2000" dirty="0" err="1"/>
              <a:t>terapeutik</a:t>
            </a:r>
            <a:r>
              <a:rPr lang="en-US" sz="2000" dirty="0"/>
              <a:t> </a:t>
            </a:r>
            <a:r>
              <a:rPr lang="en-US" sz="2000" dirty="0" err="1"/>
              <a:t>untuk</a:t>
            </a:r>
            <a:r>
              <a:rPr lang="en-US" sz="2000" dirty="0"/>
              <a:t> </a:t>
            </a:r>
            <a:r>
              <a:rPr lang="en-US" sz="2000" dirty="0" err="1"/>
              <a:t>menumbuhkan</a:t>
            </a:r>
            <a:r>
              <a:rPr lang="en-US" sz="2000" dirty="0"/>
              <a:t> </a:t>
            </a:r>
            <a:r>
              <a:rPr lang="en-US" sz="2000" dirty="0" err="1"/>
              <a:t>kepercayaan</a:t>
            </a:r>
            <a:r>
              <a:rPr lang="en-US" sz="2000" dirty="0"/>
              <a:t> </a:t>
            </a:r>
            <a:r>
              <a:rPr lang="en-US" sz="2000" dirty="0" smtClean="0"/>
              <a:t> </a:t>
            </a:r>
          </a:p>
          <a:p>
            <a:r>
              <a:rPr lang="en-US" sz="2000" dirty="0" err="1" smtClean="0"/>
              <a:t>Temani</a:t>
            </a:r>
            <a:r>
              <a:rPr lang="en-US" sz="2000" dirty="0" smtClean="0"/>
              <a:t> </a:t>
            </a:r>
            <a:r>
              <a:rPr lang="en-US" sz="2000" dirty="0" err="1"/>
              <a:t>pasien</a:t>
            </a:r>
            <a:r>
              <a:rPr lang="en-US" sz="2000" dirty="0"/>
              <a:t> </a:t>
            </a:r>
            <a:r>
              <a:rPr lang="en-US" sz="2000" dirty="0" err="1"/>
              <a:t>untuk</a:t>
            </a:r>
            <a:r>
              <a:rPr lang="en-US" sz="2000" dirty="0"/>
              <a:t> </a:t>
            </a:r>
            <a:r>
              <a:rPr lang="en-US" sz="2000" dirty="0" err="1"/>
              <a:t>mengurangi</a:t>
            </a:r>
            <a:r>
              <a:rPr lang="en-US" sz="2000" dirty="0"/>
              <a:t> </a:t>
            </a:r>
            <a:r>
              <a:rPr lang="en-US" sz="2000" dirty="0" err="1"/>
              <a:t>kecemasan</a:t>
            </a:r>
            <a:r>
              <a:rPr lang="en-US" sz="2000" dirty="0"/>
              <a:t>, </a:t>
            </a:r>
            <a:r>
              <a:rPr lang="en-US" sz="2000" dirty="0" err="1"/>
              <a:t>jika</a:t>
            </a:r>
            <a:r>
              <a:rPr lang="en-US" sz="2000" dirty="0"/>
              <a:t> </a:t>
            </a:r>
            <a:r>
              <a:rPr lang="en-US" sz="2000" dirty="0" err="1"/>
              <a:t>memungkinkan</a:t>
            </a:r>
            <a:r>
              <a:rPr lang="en-US" sz="2000" dirty="0"/>
              <a:t> </a:t>
            </a:r>
          </a:p>
          <a:p>
            <a:r>
              <a:rPr lang="en-US" sz="2000" dirty="0" err="1" smtClean="0"/>
              <a:t>Pahami</a:t>
            </a:r>
            <a:r>
              <a:rPr lang="en-US" sz="2000" dirty="0" smtClean="0"/>
              <a:t> </a:t>
            </a:r>
            <a:r>
              <a:rPr lang="en-US" sz="2000" dirty="0" err="1"/>
              <a:t>situasi</a:t>
            </a:r>
            <a:r>
              <a:rPr lang="en-US" sz="2000" dirty="0"/>
              <a:t> yang </a:t>
            </a:r>
            <a:r>
              <a:rPr lang="en-US" sz="2000" dirty="0" err="1"/>
              <a:t>mernbuat</a:t>
            </a:r>
            <a:r>
              <a:rPr lang="en-US" sz="2000" dirty="0"/>
              <a:t> </a:t>
            </a:r>
            <a:r>
              <a:rPr lang="en-US" sz="2000" dirty="0" err="1"/>
              <a:t>ansietas</a:t>
            </a:r>
            <a:r>
              <a:rPr lang="en-US" sz="2000" dirty="0"/>
              <a:t> </a:t>
            </a:r>
            <a:endParaRPr lang="en-US" sz="2000" dirty="0" smtClean="0"/>
          </a:p>
          <a:p>
            <a:r>
              <a:rPr lang="en-US" sz="2000" dirty="0" err="1" smtClean="0"/>
              <a:t>Dengarkan</a:t>
            </a:r>
            <a:r>
              <a:rPr lang="en-US" sz="2000" dirty="0" smtClean="0"/>
              <a:t> </a:t>
            </a:r>
            <a:r>
              <a:rPr lang="en-US" sz="2000" dirty="0" err="1"/>
              <a:t>dengan</a:t>
            </a:r>
            <a:r>
              <a:rPr lang="en-US" sz="2000" dirty="0"/>
              <a:t> </a:t>
            </a:r>
            <a:r>
              <a:rPr lang="en-US" sz="2000" dirty="0" err="1"/>
              <a:t>penuh</a:t>
            </a:r>
            <a:r>
              <a:rPr lang="en-US" sz="2000" dirty="0"/>
              <a:t> </a:t>
            </a:r>
            <a:r>
              <a:rPr lang="en-US" sz="2000" dirty="0" err="1"/>
              <a:t>perhatian</a:t>
            </a:r>
            <a:r>
              <a:rPr lang="en-US" sz="2000" dirty="0"/>
              <a:t> </a:t>
            </a:r>
          </a:p>
          <a:p>
            <a:r>
              <a:rPr lang="en-US" sz="2000" dirty="0" err="1" smtClean="0"/>
              <a:t>Gunakan</a:t>
            </a:r>
            <a:r>
              <a:rPr lang="en-US" sz="2000" dirty="0" smtClean="0"/>
              <a:t> </a:t>
            </a:r>
            <a:r>
              <a:rPr lang="en-US" sz="2000" dirty="0" err="1"/>
              <a:t>pendekatan</a:t>
            </a:r>
            <a:r>
              <a:rPr lang="en-US" sz="2000" dirty="0"/>
              <a:t> yang </a:t>
            </a:r>
            <a:r>
              <a:rPr lang="en-US" sz="2000" dirty="0" err="1"/>
              <a:t>tenang</a:t>
            </a:r>
            <a:r>
              <a:rPr lang="en-US" sz="2000" dirty="0"/>
              <a:t> </a:t>
            </a:r>
            <a:r>
              <a:rPr lang="en-US" sz="2000" dirty="0" err="1"/>
              <a:t>dan</a:t>
            </a:r>
            <a:r>
              <a:rPr lang="en-US" sz="2000" dirty="0"/>
              <a:t> </a:t>
            </a:r>
            <a:r>
              <a:rPr lang="en-US" sz="2000" dirty="0" err="1"/>
              <a:t>meyakinkan</a:t>
            </a:r>
            <a:r>
              <a:rPr lang="en-US" sz="2000" dirty="0"/>
              <a:t> 6. </a:t>
            </a:r>
            <a:r>
              <a:rPr lang="en-US" sz="2000" dirty="0" err="1"/>
              <a:t>Tempalkan</a:t>
            </a:r>
            <a:r>
              <a:rPr lang="en-US" sz="2000" dirty="0"/>
              <a:t> </a:t>
            </a:r>
            <a:r>
              <a:rPr lang="en-US" sz="2000" dirty="0" err="1"/>
              <a:t>barang</a:t>
            </a:r>
            <a:r>
              <a:rPr lang="en-US" sz="2000" dirty="0"/>
              <a:t> </a:t>
            </a:r>
            <a:r>
              <a:rPr lang="en-US" sz="2000" dirty="0" err="1"/>
              <a:t>pribadi</a:t>
            </a:r>
            <a:r>
              <a:rPr lang="en-US" sz="2000" dirty="0"/>
              <a:t> yang </a:t>
            </a:r>
            <a:r>
              <a:rPr lang="en-US" sz="2000" dirty="0" err="1"/>
              <a:t>memberikan</a:t>
            </a:r>
            <a:r>
              <a:rPr lang="en-US" sz="2000" dirty="0"/>
              <a:t> </a:t>
            </a:r>
            <a:r>
              <a:rPr lang="en-US" sz="2000" dirty="0" err="1" smtClean="0"/>
              <a:t>kenyamanan</a:t>
            </a:r>
            <a:r>
              <a:rPr lang="en-US" sz="2000" dirty="0" smtClean="0"/>
              <a:t>. </a:t>
            </a:r>
          </a:p>
          <a:p>
            <a:pPr marL="137160" indent="0">
              <a:buNone/>
            </a:pPr>
            <a:r>
              <a:rPr lang="en-US" sz="2000" b="1" dirty="0" smtClean="0"/>
              <a:t>b. </a:t>
            </a:r>
            <a:r>
              <a:rPr lang="en-US" sz="2000" b="1" dirty="0" err="1"/>
              <a:t>Edukasi</a:t>
            </a:r>
            <a:r>
              <a:rPr lang="en-US" sz="2000" b="1" dirty="0"/>
              <a:t> </a:t>
            </a:r>
            <a:endParaRPr lang="en-US" sz="2000" b="1" dirty="0" smtClean="0"/>
          </a:p>
          <a:p>
            <a:r>
              <a:rPr lang="en-US" sz="2000" dirty="0" err="1"/>
              <a:t>Jelaskan</a:t>
            </a:r>
            <a:r>
              <a:rPr lang="en-US" sz="2000" dirty="0"/>
              <a:t> </a:t>
            </a:r>
            <a:r>
              <a:rPr lang="en-US" sz="2000" dirty="0" err="1"/>
              <a:t>prosedur</a:t>
            </a:r>
            <a:r>
              <a:rPr lang="en-US" sz="2000" dirty="0"/>
              <a:t>, </a:t>
            </a:r>
            <a:r>
              <a:rPr lang="en-US" sz="2000" dirty="0" err="1"/>
              <a:t>temasuk</a:t>
            </a:r>
            <a:r>
              <a:rPr lang="en-US" sz="2000" dirty="0"/>
              <a:t> </a:t>
            </a:r>
            <a:r>
              <a:rPr lang="en-US" sz="2000" dirty="0" err="1"/>
              <a:t>sensasi</a:t>
            </a:r>
            <a:r>
              <a:rPr lang="en-US" sz="2000" dirty="0"/>
              <a:t> yang </a:t>
            </a:r>
            <a:r>
              <a:rPr lang="en-US" sz="2000" dirty="0" err="1"/>
              <a:t>mungkin</a:t>
            </a:r>
            <a:r>
              <a:rPr lang="en-US" sz="2000" dirty="0"/>
              <a:t> </a:t>
            </a:r>
            <a:r>
              <a:rPr lang="en-US" sz="2000" dirty="0" err="1" smtClean="0"/>
              <a:t>dialam</a:t>
            </a:r>
            <a:endParaRPr lang="en-US" sz="2000" dirty="0" smtClean="0"/>
          </a:p>
          <a:p>
            <a:r>
              <a:rPr lang="en-US" sz="2000" dirty="0" err="1"/>
              <a:t>Anjurkan</a:t>
            </a:r>
            <a:r>
              <a:rPr lang="en-US" sz="2000" dirty="0"/>
              <a:t> </a:t>
            </a:r>
            <a:r>
              <a:rPr lang="en-US" sz="2000" dirty="0" err="1"/>
              <a:t>mengungkapkan</a:t>
            </a:r>
            <a:r>
              <a:rPr lang="en-US" sz="2000" dirty="0"/>
              <a:t> </a:t>
            </a:r>
            <a:r>
              <a:rPr lang="en-US" sz="2000" dirty="0" err="1"/>
              <a:t>perasaan</a:t>
            </a:r>
            <a:r>
              <a:rPr lang="en-US" sz="2000" dirty="0"/>
              <a:t> </a:t>
            </a:r>
            <a:r>
              <a:rPr lang="en-US" sz="2000" dirty="0" err="1"/>
              <a:t>dan</a:t>
            </a:r>
            <a:r>
              <a:rPr lang="en-US" sz="2000" dirty="0"/>
              <a:t> </a:t>
            </a:r>
            <a:r>
              <a:rPr lang="en-US" sz="2000" dirty="0" err="1"/>
              <a:t>persepsi</a:t>
            </a:r>
            <a:r>
              <a:rPr lang="en-US" sz="2000" dirty="0"/>
              <a:t> </a:t>
            </a:r>
          </a:p>
          <a:p>
            <a:r>
              <a:rPr lang="en-US" sz="2000" dirty="0" err="1" smtClean="0"/>
              <a:t>Latih</a:t>
            </a:r>
            <a:r>
              <a:rPr lang="en-US" sz="2000" dirty="0" smtClean="0"/>
              <a:t> </a:t>
            </a:r>
            <a:r>
              <a:rPr lang="en-US" sz="2000" dirty="0" err="1"/>
              <a:t>kegiatan</a:t>
            </a:r>
            <a:r>
              <a:rPr lang="en-US" sz="2000" dirty="0"/>
              <a:t> </a:t>
            </a:r>
            <a:r>
              <a:rPr lang="en-US" sz="2000" dirty="0" err="1"/>
              <a:t>pengalihan</a:t>
            </a:r>
            <a:r>
              <a:rPr lang="en-US" sz="2000" dirty="0"/>
              <a:t> </a:t>
            </a:r>
            <a:r>
              <a:rPr lang="en-US" sz="2000" dirty="0" err="1"/>
              <a:t>untuk</a:t>
            </a:r>
            <a:r>
              <a:rPr lang="en-US" sz="2000" dirty="0"/>
              <a:t> </a:t>
            </a:r>
            <a:r>
              <a:rPr lang="en-US" sz="2000" dirty="0" err="1"/>
              <a:t>mengurangi</a:t>
            </a:r>
            <a:r>
              <a:rPr lang="en-US" sz="2000" dirty="0"/>
              <a:t> </a:t>
            </a:r>
            <a:r>
              <a:rPr lang="en-US" sz="2000" dirty="0" err="1"/>
              <a:t>ketegangan</a:t>
            </a:r>
            <a:r>
              <a:rPr lang="en-US" sz="2000" dirty="0"/>
              <a:t> </a:t>
            </a:r>
            <a:endParaRPr lang="en-US" sz="2000" dirty="0" smtClean="0"/>
          </a:p>
          <a:p>
            <a:r>
              <a:rPr lang="en-US" sz="2000" dirty="0" smtClean="0"/>
              <a:t> </a:t>
            </a:r>
            <a:r>
              <a:rPr lang="en-US" sz="2000" dirty="0" err="1"/>
              <a:t>Latih</a:t>
            </a:r>
            <a:r>
              <a:rPr lang="en-US" sz="2000" dirty="0"/>
              <a:t> </a:t>
            </a:r>
            <a:r>
              <a:rPr lang="en-US" sz="2000" dirty="0" err="1"/>
              <a:t>penggunaan</a:t>
            </a:r>
            <a:r>
              <a:rPr lang="en-US" sz="2000" dirty="0"/>
              <a:t> </a:t>
            </a:r>
            <a:r>
              <a:rPr lang="en-US" sz="2000" dirty="0" err="1"/>
              <a:t>mekanisme</a:t>
            </a:r>
            <a:r>
              <a:rPr lang="en-US" sz="2000" dirty="0"/>
              <a:t> </a:t>
            </a:r>
            <a:r>
              <a:rPr lang="en-US" sz="2000" dirty="0" err="1"/>
              <a:t>pertahanan</a:t>
            </a:r>
            <a:r>
              <a:rPr lang="en-US" sz="2000" dirty="0"/>
              <a:t> </a:t>
            </a:r>
            <a:r>
              <a:rPr lang="en-US" sz="2000" dirty="0" err="1"/>
              <a:t>diri</a:t>
            </a:r>
            <a:r>
              <a:rPr lang="en-US" sz="2000" dirty="0"/>
              <a:t> yang </a:t>
            </a:r>
            <a:r>
              <a:rPr lang="en-US" sz="2000" dirty="0" err="1"/>
              <a:t>tepat</a:t>
            </a:r>
            <a:r>
              <a:rPr lang="en-US" sz="2000" dirty="0"/>
              <a:t> </a:t>
            </a:r>
            <a:endParaRPr lang="en-US" sz="2000" dirty="0" smtClean="0"/>
          </a:p>
          <a:p>
            <a:r>
              <a:rPr lang="en-US" sz="2000" dirty="0" err="1" smtClean="0"/>
              <a:t>Latih</a:t>
            </a:r>
            <a:r>
              <a:rPr lang="en-US" sz="2000" dirty="0" smtClean="0"/>
              <a:t> </a:t>
            </a:r>
            <a:r>
              <a:rPr lang="en-US" sz="2000" dirty="0" err="1"/>
              <a:t>teknik</a:t>
            </a:r>
            <a:r>
              <a:rPr lang="en-US" sz="2000" dirty="0"/>
              <a:t> </a:t>
            </a:r>
            <a:r>
              <a:rPr lang="en-US" sz="2000" dirty="0" err="1" smtClean="0"/>
              <a:t>relaksasi</a:t>
            </a:r>
            <a:endParaRPr lang="en-US" sz="2000" dirty="0" smtClean="0"/>
          </a:p>
          <a:p>
            <a:pPr marL="137160" indent="0">
              <a:buNone/>
            </a:pPr>
            <a:r>
              <a:rPr lang="en-US" sz="2000" b="1" dirty="0"/>
              <a:t>c. </a:t>
            </a:r>
            <a:r>
              <a:rPr lang="en-US" sz="2000" b="1" dirty="0" err="1"/>
              <a:t>Kolaborasi</a:t>
            </a:r>
            <a:r>
              <a:rPr lang="en-US" sz="2000" b="1" dirty="0"/>
              <a:t>  </a:t>
            </a:r>
            <a:endParaRPr lang="en-US" sz="2000" b="1" dirty="0" smtClean="0"/>
          </a:p>
          <a:p>
            <a:pPr marL="137160" indent="0">
              <a:buNone/>
            </a:pPr>
            <a:r>
              <a:rPr lang="fi-FI" sz="2000" dirty="0"/>
              <a:t>Kolaborasi pemberian obat antiansietas, Jika perlu </a:t>
            </a:r>
            <a:endParaRPr lang="en-US" sz="2000" b="1" dirty="0"/>
          </a:p>
        </p:txBody>
      </p:sp>
    </p:spTree>
    <p:extLst>
      <p:ext uri="{BB962C8B-B14F-4D97-AF65-F5344CB8AC3E}">
        <p14:creationId xmlns:p14="http://schemas.microsoft.com/office/powerpoint/2010/main" val="142283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048712"/>
          </a:xfrm>
        </p:spPr>
        <p:txBody>
          <a:bodyPr/>
          <a:lstStyle/>
          <a:p>
            <a:pPr marL="137160" indent="0">
              <a:buNone/>
            </a:pPr>
            <a:r>
              <a:rPr lang="en-US" sz="2000" b="1" dirty="0" smtClean="0"/>
              <a:t>3</a:t>
            </a:r>
            <a:r>
              <a:rPr lang="en-US" sz="1800" b="1" dirty="0"/>
              <a:t>. </a:t>
            </a:r>
            <a:r>
              <a:rPr lang="en-US" sz="2000" b="1" dirty="0" err="1"/>
              <a:t>Intoleransi</a:t>
            </a:r>
            <a:r>
              <a:rPr lang="en-US" sz="2000" b="1" dirty="0"/>
              <a:t> </a:t>
            </a:r>
            <a:r>
              <a:rPr lang="en-US" sz="2000" b="1" dirty="0" err="1"/>
              <a:t>aktivitas</a:t>
            </a:r>
            <a:r>
              <a:rPr lang="en-US" sz="2000" b="1" dirty="0"/>
              <a:t> </a:t>
            </a:r>
            <a:r>
              <a:rPr lang="en-US" sz="2000" b="1" dirty="0" err="1"/>
              <a:t>berhubungan</a:t>
            </a:r>
            <a:r>
              <a:rPr lang="en-US" sz="2000" b="1" dirty="0"/>
              <a:t> </a:t>
            </a:r>
            <a:r>
              <a:rPr lang="en-US" sz="2000" b="1" dirty="0" err="1"/>
              <a:t>dengan</a:t>
            </a:r>
            <a:r>
              <a:rPr lang="en-US" sz="2000" b="1" dirty="0"/>
              <a:t> </a:t>
            </a:r>
            <a:r>
              <a:rPr lang="en-US" sz="2000" b="1" dirty="0" err="1"/>
              <a:t>kelemahan</a:t>
            </a:r>
            <a:r>
              <a:rPr lang="en-US" sz="2000" b="1" dirty="0"/>
              <a:t> </a:t>
            </a:r>
            <a:r>
              <a:rPr lang="en-US" sz="2000" b="1" dirty="0" err="1"/>
              <a:t>fisik</a:t>
            </a:r>
            <a:r>
              <a:rPr lang="en-US" sz="2000" b="1" dirty="0"/>
              <a:t> </a:t>
            </a:r>
            <a:endParaRPr lang="en-US" sz="2000" b="1" dirty="0" smtClean="0"/>
          </a:p>
          <a:p>
            <a:pPr marL="137160" indent="0">
              <a:buNone/>
            </a:pPr>
            <a:r>
              <a:rPr lang="sv-SE" sz="1800" b="1" dirty="0" smtClean="0"/>
              <a:t>a. Orientasi </a:t>
            </a:r>
            <a:endParaRPr lang="sv-SE" sz="1800" b="1" dirty="0"/>
          </a:p>
          <a:p>
            <a:r>
              <a:rPr lang="sv-SE" sz="1800" dirty="0" smtClean="0"/>
              <a:t>Identifikasi </a:t>
            </a:r>
            <a:r>
              <a:rPr lang="sv-SE" sz="1800" dirty="0"/>
              <a:t>gangguan fungsi tubuh </a:t>
            </a:r>
          </a:p>
          <a:p>
            <a:r>
              <a:rPr lang="sv-SE" sz="1800" dirty="0" smtClean="0"/>
              <a:t>Monitor </a:t>
            </a:r>
            <a:r>
              <a:rPr lang="sv-SE" sz="1800" dirty="0"/>
              <a:t>kelelahan fisik dan emosional </a:t>
            </a:r>
          </a:p>
          <a:p>
            <a:r>
              <a:rPr lang="sv-SE" sz="1800" dirty="0" smtClean="0"/>
              <a:t>Monitor </a:t>
            </a:r>
            <a:r>
              <a:rPr lang="sv-SE" sz="1800" dirty="0"/>
              <a:t>pola dan jam tidur </a:t>
            </a:r>
            <a:endParaRPr lang="sv-SE" sz="1800" dirty="0" smtClean="0"/>
          </a:p>
          <a:p>
            <a:r>
              <a:rPr lang="sv-SE" sz="1800" dirty="0" smtClean="0"/>
              <a:t> </a:t>
            </a:r>
            <a:r>
              <a:rPr lang="sv-SE" sz="1800" dirty="0"/>
              <a:t>Monitor lokasi dan ketidknyamanan selama melakukan </a:t>
            </a:r>
            <a:r>
              <a:rPr lang="sv-SE" sz="1800" dirty="0" smtClean="0"/>
              <a:t>aktivitas.</a:t>
            </a:r>
          </a:p>
          <a:p>
            <a:pPr marL="137160" indent="0">
              <a:buNone/>
            </a:pPr>
            <a:r>
              <a:rPr lang="sv-SE" sz="1800" b="1" dirty="0" smtClean="0"/>
              <a:t>b. </a:t>
            </a:r>
            <a:r>
              <a:rPr lang="en-US" sz="1800" b="1" dirty="0" err="1"/>
              <a:t>Terapeutik</a:t>
            </a:r>
            <a:r>
              <a:rPr lang="en-US" sz="1800" b="1" dirty="0"/>
              <a:t> </a:t>
            </a:r>
          </a:p>
          <a:p>
            <a:r>
              <a:rPr lang="en-US" sz="1800" dirty="0" err="1" smtClean="0"/>
              <a:t>Sediakan</a:t>
            </a:r>
            <a:r>
              <a:rPr lang="en-US" sz="1800" dirty="0" smtClean="0"/>
              <a:t> </a:t>
            </a:r>
            <a:r>
              <a:rPr lang="en-US" sz="1800" dirty="0" err="1"/>
              <a:t>lingkungan</a:t>
            </a:r>
            <a:r>
              <a:rPr lang="en-US" sz="1800" dirty="0"/>
              <a:t> yang </a:t>
            </a:r>
            <a:r>
              <a:rPr lang="en-US" sz="1800" dirty="0" err="1"/>
              <a:t>nyaman</a:t>
            </a:r>
            <a:r>
              <a:rPr lang="en-US" sz="1800" dirty="0"/>
              <a:t> </a:t>
            </a:r>
            <a:r>
              <a:rPr lang="en-US" sz="1800" dirty="0" err="1"/>
              <a:t>dan</a:t>
            </a:r>
            <a:r>
              <a:rPr lang="en-US" sz="1800" dirty="0"/>
              <a:t> </a:t>
            </a:r>
            <a:r>
              <a:rPr lang="en-US" sz="1800" dirty="0" err="1"/>
              <a:t>rendah</a:t>
            </a:r>
            <a:r>
              <a:rPr lang="en-US" sz="1800" dirty="0"/>
              <a:t> Stimulus </a:t>
            </a:r>
            <a:endParaRPr lang="en-US" sz="1800" dirty="0" smtClean="0"/>
          </a:p>
          <a:p>
            <a:r>
              <a:rPr lang="en-US" sz="1800" dirty="0" smtClean="0"/>
              <a:t> </a:t>
            </a:r>
            <a:r>
              <a:rPr lang="en-US" sz="1800" dirty="0" err="1"/>
              <a:t>Lakukan</a:t>
            </a:r>
            <a:r>
              <a:rPr lang="en-US" sz="1800" dirty="0"/>
              <a:t> </a:t>
            </a:r>
            <a:r>
              <a:rPr lang="en-US" sz="1800" dirty="0" err="1"/>
              <a:t>latihan</a:t>
            </a:r>
            <a:r>
              <a:rPr lang="en-US" sz="1800" dirty="0"/>
              <a:t> </a:t>
            </a:r>
            <a:r>
              <a:rPr lang="en-US" sz="1800" dirty="0" err="1"/>
              <a:t>gerak</a:t>
            </a:r>
            <a:r>
              <a:rPr lang="en-US" sz="1800" dirty="0"/>
              <a:t> </a:t>
            </a:r>
            <a:r>
              <a:rPr lang="en-US" sz="1800" dirty="0" err="1"/>
              <a:t>pasif</a:t>
            </a:r>
            <a:r>
              <a:rPr lang="en-US" sz="1800" dirty="0"/>
              <a:t> </a:t>
            </a:r>
            <a:r>
              <a:rPr lang="en-US" sz="1800" dirty="0" err="1"/>
              <a:t>atau</a:t>
            </a:r>
            <a:r>
              <a:rPr lang="en-US" sz="1800" dirty="0"/>
              <a:t> </a:t>
            </a:r>
            <a:r>
              <a:rPr lang="en-US" sz="1800" dirty="0" err="1"/>
              <a:t>aktif</a:t>
            </a:r>
            <a:r>
              <a:rPr lang="en-US" sz="1800" dirty="0"/>
              <a:t> </a:t>
            </a:r>
          </a:p>
          <a:p>
            <a:r>
              <a:rPr lang="en-US" sz="1800" dirty="0" err="1" smtClean="0"/>
              <a:t>Berikan</a:t>
            </a:r>
            <a:r>
              <a:rPr lang="en-US" sz="1800" dirty="0" smtClean="0"/>
              <a:t> </a:t>
            </a:r>
            <a:r>
              <a:rPr lang="en-US" sz="1800" dirty="0" err="1"/>
              <a:t>aktivitas</a:t>
            </a:r>
            <a:r>
              <a:rPr lang="en-US" sz="1800" dirty="0"/>
              <a:t> </a:t>
            </a:r>
            <a:r>
              <a:rPr lang="en-US" sz="1800" dirty="0" err="1"/>
              <a:t>distraksi</a:t>
            </a:r>
            <a:r>
              <a:rPr lang="en-US" sz="1800" dirty="0"/>
              <a:t> yang </a:t>
            </a:r>
            <a:r>
              <a:rPr lang="en-US" sz="1800" dirty="0" err="1" smtClean="0"/>
              <a:t>menenangkan</a:t>
            </a:r>
            <a:endParaRPr lang="en-US" sz="1800" dirty="0"/>
          </a:p>
          <a:p>
            <a:pPr marL="137160" indent="0">
              <a:buNone/>
            </a:pPr>
            <a:r>
              <a:rPr lang="en-US" sz="1800" b="1" dirty="0" smtClean="0"/>
              <a:t>c. </a:t>
            </a:r>
            <a:r>
              <a:rPr lang="en-US" sz="1800" b="1" dirty="0" err="1" smtClean="0"/>
              <a:t>Edukasi</a:t>
            </a:r>
            <a:endParaRPr lang="en-US" sz="1800" b="1" dirty="0" smtClean="0"/>
          </a:p>
          <a:p>
            <a:r>
              <a:rPr lang="en-US" sz="1800" dirty="0" err="1"/>
              <a:t>Anjurkan</a:t>
            </a:r>
            <a:r>
              <a:rPr lang="en-US" sz="1800" dirty="0"/>
              <a:t> </a:t>
            </a:r>
            <a:r>
              <a:rPr lang="en-US" sz="1800" dirty="0" err="1"/>
              <a:t>tirah</a:t>
            </a:r>
            <a:r>
              <a:rPr lang="en-US" sz="1800" dirty="0"/>
              <a:t> baring </a:t>
            </a:r>
          </a:p>
          <a:p>
            <a:r>
              <a:rPr lang="en-US" sz="1800" dirty="0" err="1" smtClean="0"/>
              <a:t>Anjurkan</a:t>
            </a:r>
            <a:r>
              <a:rPr lang="en-US" sz="1800" dirty="0" smtClean="0"/>
              <a:t> </a:t>
            </a:r>
            <a:r>
              <a:rPr lang="en-US" sz="1800" dirty="0" err="1"/>
              <a:t>melakukan</a:t>
            </a:r>
            <a:r>
              <a:rPr lang="en-US" sz="1800" dirty="0"/>
              <a:t> </a:t>
            </a:r>
            <a:r>
              <a:rPr lang="en-US" sz="1800" dirty="0" err="1"/>
              <a:t>aktivitas</a:t>
            </a:r>
            <a:r>
              <a:rPr lang="en-US" sz="1800" dirty="0"/>
              <a:t> </a:t>
            </a:r>
            <a:r>
              <a:rPr lang="en-US" sz="1800" dirty="0" err="1"/>
              <a:t>secara</a:t>
            </a:r>
            <a:r>
              <a:rPr lang="en-US" sz="1800" dirty="0"/>
              <a:t> </a:t>
            </a:r>
            <a:r>
              <a:rPr lang="en-US" sz="1800" dirty="0" err="1"/>
              <a:t>bertahap</a:t>
            </a:r>
            <a:r>
              <a:rPr lang="en-US" sz="1800" dirty="0"/>
              <a:t> </a:t>
            </a:r>
          </a:p>
          <a:p>
            <a:r>
              <a:rPr lang="en-US" sz="1800" dirty="0" smtClean="0"/>
              <a:t> </a:t>
            </a:r>
            <a:r>
              <a:rPr lang="en-US" sz="1800" dirty="0" err="1"/>
              <a:t>Anjurkan</a:t>
            </a:r>
            <a:r>
              <a:rPr lang="en-US" sz="1800" dirty="0"/>
              <a:t> </a:t>
            </a:r>
            <a:r>
              <a:rPr lang="en-US" sz="1800" dirty="0" err="1"/>
              <a:t>menghubungi</a:t>
            </a:r>
            <a:r>
              <a:rPr lang="en-US" sz="1800" dirty="0"/>
              <a:t> </a:t>
            </a:r>
            <a:r>
              <a:rPr lang="en-US" sz="1800" dirty="0" err="1"/>
              <a:t>perawat</a:t>
            </a:r>
            <a:r>
              <a:rPr lang="en-US" sz="1800" dirty="0"/>
              <a:t> </a:t>
            </a:r>
            <a:r>
              <a:rPr lang="en-US" sz="1800" dirty="0" err="1"/>
              <a:t>jika</a:t>
            </a:r>
            <a:r>
              <a:rPr lang="en-US" sz="1800" dirty="0"/>
              <a:t> </a:t>
            </a:r>
            <a:r>
              <a:rPr lang="en-US" sz="1800" dirty="0" err="1"/>
              <a:t>tanda</a:t>
            </a:r>
            <a:r>
              <a:rPr lang="en-US" sz="1800" dirty="0"/>
              <a:t> </a:t>
            </a:r>
            <a:r>
              <a:rPr lang="en-US" sz="1800" dirty="0" err="1"/>
              <a:t>dan</a:t>
            </a:r>
            <a:r>
              <a:rPr lang="en-US" sz="1800" dirty="0"/>
              <a:t> </a:t>
            </a:r>
            <a:r>
              <a:rPr lang="en-US" sz="1800" dirty="0" err="1"/>
              <a:t>gejala</a:t>
            </a:r>
            <a:r>
              <a:rPr lang="en-US" sz="1800" dirty="0"/>
              <a:t> </a:t>
            </a:r>
            <a:r>
              <a:rPr lang="en-US" sz="1800" dirty="0" err="1"/>
              <a:t>kelelahan</a:t>
            </a:r>
            <a:r>
              <a:rPr lang="en-US" sz="1800" dirty="0"/>
              <a:t> </a:t>
            </a:r>
            <a:r>
              <a:rPr lang="en-US" sz="1800" dirty="0" err="1"/>
              <a:t>tidak</a:t>
            </a:r>
            <a:r>
              <a:rPr lang="en-US" sz="1800" dirty="0"/>
              <a:t> </a:t>
            </a:r>
            <a:r>
              <a:rPr lang="en-US" sz="1800" dirty="0" err="1"/>
              <a:t>berkurang</a:t>
            </a:r>
            <a:r>
              <a:rPr lang="en-US" sz="1800" dirty="0"/>
              <a:t> </a:t>
            </a:r>
            <a:endParaRPr lang="en-US" sz="1800" dirty="0" smtClean="0"/>
          </a:p>
          <a:p>
            <a:r>
              <a:rPr lang="en-US" sz="1800" dirty="0" smtClean="0"/>
              <a:t> </a:t>
            </a:r>
            <a:r>
              <a:rPr lang="en-US" sz="1800" dirty="0" err="1"/>
              <a:t>Ajarkan</a:t>
            </a:r>
            <a:r>
              <a:rPr lang="en-US" sz="1800" dirty="0"/>
              <a:t> </a:t>
            </a:r>
            <a:r>
              <a:rPr lang="en-US" sz="1800" dirty="0" err="1"/>
              <a:t>strategi</a:t>
            </a:r>
            <a:r>
              <a:rPr lang="en-US" sz="1800" dirty="0"/>
              <a:t> </a:t>
            </a:r>
            <a:r>
              <a:rPr lang="en-US" sz="1800" dirty="0" err="1"/>
              <a:t>koping</a:t>
            </a:r>
            <a:r>
              <a:rPr lang="en-US" sz="1800" dirty="0"/>
              <a:t> </a:t>
            </a:r>
            <a:r>
              <a:rPr lang="en-US" sz="1800" dirty="0" err="1"/>
              <a:t>untuk</a:t>
            </a:r>
            <a:r>
              <a:rPr lang="en-US" sz="1800" dirty="0"/>
              <a:t> </a:t>
            </a:r>
            <a:r>
              <a:rPr lang="en-US" sz="1800" dirty="0" err="1"/>
              <a:t>mengurangi</a:t>
            </a:r>
            <a:r>
              <a:rPr lang="en-US" sz="1800" dirty="0"/>
              <a:t> </a:t>
            </a:r>
            <a:r>
              <a:rPr lang="en-US" sz="1800" dirty="0" err="1" smtClean="0"/>
              <a:t>kelelahan</a:t>
            </a:r>
            <a:endParaRPr lang="en-US" sz="1800" b="1" dirty="0"/>
          </a:p>
        </p:txBody>
      </p:sp>
    </p:spTree>
    <p:extLst>
      <p:ext uri="{BB962C8B-B14F-4D97-AF65-F5344CB8AC3E}">
        <p14:creationId xmlns:p14="http://schemas.microsoft.com/office/powerpoint/2010/main" val="335259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KESIMPULAN</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algn="just"/>
            <a:r>
              <a:rPr lang="id-ID" dirty="0"/>
              <a:t>Dismenorea atau rasa nyeri saat menstruasi pada wanita merupakan suatu gejala dan bukan suatu penyakit yang diakibatkan oleh hiperkontraktilitas uterus yang disebabkan oleh Prostaglandin. Prostaglandin hanya dapat menimbulkan rasa nyeri, itu terjadi bila mana kadar progesteron dalam darah rendah</a:t>
            </a:r>
            <a:r>
              <a:rPr lang="en-US" dirty="0"/>
              <a:t>.</a:t>
            </a:r>
          </a:p>
          <a:p>
            <a:pPr algn="just"/>
            <a:r>
              <a:rPr lang="id-ID" dirty="0"/>
              <a:t>Penyebab terjadinya dismunore yaitu keadaan psikis dan fisik seperti stress, shock, penyempitan pembuluh darah, penyakit menahun, kurang darah, dan kondisi tubuh</a:t>
            </a:r>
            <a:r>
              <a:rPr lang="en-US" dirty="0"/>
              <a:t>.</a:t>
            </a:r>
          </a:p>
          <a:p>
            <a:pPr marL="0" indent="0" algn="just">
              <a:buNone/>
            </a:pPr>
            <a:endParaRPr lang="en-US" dirty="0"/>
          </a:p>
        </p:txBody>
      </p:sp>
    </p:spTree>
    <p:extLst>
      <p:ext uri="{BB962C8B-B14F-4D97-AF65-F5344CB8AC3E}">
        <p14:creationId xmlns:p14="http://schemas.microsoft.com/office/powerpoint/2010/main" val="4275320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DAFTAR PUSTAKA </a:t>
            </a:r>
            <a:endParaRPr lang="en-US" b="1" dirty="0"/>
          </a:p>
        </p:txBody>
      </p:sp>
      <p:sp>
        <p:nvSpPr>
          <p:cNvPr id="3" name="Content Placeholder 2"/>
          <p:cNvSpPr>
            <a:spLocks noGrp="1"/>
          </p:cNvSpPr>
          <p:nvPr>
            <p:ph idx="1"/>
          </p:nvPr>
        </p:nvSpPr>
        <p:spPr/>
        <p:txBody>
          <a:bodyPr>
            <a:normAutofit fontScale="92500" lnSpcReduction="10000"/>
          </a:bodyPr>
          <a:lstStyle/>
          <a:p>
            <a:r>
              <a:rPr lang="id-ID" dirty="0"/>
              <a:t>Gamayanti, I. L., &amp; Julia, M. (2013). </a:t>
            </a:r>
            <a:r>
              <a:rPr lang="id-ID" i="1" dirty="0"/>
              <a:t>305-827-1-Sm</a:t>
            </a:r>
            <a:r>
              <a:rPr lang="id-ID" dirty="0"/>
              <a:t>. </a:t>
            </a:r>
            <a:r>
              <a:rPr lang="id-ID" i="1" dirty="0"/>
              <a:t>15</a:t>
            </a:r>
            <a:r>
              <a:rPr lang="id-ID" dirty="0"/>
              <a:t>(1).</a:t>
            </a:r>
            <a:endParaRPr lang="en-US" dirty="0"/>
          </a:p>
          <a:p>
            <a:r>
              <a:rPr lang="id-ID" dirty="0"/>
              <a:t>Lima, K., &amp; Kota, P. (2014). </a:t>
            </a:r>
            <a:r>
              <a:rPr lang="id-ID" i="1" dirty="0"/>
              <a:t>1 , 2 , 3</a:t>
            </a:r>
            <a:r>
              <a:rPr lang="id-ID" dirty="0"/>
              <a:t>. 468–476.</a:t>
            </a:r>
            <a:endParaRPr lang="en-US" dirty="0"/>
          </a:p>
          <a:p>
            <a:r>
              <a:rPr lang="id-ID" dirty="0"/>
              <a:t>Marlinda, R. (2013). Pengaruh senam Disminore. </a:t>
            </a:r>
            <a:r>
              <a:rPr lang="id-ID" i="1" dirty="0"/>
              <a:t>Jurnal Keperawatan Maternitas</a:t>
            </a:r>
            <a:r>
              <a:rPr lang="id-ID" dirty="0"/>
              <a:t>, </a:t>
            </a:r>
            <a:r>
              <a:rPr lang="id-ID" i="1" dirty="0"/>
              <a:t>1</a:t>
            </a:r>
            <a:r>
              <a:rPr lang="id-ID" dirty="0"/>
              <a:t>(2), 118–123.</a:t>
            </a:r>
            <a:endParaRPr lang="en-US" dirty="0"/>
          </a:p>
          <a:p>
            <a:r>
              <a:rPr lang="id-ID" dirty="0"/>
              <a:t>Nauli Rahmawati, I. (2018). </a:t>
            </a:r>
            <a:r>
              <a:rPr lang="id-ID" i="1" dirty="0"/>
              <a:t>Efektifitas Relaksasi Benson Terhadap Penurunan Haid Pada Remaja</a:t>
            </a:r>
            <a:r>
              <a:rPr lang="id-ID" dirty="0"/>
              <a:t>. 6–34.</a:t>
            </a:r>
            <a:endParaRPr lang="en-US" dirty="0"/>
          </a:p>
          <a:p>
            <a:r>
              <a:rPr lang="id-ID" dirty="0"/>
              <a:t>Salamah, U. (2019). Hubungan Pengetahuan dan Sikap Remaja Putri terhadap Perilaku Penanganan Dismenore. </a:t>
            </a:r>
            <a:r>
              <a:rPr lang="id-ID" i="1" dirty="0"/>
              <a:t>Jurnal Ilmiah Kebidanan Indonesia</a:t>
            </a:r>
            <a:r>
              <a:rPr lang="id-ID" dirty="0"/>
              <a:t>, </a:t>
            </a:r>
            <a:r>
              <a:rPr lang="id-ID" i="1" dirty="0"/>
              <a:t>9</a:t>
            </a:r>
            <a:r>
              <a:rPr lang="id-ID" dirty="0"/>
              <a:t>(03), 123–127. https://doi.org/10.33221/jiki.v9i03.382</a:t>
            </a:r>
            <a:endParaRPr lang="en-US" dirty="0"/>
          </a:p>
          <a:p>
            <a:pPr marL="0" indent="0">
              <a:buNone/>
            </a:pPr>
            <a:endParaRPr lang="en-US" dirty="0"/>
          </a:p>
        </p:txBody>
      </p:sp>
    </p:spTree>
    <p:extLst>
      <p:ext uri="{BB962C8B-B14F-4D97-AF65-F5344CB8AC3E}">
        <p14:creationId xmlns:p14="http://schemas.microsoft.com/office/powerpoint/2010/main" val="2497013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204864"/>
            <a:ext cx="7702624" cy="1656184"/>
          </a:xfrm>
        </p:spPr>
        <p:txBody>
          <a:bodyPr/>
          <a:lstStyle/>
          <a:p>
            <a:pPr algn="ctr"/>
            <a:r>
              <a:rPr lang="en-US" b="1" dirty="0" smtClean="0"/>
              <a:t>TERIMA KASIH </a:t>
            </a:r>
            <a:endParaRPr lang="en-US" b="1" dirty="0"/>
          </a:p>
        </p:txBody>
      </p:sp>
    </p:spTree>
    <p:extLst>
      <p:ext uri="{BB962C8B-B14F-4D97-AF65-F5344CB8AC3E}">
        <p14:creationId xmlns:p14="http://schemas.microsoft.com/office/powerpoint/2010/main" val="3775199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1152127"/>
          </a:xfrm>
        </p:spPr>
        <p:txBody>
          <a:bodyPr/>
          <a:lstStyle/>
          <a:p>
            <a:pPr algn="ctr"/>
            <a:r>
              <a:rPr lang="en-US" b="1" dirty="0" smtClean="0"/>
              <a:t>DEFINISI </a:t>
            </a:r>
            <a:endParaRPr lang="en-US" b="1" dirty="0"/>
          </a:p>
        </p:txBody>
      </p:sp>
      <p:sp>
        <p:nvSpPr>
          <p:cNvPr id="3" name="Subtitle 2"/>
          <p:cNvSpPr>
            <a:spLocks noGrp="1"/>
          </p:cNvSpPr>
          <p:nvPr>
            <p:ph type="subTitle" idx="1"/>
          </p:nvPr>
        </p:nvSpPr>
        <p:spPr>
          <a:xfrm>
            <a:off x="1371600" y="2060848"/>
            <a:ext cx="6400800" cy="3577952"/>
          </a:xfrm>
        </p:spPr>
        <p:txBody>
          <a:bodyPr>
            <a:normAutofit/>
          </a:bodyPr>
          <a:lstStyle/>
          <a:p>
            <a:pPr algn="just"/>
            <a:r>
              <a:rPr lang="id-ID" dirty="0">
                <a:solidFill>
                  <a:schemeClr val="tx1"/>
                </a:solidFill>
              </a:rPr>
              <a:t>Dismenorea berasal dari bahasa Yunani. Dys berarti sulit, nyeri atau abnormal; meno berarti bulan; rhea berarti aliran. Jadi, dismenorea berarti nyeri perut pada perut bawah sebelum, selama dan sesudah menstruasi. Bersifat kolik terus menerus (Karim, 2009).</a:t>
            </a:r>
            <a:endParaRPr lang="en-US" dirty="0">
              <a:solidFill>
                <a:schemeClr val="tx1"/>
              </a:solidFill>
            </a:endParaRPr>
          </a:p>
        </p:txBody>
      </p:sp>
    </p:spTree>
    <p:extLst>
      <p:ext uri="{BB962C8B-B14F-4D97-AF65-F5344CB8AC3E}">
        <p14:creationId xmlns:p14="http://schemas.microsoft.com/office/powerpoint/2010/main" val="4065230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ETIOLOGI </a:t>
            </a:r>
            <a:endParaRPr lang="en-US" b="1" dirty="0"/>
          </a:p>
        </p:txBody>
      </p:sp>
      <p:sp>
        <p:nvSpPr>
          <p:cNvPr id="3" name="Content Placeholder 2"/>
          <p:cNvSpPr>
            <a:spLocks noGrp="1"/>
          </p:cNvSpPr>
          <p:nvPr>
            <p:ph idx="1"/>
          </p:nvPr>
        </p:nvSpPr>
        <p:spPr/>
        <p:txBody>
          <a:bodyPr>
            <a:normAutofit/>
          </a:bodyPr>
          <a:lstStyle/>
          <a:p>
            <a:pPr marL="0" indent="0" algn="just">
              <a:buNone/>
            </a:pPr>
            <a:r>
              <a:rPr lang="id-ID" dirty="0"/>
              <a:t>Faktor-faktor yang dapat mempengaruhi disminore menurut Arulkumaran (2006) Antara lain: </a:t>
            </a:r>
            <a:endParaRPr lang="en-US" dirty="0" smtClean="0"/>
          </a:p>
          <a:p>
            <a:pPr marL="514350" lvl="0" indent="-514350" algn="just">
              <a:buFont typeface="+mj-lt"/>
              <a:buAutoNum type="arabicPeriod"/>
            </a:pPr>
            <a:r>
              <a:rPr lang="en-US" dirty="0" err="1"/>
              <a:t>Faktor</a:t>
            </a:r>
            <a:r>
              <a:rPr lang="en-US" dirty="0"/>
              <a:t> </a:t>
            </a:r>
            <a:r>
              <a:rPr lang="en-US" dirty="0" err="1"/>
              <a:t>menstruasi</a:t>
            </a:r>
            <a:endParaRPr lang="en-US" dirty="0"/>
          </a:p>
          <a:p>
            <a:pPr marL="514350" indent="-514350" algn="just">
              <a:buFont typeface="+mj-lt"/>
              <a:buAutoNum type="arabicPeriod"/>
            </a:pPr>
            <a:r>
              <a:rPr lang="id-ID" dirty="0" smtClean="0"/>
              <a:t>Paritas</a:t>
            </a:r>
            <a:endParaRPr lang="en-US" dirty="0" smtClean="0"/>
          </a:p>
          <a:p>
            <a:pPr marL="514350" indent="-514350" algn="just">
              <a:buFont typeface="+mj-lt"/>
              <a:buAutoNum type="arabicPeriod"/>
            </a:pPr>
            <a:r>
              <a:rPr lang="id-ID" dirty="0" smtClean="0"/>
              <a:t>Olahraga</a:t>
            </a:r>
            <a:endParaRPr lang="en-US" dirty="0" smtClean="0"/>
          </a:p>
          <a:p>
            <a:pPr marL="514350" indent="-514350" algn="just">
              <a:buFont typeface="+mj-lt"/>
              <a:buAutoNum type="arabicPeriod"/>
            </a:pPr>
            <a:r>
              <a:rPr lang="id-ID" dirty="0"/>
              <a:t>Pemilihan </a:t>
            </a:r>
            <a:r>
              <a:rPr lang="id-ID" dirty="0" smtClean="0"/>
              <a:t>metode</a:t>
            </a:r>
            <a:endParaRPr lang="en-US" dirty="0" smtClean="0"/>
          </a:p>
          <a:p>
            <a:pPr marL="514350" indent="-514350" algn="just">
              <a:buFont typeface="+mj-lt"/>
              <a:buAutoNum type="arabicPeriod"/>
            </a:pPr>
            <a:r>
              <a:rPr lang="id-ID" dirty="0"/>
              <a:t>Riwayat </a:t>
            </a:r>
            <a:r>
              <a:rPr lang="id-ID" dirty="0" smtClean="0"/>
              <a:t>keluarga</a:t>
            </a:r>
            <a:endParaRPr lang="en-US" dirty="0" smtClean="0"/>
          </a:p>
          <a:p>
            <a:pPr marL="514350" indent="-514350" algn="just">
              <a:buFont typeface="+mj-lt"/>
              <a:buAutoNum type="arabicPeriod"/>
            </a:pPr>
            <a:r>
              <a:rPr lang="en-US" dirty="0" err="1"/>
              <a:t>Faktor</a:t>
            </a:r>
            <a:r>
              <a:rPr lang="en-US" dirty="0"/>
              <a:t> </a:t>
            </a:r>
            <a:r>
              <a:rPr lang="en-US" dirty="0" err="1"/>
              <a:t>psikis</a:t>
            </a:r>
            <a:r>
              <a:rPr lang="en-US" dirty="0"/>
              <a:t> (stress)</a:t>
            </a:r>
          </a:p>
        </p:txBody>
      </p:sp>
    </p:spTree>
    <p:extLst>
      <p:ext uri="{BB962C8B-B14F-4D97-AF65-F5344CB8AC3E}">
        <p14:creationId xmlns:p14="http://schemas.microsoft.com/office/powerpoint/2010/main" val="2037048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TANDA GEJALA </a:t>
            </a:r>
            <a:endParaRPr lang="en-US" b="1" dirty="0"/>
          </a:p>
        </p:txBody>
      </p:sp>
      <p:sp>
        <p:nvSpPr>
          <p:cNvPr id="3" name="Text Placeholder 2"/>
          <p:cNvSpPr>
            <a:spLocks noGrp="1"/>
          </p:cNvSpPr>
          <p:nvPr>
            <p:ph type="body" idx="1"/>
          </p:nvPr>
        </p:nvSpPr>
        <p:spPr/>
        <p:txBody>
          <a:bodyPr>
            <a:noAutofit/>
          </a:bodyPr>
          <a:lstStyle/>
          <a:p>
            <a:pPr lvl="0" algn="ctr"/>
            <a:r>
              <a:rPr lang="id-ID" sz="2800" b="1" dirty="0"/>
              <a:t>Disminore sekunder </a:t>
            </a:r>
            <a:endParaRPr lang="en-US" sz="2800" b="1" dirty="0"/>
          </a:p>
        </p:txBody>
      </p:sp>
      <p:sp>
        <p:nvSpPr>
          <p:cNvPr id="5" name="Text Placeholder 4"/>
          <p:cNvSpPr>
            <a:spLocks noGrp="1"/>
          </p:cNvSpPr>
          <p:nvPr>
            <p:ph type="body" sz="half" idx="3"/>
          </p:nvPr>
        </p:nvSpPr>
        <p:spPr/>
        <p:txBody>
          <a:bodyPr>
            <a:normAutofit/>
          </a:bodyPr>
          <a:lstStyle/>
          <a:p>
            <a:pPr lvl="0" algn="ctr"/>
            <a:r>
              <a:rPr lang="id-ID" sz="2800" b="1" dirty="0"/>
              <a:t>Disminore primer  </a:t>
            </a:r>
            <a:endParaRPr lang="en-US" sz="2800" b="1" dirty="0"/>
          </a:p>
        </p:txBody>
      </p:sp>
      <p:sp>
        <p:nvSpPr>
          <p:cNvPr id="4" name="Content Placeholder 3"/>
          <p:cNvSpPr>
            <a:spLocks noGrp="1"/>
          </p:cNvSpPr>
          <p:nvPr>
            <p:ph sz="quarter" idx="2"/>
          </p:nvPr>
        </p:nvSpPr>
        <p:spPr/>
        <p:txBody>
          <a:bodyPr>
            <a:normAutofit fontScale="92500" lnSpcReduction="10000"/>
          </a:bodyPr>
          <a:lstStyle/>
          <a:p>
            <a:pPr marL="457200" lvl="0" indent="-457200">
              <a:buFont typeface="+mj-lt"/>
              <a:buAutoNum type="arabicPeriod"/>
            </a:pPr>
            <a:r>
              <a:rPr lang="id-ID" dirty="0"/>
              <a:t>Darah keluar dalam jumlah banyak dan kadang tidak </a:t>
            </a:r>
            <a:r>
              <a:rPr lang="id-ID" dirty="0" smtClean="0"/>
              <a:t>teratur</a:t>
            </a:r>
            <a:endParaRPr lang="en-US" dirty="0" smtClean="0"/>
          </a:p>
          <a:p>
            <a:pPr marL="457200" lvl="0" indent="-457200">
              <a:buFont typeface="+mj-lt"/>
              <a:buAutoNum type="arabicPeriod"/>
            </a:pPr>
            <a:r>
              <a:rPr lang="id-ID" dirty="0" smtClean="0"/>
              <a:t>Nyeri </a:t>
            </a:r>
            <a:r>
              <a:rPr lang="id-ID" dirty="0"/>
              <a:t>saat erhubungan seksual </a:t>
            </a:r>
            <a:endParaRPr lang="en-US" dirty="0" smtClean="0"/>
          </a:p>
          <a:p>
            <a:pPr marL="457200" lvl="0" indent="-457200">
              <a:buFont typeface="+mj-lt"/>
              <a:buAutoNum type="arabicPeriod"/>
            </a:pPr>
            <a:r>
              <a:rPr lang="id-ID" dirty="0" smtClean="0"/>
              <a:t>Nyeri </a:t>
            </a:r>
            <a:r>
              <a:rPr lang="id-ID" dirty="0"/>
              <a:t>perut bagian bawah yang muncul di luar waktu haid </a:t>
            </a:r>
            <a:endParaRPr lang="en-US" dirty="0" smtClean="0"/>
          </a:p>
          <a:p>
            <a:pPr marL="457200" lvl="0" indent="-457200">
              <a:buFont typeface="+mj-lt"/>
              <a:buAutoNum type="arabicPeriod"/>
            </a:pPr>
            <a:r>
              <a:rPr lang="id-ID" dirty="0" smtClean="0"/>
              <a:t>Nyeri </a:t>
            </a:r>
            <a:r>
              <a:rPr lang="id-ID" dirty="0"/>
              <a:t>tekan pada panggul </a:t>
            </a:r>
            <a:endParaRPr lang="en-US" dirty="0" smtClean="0"/>
          </a:p>
          <a:p>
            <a:pPr marL="457200" lvl="0" indent="-457200">
              <a:buFont typeface="+mj-lt"/>
              <a:buAutoNum type="arabicPeriod"/>
            </a:pPr>
            <a:r>
              <a:rPr lang="id-ID" dirty="0" smtClean="0"/>
              <a:t>Ditemukan </a:t>
            </a:r>
            <a:r>
              <a:rPr lang="id-ID" dirty="0"/>
              <a:t>cairan yang keluar dari vagina</a:t>
            </a:r>
            <a:endParaRPr lang="en-US" dirty="0"/>
          </a:p>
          <a:p>
            <a:endParaRPr lang="en-US" dirty="0"/>
          </a:p>
        </p:txBody>
      </p:sp>
      <p:sp>
        <p:nvSpPr>
          <p:cNvPr id="6" name="Content Placeholder 5"/>
          <p:cNvSpPr>
            <a:spLocks noGrp="1"/>
          </p:cNvSpPr>
          <p:nvPr>
            <p:ph sz="quarter" idx="4"/>
          </p:nvPr>
        </p:nvSpPr>
        <p:spPr/>
        <p:txBody>
          <a:bodyPr>
            <a:normAutofit/>
          </a:bodyPr>
          <a:lstStyle/>
          <a:p>
            <a:pPr marL="457200" lvl="0" indent="-457200">
              <a:buFont typeface="+mj-lt"/>
              <a:buAutoNum type="arabicPeriod"/>
            </a:pPr>
            <a:r>
              <a:rPr lang="id-ID" dirty="0"/>
              <a:t>Nyeri dank kram di bagian perut bawah </a:t>
            </a:r>
            <a:endParaRPr lang="en-US" dirty="0" smtClean="0"/>
          </a:p>
          <a:p>
            <a:pPr marL="457200" lvl="0" indent="-457200">
              <a:buFont typeface="+mj-lt"/>
              <a:buAutoNum type="arabicPeriod"/>
            </a:pPr>
            <a:r>
              <a:rPr lang="id-ID" dirty="0" smtClean="0"/>
              <a:t>Pegal </a:t>
            </a:r>
            <a:r>
              <a:rPr lang="id-ID" dirty="0"/>
              <a:t>pada mulut vagina </a:t>
            </a:r>
            <a:endParaRPr lang="en-US" dirty="0" smtClean="0"/>
          </a:p>
          <a:p>
            <a:pPr marL="457200" lvl="0" indent="-457200">
              <a:buFont typeface="+mj-lt"/>
              <a:buAutoNum type="arabicPeriod"/>
            </a:pPr>
            <a:r>
              <a:rPr lang="id-ID" dirty="0" smtClean="0"/>
              <a:t>Nyeri </a:t>
            </a:r>
            <a:r>
              <a:rPr lang="id-ID" dirty="0"/>
              <a:t>pinggang </a:t>
            </a:r>
            <a:endParaRPr lang="en-US" dirty="0" smtClean="0"/>
          </a:p>
          <a:p>
            <a:pPr marL="457200" lvl="0" indent="-457200">
              <a:buFont typeface="+mj-lt"/>
              <a:buAutoNum type="arabicPeriod"/>
            </a:pPr>
            <a:r>
              <a:rPr lang="id-ID" dirty="0" smtClean="0"/>
              <a:t>Pegal-pegal </a:t>
            </a:r>
            <a:r>
              <a:rPr lang="id-ID" dirty="0"/>
              <a:t>pada paha </a:t>
            </a:r>
            <a:endParaRPr lang="en-US" dirty="0"/>
          </a:p>
          <a:p>
            <a:endParaRPr lang="en-US" dirty="0"/>
          </a:p>
        </p:txBody>
      </p:sp>
    </p:spTree>
    <p:extLst>
      <p:ext uri="{BB962C8B-B14F-4D97-AF65-F5344CB8AC3E}">
        <p14:creationId xmlns:p14="http://schemas.microsoft.com/office/powerpoint/2010/main" val="3496440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79686"/>
          </a:xfrm>
        </p:spPr>
        <p:txBody>
          <a:bodyPr>
            <a:normAutofit/>
          </a:bodyPr>
          <a:lstStyle/>
          <a:p>
            <a:r>
              <a:rPr lang="en-US" sz="2800" dirty="0" smtClean="0"/>
              <a:t>PATHWAY</a:t>
            </a:r>
            <a:endParaRPr lang="en-US" sz="2800" dirty="0"/>
          </a:p>
        </p:txBody>
      </p:sp>
      <p:sp>
        <p:nvSpPr>
          <p:cNvPr id="6" name="Content Placeholder 5"/>
          <p:cNvSpPr>
            <a:spLocks noGrp="1"/>
          </p:cNvSpPr>
          <p:nvPr>
            <p:ph sz="quarter" idx="4"/>
          </p:nvPr>
        </p:nvSpPr>
        <p:spPr/>
        <p:txBody>
          <a:bodyPr/>
          <a:lstStyle/>
          <a:p>
            <a:endParaRPr lang="en-US"/>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2167" t="16579" r="21791" b="8652"/>
          <a:stretch/>
        </p:blipFill>
        <p:spPr bwMode="auto">
          <a:xfrm>
            <a:off x="1259632" y="980728"/>
            <a:ext cx="6840760" cy="5616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2453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PEMERIKSAAN PENUNJANG </a:t>
            </a:r>
            <a:endParaRPr lang="en-US" b="1" dirty="0"/>
          </a:p>
        </p:txBody>
      </p:sp>
      <p:sp>
        <p:nvSpPr>
          <p:cNvPr id="3" name="Content Placeholder 2"/>
          <p:cNvSpPr>
            <a:spLocks noGrp="1"/>
          </p:cNvSpPr>
          <p:nvPr>
            <p:ph idx="1"/>
          </p:nvPr>
        </p:nvSpPr>
        <p:spPr/>
        <p:txBody>
          <a:bodyPr>
            <a:normAutofit/>
          </a:bodyPr>
          <a:lstStyle/>
          <a:p>
            <a:pPr marL="0" indent="0" algn="just">
              <a:buNone/>
            </a:pPr>
            <a:r>
              <a:rPr lang="id-ID" dirty="0"/>
              <a:t>Pemeriksaan penunjang menurut (Mityani, 2010) yang dapat dilakukan pada klien dismenore adalah: </a:t>
            </a:r>
            <a:endParaRPr lang="en-US" dirty="0"/>
          </a:p>
          <a:p>
            <a:pPr algn="just"/>
            <a:r>
              <a:rPr lang="en-US" dirty="0" smtClean="0"/>
              <a:t>T</a:t>
            </a:r>
            <a:r>
              <a:rPr lang="id-ID" dirty="0" smtClean="0"/>
              <a:t>es laboratorium </a:t>
            </a:r>
            <a:endParaRPr lang="en-US" dirty="0" smtClean="0"/>
          </a:p>
          <a:p>
            <a:pPr algn="just"/>
            <a:r>
              <a:rPr lang="id-ID" dirty="0" smtClean="0"/>
              <a:t>Tes diagnostik tambahan</a:t>
            </a:r>
            <a:endParaRPr lang="en-US" dirty="0"/>
          </a:p>
        </p:txBody>
      </p:sp>
    </p:spTree>
    <p:extLst>
      <p:ext uri="{BB962C8B-B14F-4D97-AF65-F5344CB8AC3E}">
        <p14:creationId xmlns:p14="http://schemas.microsoft.com/office/powerpoint/2010/main" val="789501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PENATALAKSANAAN </a:t>
            </a:r>
            <a:endParaRPr lang="en-US" b="1" dirty="0"/>
          </a:p>
        </p:txBody>
      </p:sp>
      <p:sp>
        <p:nvSpPr>
          <p:cNvPr id="3" name="Content Placeholder 2"/>
          <p:cNvSpPr>
            <a:spLocks noGrp="1"/>
          </p:cNvSpPr>
          <p:nvPr>
            <p:ph idx="1"/>
          </p:nvPr>
        </p:nvSpPr>
        <p:spPr/>
        <p:txBody>
          <a:bodyPr/>
          <a:lstStyle/>
          <a:p>
            <a:pPr marL="0" lvl="0" indent="0" algn="just">
              <a:buNone/>
            </a:pPr>
            <a:r>
              <a:rPr lang="id-ID" dirty="0"/>
              <a:t>Penanganan menurut Prawihardjo (2007 ): </a:t>
            </a:r>
            <a:endParaRPr lang="en-US" dirty="0"/>
          </a:p>
          <a:p>
            <a:pPr marL="514350" indent="-514350" algn="just">
              <a:buFont typeface="+mj-lt"/>
              <a:buAutoNum type="arabicParenR"/>
            </a:pPr>
            <a:r>
              <a:rPr lang="id-ID" dirty="0"/>
              <a:t>Penerangan dan </a:t>
            </a:r>
            <a:r>
              <a:rPr lang="id-ID" dirty="0" smtClean="0"/>
              <a:t>nasihat</a:t>
            </a:r>
            <a:endParaRPr lang="en-US" dirty="0" smtClean="0"/>
          </a:p>
          <a:p>
            <a:pPr marL="514350" indent="-514350" algn="just">
              <a:buFont typeface="+mj-lt"/>
              <a:buAutoNum type="arabicParenR"/>
            </a:pPr>
            <a:r>
              <a:rPr lang="id-ID" dirty="0" smtClean="0"/>
              <a:t>Pemberian </a:t>
            </a:r>
            <a:r>
              <a:rPr lang="id-ID" dirty="0"/>
              <a:t>obat </a:t>
            </a:r>
            <a:r>
              <a:rPr lang="id-ID" dirty="0" smtClean="0"/>
              <a:t>analgesik</a:t>
            </a:r>
            <a:endParaRPr lang="en-US" dirty="0" smtClean="0"/>
          </a:p>
          <a:p>
            <a:pPr marL="514350" indent="-514350" algn="just">
              <a:buFont typeface="+mj-lt"/>
              <a:buAutoNum type="arabicParenR"/>
            </a:pPr>
            <a:r>
              <a:rPr lang="id-ID" dirty="0" smtClean="0"/>
              <a:t>Terapi hormonal</a:t>
            </a:r>
            <a:endParaRPr lang="en-US" dirty="0" smtClean="0"/>
          </a:p>
          <a:p>
            <a:pPr marL="514350" indent="-514350" algn="just">
              <a:buFont typeface="+mj-lt"/>
              <a:buAutoNum type="arabicParenR"/>
            </a:pPr>
            <a:r>
              <a:rPr lang="id-ID" dirty="0" smtClean="0"/>
              <a:t>Terapi </a:t>
            </a:r>
            <a:r>
              <a:rPr lang="id-ID" dirty="0"/>
              <a:t>dengan obat nonsteroid </a:t>
            </a:r>
            <a:r>
              <a:rPr lang="id-ID" dirty="0" smtClean="0"/>
              <a:t>antiprotaglandin</a:t>
            </a:r>
            <a:endParaRPr lang="en-US" dirty="0" smtClean="0"/>
          </a:p>
          <a:p>
            <a:pPr marL="514350" indent="-514350" algn="just">
              <a:buFont typeface="+mj-lt"/>
              <a:buAutoNum type="arabicParenR"/>
            </a:pPr>
            <a:r>
              <a:rPr lang="id-ID" dirty="0" smtClean="0"/>
              <a:t>Dilatasi </a:t>
            </a:r>
            <a:r>
              <a:rPr lang="id-ID" dirty="0"/>
              <a:t>kanalis servikalis</a:t>
            </a:r>
            <a:endParaRPr lang="en-US" dirty="0"/>
          </a:p>
          <a:p>
            <a:pPr algn="just"/>
            <a:endParaRPr lang="en-US" dirty="0"/>
          </a:p>
        </p:txBody>
      </p:sp>
    </p:spTree>
    <p:extLst>
      <p:ext uri="{BB962C8B-B14F-4D97-AF65-F5344CB8AC3E}">
        <p14:creationId xmlns:p14="http://schemas.microsoft.com/office/powerpoint/2010/main" val="2396986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marL="0" lvl="0" indent="0" algn="just">
              <a:buNone/>
            </a:pPr>
            <a:r>
              <a:rPr lang="id-ID" dirty="0"/>
              <a:t>Penatalaksanaan dismenorea menurut Khusen (2016):</a:t>
            </a:r>
            <a:endParaRPr lang="en-US" dirty="0"/>
          </a:p>
          <a:p>
            <a:pPr marL="514350" lvl="0" indent="-514350" algn="just">
              <a:buFont typeface="+mj-lt"/>
              <a:buAutoNum type="arabicPeriod"/>
            </a:pPr>
            <a:r>
              <a:rPr lang="id-ID" dirty="0"/>
              <a:t>Minum hangat</a:t>
            </a:r>
            <a:endParaRPr lang="en-US" dirty="0"/>
          </a:p>
          <a:p>
            <a:pPr marL="514350" lvl="0" indent="-514350" algn="just">
              <a:buFont typeface="+mj-lt"/>
              <a:buAutoNum type="arabicPeriod"/>
            </a:pPr>
            <a:r>
              <a:rPr lang="id-ID" dirty="0"/>
              <a:t>Biji-bijian utuh</a:t>
            </a:r>
            <a:endParaRPr lang="en-US" dirty="0"/>
          </a:p>
          <a:p>
            <a:pPr marL="514350" lvl="0" indent="-514350" algn="just">
              <a:buFont typeface="+mj-lt"/>
              <a:buAutoNum type="arabicPeriod"/>
            </a:pPr>
            <a:r>
              <a:rPr lang="id-ID" dirty="0"/>
              <a:t>Kalsium dan vitamin D</a:t>
            </a:r>
            <a:endParaRPr lang="en-US" dirty="0"/>
          </a:p>
          <a:p>
            <a:pPr marL="514350" lvl="0" indent="-514350" algn="just">
              <a:buFont typeface="+mj-lt"/>
              <a:buAutoNum type="arabicPeriod"/>
            </a:pPr>
            <a:r>
              <a:rPr lang="id-ID" dirty="0"/>
              <a:t>Perubahan pola makan </a:t>
            </a:r>
            <a:endParaRPr lang="en-US" dirty="0"/>
          </a:p>
          <a:p>
            <a:pPr marL="514350" lvl="0" indent="-514350" algn="just">
              <a:buFont typeface="+mj-lt"/>
              <a:buAutoNum type="arabicPeriod"/>
            </a:pPr>
            <a:r>
              <a:rPr lang="id-ID" dirty="0"/>
              <a:t>Berbaring </a:t>
            </a:r>
            <a:endParaRPr lang="en-US" dirty="0"/>
          </a:p>
          <a:p>
            <a:pPr marL="514350" lvl="0" indent="-514350" algn="just">
              <a:buFont typeface="+mj-lt"/>
              <a:buAutoNum type="arabicPeriod"/>
            </a:pPr>
            <a:r>
              <a:rPr lang="id-ID" dirty="0"/>
              <a:t>Pijat lembut </a:t>
            </a:r>
            <a:endParaRPr lang="en-US" dirty="0"/>
          </a:p>
          <a:p>
            <a:pPr marL="514350" lvl="0" indent="-514350" algn="just">
              <a:buFont typeface="+mj-lt"/>
              <a:buAutoNum type="arabicPeriod"/>
            </a:pPr>
            <a:r>
              <a:rPr lang="id-ID" dirty="0"/>
              <a:t>Olahraga ringan</a:t>
            </a:r>
            <a:endParaRPr lang="en-US" dirty="0"/>
          </a:p>
          <a:p>
            <a:pPr marL="514350" lvl="0" indent="-514350" algn="just">
              <a:buFont typeface="+mj-lt"/>
              <a:buAutoNum type="arabicPeriod"/>
            </a:pPr>
            <a:r>
              <a:rPr lang="id-ID" dirty="0"/>
              <a:t>Kosultasikan ke </a:t>
            </a:r>
            <a:r>
              <a:rPr lang="id-ID" dirty="0" smtClean="0"/>
              <a:t>dokter</a:t>
            </a:r>
            <a:endParaRPr lang="en-US" dirty="0"/>
          </a:p>
        </p:txBody>
      </p:sp>
    </p:spTree>
    <p:extLst>
      <p:ext uri="{BB962C8B-B14F-4D97-AF65-F5344CB8AC3E}">
        <p14:creationId xmlns:p14="http://schemas.microsoft.com/office/powerpoint/2010/main" val="3116446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DIAGNOSA KEPERAWATAN </a:t>
            </a:r>
            <a:endParaRPr lang="en-US" dirty="0"/>
          </a:p>
        </p:txBody>
      </p:sp>
      <p:sp>
        <p:nvSpPr>
          <p:cNvPr id="3" name="Content Placeholder 2"/>
          <p:cNvSpPr>
            <a:spLocks noGrp="1"/>
          </p:cNvSpPr>
          <p:nvPr>
            <p:ph idx="1"/>
          </p:nvPr>
        </p:nvSpPr>
        <p:spPr/>
        <p:txBody>
          <a:bodyPr/>
          <a:lstStyle/>
          <a:p>
            <a:pPr marL="137160" indent="0">
              <a:buNone/>
            </a:pPr>
            <a:r>
              <a:rPr lang="en-US" dirty="0" err="1"/>
              <a:t>Menurut</a:t>
            </a:r>
            <a:r>
              <a:rPr lang="en-US" dirty="0"/>
              <a:t> (</a:t>
            </a:r>
            <a:r>
              <a:rPr lang="en-US" dirty="0" err="1"/>
              <a:t>tim</a:t>
            </a:r>
            <a:r>
              <a:rPr lang="en-US" dirty="0"/>
              <a:t> </a:t>
            </a:r>
            <a:r>
              <a:rPr lang="en-US" dirty="0" err="1"/>
              <a:t>pokja</a:t>
            </a:r>
            <a:r>
              <a:rPr lang="en-US" dirty="0"/>
              <a:t> SDKI DPP PPNI,2017) </a:t>
            </a:r>
            <a:r>
              <a:rPr lang="en-US" dirty="0" err="1" smtClean="0"/>
              <a:t>yaitu</a:t>
            </a:r>
            <a:r>
              <a:rPr lang="en-US" dirty="0" smtClean="0"/>
              <a:t> :</a:t>
            </a:r>
          </a:p>
          <a:p>
            <a:r>
              <a:rPr lang="en-US" dirty="0" smtClean="0"/>
              <a:t>1</a:t>
            </a:r>
            <a:r>
              <a:rPr lang="en-US" dirty="0"/>
              <a:t>. </a:t>
            </a:r>
            <a:r>
              <a:rPr lang="en-US" dirty="0" err="1"/>
              <a:t>Nyeri</a:t>
            </a:r>
            <a:r>
              <a:rPr lang="en-US" dirty="0"/>
              <a:t> </a:t>
            </a:r>
            <a:r>
              <a:rPr lang="en-US" dirty="0" err="1"/>
              <a:t>akut</a:t>
            </a:r>
            <a:r>
              <a:rPr lang="en-US" dirty="0"/>
              <a:t> </a:t>
            </a:r>
            <a:r>
              <a:rPr lang="en-US" dirty="0" err="1"/>
              <a:t>berhubungan</a:t>
            </a:r>
            <a:r>
              <a:rPr lang="en-US" dirty="0"/>
              <a:t> </a:t>
            </a:r>
            <a:r>
              <a:rPr lang="en-US" dirty="0" err="1"/>
              <a:t>dengan</a:t>
            </a:r>
            <a:r>
              <a:rPr lang="en-US" dirty="0"/>
              <a:t> </a:t>
            </a:r>
            <a:r>
              <a:rPr lang="en-US" dirty="0" err="1"/>
              <a:t>Agen</a:t>
            </a:r>
            <a:r>
              <a:rPr lang="en-US" dirty="0"/>
              <a:t> </a:t>
            </a:r>
            <a:r>
              <a:rPr lang="en-US" dirty="0" err="1"/>
              <a:t>pencedera</a:t>
            </a:r>
            <a:r>
              <a:rPr lang="en-US" dirty="0"/>
              <a:t> </a:t>
            </a:r>
            <a:r>
              <a:rPr lang="en-US" dirty="0" err="1" smtClean="0"/>
              <a:t>fisiologis</a:t>
            </a:r>
            <a:endParaRPr lang="en-US" dirty="0" smtClean="0"/>
          </a:p>
          <a:p>
            <a:r>
              <a:rPr lang="en-US" dirty="0" smtClean="0"/>
              <a:t> </a:t>
            </a:r>
            <a:r>
              <a:rPr lang="en-US" dirty="0"/>
              <a:t>2. </a:t>
            </a:r>
            <a:r>
              <a:rPr lang="en-US" dirty="0" err="1"/>
              <a:t>Ansietas</a:t>
            </a:r>
            <a:r>
              <a:rPr lang="en-US" dirty="0"/>
              <a:t> </a:t>
            </a:r>
            <a:r>
              <a:rPr lang="en-US" dirty="0" err="1"/>
              <a:t>berhubungan</a:t>
            </a:r>
            <a:r>
              <a:rPr lang="en-US" dirty="0"/>
              <a:t> </a:t>
            </a:r>
            <a:r>
              <a:rPr lang="en-US" dirty="0" err="1"/>
              <a:t>dengan</a:t>
            </a:r>
            <a:r>
              <a:rPr lang="en-US" dirty="0"/>
              <a:t> </a:t>
            </a:r>
            <a:r>
              <a:rPr lang="en-US" dirty="0" err="1"/>
              <a:t>kurang</a:t>
            </a:r>
            <a:r>
              <a:rPr lang="en-US" dirty="0"/>
              <a:t> </a:t>
            </a:r>
            <a:r>
              <a:rPr lang="en-US" dirty="0" err="1"/>
              <a:t>terpapar</a:t>
            </a:r>
            <a:r>
              <a:rPr lang="en-US" dirty="0"/>
              <a:t> </a:t>
            </a:r>
            <a:r>
              <a:rPr lang="en-US" dirty="0" err="1"/>
              <a:t>informasi</a:t>
            </a:r>
            <a:r>
              <a:rPr lang="en-US" dirty="0"/>
              <a:t> ( D.0080) </a:t>
            </a:r>
            <a:endParaRPr lang="en-US" dirty="0" smtClean="0"/>
          </a:p>
          <a:p>
            <a:r>
              <a:rPr lang="en-US" dirty="0" smtClean="0"/>
              <a:t>3</a:t>
            </a:r>
            <a:r>
              <a:rPr lang="en-US" dirty="0"/>
              <a:t>. </a:t>
            </a:r>
            <a:r>
              <a:rPr lang="en-US" dirty="0" err="1"/>
              <a:t>Intoleransi</a:t>
            </a:r>
            <a:r>
              <a:rPr lang="en-US" dirty="0"/>
              <a:t> </a:t>
            </a:r>
            <a:r>
              <a:rPr lang="en-US" dirty="0" err="1"/>
              <a:t>aktivitas</a:t>
            </a:r>
            <a:r>
              <a:rPr lang="en-US" dirty="0"/>
              <a:t> </a:t>
            </a:r>
            <a:r>
              <a:rPr lang="en-US" dirty="0" err="1"/>
              <a:t>berhubungan</a:t>
            </a:r>
            <a:r>
              <a:rPr lang="en-US" dirty="0"/>
              <a:t> </a:t>
            </a:r>
            <a:r>
              <a:rPr lang="en-US" dirty="0" err="1"/>
              <a:t>dengan</a:t>
            </a:r>
            <a:r>
              <a:rPr lang="en-US" dirty="0"/>
              <a:t> </a:t>
            </a:r>
            <a:r>
              <a:rPr lang="en-US" dirty="0" err="1"/>
              <a:t>kelemahan</a:t>
            </a:r>
            <a:r>
              <a:rPr lang="en-US" dirty="0"/>
              <a:t> </a:t>
            </a:r>
            <a:r>
              <a:rPr lang="en-US" dirty="0" err="1"/>
              <a:t>fisik</a:t>
            </a:r>
            <a:endParaRPr lang="en-US" dirty="0"/>
          </a:p>
        </p:txBody>
      </p:sp>
    </p:spTree>
    <p:extLst>
      <p:ext uri="{BB962C8B-B14F-4D97-AF65-F5344CB8AC3E}">
        <p14:creationId xmlns:p14="http://schemas.microsoft.com/office/powerpoint/2010/main" val="31911409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141</TotalTime>
  <Words>941</Words>
  <Application>Microsoft Office PowerPoint</Application>
  <PresentationFormat>On-screen Show (4:3)</PresentationFormat>
  <Paragraphs>129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Times New Roman</vt:lpstr>
      <vt:lpstr>Wingdings</vt:lpstr>
      <vt:lpstr>Wingdings 2</vt:lpstr>
      <vt:lpstr>Wingdings 3</vt:lpstr>
      <vt:lpstr>Apex</vt:lpstr>
      <vt:lpstr>DISMINORE DAN KECEMASAN PADA REMAJA </vt:lpstr>
      <vt:lpstr>DEFINISI </vt:lpstr>
      <vt:lpstr>ETIOLOGI </vt:lpstr>
      <vt:lpstr>TANDA GEJALA </vt:lpstr>
      <vt:lpstr>PATHWAY</vt:lpstr>
      <vt:lpstr>PEMERIKSAAN PENUNJANG </vt:lpstr>
      <vt:lpstr>PENATALAKSANAAN </vt:lpstr>
      <vt:lpstr>PowerPoint Presentation</vt:lpstr>
      <vt:lpstr>DIAGNOSA KEPERAWATAN </vt:lpstr>
      <vt:lpstr>INTERVENSI KEPERAWATAN </vt:lpstr>
      <vt:lpstr>PowerPoint Presentation</vt:lpstr>
      <vt:lpstr>PowerPoint Presentation</vt:lpstr>
      <vt:lpstr>PowerPoint Presentation</vt:lpstr>
      <vt:lpstr>PowerPoint Presentation</vt:lpstr>
      <vt:lpstr>KESIMPULAN  </vt:lpstr>
      <vt:lpstr>DAFTAR PUSTAKA </vt:lpstr>
      <vt:lpstr>TERIMA KASIH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DISMINORE DAN KECEMASAN PADA REMAJA</dc:title>
  <dc:creator>trivina sofia</dc:creator>
  <cp:lastModifiedBy>Virshereads</cp:lastModifiedBy>
  <cp:revision>10</cp:revision>
  <dcterms:created xsi:type="dcterms:W3CDTF">2022-04-02T06:32:18Z</dcterms:created>
  <dcterms:modified xsi:type="dcterms:W3CDTF">2024-04-01T02:54:41Z</dcterms:modified>
</cp:coreProperties>
</file>