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78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59" r:id="rId18"/>
    <p:sldId id="257" r:id="rId19"/>
    <p:sldId id="258" r:id="rId20"/>
    <p:sldId id="293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94" r:id="rId31"/>
    <p:sldId id="27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ayantiari1982@gmail.com" initials="d" lastIdx="1" clrIdx="0">
    <p:extLst>
      <p:ext uri="{19B8F6BF-5375-455C-9EA6-DF929625EA0E}">
        <p15:presenceInfo xmlns:p15="http://schemas.microsoft.com/office/powerpoint/2012/main" userId="9199adf7c182d3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44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50BE3-4439-F426-65AB-565C68FD49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INTRANATAL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21FCE-D333-1F09-EE63-3AE207A343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Ari Damayanti W</a:t>
            </a:r>
            <a:endParaRPr lang="en-ID" dirty="0"/>
          </a:p>
        </p:txBody>
      </p:sp>
      <p:pic>
        <p:nvPicPr>
          <p:cNvPr id="2054" name="Picture 6" descr="Intranatal Care - Apa Saja yang Harus Diperhatikan? - Sirka.io">
            <a:extLst>
              <a:ext uri="{FF2B5EF4-FFF2-40B4-BE49-F238E27FC236}">
                <a16:creationId xmlns:a16="http://schemas.microsoft.com/office/drawing/2014/main" id="{40419007-E808-444D-8AF0-08A52EEA4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420" y="759242"/>
            <a:ext cx="3150157" cy="294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71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3F87-EE68-4725-BF5D-3352D265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Kala 1 </a:t>
            </a:r>
            <a:r>
              <a:rPr lang="en-US" dirty="0" err="1"/>
              <a:t>ada</a:t>
            </a:r>
            <a:r>
              <a:rPr lang="en-US" dirty="0"/>
              <a:t> 2 </a:t>
            </a:r>
            <a:r>
              <a:rPr lang="en-US" dirty="0" err="1"/>
              <a:t>fase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DCE4BF-A314-4EFA-8CDA-D2B9D7996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0698" y="787641"/>
            <a:ext cx="4323891" cy="527357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590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2800" u="sng" dirty="0"/>
              <a:t>Fase laten :</a:t>
            </a:r>
            <a:br>
              <a:rPr lang="id-ID" dirty="0"/>
            </a:br>
            <a:r>
              <a:rPr lang="id-ID" dirty="0"/>
              <a:t>- pembukaan cervix kurang  &lt; 4 cm</a:t>
            </a:r>
          </a:p>
          <a:p>
            <a:pPr marL="365760" indent="-25590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dirty="0"/>
              <a:t>	- effacement banyak mengalami kemajuan daripada penurunan janin</a:t>
            </a:r>
            <a:br>
              <a:rPr lang="id-ID" dirty="0"/>
            </a:br>
            <a:r>
              <a:rPr lang="id-ID" dirty="0"/>
              <a:t>- kontraksi masih tak teratur dan lemah</a:t>
            </a:r>
          </a:p>
          <a:p>
            <a:pPr marL="365760" indent="-255905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dirty="0"/>
              <a:t>	- cervix membuka perlahan selama fase ini</a:t>
            </a:r>
            <a:br>
              <a:rPr lang="id-ID" dirty="0"/>
            </a:br>
            <a:r>
              <a:rPr lang="id-ID" dirty="0"/>
              <a:t>- fase laten biasanya berlangsung tidak lebih dari 8 jam</a:t>
            </a:r>
          </a:p>
          <a:p>
            <a:pPr indent="-255905">
              <a:defRPr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BB005F-03C5-4951-8A24-483ED51EB114}"/>
              </a:ext>
            </a:extLst>
          </p:cNvPr>
          <p:cNvSpPr txBox="1">
            <a:spLocks noChangeArrowheads="1"/>
          </p:cNvSpPr>
          <p:nvPr/>
        </p:nvSpPr>
        <p:spPr>
          <a:xfrm>
            <a:off x="8001256" y="787641"/>
            <a:ext cx="3473516" cy="52735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eorgia" panose="02040502050405020303" pitchFamily="18" charset="0"/>
              <a:buNone/>
            </a:pPr>
            <a:endParaRPr lang="en-US" altLang="en-US" u="sng" dirty="0">
              <a:solidFill>
                <a:srgbClr val="0070C0"/>
              </a:solidFill>
            </a:endParaRPr>
          </a:p>
          <a:p>
            <a:pPr>
              <a:buFont typeface="Georgia" panose="02040502050405020303" pitchFamily="18" charset="0"/>
              <a:buNone/>
            </a:pPr>
            <a:endParaRPr lang="en-US" altLang="en-US" u="sng" dirty="0">
              <a:solidFill>
                <a:srgbClr val="0070C0"/>
              </a:solidFill>
            </a:endParaRPr>
          </a:p>
          <a:p>
            <a:pPr>
              <a:buFont typeface="Georgia" panose="02040502050405020303" pitchFamily="18" charset="0"/>
              <a:buNone/>
            </a:pPr>
            <a:r>
              <a:rPr lang="en-US" altLang="en-US" sz="3000" b="1" u="sng" dirty="0" err="1"/>
              <a:t>Fase</a:t>
            </a:r>
            <a:r>
              <a:rPr lang="en-US" altLang="en-US" sz="3000" b="1" u="sng" dirty="0"/>
              <a:t> </a:t>
            </a:r>
            <a:r>
              <a:rPr lang="en-US" altLang="en-US" sz="3000" b="1" u="sng" dirty="0" err="1"/>
              <a:t>aktif</a:t>
            </a:r>
            <a:r>
              <a:rPr lang="en-US" altLang="en-US" sz="3000" b="1" u="sng" dirty="0"/>
              <a:t> :</a:t>
            </a:r>
          </a:p>
          <a:p>
            <a:pPr lvl="1"/>
            <a:r>
              <a:rPr lang="en-US" altLang="en-US" sz="2800" dirty="0" err="1">
                <a:solidFill>
                  <a:schemeClr val="tx1"/>
                </a:solidFill>
              </a:rPr>
              <a:t>Fase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akselerasi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b="1" dirty="0">
                <a:solidFill>
                  <a:schemeClr val="tx1"/>
                </a:solidFill>
              </a:rPr>
              <a:t>Ө </a:t>
            </a:r>
            <a:r>
              <a:rPr lang="en-US" altLang="en-US" sz="2800" dirty="0">
                <a:solidFill>
                  <a:schemeClr val="tx1"/>
                </a:solidFill>
              </a:rPr>
              <a:t>3-4 cm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chemeClr val="tx1"/>
                </a:solidFill>
              </a:rPr>
              <a:t> 2 jam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pt-BR" altLang="en-US" sz="2800" dirty="0">
                <a:solidFill>
                  <a:schemeClr val="tx1"/>
                </a:solidFill>
              </a:rPr>
              <a:t>Fase Dilatasi Maksimal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b="1" dirty="0">
                <a:solidFill>
                  <a:schemeClr val="tx1"/>
                </a:solidFill>
              </a:rPr>
              <a:t>Ө </a:t>
            </a:r>
            <a:r>
              <a:rPr lang="pt-BR" altLang="en-US" sz="2800" dirty="0">
                <a:solidFill>
                  <a:schemeClr val="tx1"/>
                </a:solidFill>
              </a:rPr>
              <a:t>4-9 Cm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t-BR" altLang="en-US" sz="2800" dirty="0">
                <a:solidFill>
                  <a:schemeClr val="tx1"/>
                </a:solidFill>
              </a:rPr>
              <a:t> 2 Jam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en-US" altLang="en-US" sz="2800" dirty="0" err="1">
                <a:solidFill>
                  <a:schemeClr val="tx1"/>
                </a:solidFill>
              </a:rPr>
              <a:t>Fase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deselerasi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b="1" dirty="0">
                <a:solidFill>
                  <a:schemeClr val="tx1"/>
                </a:solidFill>
              </a:rPr>
              <a:t>Ө</a:t>
            </a:r>
            <a:r>
              <a:rPr lang="en-US" altLang="en-US" sz="2800" dirty="0">
                <a:solidFill>
                  <a:schemeClr val="tx1"/>
                </a:solidFill>
              </a:rPr>
              <a:t> 9-</a:t>
            </a:r>
            <a:r>
              <a:rPr lang="en-US" altLang="en-US" sz="2800" dirty="0" err="1">
                <a:solidFill>
                  <a:schemeClr val="tx1"/>
                </a:solidFill>
              </a:rPr>
              <a:t>lengkap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solidFill>
                  <a:schemeClr val="tx1"/>
                </a:solidFill>
              </a:rPr>
              <a:t> 2 jam</a:t>
            </a:r>
            <a:endParaRPr lang="en-US" altLang="en-US" u="sng" dirty="0">
              <a:solidFill>
                <a:schemeClr val="tx1"/>
              </a:solidFill>
            </a:endParaRPr>
          </a:p>
          <a:p>
            <a:pPr>
              <a:buFont typeface="Georgia" panose="02040502050405020303" pitchFamily="18" charset="0"/>
              <a:buNone/>
            </a:pPr>
            <a:endParaRPr lang="en-US" altLang="en-US" dirty="0"/>
          </a:p>
          <a:p>
            <a:pPr>
              <a:buFontTx/>
              <a:buChar char="-"/>
            </a:pPr>
            <a:endParaRPr lang="en-US" altLang="en-US" dirty="0"/>
          </a:p>
          <a:p>
            <a:pPr>
              <a:buFont typeface="Georgia" panose="02040502050405020303" pitchFamily="18" charset="0"/>
              <a:buNone/>
            </a:pPr>
            <a:r>
              <a:rPr lang="en-US" altLang="en-US" dirty="0"/>
              <a:t>									</a:t>
            </a:r>
            <a:endParaRPr lang="id-ID" altLang="en-US" sz="1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" name="Picture 6" descr="https://encrypted-tbn0.gstatic.com/images?q=tbn:ANd9GcTXSkBV2cjyHYhyjEbGuL6h9PyMZbRi1S3oMuyWyF0GNGulThv4xw">
            <a:extLst>
              <a:ext uri="{FF2B5EF4-FFF2-40B4-BE49-F238E27FC236}">
                <a16:creationId xmlns:a16="http://schemas.microsoft.com/office/drawing/2014/main" id="{E9BB1517-5B61-4AD2-8A1A-55F89EA0C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6" y="1123836"/>
            <a:ext cx="3463379" cy="142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434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F500-40D3-4498-8309-7AA6C8F7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48732-6D6F-4484-9202-8602042F75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3300" y="1262253"/>
            <a:ext cx="8229600" cy="4324350"/>
          </a:xfrm>
        </p:spPr>
        <p:txBody>
          <a:bodyPr/>
          <a:lstStyle/>
          <a:p>
            <a:r>
              <a:rPr lang="en-US" altLang="en-US" sz="2800" dirty="0" err="1"/>
              <a:t>Frekwensi</a:t>
            </a:r>
            <a:r>
              <a:rPr lang="en-US" altLang="en-US" sz="2800" dirty="0"/>
              <a:t> dan lama </a:t>
            </a:r>
            <a:r>
              <a:rPr lang="en-US" altLang="en-US" sz="2800" dirty="0" err="1"/>
              <a:t>kontraksi</a:t>
            </a:r>
            <a:r>
              <a:rPr lang="en-US" altLang="en-US" sz="2800" dirty="0"/>
              <a:t> uterus </a:t>
            </a:r>
            <a:r>
              <a:rPr lang="en-US" altLang="en-US" sz="2800" dirty="0" err="1"/>
              <a:t>umumnya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meningkat</a:t>
            </a:r>
            <a:r>
              <a:rPr lang="en-US" altLang="en-US" sz="2800" dirty="0"/>
              <a:t> ( </a:t>
            </a:r>
            <a:r>
              <a:rPr lang="en-US" altLang="en-US" sz="2800" dirty="0" err="1"/>
              <a:t>kontraksi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dianggap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adekuat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jika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terjadi</a:t>
            </a:r>
            <a:r>
              <a:rPr lang="en-US" altLang="en-US" sz="2800" dirty="0"/>
              <a:t> </a:t>
            </a:r>
            <a:r>
              <a:rPr lang="en-US" altLang="en-US" sz="2800" b="1" dirty="0"/>
              <a:t>min 3 x 10`, </a:t>
            </a:r>
            <a:r>
              <a:rPr lang="en-US" altLang="en-US" sz="2800" b="1" dirty="0" err="1"/>
              <a:t>durasi</a:t>
            </a:r>
            <a:r>
              <a:rPr lang="en-US" altLang="en-US" sz="2800" b="1" dirty="0"/>
              <a:t> 40 </a:t>
            </a:r>
            <a:r>
              <a:rPr lang="en-US" altLang="en-US" sz="2800" b="1" dirty="0" err="1"/>
              <a:t>detik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atau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lebih</a:t>
            </a:r>
            <a:r>
              <a:rPr lang="en-US" altLang="en-US" sz="2800" dirty="0"/>
              <a:t> )</a:t>
            </a:r>
          </a:p>
          <a:p>
            <a:r>
              <a:rPr lang="en-US" altLang="en-US" sz="2800" dirty="0" err="1"/>
              <a:t>Servik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membuka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4 </a:t>
            </a:r>
            <a:r>
              <a:rPr lang="en-US" altLang="en-US" sz="2800" dirty="0" err="1"/>
              <a:t>ke</a:t>
            </a:r>
            <a:r>
              <a:rPr lang="en-US" altLang="en-US" sz="2800" dirty="0"/>
              <a:t> 10 cm,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kec</a:t>
            </a:r>
            <a:r>
              <a:rPr lang="en-US" altLang="en-US" sz="2800" dirty="0"/>
              <a:t> 1 cm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lebih</a:t>
            </a:r>
            <a:r>
              <a:rPr lang="en-US" altLang="en-US" sz="2800" dirty="0"/>
              <a:t> per jam </a:t>
            </a:r>
            <a:r>
              <a:rPr lang="en-US" altLang="en-US" sz="2800" dirty="0" err="1"/>
              <a:t>hingga</a:t>
            </a:r>
            <a:r>
              <a:rPr lang="en-US" altLang="en-US" sz="2800" dirty="0"/>
              <a:t> </a:t>
            </a:r>
            <a:r>
              <a:rPr lang="en-US" altLang="en-US" sz="2800" b="1" dirty="0"/>
              <a:t>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lengkap</a:t>
            </a:r>
            <a:r>
              <a:rPr lang="en-US" altLang="en-US" sz="2800" dirty="0"/>
              <a:t> (10 cm).</a:t>
            </a:r>
          </a:p>
          <a:p>
            <a:r>
              <a:rPr lang="en-US" altLang="en-US" sz="2800" dirty="0" err="1"/>
              <a:t>Terjadi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penurunan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terbawah</a:t>
            </a:r>
            <a:r>
              <a:rPr lang="en-US" altLang="en-US" sz="2800" dirty="0"/>
              <a:t>.</a:t>
            </a:r>
          </a:p>
          <a:p>
            <a:pPr>
              <a:buFont typeface="Georgia" panose="02040502050405020303" pitchFamily="18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439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A329-85E4-4633-8258-9E46193A5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his pada true </a:t>
            </a:r>
            <a:r>
              <a:rPr lang="en-US" dirty="0" err="1"/>
              <a:t>labour</a:t>
            </a:r>
            <a:r>
              <a:rPr lang="en-US" dirty="0"/>
              <a:t> dan false </a:t>
            </a:r>
            <a:r>
              <a:rPr lang="en-US" dirty="0" err="1"/>
              <a:t>labour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5BC43E-0FF4-449B-92DE-464744458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420667"/>
              </p:ext>
            </p:extLst>
          </p:nvPr>
        </p:nvGraphicFramePr>
        <p:xfrm>
          <a:off x="3488191" y="835520"/>
          <a:ext cx="8272462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2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176">
                <a:tc>
                  <a:txBody>
                    <a:bodyPr/>
                    <a:lstStyle/>
                    <a:p>
                      <a:endParaRPr lang="id-ID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True Labour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False</a:t>
                      </a:r>
                      <a:r>
                        <a:rPr lang="id-ID" sz="1800" baseline="0" dirty="0"/>
                        <a:t> Labour</a:t>
                      </a:r>
                      <a:endParaRPr lang="id-ID" sz="1800" dirty="0"/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324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Interval</a:t>
                      </a:r>
                    </a:p>
                    <a:p>
                      <a:pPr algn="ctr"/>
                      <a:endParaRPr lang="id-ID" sz="1800" dirty="0"/>
                    </a:p>
                    <a:p>
                      <a:pPr algn="ctr"/>
                      <a:endParaRPr lang="id-ID" sz="1800" dirty="0"/>
                    </a:p>
                    <a:p>
                      <a:pPr algn="ctr"/>
                      <a:r>
                        <a:rPr lang="id-ID" sz="1800" dirty="0"/>
                        <a:t>Intensitas</a:t>
                      </a:r>
                    </a:p>
                    <a:p>
                      <a:pPr algn="ctr"/>
                      <a:endParaRPr lang="id-ID" sz="1800" dirty="0"/>
                    </a:p>
                    <a:p>
                      <a:pPr algn="ctr"/>
                      <a:r>
                        <a:rPr lang="id-ID" sz="1800" dirty="0"/>
                        <a:t>Rasa</a:t>
                      </a:r>
                      <a:r>
                        <a:rPr lang="id-ID" sz="1800" baseline="0" dirty="0"/>
                        <a:t> sakit</a:t>
                      </a:r>
                    </a:p>
                    <a:p>
                      <a:pPr algn="ctr"/>
                      <a:endParaRPr lang="id-ID" sz="1800" baseline="0" dirty="0"/>
                    </a:p>
                    <a:p>
                      <a:pPr algn="ctr"/>
                      <a:endParaRPr lang="id-ID" sz="1800" dirty="0"/>
                    </a:p>
                    <a:p>
                      <a:pPr algn="ctr"/>
                      <a:endParaRPr lang="id-ID" sz="1800" dirty="0"/>
                    </a:p>
                    <a:p>
                      <a:pPr algn="ctr"/>
                      <a:r>
                        <a:rPr lang="id-ID" sz="1800" dirty="0"/>
                        <a:t>VT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id-ID" sz="1800" dirty="0"/>
                        <a:t>Teratur, makin  lama makin pendek</a:t>
                      </a:r>
                    </a:p>
                    <a:p>
                      <a:endParaRPr lang="id-ID" sz="1800" dirty="0"/>
                    </a:p>
                    <a:p>
                      <a:r>
                        <a:rPr lang="id-ID" sz="1800" dirty="0"/>
                        <a:t>Makin meningkat</a:t>
                      </a:r>
                    </a:p>
                    <a:p>
                      <a:endParaRPr lang="id-ID" sz="1800" dirty="0"/>
                    </a:p>
                    <a:p>
                      <a:r>
                        <a:rPr lang="id-ID" sz="1800" dirty="0"/>
                        <a:t>Pinggang</a:t>
                      </a:r>
                      <a:r>
                        <a:rPr lang="id-ID" sz="1800" baseline="0" dirty="0"/>
                        <a:t> &amp; perut</a:t>
                      </a:r>
                    </a:p>
                    <a:p>
                      <a:r>
                        <a:rPr lang="id-ID" sz="1800" baseline="0" dirty="0"/>
                        <a:t>Tidak dapat dihilangkan dg sedatif</a:t>
                      </a:r>
                    </a:p>
                    <a:p>
                      <a:endParaRPr lang="id-ID" sz="1800" baseline="0" dirty="0"/>
                    </a:p>
                    <a:p>
                      <a:r>
                        <a:rPr lang="id-ID" sz="1800" baseline="0" dirty="0"/>
                        <a:t>Serviks menipis  &amp;</a:t>
                      </a:r>
                      <a:r>
                        <a:rPr lang="en-US" sz="1800" baseline="0" dirty="0"/>
                        <a:t> vulva </a:t>
                      </a:r>
                      <a:r>
                        <a:rPr lang="id-ID" sz="1800" baseline="0" dirty="0"/>
                        <a:t>terbuka</a:t>
                      </a:r>
                    </a:p>
                    <a:p>
                      <a:r>
                        <a:rPr lang="id-ID" sz="1800" baseline="0" dirty="0"/>
                        <a:t>Ketuban tegang</a:t>
                      </a:r>
                    </a:p>
                    <a:p>
                      <a:r>
                        <a:rPr lang="id-ID" sz="1800" baseline="0" dirty="0"/>
                        <a:t>Bloody show (+)</a:t>
                      </a:r>
                      <a:endParaRPr lang="id-ID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id-ID" sz="1800" dirty="0"/>
                        <a:t>Tidak teratur, tetap  panjang</a:t>
                      </a:r>
                    </a:p>
                    <a:p>
                      <a:endParaRPr lang="id-ID" sz="1800" dirty="0"/>
                    </a:p>
                    <a:p>
                      <a:endParaRPr lang="id-ID" sz="1800" dirty="0"/>
                    </a:p>
                    <a:p>
                      <a:r>
                        <a:rPr lang="id-ID" sz="1800" dirty="0"/>
                        <a:t>Tetap</a:t>
                      </a:r>
                    </a:p>
                    <a:p>
                      <a:endParaRPr lang="id-ID" sz="1800" dirty="0"/>
                    </a:p>
                    <a:p>
                      <a:r>
                        <a:rPr lang="id-ID" sz="1800" dirty="0"/>
                        <a:t>Perut bagian bawah</a:t>
                      </a:r>
                    </a:p>
                    <a:p>
                      <a:r>
                        <a:rPr lang="id-ID" sz="1800" dirty="0"/>
                        <a:t>Dapat dihilangkan dg sedatif</a:t>
                      </a:r>
                    </a:p>
                    <a:p>
                      <a:endParaRPr lang="id-ID" sz="1800" dirty="0"/>
                    </a:p>
                    <a:p>
                      <a:endParaRPr lang="id-ID" sz="1800" dirty="0"/>
                    </a:p>
                    <a:p>
                      <a:r>
                        <a:rPr lang="en-US" sz="1800" dirty="0"/>
                        <a:t>Vulva </a:t>
                      </a:r>
                      <a:r>
                        <a:rPr lang="id-ID" sz="1800" dirty="0"/>
                        <a:t> tidak membuka</a:t>
                      </a:r>
                    </a:p>
                    <a:p>
                      <a:endParaRPr lang="id-ID" sz="1800" dirty="0"/>
                    </a:p>
                    <a:p>
                      <a:r>
                        <a:rPr lang="id-ID" sz="1800" dirty="0"/>
                        <a:t>Tidak tegang</a:t>
                      </a:r>
                    </a:p>
                    <a:p>
                      <a:r>
                        <a:rPr lang="id-ID" sz="1800" dirty="0"/>
                        <a:t>Bloody show (-)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120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87955-936A-4AA8-89FE-C1B6BF0AE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</a:t>
            </a:r>
            <a:r>
              <a:rPr lang="en-US" dirty="0" err="1"/>
              <a:t>adekuat</a:t>
            </a:r>
            <a:r>
              <a:rPr lang="en-US" dirty="0"/>
              <a:t> pada kala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D1348-161D-4FDF-AF7A-F3006A23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Fase</a:t>
            </a:r>
            <a:r>
              <a:rPr lang="en-US" altLang="en-US" dirty="0"/>
              <a:t> Laten</a:t>
            </a:r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</a:t>
            </a:r>
            <a:r>
              <a:rPr lang="en-US" altLang="en-US" dirty="0" err="1"/>
              <a:t>teratur</a:t>
            </a:r>
            <a:r>
              <a:rPr lang="en-US" altLang="en-US" dirty="0"/>
              <a:t>, </a:t>
            </a:r>
            <a:r>
              <a:rPr lang="en-US" altLang="en-US" dirty="0" err="1"/>
              <a:t>frekuensi</a:t>
            </a:r>
            <a:r>
              <a:rPr lang="en-US" altLang="en-US" dirty="0"/>
              <a:t> min </a:t>
            </a:r>
            <a:r>
              <a:rPr lang="en-US" altLang="en-US" dirty="0" err="1"/>
              <a:t>2x</a:t>
            </a:r>
            <a:r>
              <a:rPr lang="en-US" altLang="en-US" dirty="0"/>
              <a:t>/10 </a:t>
            </a:r>
            <a:r>
              <a:rPr lang="en-US" altLang="en-US" dirty="0" err="1"/>
              <a:t>menit</a:t>
            </a:r>
            <a:endParaRPr lang="en-US" altLang="en-US" dirty="0"/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</a:t>
            </a:r>
            <a:r>
              <a:rPr lang="en-US" altLang="en-US" dirty="0" err="1"/>
              <a:t>intensitas</a:t>
            </a:r>
            <a:r>
              <a:rPr lang="en-US" altLang="en-US" dirty="0"/>
              <a:t> : </a:t>
            </a:r>
            <a:r>
              <a:rPr lang="en-US" altLang="en-US" dirty="0" err="1"/>
              <a:t>kuat</a:t>
            </a:r>
            <a:endParaRPr lang="en-US" altLang="en-US" dirty="0"/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lama ≥ 20 </a:t>
            </a:r>
            <a:r>
              <a:rPr lang="en-US" altLang="en-US" dirty="0" err="1"/>
              <a:t>detik</a:t>
            </a: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Fase</a:t>
            </a:r>
            <a:r>
              <a:rPr lang="en-US" altLang="en-US" dirty="0"/>
              <a:t> </a:t>
            </a:r>
            <a:r>
              <a:rPr lang="en-US" altLang="en-US" dirty="0" err="1"/>
              <a:t>Aktif</a:t>
            </a:r>
            <a:endParaRPr lang="en-US" altLang="en-US" dirty="0"/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</a:t>
            </a:r>
            <a:r>
              <a:rPr lang="en-US" altLang="en-US" dirty="0" err="1"/>
              <a:t>teratur</a:t>
            </a:r>
            <a:r>
              <a:rPr lang="en-US" altLang="en-US" dirty="0"/>
              <a:t>, </a:t>
            </a:r>
            <a:r>
              <a:rPr lang="en-US" altLang="en-US" dirty="0" err="1"/>
              <a:t>frekuensi</a:t>
            </a:r>
            <a:r>
              <a:rPr lang="en-US" altLang="en-US" dirty="0"/>
              <a:t> min </a:t>
            </a:r>
            <a:r>
              <a:rPr lang="en-US" altLang="en-US" dirty="0" err="1"/>
              <a:t>3x</a:t>
            </a:r>
            <a:r>
              <a:rPr lang="en-US" altLang="en-US" dirty="0"/>
              <a:t>/10 </a:t>
            </a:r>
            <a:r>
              <a:rPr lang="en-US" altLang="en-US" dirty="0" err="1"/>
              <a:t>menit</a:t>
            </a:r>
            <a:endParaRPr lang="en-US" altLang="en-US" dirty="0"/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</a:t>
            </a:r>
            <a:r>
              <a:rPr lang="en-US" altLang="en-US" dirty="0" err="1"/>
              <a:t>intensitas</a:t>
            </a:r>
            <a:r>
              <a:rPr lang="en-US" altLang="en-US" dirty="0"/>
              <a:t> </a:t>
            </a:r>
            <a:r>
              <a:rPr lang="en-US" altLang="en-US" dirty="0" err="1"/>
              <a:t>kuat</a:t>
            </a:r>
            <a:endParaRPr lang="en-US" altLang="en-US" dirty="0"/>
          </a:p>
          <a:p>
            <a:pPr algn="just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 - lama ≥ 40 </a:t>
            </a:r>
            <a:r>
              <a:rPr lang="en-US" altLang="en-US" dirty="0" err="1"/>
              <a:t>detik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1D964-BF7B-46B2-91B2-23B073568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Sebab</a:t>
            </a:r>
            <a:r>
              <a:rPr lang="en-US" dirty="0"/>
              <a:t> uterus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2106F-6637-4B11-9FAE-BD605F35F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 err="1"/>
              <a:t>Hipoksia</a:t>
            </a:r>
            <a:r>
              <a:rPr lang="en-US" altLang="en-US" dirty="0"/>
              <a:t> </a:t>
            </a:r>
            <a:r>
              <a:rPr lang="en-US" altLang="en-US" dirty="0" err="1"/>
              <a:t>otot</a:t>
            </a:r>
            <a:r>
              <a:rPr lang="en-US" altLang="en-US" dirty="0"/>
              <a:t> </a:t>
            </a:r>
            <a:r>
              <a:rPr lang="en-US" altLang="en-US" dirty="0" err="1"/>
              <a:t>yg</a:t>
            </a:r>
            <a:r>
              <a:rPr lang="en-US" altLang="en-US" dirty="0"/>
              <a:t> </a:t>
            </a:r>
            <a:r>
              <a:rPr lang="en-US" altLang="en-US" dirty="0" err="1"/>
              <a:t>mengalami</a:t>
            </a:r>
            <a:r>
              <a:rPr lang="en-US" altLang="en-US" dirty="0"/>
              <a:t> </a:t>
            </a:r>
            <a:r>
              <a:rPr lang="en-US" altLang="en-US" dirty="0" err="1"/>
              <a:t>kontraksi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 err="1"/>
              <a:t>Kompresi</a:t>
            </a:r>
            <a:r>
              <a:rPr lang="en-US" altLang="en-US" dirty="0"/>
              <a:t> ganglion </a:t>
            </a:r>
            <a:r>
              <a:rPr lang="en-US" altLang="en-US" dirty="0" err="1"/>
              <a:t>saraf</a:t>
            </a:r>
            <a:r>
              <a:rPr lang="en-US" altLang="en-US" dirty="0"/>
              <a:t> di </a:t>
            </a:r>
            <a:r>
              <a:rPr lang="en-US" altLang="en-US" dirty="0" err="1"/>
              <a:t>serviks</a:t>
            </a:r>
            <a:r>
              <a:rPr lang="en-US" altLang="en-US" dirty="0"/>
              <a:t> &amp;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dirty="0" err="1"/>
              <a:t>bawah</a:t>
            </a:r>
            <a:r>
              <a:rPr lang="en-US" altLang="en-US" dirty="0"/>
              <a:t> uterus oleh </a:t>
            </a:r>
            <a:r>
              <a:rPr lang="en-US" altLang="en-US" dirty="0" err="1"/>
              <a:t>serat2</a:t>
            </a:r>
            <a:r>
              <a:rPr lang="en-US" altLang="en-US" dirty="0"/>
              <a:t> </a:t>
            </a:r>
            <a:r>
              <a:rPr lang="en-US" altLang="en-US" dirty="0" err="1"/>
              <a:t>otot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 err="1"/>
              <a:t>Peregangan</a:t>
            </a:r>
            <a:r>
              <a:rPr lang="en-US" altLang="en-US" dirty="0"/>
              <a:t> </a:t>
            </a:r>
            <a:r>
              <a:rPr lang="en-US" altLang="en-US" dirty="0" err="1"/>
              <a:t>serviks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membuka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 err="1"/>
              <a:t>Peregangan</a:t>
            </a:r>
            <a:r>
              <a:rPr lang="en-US" altLang="en-US" dirty="0"/>
              <a:t> </a:t>
            </a:r>
            <a:r>
              <a:rPr lang="en-US" altLang="en-US" dirty="0" err="1"/>
              <a:t>peritonium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45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AAFB-E39E-44B0-A025-B0CBA80BF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Kala II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A5BDF0-DBC5-4E33-9092-09F458BEC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315" y="1123837"/>
            <a:ext cx="8229600" cy="5002213"/>
          </a:xfrm>
        </p:spPr>
        <p:txBody>
          <a:bodyPr>
            <a:normAutofit fontScale="55000" lnSpcReduction="20000"/>
          </a:bodyPr>
          <a:lstStyle/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/>
              <a:t>Batasan 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>
                <a:solidFill>
                  <a:srgbClr val="0070C0"/>
                </a:solidFill>
              </a:rPr>
              <a:t>	</a:t>
            </a:r>
            <a:r>
              <a:rPr lang="id-ID" sz="3800" dirty="0"/>
              <a:t>Persalinan kala II dimulai ketika pembukaan lengkap sampai lahirnya seluruh tubuh janin.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endParaRPr lang="id-ID" sz="3800" dirty="0"/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>
                <a:solidFill>
                  <a:srgbClr val="0070C0"/>
                </a:solidFill>
              </a:rPr>
              <a:t>	</a:t>
            </a:r>
            <a:r>
              <a:rPr lang="id-ID" sz="3800" u="sng" dirty="0">
                <a:solidFill>
                  <a:srgbClr val="0070C0"/>
                </a:solidFill>
              </a:rPr>
              <a:t>Tanda dan gejala persalinan kala II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/>
              <a:t>	- nyeri his hebat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/>
              <a:t>	- ibu ingin meneran</a:t>
            </a:r>
            <a:br>
              <a:rPr lang="id-ID" sz="3800" dirty="0"/>
            </a:br>
            <a:r>
              <a:rPr lang="id-ID" sz="3800" dirty="0"/>
              <a:t>- perineum menonjol</a:t>
            </a:r>
            <a:br>
              <a:rPr lang="id-ID" sz="3800" dirty="0"/>
            </a:br>
            <a:r>
              <a:rPr lang="id-ID" sz="3800" dirty="0"/>
              <a:t>- vulva dan anus membuka</a:t>
            </a:r>
            <a:br>
              <a:rPr lang="id-ID" sz="3800" dirty="0"/>
            </a:br>
            <a:r>
              <a:rPr lang="id-ID" sz="3800" dirty="0"/>
              <a:t>- meningkatnya pengeluaran darah dan lendir</a:t>
            </a:r>
            <a:br>
              <a:rPr lang="id-ID" sz="3800" dirty="0"/>
            </a:br>
            <a:r>
              <a:rPr lang="id-ID" sz="3800" dirty="0"/>
              <a:t>- perasaan ingin BAB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/>
              <a:t>	- haemorroid fisiologis tampak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3800" dirty="0"/>
              <a:t>	- kepala telah turun di dasar panggul.</a:t>
            </a:r>
            <a:r>
              <a:rPr lang="id-ID" sz="3800" u="sng" dirty="0">
                <a:solidFill>
                  <a:srgbClr val="0070C0"/>
                </a:solidFill>
              </a:rPr>
              <a:t> </a:t>
            </a: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endParaRPr lang="id-ID" sz="2600" u="sng" dirty="0">
              <a:solidFill>
                <a:srgbClr val="0070C0"/>
              </a:solidFill>
            </a:endParaRP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endParaRPr lang="id-ID" sz="2400" u="sng" dirty="0">
              <a:solidFill>
                <a:srgbClr val="0070C0"/>
              </a:solidFill>
            </a:endParaRPr>
          </a:p>
          <a:p>
            <a:pPr marL="365760" indent="-255905" eaLnBrk="1" fontAlgn="auto" hangingPunct="1">
              <a:spcAft>
                <a:spcPts val="0"/>
              </a:spcAft>
              <a:buClr>
                <a:schemeClr val="accent3"/>
              </a:buClr>
              <a:buFont typeface="Georgia" panose="02040502050405020303"/>
              <a:buNone/>
              <a:defRPr/>
            </a:pPr>
            <a:r>
              <a:rPr lang="id-ID" sz="2400" dirty="0"/>
              <a:t>	</a:t>
            </a:r>
          </a:p>
        </p:txBody>
      </p:sp>
      <p:pic>
        <p:nvPicPr>
          <p:cNvPr id="5" name="Picture 6" descr="https://encrypted-tbn0.gstatic.com/images?q=tbn:ANd9GcS7pYgpRpUpFgzcuZJjgdfIwQQhbYfs4ASjlw3G2W5xf00_eXFJ">
            <a:extLst>
              <a:ext uri="{FF2B5EF4-FFF2-40B4-BE49-F238E27FC236}">
                <a16:creationId xmlns:a16="http://schemas.microsoft.com/office/drawing/2014/main" id="{EE9E1651-42C8-44BD-9473-875FA36BD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292" y="4316300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81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8C8-B3C4-4C67-B8D9-96C9EEC4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Kala II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DF33EA-72C2-400B-A3EF-FABD6BD02F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59629" y="406173"/>
            <a:ext cx="8229600" cy="56451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u="sng" dirty="0"/>
              <a:t>Diagnosis </a:t>
            </a:r>
            <a:r>
              <a:rPr lang="en-US" altLang="en-US" u="sng" dirty="0" err="1"/>
              <a:t>pasti</a:t>
            </a:r>
            <a:r>
              <a:rPr lang="en-US" altLang="en-US" u="sng" dirty="0"/>
              <a:t> </a:t>
            </a:r>
            <a:r>
              <a:rPr lang="en-US" altLang="en-US" u="sng" dirty="0" err="1"/>
              <a:t>persalinan</a:t>
            </a:r>
            <a:r>
              <a:rPr lang="en-US" altLang="en-US" u="sng" dirty="0"/>
              <a:t> kala II, </a:t>
            </a:r>
            <a:r>
              <a:rPr lang="en-US" altLang="en-US" u="sng" dirty="0" err="1"/>
              <a:t>saat</a:t>
            </a:r>
            <a:r>
              <a:rPr lang="en-US" altLang="en-US" u="sng" dirty="0"/>
              <a:t> </a:t>
            </a:r>
            <a:r>
              <a:rPr lang="en-US" altLang="en-US" u="sng" dirty="0" err="1"/>
              <a:t>Pemeriksaan</a:t>
            </a:r>
            <a:r>
              <a:rPr lang="en-US" altLang="en-US" u="sng" dirty="0"/>
              <a:t> </a:t>
            </a:r>
            <a:r>
              <a:rPr lang="en-US" altLang="en-US" u="sng" dirty="0" err="1"/>
              <a:t>Dalam</a:t>
            </a:r>
            <a:r>
              <a:rPr lang="en-US" altLang="en-US" u="sng" dirty="0"/>
              <a:t> </a:t>
            </a:r>
            <a:r>
              <a:rPr lang="en-US" altLang="en-US" u="sng" dirty="0" err="1"/>
              <a:t>didapatkan</a:t>
            </a:r>
            <a:r>
              <a:rPr lang="en-US" altLang="en-US" u="sng" dirty="0"/>
              <a:t>: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</a:t>
            </a:r>
            <a:r>
              <a:rPr lang="fr-FR" altLang="en-US" dirty="0"/>
              <a:t>• </a:t>
            </a:r>
            <a:r>
              <a:rPr lang="fr-FR" altLang="en-US" dirty="0" err="1"/>
              <a:t>pembukaan</a:t>
            </a:r>
            <a:r>
              <a:rPr lang="fr-FR" altLang="en-US" dirty="0"/>
              <a:t> cervix </a:t>
            </a:r>
            <a:r>
              <a:rPr lang="fr-FR" altLang="en-US" dirty="0" err="1"/>
              <a:t>lengkap</a:t>
            </a:r>
            <a:br>
              <a:rPr lang="fr-FR" altLang="en-US" dirty="0"/>
            </a:br>
            <a:r>
              <a:rPr lang="fr-FR" altLang="en-US" dirty="0"/>
              <a:t>• </a:t>
            </a:r>
            <a:r>
              <a:rPr lang="fr-FR" altLang="en-US" dirty="0" err="1"/>
              <a:t>kepala</a:t>
            </a:r>
            <a:r>
              <a:rPr lang="fr-FR" altLang="en-US" dirty="0"/>
              <a:t> </a:t>
            </a:r>
            <a:r>
              <a:rPr lang="fr-FR" altLang="en-US" dirty="0" err="1"/>
              <a:t>bayi</a:t>
            </a:r>
            <a:r>
              <a:rPr lang="fr-FR" altLang="en-US" dirty="0"/>
              <a:t> </a:t>
            </a:r>
            <a:r>
              <a:rPr lang="fr-FR" altLang="en-US" dirty="0" err="1"/>
              <a:t>terlihat</a:t>
            </a:r>
            <a:r>
              <a:rPr lang="fr-FR" altLang="en-US" dirty="0"/>
              <a:t> </a:t>
            </a:r>
            <a:r>
              <a:rPr lang="fr-FR" altLang="en-US" dirty="0" err="1"/>
              <a:t>pada</a:t>
            </a:r>
            <a:r>
              <a:rPr lang="fr-FR" altLang="en-US" dirty="0"/>
              <a:t> </a:t>
            </a:r>
            <a:r>
              <a:rPr lang="fr-FR" altLang="en-US" dirty="0" err="1"/>
              <a:t>introitus</a:t>
            </a:r>
            <a:r>
              <a:rPr lang="fr-FR" altLang="en-US" dirty="0"/>
              <a:t> </a:t>
            </a:r>
            <a:r>
              <a:rPr lang="fr-FR" altLang="en-US" dirty="0" err="1"/>
              <a:t>vagina</a:t>
            </a:r>
            <a:r>
              <a:rPr lang="en-US" altLang="en-US" dirty="0"/>
              <a:t>, </a:t>
            </a:r>
            <a:r>
              <a:rPr lang="en-US" altLang="en-US" dirty="0" err="1"/>
              <a:t>dengan</a:t>
            </a:r>
            <a:r>
              <a:rPr lang="en-US" altLang="en-US" dirty="0"/>
              <a:t> diameter 5-6 cm</a:t>
            </a:r>
            <a:r>
              <a:rPr lang="fr-FR" altLang="en-US" dirty="0"/>
              <a:t>.</a:t>
            </a:r>
            <a:endParaRPr lang="en-US" altLang="en-US" dirty="0"/>
          </a:p>
          <a:p>
            <a:pPr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Waktu : ≤ 120 </a:t>
            </a:r>
            <a:r>
              <a:rPr lang="en-US" altLang="en-US" dirty="0" err="1"/>
              <a:t>menit</a:t>
            </a:r>
            <a:r>
              <a:rPr lang="en-US" altLang="en-US" dirty="0"/>
              <a:t> (2 jam) pada primigravida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	≤ 60 </a:t>
            </a:r>
            <a:r>
              <a:rPr lang="en-US" altLang="en-US" dirty="0" err="1"/>
              <a:t>menit</a:t>
            </a:r>
            <a:r>
              <a:rPr lang="en-US" altLang="en-US" dirty="0"/>
              <a:t> (1 jam) pada multigravida</a:t>
            </a:r>
          </a:p>
        </p:txBody>
      </p:sp>
      <p:pic>
        <p:nvPicPr>
          <p:cNvPr id="5" name="Picture 6" descr="https://encrypted-tbn1.gstatic.com/images?q=tbn:ANd9GcRAFaKaG_FFXeRWuAJ-L4Caw8omRjGW200I07POkfzuiM-3-JFwqw">
            <a:extLst>
              <a:ext uri="{FF2B5EF4-FFF2-40B4-BE49-F238E27FC236}">
                <a16:creationId xmlns:a16="http://schemas.microsoft.com/office/drawing/2014/main" id="{89A0CC33-DDB4-4D62-BFD2-B9E983301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629" y="4547507"/>
            <a:ext cx="3509962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s://encrypted-tbn2.gstatic.com/images?q=tbn:ANd9GcRP2uivTV2rTWP8vJ_Q2zGQCepBBRC_FVQtl_ehUltqrrJLxoK7">
            <a:extLst>
              <a:ext uri="{FF2B5EF4-FFF2-40B4-BE49-F238E27FC236}">
                <a16:creationId xmlns:a16="http://schemas.microsoft.com/office/drawing/2014/main" id="{777DA917-FFF2-4F1B-B298-63A0AC19C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406" y="230868"/>
            <a:ext cx="37147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95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34D42-742A-970E-082F-244D0FA5F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BC2A5-EC45-9EB1-0BBE-4B409CADB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1026" name="Picture 2" descr="What Is the Apgar Score? | The HIE Help Center">
            <a:extLst>
              <a:ext uri="{FF2B5EF4-FFF2-40B4-BE49-F238E27FC236}">
                <a16:creationId xmlns:a16="http://schemas.microsoft.com/office/drawing/2014/main" id="{7444F6DE-EB38-51BE-4316-84363A74B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656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3D33-8433-2F6C-756D-D2BE8E56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 kala III</a:t>
            </a:r>
            <a:endParaRPr lang="en-ID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1A81D5-642B-4E3C-8186-E7ED2FB6AF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09481" y="816165"/>
            <a:ext cx="8229600" cy="5216525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Batasan 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rgbClr val="0070C0"/>
                </a:solidFill>
              </a:rPr>
              <a:t>	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Persalinan</a:t>
            </a:r>
            <a:r>
              <a:rPr lang="en-US" altLang="en-US" sz="2400" dirty="0"/>
              <a:t> kala III (</a:t>
            </a:r>
            <a:r>
              <a:rPr lang="en-US" altLang="en-US" sz="2400" dirty="0" err="1"/>
              <a:t>tiga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dimulai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bayi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lahir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lahir</a:t>
            </a:r>
            <a:r>
              <a:rPr lang="en-US" altLang="en-US" sz="2400" dirty="0"/>
              <a:t>. 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 err="1"/>
              <a:t>Normalnya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pelepasan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berkisar</a:t>
            </a:r>
            <a:r>
              <a:rPr lang="en-US" altLang="en-US" sz="2400" dirty="0"/>
              <a:t> ± 15-30 </a:t>
            </a:r>
            <a:r>
              <a:rPr lang="en-US" altLang="en-US" sz="2400" dirty="0" err="1"/>
              <a:t>menit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bayi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lahir</a:t>
            </a:r>
            <a:r>
              <a:rPr lang="en-US" altLang="en-US" sz="2400" dirty="0"/>
              <a:t>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Ada 2 </a:t>
            </a:r>
            <a:r>
              <a:rPr lang="en-US" altLang="en-US" sz="2400" dirty="0" err="1"/>
              <a:t>peristiwa</a:t>
            </a:r>
            <a:r>
              <a:rPr lang="en-US" altLang="en-US" sz="2400" dirty="0"/>
              <a:t> :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	1. 	</a:t>
            </a:r>
            <a:r>
              <a:rPr lang="en-US" altLang="en-US" sz="2400" dirty="0" err="1"/>
              <a:t>pelepasan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dinding</a:t>
            </a:r>
            <a:r>
              <a:rPr lang="en-US" altLang="en-US" sz="2400" dirty="0"/>
              <a:t> uterus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	2.	</a:t>
            </a:r>
            <a:r>
              <a:rPr lang="en-US" altLang="en-US" sz="2400" dirty="0" err="1"/>
              <a:t>pengeluaran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sesungguhnya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jalan</a:t>
            </a:r>
            <a:r>
              <a:rPr lang="en-US" altLang="en-US" sz="2400" dirty="0"/>
              <a:t> 	</a:t>
            </a:r>
            <a:r>
              <a:rPr lang="en-US" altLang="en-US" sz="2400" dirty="0" err="1"/>
              <a:t>lahir</a:t>
            </a:r>
            <a:endParaRPr lang="en-US" altLang="en-US" sz="2400" dirty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	</a:t>
            </a:r>
            <a:br>
              <a:rPr lang="en-US" altLang="en-US" sz="2400" dirty="0"/>
            </a:br>
            <a:endParaRPr lang="en-US" altLang="en-US" sz="2400" dirty="0"/>
          </a:p>
          <a:p>
            <a:pPr eaLnBrk="1" hangingPunct="1">
              <a:buFont typeface="Georgia" panose="02040502050405020303" pitchFamily="18" charset="0"/>
              <a:buNone/>
            </a:pPr>
            <a:endParaRPr lang="en-US" altLang="en-US" sz="2400" dirty="0">
              <a:solidFill>
                <a:srgbClr val="0070C0"/>
              </a:solidFill>
            </a:endParaRPr>
          </a:p>
        </p:txBody>
      </p:sp>
      <p:pic>
        <p:nvPicPr>
          <p:cNvPr id="7" name="Picture 6" descr="https://encrypted-tbn0.gstatic.com/images?q=tbn:ANd9GcSuWZ6TYHphOIQYfXVWE6WQW3ivg52HcDyJqePhxWzbmTzT7AGm">
            <a:extLst>
              <a:ext uri="{FF2B5EF4-FFF2-40B4-BE49-F238E27FC236}">
                <a16:creationId xmlns:a16="http://schemas.microsoft.com/office/drawing/2014/main" id="{05AA48CA-2471-4D22-95FC-84FC7C3AD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541" y="4441371"/>
            <a:ext cx="3674707" cy="2269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237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AC7C-DAB7-294B-8AE8-4D6E5245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ID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D8B93E-9FFD-4114-9BB9-DD06CE10A5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64551" y="490888"/>
            <a:ext cx="4177907" cy="56307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623888" indent="-51435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Secara</a:t>
            </a:r>
            <a:r>
              <a:rPr lang="en-US" altLang="en-US" sz="2400" dirty="0"/>
              <a:t> Schultze</a:t>
            </a:r>
          </a:p>
          <a:p>
            <a:pPr marL="915988" lvl="1" indent="-514350"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err="1">
                <a:solidFill>
                  <a:schemeClr val="tx1"/>
                </a:solidFill>
              </a:rPr>
              <a:t>Pelepasan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dimulai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dari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bagian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tengah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plasenta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915988" lvl="1" indent="-514350"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- Bagian </a:t>
            </a:r>
            <a:r>
              <a:rPr lang="en-US" altLang="en-US" sz="2400" dirty="0" err="1">
                <a:solidFill>
                  <a:schemeClr val="tx1"/>
                </a:solidFill>
              </a:rPr>
              <a:t>plasenta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yg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tampak</a:t>
            </a:r>
            <a:r>
              <a:rPr lang="en-US" altLang="en-US" sz="2400" dirty="0">
                <a:solidFill>
                  <a:schemeClr val="tx1"/>
                </a:solidFill>
              </a:rPr>
              <a:t> pd vulva a/ </a:t>
            </a:r>
            <a:r>
              <a:rPr lang="en-US" altLang="en-US" sz="2400" dirty="0" err="1">
                <a:solidFill>
                  <a:schemeClr val="tx1"/>
                </a:solidFill>
              </a:rPr>
              <a:t>permukaan</a:t>
            </a:r>
            <a:r>
              <a:rPr lang="en-US" altLang="en-US" sz="2400" dirty="0">
                <a:solidFill>
                  <a:schemeClr val="tx1"/>
                </a:solidFill>
              </a:rPr>
              <a:t> fetal</a:t>
            </a:r>
          </a:p>
          <a:p>
            <a:pPr marL="915988" lvl="1" indent="-514350"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err="1">
                <a:solidFill>
                  <a:schemeClr val="tx1"/>
                </a:solidFill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ada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perdarahan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sebelum</a:t>
            </a:r>
            <a:r>
              <a:rPr lang="en-US" altLang="en-US" sz="2400" dirty="0">
                <a:solidFill>
                  <a:schemeClr val="tx1"/>
                </a:solidFill>
              </a:rPr>
              <a:t> placenta </a:t>
            </a:r>
            <a:r>
              <a:rPr lang="en-US" altLang="en-US" sz="2400" dirty="0" err="1">
                <a:solidFill>
                  <a:schemeClr val="tx1"/>
                </a:solidFill>
              </a:rPr>
              <a:t>lahir</a:t>
            </a:r>
            <a:r>
              <a:rPr lang="en-US" altLang="en-US" sz="2400" dirty="0">
                <a:solidFill>
                  <a:schemeClr val="tx1"/>
                </a:solidFill>
              </a:rPr>
              <a:t>/</a:t>
            </a:r>
            <a:r>
              <a:rPr lang="en-US" altLang="en-US" sz="2400" dirty="0" err="1">
                <a:solidFill>
                  <a:schemeClr val="tx1"/>
                </a:solidFill>
              </a:rPr>
              <a:t>terlepas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seluruhnya</a:t>
            </a:r>
            <a:r>
              <a:rPr lang="en-US" altLang="en-US" sz="2400" dirty="0">
                <a:solidFill>
                  <a:schemeClr val="tx1"/>
                </a:solidFill>
              </a:rPr>
              <a:t>.</a:t>
            </a:r>
          </a:p>
          <a:p>
            <a:pPr marL="915988" lvl="1" indent="-514350"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err="1">
                <a:solidFill>
                  <a:schemeClr val="tx1"/>
                </a:solidFill>
              </a:rPr>
              <a:t>Terjadi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semburan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darah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tiba-tiba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915988" lvl="1" indent="-514350" eaLnBrk="1" hangingPunct="1">
              <a:buFont typeface="Georgia" panose="02040502050405020303" pitchFamily="18" charset="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- Paling </a:t>
            </a:r>
            <a:r>
              <a:rPr lang="en-US" altLang="en-US" sz="2400" dirty="0" err="1">
                <a:solidFill>
                  <a:schemeClr val="tx1"/>
                </a:solidFill>
              </a:rPr>
              <a:t>sering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dijumpai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623888" indent="-514350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eaLnBrk="1" hangingPunct="1">
              <a:buFont typeface="Georgia" panose="02040502050405020303" pitchFamily="18" charset="0"/>
              <a:buNone/>
            </a:pPr>
            <a:endParaRPr lang="en-US" alt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BB7F7A-4772-4197-BE75-9779A84CB1A5}"/>
              </a:ext>
            </a:extLst>
          </p:cNvPr>
          <p:cNvSpPr txBox="1">
            <a:spLocks noChangeArrowheads="1"/>
          </p:cNvSpPr>
          <p:nvPr/>
        </p:nvSpPr>
        <p:spPr>
          <a:xfrm>
            <a:off x="7831868" y="530415"/>
            <a:ext cx="3445329" cy="578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3888" indent="-514350">
              <a:buFont typeface="Georgia" panose="02040502050405020303" pitchFamily="18" charset="0"/>
              <a:buNone/>
            </a:pPr>
            <a:r>
              <a:rPr lang="en-US" altLang="en-US"/>
              <a:t>2.	Secara Duncan </a:t>
            </a:r>
          </a:p>
          <a:p>
            <a:pPr marL="623888" indent="-514350">
              <a:buFont typeface="Georgia" panose="02040502050405020303" pitchFamily="18" charset="0"/>
              <a:buNone/>
            </a:pPr>
            <a:r>
              <a:rPr lang="en-US" altLang="en-US"/>
              <a:t>    - Pelepasan plasenta dimulai dari pinggir      tidak terdapat gumpalan darah</a:t>
            </a:r>
          </a:p>
          <a:p>
            <a:pPr marL="623888" indent="-514350">
              <a:buFont typeface="Georgia" panose="02040502050405020303" pitchFamily="18" charset="0"/>
              <a:buNone/>
            </a:pPr>
            <a:r>
              <a:rPr lang="en-US" altLang="en-US"/>
              <a:t>    - Darah mengalir keluar atr selaput janin &amp; dinding rahim      Perdarahan sudah ada sejak sebagian plac. Lepas dan terus berlangsung s/ plac. Lepas seluruhnya</a:t>
            </a:r>
          </a:p>
          <a:p>
            <a:pPr marL="623888" indent="-514350">
              <a:buFont typeface="Georgia" panose="02040502050405020303" pitchFamily="18" charset="0"/>
              <a:buNone/>
            </a:pPr>
            <a:r>
              <a:rPr lang="en-US" altLang="en-US"/>
              <a:t>    - Bagian plac. Yg tampak di vulva a/ permukaan maternal</a:t>
            </a:r>
          </a:p>
          <a:p>
            <a:pPr marL="623888" indent="-514350">
              <a:buFont typeface="Georgia" panose="02040502050405020303" pitchFamily="18" charset="0"/>
              <a:buNone/>
            </a:pPr>
            <a:r>
              <a:rPr lang="en-US" altLang="en-US"/>
              <a:t>    - Sering terjadi pd plac. Letak rendah</a:t>
            </a:r>
          </a:p>
          <a:p>
            <a:pPr marL="623888" indent="-514350">
              <a:buFont typeface="Georgia" panose="02040502050405020303" pitchFamily="18" charset="0"/>
              <a:buNone/>
            </a:pPr>
            <a:endParaRPr lang="en-US" altLang="en-US" dirty="0"/>
          </a:p>
        </p:txBody>
      </p:sp>
      <p:pic>
        <p:nvPicPr>
          <p:cNvPr id="5" name="Picture 9" descr="https://encrypted-tbn2.gstatic.com/images?q=tbn:ANd9GcQmYLNRGISK1Xg8dkFV-djJTS4jbScNdUxtP86gFLmZLA5YBsDukg">
            <a:extLst>
              <a:ext uri="{FF2B5EF4-FFF2-40B4-BE49-F238E27FC236}">
                <a16:creationId xmlns:a16="http://schemas.microsoft.com/office/drawing/2014/main" id="{5CF48FB9-954D-49CE-901B-E04BB63AD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8" y="904775"/>
            <a:ext cx="3272589" cy="168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32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3D98-C817-48D6-89CC-2C2D73A5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8AB44-BD9C-4CEC-9673-151F860BA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Estrogen dan </a:t>
            </a:r>
            <a:r>
              <a:rPr lang="en-US" dirty="0" err="1"/>
              <a:t>Progesteron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err="1"/>
              <a:t>Hormon</a:t>
            </a:r>
            <a:r>
              <a:rPr lang="en-US" sz="2000" dirty="0"/>
              <a:t> </a:t>
            </a:r>
            <a:r>
              <a:rPr lang="en-US" sz="2000" dirty="0" err="1"/>
              <a:t>progesteron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relaksasi</a:t>
            </a:r>
            <a:r>
              <a:rPr lang="en-US" sz="2000" dirty="0"/>
              <a:t> </a:t>
            </a:r>
            <a:r>
              <a:rPr lang="en-US" sz="2000" dirty="0" err="1"/>
              <a:t>otot-otot</a:t>
            </a:r>
            <a:r>
              <a:rPr lang="en-US" sz="2000" dirty="0"/>
              <a:t> </a:t>
            </a:r>
            <a:r>
              <a:rPr lang="en-US" sz="2000" dirty="0" err="1"/>
              <a:t>rahim</a:t>
            </a:r>
            <a:r>
              <a:rPr lang="en-US" sz="2000" dirty="0"/>
              <a:t>, </a:t>
            </a:r>
            <a:r>
              <a:rPr lang="en-US" sz="2000" dirty="0" err="1"/>
              <a:t>sebaliknya</a:t>
            </a:r>
            <a:r>
              <a:rPr lang="en-US" sz="2000" dirty="0"/>
              <a:t> </a:t>
            </a:r>
            <a:r>
              <a:rPr lang="en-US" sz="2000" dirty="0" err="1"/>
              <a:t>hormon</a:t>
            </a:r>
            <a:r>
              <a:rPr lang="en-US" sz="2000" dirty="0"/>
              <a:t> estrogen </a:t>
            </a:r>
            <a:r>
              <a:rPr lang="en-US" sz="2000" dirty="0" err="1"/>
              <a:t>meninggikan</a:t>
            </a:r>
            <a:r>
              <a:rPr lang="en-US" sz="2000" dirty="0"/>
              <a:t> </a:t>
            </a:r>
            <a:r>
              <a:rPr lang="en-US" sz="2000" dirty="0" err="1"/>
              <a:t>kerentanan</a:t>
            </a:r>
            <a:r>
              <a:rPr lang="en-US" sz="2000" dirty="0"/>
              <a:t> </a:t>
            </a:r>
            <a:r>
              <a:rPr lang="en-US" sz="2000" dirty="0" err="1"/>
              <a:t>otot-otot</a:t>
            </a:r>
            <a:r>
              <a:rPr lang="en-US" sz="2000" dirty="0"/>
              <a:t> Rahim</a:t>
            </a:r>
          </a:p>
          <a:p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kehamilan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progesteron</a:t>
            </a:r>
            <a:r>
              <a:rPr lang="en-US" sz="2000" dirty="0"/>
              <a:t> dan estrogen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pada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kehamilan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progesteron</a:t>
            </a:r>
            <a:r>
              <a:rPr lang="en-US" sz="2000" dirty="0"/>
              <a:t> </a:t>
            </a:r>
            <a:r>
              <a:rPr lang="en-US" sz="2000" dirty="0" err="1"/>
              <a:t>menurun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timbul</a:t>
            </a:r>
            <a:r>
              <a:rPr lang="en-US" sz="2000" dirty="0"/>
              <a:t> his</a:t>
            </a:r>
            <a:endParaRPr lang="en-US" dirty="0"/>
          </a:p>
        </p:txBody>
      </p:sp>
      <p:sp>
        <p:nvSpPr>
          <p:cNvPr id="4" name="Down Arrow 4">
            <a:extLst>
              <a:ext uri="{FF2B5EF4-FFF2-40B4-BE49-F238E27FC236}">
                <a16:creationId xmlns:a16="http://schemas.microsoft.com/office/drawing/2014/main" id="{0939680A-7D13-4588-A060-66C5E15A134D}"/>
              </a:ext>
            </a:extLst>
          </p:cNvPr>
          <p:cNvSpPr/>
          <p:nvPr/>
        </p:nvSpPr>
        <p:spPr>
          <a:xfrm>
            <a:off x="4917281" y="2208439"/>
            <a:ext cx="2357438" cy="857250"/>
          </a:xfrm>
          <a:prstGeom prst="downArrow">
            <a:avLst>
              <a:gd name="adj1" fmla="val 5314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5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0C3FF-AE5E-4582-B5A0-8B1C037E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9F703F2-9802-427D-894D-0569567D8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09481" y="575582"/>
            <a:ext cx="8229600" cy="4430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Perubahan</a:t>
            </a:r>
            <a:r>
              <a:rPr lang="en-US" altLang="en-US" dirty="0"/>
              <a:t> </a:t>
            </a:r>
            <a:r>
              <a:rPr lang="en-US" altLang="en-US" dirty="0" err="1"/>
              <a:t>bentuk</a:t>
            </a:r>
            <a:r>
              <a:rPr lang="en-US" altLang="en-US" dirty="0"/>
              <a:t> &amp; </a:t>
            </a:r>
            <a:r>
              <a:rPr lang="en-US" altLang="en-US" dirty="0" err="1"/>
              <a:t>ukuran</a:t>
            </a:r>
            <a:r>
              <a:rPr lang="en-US" altLang="en-US" dirty="0"/>
              <a:t> uterus	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bulat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Tali</a:t>
            </a:r>
            <a:r>
              <a:rPr lang="en-US" altLang="en-US" dirty="0"/>
              <a:t> </a:t>
            </a:r>
            <a:r>
              <a:rPr lang="en-US" altLang="en-US" dirty="0" err="1"/>
              <a:t>pusat</a:t>
            </a:r>
            <a:r>
              <a:rPr lang="en-US" altLang="en-US" dirty="0"/>
              <a:t> </a:t>
            </a:r>
            <a:r>
              <a:rPr lang="en-US" altLang="en-US" dirty="0" err="1"/>
              <a:t>memanjang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Semburan</a:t>
            </a:r>
            <a:r>
              <a:rPr lang="en-US" altLang="en-US" dirty="0"/>
              <a:t> </a:t>
            </a:r>
            <a:r>
              <a:rPr lang="en-US" altLang="en-US" dirty="0" err="1"/>
              <a:t>darah</a:t>
            </a:r>
            <a:r>
              <a:rPr lang="en-US" altLang="en-US" dirty="0"/>
              <a:t> </a:t>
            </a:r>
            <a:r>
              <a:rPr lang="en-US" altLang="en-US" dirty="0" err="1"/>
              <a:t>tiba2</a:t>
            </a:r>
            <a:r>
              <a:rPr lang="en-US" altLang="en-US" dirty="0"/>
              <a:t>  (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schultze</a:t>
            </a:r>
            <a:r>
              <a:rPr lang="en-US" altLang="en-US" dirty="0"/>
              <a:t>) </a:t>
            </a:r>
          </a:p>
        </p:txBody>
      </p:sp>
      <p:pic>
        <p:nvPicPr>
          <p:cNvPr id="5" name="Picture 6" descr="https://encrypted-tbn0.gstatic.com/images?q=tbn:ANd9GcQyEXGGmjbg_1aH8x1o3BewsFXNWj5P7Z7Y6h-zCWboHHbeltkp">
            <a:extLst>
              <a:ext uri="{FF2B5EF4-FFF2-40B4-BE49-F238E27FC236}">
                <a16:creationId xmlns:a16="http://schemas.microsoft.com/office/drawing/2014/main" id="{2919A782-DA41-4AEA-BE69-68602CF58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14" y="3684701"/>
            <a:ext cx="4000500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8F43920-44FF-4DFF-ADB3-6BD2B9E66617}"/>
              </a:ext>
            </a:extLst>
          </p:cNvPr>
          <p:cNvCxnSpPr/>
          <p:nvPr/>
        </p:nvCxnSpPr>
        <p:spPr>
          <a:xfrm>
            <a:off x="7854215" y="2387065"/>
            <a:ext cx="4138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685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D2E0-C361-0EFB-9B61-EA9022FB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Fisiologi</a:t>
            </a:r>
            <a:r>
              <a:rPr lang="en-US" sz="3200" dirty="0"/>
              <a:t> kala IV</a:t>
            </a:r>
            <a:endParaRPr lang="en-ID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42FA85-D595-451E-B374-840FAA1BA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0643" y="651370"/>
            <a:ext cx="8229600" cy="50736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Batasan 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sz="2400" dirty="0"/>
              <a:t>	 </a:t>
            </a:r>
            <a:r>
              <a:rPr lang="en-US" altLang="en-US" sz="2400" dirty="0" err="1"/>
              <a:t>Persalinan</a:t>
            </a:r>
            <a:r>
              <a:rPr lang="en-US" altLang="en-US" sz="2400" dirty="0"/>
              <a:t> kala IV </a:t>
            </a:r>
            <a:r>
              <a:rPr lang="en-US" altLang="en-US" sz="2400" dirty="0" err="1"/>
              <a:t>dimulai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lahirnya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2 jam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.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n-US" altLang="en-US" sz="2400" dirty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</a:t>
            </a:r>
            <a:r>
              <a:rPr lang="en-US" altLang="en-US" sz="2400" u="sng" dirty="0" err="1">
                <a:solidFill>
                  <a:srgbClr val="0070C0"/>
                </a:solidFill>
              </a:rPr>
              <a:t>Pemantauan</a:t>
            </a:r>
            <a:r>
              <a:rPr lang="en-US" altLang="en-US" sz="2400" u="sng" dirty="0">
                <a:solidFill>
                  <a:srgbClr val="0070C0"/>
                </a:solidFill>
              </a:rPr>
              <a:t> pada kala IV : 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• </a:t>
            </a:r>
            <a:r>
              <a:rPr lang="en-US" altLang="en-US" sz="2400" dirty="0" err="1"/>
              <a:t>kelengkapan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plasenta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selaput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ketuban</a:t>
            </a:r>
            <a:br>
              <a:rPr lang="en-US" altLang="en-US" sz="2400" dirty="0"/>
            </a:br>
            <a:r>
              <a:rPr lang="en-US" altLang="en-US" sz="2400" dirty="0"/>
              <a:t>• </a:t>
            </a:r>
            <a:r>
              <a:rPr lang="en-US" altLang="en-US" sz="2400" dirty="0" err="1"/>
              <a:t>perkiraan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pengeluaran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darah</a:t>
            </a:r>
            <a:br>
              <a:rPr lang="en-US" altLang="en-US" sz="2400" dirty="0"/>
            </a:br>
            <a:r>
              <a:rPr lang="en-US" altLang="en-US" sz="2400" dirty="0"/>
              <a:t>• </a:t>
            </a:r>
            <a:r>
              <a:rPr lang="en-US" altLang="en-US" sz="2400" dirty="0" err="1"/>
              <a:t>laserasi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luka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episiotomi</a:t>
            </a:r>
            <a:r>
              <a:rPr lang="en-US" altLang="en-US" sz="2400" dirty="0"/>
              <a:t> pada perineum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perdarahan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aktif</a:t>
            </a:r>
            <a:r>
              <a:rPr lang="en-US" altLang="en-US" sz="2400" dirty="0"/>
              <a:t>.</a:t>
            </a:r>
            <a:br>
              <a:rPr lang="en-US" altLang="en-US" sz="2400" dirty="0"/>
            </a:br>
            <a:r>
              <a:rPr lang="en-US" altLang="en-US" sz="2400" dirty="0"/>
              <a:t>• </a:t>
            </a:r>
            <a:r>
              <a:rPr lang="en-US" altLang="en-US" sz="2400" dirty="0" err="1"/>
              <a:t>Keadan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umum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tanda-tanda</a:t>
            </a:r>
            <a:r>
              <a:rPr lang="en-US" altLang="en-US" sz="2400" dirty="0"/>
              <a:t> vital </a:t>
            </a:r>
            <a:r>
              <a:rPr lang="en-US" altLang="en-US" sz="2400" dirty="0" err="1"/>
              <a:t>ibu</a:t>
            </a:r>
            <a:r>
              <a:rPr lang="en-US" altLang="en-US" sz="2400" dirty="0"/>
              <a:t> </a:t>
            </a:r>
            <a:br>
              <a:rPr lang="en-US" altLang="en-US" sz="2400" dirty="0"/>
            </a:br>
            <a:r>
              <a:rPr lang="en-US" altLang="en-US" dirty="0"/>
              <a:t> 	</a:t>
            </a:r>
          </a:p>
        </p:txBody>
      </p:sp>
      <p:pic>
        <p:nvPicPr>
          <p:cNvPr id="7" name="Picture 9" descr="https://encrypted-tbn0.gstatic.com/images?q=tbn:ANd9GcTLc5ZQjnVrTJS-U_W548Q3Nduvn8JSG6Ty7AmJ-wKNqauTutQ4">
            <a:extLst>
              <a:ext uri="{FF2B5EF4-FFF2-40B4-BE49-F238E27FC236}">
                <a16:creationId xmlns:a16="http://schemas.microsoft.com/office/drawing/2014/main" id="{69F03460-9255-42FC-8637-1391C5B61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5350"/>
            <a:ext cx="3347357" cy="22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114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E8E7901D-42BA-DA8F-1693-98598B4F09EA}"/>
              </a:ext>
            </a:extLst>
          </p:cNvPr>
          <p:cNvSpPr txBox="1"/>
          <p:nvPr/>
        </p:nvSpPr>
        <p:spPr>
          <a:xfrm>
            <a:off x="0" y="616727"/>
            <a:ext cx="3827721" cy="1956552"/>
          </a:xfrm>
          <a:prstGeom prst="rect">
            <a:avLst/>
          </a:prstGeom>
        </p:spPr>
        <p:txBody>
          <a:bodyPr wrap="square" lIns="0" tIns="22066" rIns="0" bIns="0" rtlCol="0">
            <a:noAutofit/>
          </a:bodyPr>
          <a:lstStyle/>
          <a:p>
            <a:pPr marL="88900">
              <a:lnSpc>
                <a:spcPts val="3475"/>
              </a:lnSpc>
            </a:pPr>
            <a:r>
              <a:rPr sz="2400" b="1" dirty="0">
                <a:latin typeface="Arial"/>
                <a:cs typeface="Arial"/>
              </a:rPr>
              <a:t>Komponen partograf</a:t>
            </a:r>
          </a:p>
          <a:p>
            <a:pPr marL="12700" marR="62864">
              <a:lnSpc>
                <a:spcPct val="95825"/>
              </a:lnSpc>
              <a:spcBef>
                <a:spcPts val="2450"/>
              </a:spcBef>
            </a:pPr>
            <a:r>
              <a:rPr sz="2400" spc="0" dirty="0">
                <a:latin typeface="Arial"/>
                <a:cs typeface="Arial"/>
              </a:rPr>
              <a:t>Kondisi janin:</a:t>
            </a:r>
            <a:endParaRPr sz="24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5"/>
              </a:spcBef>
            </a:pPr>
            <a:r>
              <a:rPr sz="1800" spc="-2" dirty="0">
                <a:latin typeface="Arial"/>
                <a:cs typeface="Arial"/>
              </a:rPr>
              <a:t>-Denyut jantung janin</a:t>
            </a:r>
            <a:endParaRPr sz="18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-Selaput dan cairan ketuban</a:t>
            </a:r>
            <a:endParaRPr sz="18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0"/>
              </a:spcBef>
            </a:pPr>
            <a:r>
              <a:rPr sz="1800" spc="-2" dirty="0">
                <a:latin typeface="Arial"/>
                <a:cs typeface="Arial"/>
              </a:rPr>
              <a:t>-Molase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6731A3C-7823-623D-5E73-92F0CA1EBED4}"/>
              </a:ext>
            </a:extLst>
          </p:cNvPr>
          <p:cNvSpPr txBox="1"/>
          <p:nvPr/>
        </p:nvSpPr>
        <p:spPr>
          <a:xfrm>
            <a:off x="291490" y="3055651"/>
            <a:ext cx="3016097" cy="115572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>
                <a:latin typeface="Arial"/>
                <a:cs typeface="Arial"/>
              </a:rPr>
              <a:t>Kemajuan persalinan:</a:t>
            </a:r>
            <a:endParaRPr sz="24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</a:pPr>
            <a:r>
              <a:rPr sz="1800" spc="-1" dirty="0">
                <a:latin typeface="Arial"/>
                <a:cs typeface="Arial"/>
              </a:rPr>
              <a:t>-Dilatasi serviks</a:t>
            </a:r>
            <a:endParaRPr sz="18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  <a:spcBef>
                <a:spcPts val="90"/>
              </a:spcBef>
            </a:pPr>
            <a:r>
              <a:rPr sz="1800" spc="-2" dirty="0">
                <a:latin typeface="Arial"/>
                <a:cs typeface="Arial"/>
              </a:rPr>
              <a:t>-Penurunan kepala</a:t>
            </a:r>
            <a:endParaRPr sz="18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-HIS (kontrasi uterus)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032B02D-D95E-B1D8-E96A-5360E6FCBC1F}"/>
              </a:ext>
            </a:extLst>
          </p:cNvPr>
          <p:cNvSpPr txBox="1"/>
          <p:nvPr/>
        </p:nvSpPr>
        <p:spPr>
          <a:xfrm>
            <a:off x="45037" y="4693746"/>
            <a:ext cx="3468878" cy="143004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4289">
              <a:lnSpc>
                <a:spcPts val="2555"/>
              </a:lnSpc>
            </a:pPr>
            <a:r>
              <a:rPr sz="2400" spc="0" dirty="0">
                <a:latin typeface="Arial"/>
                <a:cs typeface="Arial"/>
              </a:rPr>
              <a:t>Kondisi ibu: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800" spc="-8" dirty="0">
                <a:latin typeface="Arial"/>
                <a:cs typeface="Arial"/>
              </a:rPr>
              <a:t>-Nadi, Tekanan darah, temperatur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0" dirty="0">
                <a:latin typeface="Arial"/>
                <a:cs typeface="Arial"/>
              </a:rPr>
              <a:t>-urine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0" dirty="0">
                <a:latin typeface="Arial"/>
                <a:cs typeface="Arial"/>
              </a:rPr>
              <a:t>-Obat-obatan dan cairan IV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-Regimen oksitosin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BA62A02B-33BF-1753-79B4-7B16C1C59201}"/>
              </a:ext>
            </a:extLst>
          </p:cNvPr>
          <p:cNvSpPr/>
          <p:nvPr/>
        </p:nvSpPr>
        <p:spPr>
          <a:xfrm>
            <a:off x="4713351" y="1142998"/>
            <a:ext cx="4125849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5BC2E573-2444-721A-489A-30CF53961938}"/>
              </a:ext>
            </a:extLst>
          </p:cNvPr>
          <p:cNvSpPr/>
          <p:nvPr/>
        </p:nvSpPr>
        <p:spPr>
          <a:xfrm>
            <a:off x="4343400" y="2438400"/>
            <a:ext cx="228600" cy="2133600"/>
          </a:xfrm>
          <a:custGeom>
            <a:avLst/>
            <a:gdLst/>
            <a:ahLst/>
            <a:cxnLst/>
            <a:rect l="l" t="t" r="r" b="b"/>
            <a:pathLst>
              <a:path w="228600" h="2133600">
                <a:moveTo>
                  <a:pt x="228600" y="2133600"/>
                </a:moveTo>
                <a:lnTo>
                  <a:pt x="217360" y="2132750"/>
                </a:lnTo>
                <a:lnTo>
                  <a:pt x="206430" y="2130256"/>
                </a:lnTo>
                <a:lnTo>
                  <a:pt x="195861" y="2126196"/>
                </a:lnTo>
                <a:lnTo>
                  <a:pt x="185704" y="2120649"/>
                </a:lnTo>
                <a:lnTo>
                  <a:pt x="176009" y="2113696"/>
                </a:lnTo>
                <a:lnTo>
                  <a:pt x="166829" y="2105415"/>
                </a:lnTo>
                <a:lnTo>
                  <a:pt x="158213" y="2095886"/>
                </a:lnTo>
                <a:lnTo>
                  <a:pt x="150214" y="2085190"/>
                </a:lnTo>
                <a:lnTo>
                  <a:pt x="142881" y="2073404"/>
                </a:lnTo>
                <a:lnTo>
                  <a:pt x="136267" y="2060609"/>
                </a:lnTo>
                <a:lnTo>
                  <a:pt x="130423" y="2046884"/>
                </a:lnTo>
                <a:lnTo>
                  <a:pt x="125398" y="2032309"/>
                </a:lnTo>
                <a:lnTo>
                  <a:pt x="121246" y="2016964"/>
                </a:lnTo>
                <a:lnTo>
                  <a:pt x="118015" y="2000927"/>
                </a:lnTo>
                <a:lnTo>
                  <a:pt x="115759" y="1984278"/>
                </a:lnTo>
                <a:lnTo>
                  <a:pt x="114527" y="1967097"/>
                </a:lnTo>
                <a:lnTo>
                  <a:pt x="114300" y="1955800"/>
                </a:lnTo>
                <a:lnTo>
                  <a:pt x="114300" y="1244600"/>
                </a:lnTo>
                <a:lnTo>
                  <a:pt x="113754" y="1227118"/>
                </a:lnTo>
                <a:lnTo>
                  <a:pt x="112150" y="1210118"/>
                </a:lnTo>
                <a:lnTo>
                  <a:pt x="109541" y="1193678"/>
                </a:lnTo>
                <a:lnTo>
                  <a:pt x="105975" y="1177878"/>
                </a:lnTo>
                <a:lnTo>
                  <a:pt x="101506" y="1162798"/>
                </a:lnTo>
                <a:lnTo>
                  <a:pt x="96183" y="1148518"/>
                </a:lnTo>
                <a:lnTo>
                  <a:pt x="90058" y="1135115"/>
                </a:lnTo>
                <a:lnTo>
                  <a:pt x="83182" y="1122671"/>
                </a:lnTo>
                <a:lnTo>
                  <a:pt x="75606" y="1111265"/>
                </a:lnTo>
                <a:lnTo>
                  <a:pt x="67381" y="1100976"/>
                </a:lnTo>
                <a:lnTo>
                  <a:pt x="58558" y="1091883"/>
                </a:lnTo>
                <a:lnTo>
                  <a:pt x="49188" y="1084067"/>
                </a:lnTo>
                <a:lnTo>
                  <a:pt x="39323" y="1077606"/>
                </a:lnTo>
                <a:lnTo>
                  <a:pt x="29013" y="1072581"/>
                </a:lnTo>
                <a:lnTo>
                  <a:pt x="18309" y="1069070"/>
                </a:lnTo>
                <a:lnTo>
                  <a:pt x="7263" y="1067153"/>
                </a:lnTo>
                <a:lnTo>
                  <a:pt x="0" y="1066800"/>
                </a:lnTo>
                <a:lnTo>
                  <a:pt x="11239" y="1065950"/>
                </a:lnTo>
                <a:lnTo>
                  <a:pt x="22169" y="1063456"/>
                </a:lnTo>
                <a:lnTo>
                  <a:pt x="32738" y="1059396"/>
                </a:lnTo>
                <a:lnTo>
                  <a:pt x="42895" y="1053849"/>
                </a:lnTo>
                <a:lnTo>
                  <a:pt x="52590" y="1046896"/>
                </a:lnTo>
                <a:lnTo>
                  <a:pt x="61770" y="1038615"/>
                </a:lnTo>
                <a:lnTo>
                  <a:pt x="70386" y="1029086"/>
                </a:lnTo>
                <a:lnTo>
                  <a:pt x="78385" y="1018390"/>
                </a:lnTo>
                <a:lnTo>
                  <a:pt x="85718" y="1006604"/>
                </a:lnTo>
                <a:lnTo>
                  <a:pt x="92332" y="993809"/>
                </a:lnTo>
                <a:lnTo>
                  <a:pt x="98176" y="980084"/>
                </a:lnTo>
                <a:lnTo>
                  <a:pt x="103201" y="965509"/>
                </a:lnTo>
                <a:lnTo>
                  <a:pt x="107353" y="950164"/>
                </a:lnTo>
                <a:lnTo>
                  <a:pt x="110584" y="934127"/>
                </a:lnTo>
                <a:lnTo>
                  <a:pt x="112840" y="917478"/>
                </a:lnTo>
                <a:lnTo>
                  <a:pt x="114072" y="900297"/>
                </a:lnTo>
                <a:lnTo>
                  <a:pt x="114300" y="889000"/>
                </a:lnTo>
                <a:lnTo>
                  <a:pt x="114300" y="177800"/>
                </a:lnTo>
                <a:lnTo>
                  <a:pt x="114845" y="160318"/>
                </a:lnTo>
                <a:lnTo>
                  <a:pt x="116449" y="143318"/>
                </a:lnTo>
                <a:lnTo>
                  <a:pt x="119058" y="126878"/>
                </a:lnTo>
                <a:lnTo>
                  <a:pt x="122624" y="111078"/>
                </a:lnTo>
                <a:lnTo>
                  <a:pt x="127093" y="95998"/>
                </a:lnTo>
                <a:lnTo>
                  <a:pt x="132416" y="81718"/>
                </a:lnTo>
                <a:lnTo>
                  <a:pt x="138541" y="68315"/>
                </a:lnTo>
                <a:lnTo>
                  <a:pt x="145417" y="55871"/>
                </a:lnTo>
                <a:lnTo>
                  <a:pt x="152993" y="44465"/>
                </a:lnTo>
                <a:lnTo>
                  <a:pt x="161218" y="34176"/>
                </a:lnTo>
                <a:lnTo>
                  <a:pt x="170041" y="25083"/>
                </a:lnTo>
                <a:lnTo>
                  <a:pt x="179411" y="17267"/>
                </a:lnTo>
                <a:lnTo>
                  <a:pt x="189276" y="10806"/>
                </a:lnTo>
                <a:lnTo>
                  <a:pt x="199586" y="5781"/>
                </a:lnTo>
                <a:lnTo>
                  <a:pt x="210290" y="2270"/>
                </a:lnTo>
                <a:lnTo>
                  <a:pt x="221336" y="353"/>
                </a:lnTo>
                <a:lnTo>
                  <a:pt x="22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52FED765-0F78-0B29-A545-60002AFEC49A}"/>
              </a:ext>
            </a:extLst>
          </p:cNvPr>
          <p:cNvSpPr/>
          <p:nvPr/>
        </p:nvSpPr>
        <p:spPr>
          <a:xfrm>
            <a:off x="4419600" y="1524000"/>
            <a:ext cx="152400" cy="914400"/>
          </a:xfrm>
          <a:custGeom>
            <a:avLst/>
            <a:gdLst/>
            <a:ahLst/>
            <a:cxnLst/>
            <a:rect l="l" t="t" r="r" b="b"/>
            <a:pathLst>
              <a:path w="152400" h="914400">
                <a:moveTo>
                  <a:pt x="152400" y="914400"/>
                </a:moveTo>
                <a:lnTo>
                  <a:pt x="137908" y="913019"/>
                </a:lnTo>
                <a:lnTo>
                  <a:pt x="124331" y="909050"/>
                </a:lnTo>
                <a:lnTo>
                  <a:pt x="111927" y="902750"/>
                </a:lnTo>
                <a:lnTo>
                  <a:pt x="100953" y="894378"/>
                </a:lnTo>
                <a:lnTo>
                  <a:pt x="91669" y="884192"/>
                </a:lnTo>
                <a:lnTo>
                  <a:pt x="84331" y="872450"/>
                </a:lnTo>
                <a:lnTo>
                  <a:pt x="79199" y="859409"/>
                </a:lnTo>
                <a:lnTo>
                  <a:pt x="76530" y="845330"/>
                </a:lnTo>
                <a:lnTo>
                  <a:pt x="76200" y="838200"/>
                </a:lnTo>
                <a:lnTo>
                  <a:pt x="76200" y="533400"/>
                </a:lnTo>
                <a:lnTo>
                  <a:pt x="74819" y="518908"/>
                </a:lnTo>
                <a:lnTo>
                  <a:pt x="70850" y="505331"/>
                </a:lnTo>
                <a:lnTo>
                  <a:pt x="64550" y="492927"/>
                </a:lnTo>
                <a:lnTo>
                  <a:pt x="56178" y="481953"/>
                </a:lnTo>
                <a:lnTo>
                  <a:pt x="45992" y="472669"/>
                </a:lnTo>
                <a:lnTo>
                  <a:pt x="34250" y="465331"/>
                </a:lnTo>
                <a:lnTo>
                  <a:pt x="21209" y="460199"/>
                </a:lnTo>
                <a:lnTo>
                  <a:pt x="7130" y="457530"/>
                </a:lnTo>
                <a:lnTo>
                  <a:pt x="0" y="457200"/>
                </a:lnTo>
                <a:lnTo>
                  <a:pt x="14491" y="455819"/>
                </a:lnTo>
                <a:lnTo>
                  <a:pt x="28068" y="451850"/>
                </a:lnTo>
                <a:lnTo>
                  <a:pt x="40472" y="445550"/>
                </a:lnTo>
                <a:lnTo>
                  <a:pt x="51446" y="437178"/>
                </a:lnTo>
                <a:lnTo>
                  <a:pt x="60730" y="426992"/>
                </a:lnTo>
                <a:lnTo>
                  <a:pt x="68068" y="415250"/>
                </a:lnTo>
                <a:lnTo>
                  <a:pt x="73200" y="402209"/>
                </a:lnTo>
                <a:lnTo>
                  <a:pt x="75869" y="388130"/>
                </a:lnTo>
                <a:lnTo>
                  <a:pt x="76200" y="381000"/>
                </a:lnTo>
                <a:lnTo>
                  <a:pt x="76200" y="76200"/>
                </a:lnTo>
                <a:lnTo>
                  <a:pt x="77580" y="61708"/>
                </a:lnTo>
                <a:lnTo>
                  <a:pt x="81549" y="48131"/>
                </a:lnTo>
                <a:lnTo>
                  <a:pt x="87849" y="35727"/>
                </a:lnTo>
                <a:lnTo>
                  <a:pt x="96221" y="24753"/>
                </a:lnTo>
                <a:lnTo>
                  <a:pt x="106407" y="15469"/>
                </a:lnTo>
                <a:lnTo>
                  <a:pt x="118149" y="8131"/>
                </a:lnTo>
                <a:lnTo>
                  <a:pt x="131190" y="2999"/>
                </a:lnTo>
                <a:lnTo>
                  <a:pt x="145269" y="330"/>
                </a:lnTo>
                <a:lnTo>
                  <a:pt x="15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32B942AA-48B9-805C-E298-A69EE6BA5C4E}"/>
              </a:ext>
            </a:extLst>
          </p:cNvPr>
          <p:cNvSpPr/>
          <p:nvPr/>
        </p:nvSpPr>
        <p:spPr>
          <a:xfrm>
            <a:off x="4343400" y="4572000"/>
            <a:ext cx="152400" cy="1981200"/>
          </a:xfrm>
          <a:custGeom>
            <a:avLst/>
            <a:gdLst/>
            <a:ahLst/>
            <a:cxnLst/>
            <a:rect l="l" t="t" r="r" b="b"/>
            <a:pathLst>
              <a:path w="152400" h="1981200">
                <a:moveTo>
                  <a:pt x="152400" y="1981200"/>
                </a:moveTo>
                <a:lnTo>
                  <a:pt x="119584" y="1965128"/>
                </a:lnTo>
                <a:lnTo>
                  <a:pt x="99462" y="1934817"/>
                </a:lnTo>
                <a:lnTo>
                  <a:pt x="88991" y="1907652"/>
                </a:lnTo>
                <a:lnTo>
                  <a:pt x="81376" y="1876003"/>
                </a:lnTo>
                <a:lnTo>
                  <a:pt x="77047" y="1840795"/>
                </a:lnTo>
                <a:lnTo>
                  <a:pt x="76200" y="1816100"/>
                </a:lnTo>
                <a:lnTo>
                  <a:pt x="76200" y="1155700"/>
                </a:lnTo>
                <a:lnTo>
                  <a:pt x="75709" y="1136865"/>
                </a:lnTo>
                <a:lnTo>
                  <a:pt x="74271" y="1118653"/>
                </a:lnTo>
                <a:lnTo>
                  <a:pt x="71942" y="1101177"/>
                </a:lnTo>
                <a:lnTo>
                  <a:pt x="68774" y="1084554"/>
                </a:lnTo>
                <a:lnTo>
                  <a:pt x="64820" y="1068900"/>
                </a:lnTo>
                <a:lnTo>
                  <a:pt x="60136" y="1054331"/>
                </a:lnTo>
                <a:lnTo>
                  <a:pt x="54774" y="1040961"/>
                </a:lnTo>
                <a:lnTo>
                  <a:pt x="48789" y="1028908"/>
                </a:lnTo>
                <a:lnTo>
                  <a:pt x="42233" y="1018286"/>
                </a:lnTo>
                <a:lnTo>
                  <a:pt x="35161" y="1009212"/>
                </a:lnTo>
                <a:lnTo>
                  <a:pt x="27627" y="1001802"/>
                </a:lnTo>
                <a:lnTo>
                  <a:pt x="19684" y="996170"/>
                </a:lnTo>
                <a:lnTo>
                  <a:pt x="11386" y="992434"/>
                </a:lnTo>
                <a:lnTo>
                  <a:pt x="2787" y="990708"/>
                </a:lnTo>
                <a:lnTo>
                  <a:pt x="0" y="990600"/>
                </a:lnTo>
                <a:lnTo>
                  <a:pt x="8683" y="989537"/>
                </a:lnTo>
                <a:lnTo>
                  <a:pt x="17083" y="986427"/>
                </a:lnTo>
                <a:lnTo>
                  <a:pt x="25145" y="981386"/>
                </a:lnTo>
                <a:lnTo>
                  <a:pt x="32815" y="974528"/>
                </a:lnTo>
                <a:lnTo>
                  <a:pt x="40039" y="965970"/>
                </a:lnTo>
                <a:lnTo>
                  <a:pt x="46764" y="955828"/>
                </a:lnTo>
                <a:lnTo>
                  <a:pt x="52937" y="944217"/>
                </a:lnTo>
                <a:lnTo>
                  <a:pt x="58503" y="931253"/>
                </a:lnTo>
                <a:lnTo>
                  <a:pt x="63408" y="917052"/>
                </a:lnTo>
                <a:lnTo>
                  <a:pt x="67600" y="901730"/>
                </a:lnTo>
                <a:lnTo>
                  <a:pt x="71023" y="885403"/>
                </a:lnTo>
                <a:lnTo>
                  <a:pt x="73625" y="868186"/>
                </a:lnTo>
                <a:lnTo>
                  <a:pt x="75352" y="850195"/>
                </a:lnTo>
                <a:lnTo>
                  <a:pt x="76149" y="831546"/>
                </a:lnTo>
                <a:lnTo>
                  <a:pt x="76200" y="825500"/>
                </a:lnTo>
                <a:lnTo>
                  <a:pt x="76200" y="165100"/>
                </a:lnTo>
                <a:lnTo>
                  <a:pt x="76690" y="146265"/>
                </a:lnTo>
                <a:lnTo>
                  <a:pt x="78128" y="128053"/>
                </a:lnTo>
                <a:lnTo>
                  <a:pt x="80457" y="110577"/>
                </a:lnTo>
                <a:lnTo>
                  <a:pt x="83625" y="93954"/>
                </a:lnTo>
                <a:lnTo>
                  <a:pt x="87579" y="78300"/>
                </a:lnTo>
                <a:lnTo>
                  <a:pt x="92263" y="63731"/>
                </a:lnTo>
                <a:lnTo>
                  <a:pt x="97625" y="50361"/>
                </a:lnTo>
                <a:lnTo>
                  <a:pt x="103610" y="38308"/>
                </a:lnTo>
                <a:lnTo>
                  <a:pt x="110166" y="27686"/>
                </a:lnTo>
                <a:lnTo>
                  <a:pt x="117238" y="18612"/>
                </a:lnTo>
                <a:lnTo>
                  <a:pt x="124772" y="11202"/>
                </a:lnTo>
                <a:lnTo>
                  <a:pt x="132715" y="5570"/>
                </a:lnTo>
                <a:lnTo>
                  <a:pt x="141013" y="1834"/>
                </a:lnTo>
                <a:lnTo>
                  <a:pt x="149612" y="108"/>
                </a:lnTo>
                <a:lnTo>
                  <a:pt x="15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8A88D112-FD66-2349-E1CC-621E6BC32947}"/>
              </a:ext>
            </a:extLst>
          </p:cNvPr>
          <p:cNvSpPr/>
          <p:nvPr/>
        </p:nvSpPr>
        <p:spPr>
          <a:xfrm>
            <a:off x="2895600" y="19050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E6D7BD50-311B-AEEF-17D8-174A1881E515}"/>
              </a:ext>
            </a:extLst>
          </p:cNvPr>
          <p:cNvSpPr/>
          <p:nvPr/>
        </p:nvSpPr>
        <p:spPr>
          <a:xfrm>
            <a:off x="2819400" y="34290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F8162A22-CA4C-D71A-B66D-66E86D219201}"/>
              </a:ext>
            </a:extLst>
          </p:cNvPr>
          <p:cNvSpPr/>
          <p:nvPr/>
        </p:nvSpPr>
        <p:spPr>
          <a:xfrm>
            <a:off x="2819400" y="54864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5507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5D1B-2957-41F2-A597-9F444BEC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35172FE5-6FD0-80BE-38B9-3E45E7ED3F4A}"/>
              </a:ext>
            </a:extLst>
          </p:cNvPr>
          <p:cNvSpPr/>
          <p:nvPr/>
        </p:nvSpPr>
        <p:spPr>
          <a:xfrm>
            <a:off x="7942446" y="980920"/>
            <a:ext cx="3733800" cy="5737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ADFA45F0-5BA5-8084-7138-8F56D855C3A6}"/>
              </a:ext>
            </a:extLst>
          </p:cNvPr>
          <p:cNvSpPr txBox="1"/>
          <p:nvPr/>
        </p:nvSpPr>
        <p:spPr>
          <a:xfrm>
            <a:off x="3474854" y="1603556"/>
            <a:ext cx="4467592" cy="1825444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 marR="48834">
              <a:lnSpc>
                <a:spcPts val="2545"/>
              </a:lnSpc>
            </a:pPr>
            <a:r>
              <a:rPr sz="2400" b="1" spc="-4" dirty="0">
                <a:latin typeface="Calibri"/>
                <a:cs typeface="Calibri"/>
              </a:rPr>
              <a:t>Apabila persalinan dikatakan maju: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1725"/>
              </a:lnSpc>
              <a:spcBef>
                <a:spcPts val="375"/>
              </a:spcBef>
              <a:buFont typeface="Wingdings" panose="05000000000000000000" pitchFamily="2" charset="2"/>
              <a:buChar char="ü"/>
            </a:pPr>
            <a:r>
              <a:rPr sz="2100" spc="-5" dirty="0" err="1">
                <a:latin typeface="Calibri"/>
                <a:cs typeface="Calibri"/>
              </a:rPr>
              <a:t>Tidak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5" dirty="0" err="1">
                <a:latin typeface="Calibri"/>
                <a:cs typeface="Calibri"/>
              </a:rPr>
              <a:t>diperlukan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5" dirty="0" err="1">
                <a:latin typeface="Calibri"/>
                <a:cs typeface="Calibri"/>
              </a:rPr>
              <a:t>intervensi</a:t>
            </a:r>
            <a:r>
              <a:rPr sz="2100" spc="-5" dirty="0">
                <a:latin typeface="Calibri"/>
                <a:cs typeface="Calibri"/>
              </a:rPr>
              <a:t> lain kecuali terjadi komplikasi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AFC34D8E-E6AD-5FD3-E916-4647D1883FB5}"/>
              </a:ext>
            </a:extLst>
          </p:cNvPr>
          <p:cNvSpPr txBox="1"/>
          <p:nvPr/>
        </p:nvSpPr>
        <p:spPr>
          <a:xfrm>
            <a:off x="3506015" y="3424428"/>
            <a:ext cx="4290448" cy="593446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355600" indent="-342900">
              <a:lnSpc>
                <a:spcPts val="2345"/>
              </a:lnSpc>
              <a:buFont typeface="Wingdings" panose="05000000000000000000" pitchFamily="2" charset="2"/>
              <a:buChar char="ü"/>
            </a:pPr>
            <a:r>
              <a:rPr sz="2100" spc="-5" dirty="0" err="1">
                <a:latin typeface="Calibri"/>
                <a:cs typeface="Calibri"/>
              </a:rPr>
              <a:t>Amniotomi</a:t>
            </a:r>
            <a:r>
              <a:rPr sz="2100" spc="-5" dirty="0">
                <a:latin typeface="Calibri"/>
                <a:cs typeface="Calibri"/>
              </a:rPr>
              <a:t> dapat dilakukan selama kala I</a:t>
            </a:r>
            <a:r>
              <a:rPr lang="en-US" sz="2100" spc="-5" dirty="0">
                <a:latin typeface="Calibri"/>
                <a:cs typeface="Calibri"/>
              </a:rPr>
              <a:t> </a:t>
            </a:r>
            <a:r>
              <a:rPr sz="2100" spc="-2" dirty="0" err="1">
                <a:latin typeface="Calibri"/>
                <a:cs typeface="Calibri"/>
              </a:rPr>
              <a:t>aktif</a:t>
            </a:r>
            <a:r>
              <a:rPr sz="2100" spc="-2" dirty="0">
                <a:latin typeface="Calibri"/>
                <a:cs typeface="Calibri"/>
              </a:rPr>
              <a:t> bila memang diperlukan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194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34CE2-7656-2AAA-85B1-14955A3F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41B67166-0DE1-B7F5-F2B2-2F43D1B56783}"/>
              </a:ext>
            </a:extLst>
          </p:cNvPr>
          <p:cNvSpPr txBox="1"/>
          <p:nvPr/>
        </p:nvSpPr>
        <p:spPr>
          <a:xfrm>
            <a:off x="3820561" y="793916"/>
            <a:ext cx="7971549" cy="659841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b="1" spc="-3" dirty="0">
                <a:latin typeface="Calibri"/>
                <a:cs typeface="Calibri"/>
              </a:rPr>
              <a:t>Apabila berada diantara garis “waspada” dan</a:t>
            </a:r>
            <a:r>
              <a:rPr lang="en-US" sz="2400" b="1" spc="-3" dirty="0">
                <a:latin typeface="Calibri"/>
                <a:cs typeface="Calibri"/>
              </a:rPr>
              <a:t> </a:t>
            </a:r>
            <a:r>
              <a:rPr sz="2400" b="1" spc="-3" dirty="0">
                <a:latin typeface="Calibri"/>
                <a:cs typeface="Calibri"/>
              </a:rPr>
              <a:t>“bertindak”:</a:t>
            </a:r>
            <a:endParaRPr sz="2400" dirty="0">
              <a:latin typeface="Calibri"/>
              <a:cs typeface="Calibri"/>
            </a:endParaRPr>
          </a:p>
          <a:p>
            <a:pPr marL="285496" marR="45720">
              <a:lnSpc>
                <a:spcPts val="2595"/>
              </a:lnSpc>
              <a:spcBef>
                <a:spcPts val="2"/>
              </a:spcBef>
            </a:pPr>
            <a:r>
              <a:rPr sz="2400" b="1" spc="-4" dirty="0">
                <a:latin typeface="Calibri"/>
                <a:cs typeface="Calibri"/>
              </a:rPr>
              <a:t>ini berarti “</a:t>
            </a:r>
            <a:r>
              <a:rPr sz="2400" b="1" i="1" spc="-4" dirty="0">
                <a:latin typeface="Calibri"/>
                <a:cs typeface="Calibri"/>
              </a:rPr>
              <a:t>warning”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E7034786-E602-F653-E454-A370FEBD2993}"/>
              </a:ext>
            </a:extLst>
          </p:cNvPr>
          <p:cNvSpPr txBox="1"/>
          <p:nvPr/>
        </p:nvSpPr>
        <p:spPr>
          <a:xfrm>
            <a:off x="3583218" y="1793092"/>
            <a:ext cx="8092226" cy="868172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10" dirty="0">
                <a:latin typeface="Calibri"/>
                <a:cs typeface="Calibri"/>
              </a:rPr>
              <a:t>Pada pusat kesehatan, transfer </a:t>
            </a:r>
            <a:r>
              <a:rPr sz="2100" spc="-10" dirty="0" err="1">
                <a:latin typeface="Calibri"/>
                <a:cs typeface="Calibri"/>
              </a:rPr>
              <a:t>pasien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10" dirty="0" err="1">
                <a:latin typeface="Calibri"/>
                <a:cs typeface="Calibri"/>
              </a:rPr>
              <a:t>ke</a:t>
            </a:r>
            <a:r>
              <a:rPr lang="en-US" sz="2100" spc="-10" dirty="0">
                <a:latin typeface="Calibri"/>
                <a:cs typeface="Calibri"/>
              </a:rPr>
              <a:t> </a:t>
            </a:r>
            <a:r>
              <a:rPr sz="2100" spc="-10" dirty="0" err="1">
                <a:latin typeface="Calibri"/>
                <a:cs typeface="Calibri"/>
              </a:rPr>
              <a:t>fasilitas</a:t>
            </a:r>
            <a:r>
              <a:rPr sz="2100" spc="-10" dirty="0">
                <a:latin typeface="Calibri"/>
                <a:cs typeface="Calibri"/>
              </a:rPr>
              <a:t> kesehatan yang</a:t>
            </a:r>
            <a:endParaRPr sz="2100" dirty="0">
              <a:latin typeface="Calibri"/>
              <a:cs typeface="Calibri"/>
            </a:endParaRPr>
          </a:p>
          <a:p>
            <a:pPr marL="12700" marR="15831">
              <a:lnSpc>
                <a:spcPts val="2270"/>
              </a:lnSpc>
              <a:spcBef>
                <a:spcPts val="1"/>
              </a:spcBef>
            </a:pPr>
            <a:r>
              <a:rPr sz="2100" spc="-7" dirty="0">
                <a:latin typeface="Calibri"/>
                <a:cs typeface="Calibri"/>
              </a:rPr>
              <a:t>mampu </a:t>
            </a:r>
            <a:r>
              <a:rPr sz="2100" spc="-7" dirty="0" err="1">
                <a:latin typeface="Calibri"/>
                <a:cs typeface="Calibri"/>
              </a:rPr>
              <a:t>melakukan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lang="en-US" sz="2100" spc="-7" dirty="0" err="1">
                <a:latin typeface="Calibri"/>
                <a:cs typeface="Calibri"/>
              </a:rPr>
              <a:t>SC</a:t>
            </a:r>
            <a:r>
              <a:rPr sz="2100" spc="-7" dirty="0" err="1">
                <a:latin typeface="Calibri"/>
                <a:cs typeface="Calibri"/>
              </a:rPr>
              <a:t>,kecuali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sz="2100" spc="-7" dirty="0" err="1">
                <a:latin typeface="Calibri"/>
                <a:cs typeface="Calibri"/>
              </a:rPr>
              <a:t>pembukaan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sz="2100" spc="-7" dirty="0" err="1">
                <a:latin typeface="Calibri"/>
                <a:cs typeface="Calibri"/>
              </a:rPr>
              <a:t>hamp</a:t>
            </a:r>
            <a:r>
              <a:rPr lang="en-ID" sz="2100" spc="-7" dirty="0">
                <a:latin typeface="Calibri"/>
                <a:cs typeface="Calibri"/>
              </a:rPr>
              <a:t>i</a:t>
            </a:r>
            <a:r>
              <a:rPr sz="2100" spc="-7" dirty="0">
                <a:latin typeface="Calibri"/>
                <a:cs typeface="Calibri"/>
              </a:rPr>
              <a:t>r</a:t>
            </a:r>
            <a:r>
              <a:rPr lang="en-US" sz="2100" spc="-7" dirty="0">
                <a:latin typeface="Calibri"/>
                <a:cs typeface="Calibri"/>
              </a:rPr>
              <a:t> </a:t>
            </a:r>
            <a:r>
              <a:rPr sz="2100" spc="-4" dirty="0" err="1">
                <a:latin typeface="Calibri"/>
                <a:cs typeface="Calibri"/>
              </a:rPr>
              <a:t>lengkap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1FB340B-BF20-DEDF-E83C-42CA7B77C3C4}"/>
              </a:ext>
            </a:extLst>
          </p:cNvPr>
          <p:cNvSpPr txBox="1"/>
          <p:nvPr/>
        </p:nvSpPr>
        <p:spPr>
          <a:xfrm>
            <a:off x="3583218" y="2661263"/>
            <a:ext cx="7249273" cy="1381347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6" dirty="0">
                <a:latin typeface="Calibri"/>
                <a:cs typeface="Calibri"/>
              </a:rPr>
              <a:t>Observasi kemajuan persalinan dalam </a:t>
            </a:r>
            <a:r>
              <a:rPr sz="2100" spc="-6" dirty="0" err="1">
                <a:latin typeface="Calibri"/>
                <a:cs typeface="Calibri"/>
              </a:rPr>
              <a:t>waktu</a:t>
            </a:r>
            <a:r>
              <a:rPr sz="2100" spc="-6" dirty="0">
                <a:latin typeface="Calibri"/>
                <a:cs typeface="Calibri"/>
              </a:rPr>
              <a:t> </a:t>
            </a:r>
            <a:r>
              <a:rPr sz="2100" spc="-6" dirty="0" err="1">
                <a:latin typeface="Calibri"/>
                <a:cs typeface="Calibri"/>
              </a:rPr>
              <a:t>singkat</a:t>
            </a:r>
            <a:r>
              <a:rPr sz="2100" spc="-6" dirty="0">
                <a:latin typeface="Calibri"/>
                <a:cs typeface="Calibri"/>
              </a:rPr>
              <a:t> </a:t>
            </a:r>
            <a:r>
              <a:rPr sz="2100" spc="-6" dirty="0" err="1">
                <a:latin typeface="Calibri"/>
                <a:cs typeface="Calibri"/>
              </a:rPr>
              <a:t>sebelum</a:t>
            </a:r>
            <a:r>
              <a:rPr lang="en-US" sz="2100" spc="-6" dirty="0">
                <a:latin typeface="Calibri"/>
                <a:cs typeface="Calibri"/>
              </a:rPr>
              <a:t> </a:t>
            </a:r>
            <a:r>
              <a:rPr sz="2100" spc="-11" dirty="0" err="1">
                <a:latin typeface="Calibri"/>
                <a:cs typeface="Calibri"/>
              </a:rPr>
              <a:t>dilakukan</a:t>
            </a:r>
            <a:r>
              <a:rPr sz="2100" spc="-11" dirty="0">
                <a:latin typeface="Calibri"/>
                <a:cs typeface="Calibri"/>
              </a:rPr>
              <a:t> transfer</a:t>
            </a:r>
            <a:endParaRPr lang="en-US" sz="2100" spc="-11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3" dirty="0" err="1">
                <a:latin typeface="Calibri"/>
                <a:cs typeface="Calibri"/>
              </a:rPr>
              <a:t>Observasi</a:t>
            </a:r>
            <a:r>
              <a:rPr sz="2100" spc="-3" dirty="0">
                <a:latin typeface="Calibri"/>
                <a:cs typeface="Calibri"/>
              </a:rPr>
              <a:t> rutin </a:t>
            </a:r>
            <a:r>
              <a:rPr sz="2100" spc="-3" dirty="0" err="1">
                <a:latin typeface="Calibri"/>
                <a:cs typeface="Calibri"/>
              </a:rPr>
              <a:t>tetap</a:t>
            </a:r>
            <a:r>
              <a:rPr sz="2100" spc="-3" dirty="0">
                <a:latin typeface="Calibri"/>
                <a:cs typeface="Calibri"/>
              </a:rPr>
              <a:t> </a:t>
            </a:r>
            <a:r>
              <a:rPr sz="2100" spc="-3" dirty="0" err="1">
                <a:latin typeface="Calibri"/>
                <a:cs typeface="Calibri"/>
              </a:rPr>
              <a:t>dilanjutkan</a:t>
            </a:r>
            <a:endParaRPr lang="en-US" sz="2100" spc="-3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lang="en-ID" sz="2100" spc="-3" dirty="0">
                <a:latin typeface="Calibri"/>
                <a:cs typeface="Calibri"/>
              </a:rPr>
              <a:t>Amniotomy </a:t>
            </a:r>
            <a:r>
              <a:rPr lang="en-ID" sz="2100" spc="-3" dirty="0" err="1">
                <a:latin typeface="Calibri"/>
                <a:cs typeface="Calibri"/>
              </a:rPr>
              <a:t>dapat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dilakukan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apabila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membran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masih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utuh</a:t>
            </a:r>
            <a:endParaRPr lang="en-US" sz="2100" spc="-3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394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CCBA-2636-9612-E38A-F164C471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6E313B0E-EBDD-B937-C15B-3476DD82C48D}"/>
              </a:ext>
            </a:extLst>
          </p:cNvPr>
          <p:cNvSpPr txBox="1"/>
          <p:nvPr/>
        </p:nvSpPr>
        <p:spPr>
          <a:xfrm>
            <a:off x="3426594" y="1572836"/>
            <a:ext cx="4650606" cy="2017387"/>
          </a:xfrm>
          <a:prstGeom prst="rect">
            <a:avLst/>
          </a:prstGeom>
        </p:spPr>
        <p:txBody>
          <a:bodyPr wrap="square" lIns="0" tIns="22066" rIns="0" bIns="0" rtlCol="0">
            <a:noAutofit/>
          </a:bodyPr>
          <a:lstStyle/>
          <a:p>
            <a:pPr marL="184911" marR="983916" indent="-172211">
              <a:lnSpc>
                <a:spcPts val="2590"/>
              </a:lnSpc>
              <a:spcBef>
                <a:spcPts val="2855"/>
              </a:spcBef>
            </a:pPr>
            <a:r>
              <a:rPr sz="2400" b="1" spc="-4" dirty="0" err="1">
                <a:latin typeface="Calibri"/>
                <a:cs typeface="Calibri"/>
              </a:rPr>
              <a:t>Apabila</a:t>
            </a:r>
            <a:r>
              <a:rPr sz="2400" b="1" spc="-4" dirty="0">
                <a:latin typeface="Calibri"/>
                <a:cs typeface="Calibri"/>
              </a:rPr>
              <a:t> berada diatas garis bertindak:</a:t>
            </a:r>
            <a:endParaRPr sz="2400" dirty="0">
              <a:latin typeface="Calibri"/>
              <a:cs typeface="Calibri"/>
            </a:endParaRPr>
          </a:p>
          <a:p>
            <a:pPr marL="12700" marR="48834">
              <a:lnSpc>
                <a:spcPct val="101725"/>
              </a:lnSpc>
              <a:spcBef>
                <a:spcPts val="466"/>
              </a:spcBef>
            </a:pPr>
            <a:r>
              <a:rPr sz="2400" i="1" spc="0" dirty="0">
                <a:latin typeface="Calibri"/>
                <a:cs typeface="Calibri"/>
              </a:rPr>
              <a:t>Ini berarti “bahaya” - -</a:t>
            </a:r>
            <a:endParaRPr sz="2400" dirty="0">
              <a:latin typeface="Calibri"/>
              <a:cs typeface="Calibri"/>
            </a:endParaRPr>
          </a:p>
          <a:p>
            <a:pPr marL="184911" marR="358002" indent="-172211">
              <a:lnSpc>
                <a:spcPts val="2270"/>
              </a:lnSpc>
              <a:spcBef>
                <a:spcPts val="796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5" dirty="0">
                <a:latin typeface="Calibri"/>
                <a:cs typeface="Calibri"/>
              </a:rPr>
              <a:t>Bila ada gawat janin atau persalinan tidak maju, rujuk untuk </a:t>
            </a:r>
            <a:r>
              <a:rPr sz="2100" spc="-5" dirty="0" err="1">
                <a:latin typeface="Calibri"/>
                <a:cs typeface="Calibri"/>
              </a:rPr>
              <a:t>dilakukan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lang="en-US" sz="2100" spc="-5" dirty="0">
                <a:latin typeface="Calibri"/>
                <a:cs typeface="Calibri"/>
              </a:rPr>
              <a:t>SC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C0AF896D-DC64-8EED-6C53-C61661845D10}"/>
              </a:ext>
            </a:extLst>
          </p:cNvPr>
          <p:cNvSpPr/>
          <p:nvPr/>
        </p:nvSpPr>
        <p:spPr>
          <a:xfrm>
            <a:off x="8077200" y="784458"/>
            <a:ext cx="3675246" cy="54912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2223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A90B-5DEA-297F-21D2-08ED228D3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28253E9F-EB9C-6AB4-36DC-4991A837CC38}"/>
              </a:ext>
            </a:extLst>
          </p:cNvPr>
          <p:cNvSpPr txBox="1"/>
          <p:nvPr/>
        </p:nvSpPr>
        <p:spPr>
          <a:xfrm>
            <a:off x="3670300" y="286316"/>
            <a:ext cx="7848600" cy="1345821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spc="57" dirty="0">
                <a:latin typeface="Calibri"/>
                <a:cs typeface="Calibri"/>
              </a:rPr>
              <a:t>Partograf WHO sudah dimodifikasi agar lebih sederhana dan </a:t>
            </a:r>
            <a:r>
              <a:rPr sz="2100" spc="57" dirty="0" err="1">
                <a:latin typeface="Calibri"/>
                <a:cs typeface="Calibri"/>
              </a:rPr>
              <a:t>lebih</a:t>
            </a:r>
            <a:r>
              <a:rPr sz="2100" spc="57" dirty="0">
                <a:latin typeface="Calibri"/>
                <a:cs typeface="Calibri"/>
              </a:rPr>
              <a:t> </a:t>
            </a:r>
            <a:r>
              <a:rPr sz="2100" spc="57" dirty="0" err="1">
                <a:latin typeface="Calibri"/>
                <a:cs typeface="Calibri"/>
              </a:rPr>
              <a:t>mudah</a:t>
            </a:r>
            <a:r>
              <a:rPr lang="en-US" sz="2100" spc="57" dirty="0">
                <a:latin typeface="Calibri"/>
                <a:cs typeface="Calibri"/>
              </a:rPr>
              <a:t> </a:t>
            </a:r>
            <a:r>
              <a:rPr sz="2100" spc="20" dirty="0" err="1">
                <a:latin typeface="Calibri"/>
                <a:cs typeface="Calibri"/>
              </a:rPr>
              <a:t>digunakan</a:t>
            </a:r>
            <a:r>
              <a:rPr sz="2100" spc="20" dirty="0">
                <a:latin typeface="Calibri"/>
                <a:cs typeface="Calibri"/>
              </a:rPr>
              <a:t>. Fase laten dihilangkan dan pengisian partograf dimulai pada </a:t>
            </a:r>
            <a:r>
              <a:rPr sz="2100" spc="20" dirty="0" err="1">
                <a:latin typeface="Calibri"/>
                <a:cs typeface="Calibri"/>
              </a:rPr>
              <a:t>fase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aktif</a:t>
            </a:r>
            <a:r>
              <a:rPr lang="en-US" sz="2100" spc="20" dirty="0">
                <a:latin typeface="Calibri"/>
                <a:cs typeface="Calibri"/>
              </a:rPr>
              <a:t> Ketika </a:t>
            </a:r>
            <a:r>
              <a:rPr lang="en-US" sz="2100" spc="20" dirty="0" err="1">
                <a:latin typeface="Calibri"/>
                <a:cs typeface="Calibri"/>
              </a:rPr>
              <a:t>pembukaan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servix</a:t>
            </a:r>
            <a:r>
              <a:rPr lang="en-US" sz="2100" spc="20" dirty="0">
                <a:latin typeface="Calibri"/>
                <a:cs typeface="Calibri"/>
              </a:rPr>
              <a:t> 4cm. </a:t>
            </a:r>
            <a:r>
              <a:rPr lang="en-US" sz="2100" spc="20" dirty="0" err="1">
                <a:latin typeface="Calibri"/>
                <a:cs typeface="Calibri"/>
              </a:rPr>
              <a:t>Partograf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berisikan</a:t>
            </a:r>
            <a:r>
              <a:rPr lang="en-US" sz="2100" spc="20" dirty="0">
                <a:latin typeface="Calibri"/>
                <a:cs typeface="Calibri"/>
              </a:rPr>
              <a:t> :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A6ED3FC2-5B88-917B-BB0A-ED4454063095}"/>
              </a:ext>
            </a:extLst>
          </p:cNvPr>
          <p:cNvSpPr txBox="1"/>
          <p:nvPr/>
        </p:nvSpPr>
        <p:spPr>
          <a:xfrm>
            <a:off x="3515359" y="1632137"/>
            <a:ext cx="8522616" cy="580136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35" dirty="0">
                <a:solidFill>
                  <a:srgbClr val="800000"/>
                </a:solidFill>
                <a:latin typeface="Calibri"/>
                <a:cs typeface="Calibri"/>
              </a:rPr>
              <a:t>Informasi Pasien</a:t>
            </a:r>
            <a:r>
              <a:rPr sz="2100" spc="35" dirty="0">
                <a:latin typeface="Calibri"/>
                <a:cs typeface="Calibri"/>
              </a:rPr>
              <a:t>: Isi nama pasien, gravida, para, nomor registrasi di rumah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ts val="2270"/>
              </a:lnSpc>
              <a:spcBef>
                <a:spcPts val="1"/>
              </a:spcBef>
            </a:pPr>
            <a:r>
              <a:rPr sz="2100" spc="-4" dirty="0">
                <a:latin typeface="Calibri"/>
                <a:cs typeface="Calibri"/>
              </a:rPr>
              <a:t>sakit, tanggal dan jam masuk serta jam berapa ketuban pecah.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7FEFE58-63A3-8F9B-E6B4-DF01A4CC64BA}"/>
              </a:ext>
            </a:extLst>
          </p:cNvPr>
          <p:cNvSpPr txBox="1"/>
          <p:nvPr/>
        </p:nvSpPr>
        <p:spPr>
          <a:xfrm>
            <a:off x="3516361" y="2480152"/>
            <a:ext cx="5475240" cy="292100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Denyut Jantung Janin </a:t>
            </a:r>
            <a:r>
              <a:rPr sz="2100" spc="-4" dirty="0">
                <a:latin typeface="Calibri"/>
                <a:cs typeface="Calibri"/>
              </a:rPr>
              <a:t>: Catat setiap setengah jam.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4C08D085-626A-8198-976D-0759C8008B80}"/>
              </a:ext>
            </a:extLst>
          </p:cNvPr>
          <p:cNvSpPr txBox="1"/>
          <p:nvPr/>
        </p:nvSpPr>
        <p:spPr>
          <a:xfrm>
            <a:off x="3515359" y="2965672"/>
            <a:ext cx="7864322" cy="2240153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-5" dirty="0">
                <a:solidFill>
                  <a:srgbClr val="800000"/>
                </a:solidFill>
                <a:latin typeface="Calibri"/>
                <a:cs typeface="Calibri"/>
              </a:rPr>
              <a:t>Cairan Ketuban</a:t>
            </a:r>
            <a:r>
              <a:rPr sz="2100" spc="-5" dirty="0">
                <a:latin typeface="Calibri"/>
                <a:cs typeface="Calibri"/>
              </a:rPr>
              <a:t>: Catat warna air ketuban setiap kali pemeriksaan dalam: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383"/>
              </a:spcBef>
            </a:pPr>
            <a:r>
              <a:rPr sz="2100" b="1" spc="-4" dirty="0">
                <a:latin typeface="Calibri"/>
                <a:cs typeface="Calibri"/>
              </a:rPr>
              <a:t>U</a:t>
            </a:r>
            <a:r>
              <a:rPr sz="2100" spc="-4" dirty="0">
                <a:latin typeface="Calibri"/>
                <a:cs typeface="Calibri"/>
              </a:rPr>
              <a:t>: selaput ketuban utuh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11"/>
              </a:spcBef>
            </a:pPr>
            <a:r>
              <a:rPr sz="2100" b="1" spc="-7" dirty="0">
                <a:latin typeface="Calibri"/>
                <a:cs typeface="Calibri"/>
              </a:rPr>
              <a:t>J</a:t>
            </a:r>
            <a:r>
              <a:rPr sz="2100" spc="-7" dirty="0">
                <a:latin typeface="Calibri"/>
                <a:cs typeface="Calibri"/>
              </a:rPr>
              <a:t>: Selaput ketuban pecah, cairan ketuban jernih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08"/>
              </a:spcBef>
            </a:pPr>
            <a:r>
              <a:rPr sz="2100" b="1" spc="-7" dirty="0">
                <a:latin typeface="Calibri"/>
                <a:cs typeface="Calibri"/>
              </a:rPr>
              <a:t>M</a:t>
            </a:r>
            <a:r>
              <a:rPr sz="2100" spc="-7" dirty="0">
                <a:latin typeface="Calibri"/>
                <a:cs typeface="Calibri"/>
              </a:rPr>
              <a:t>: Cairan ketuban bercampur mekonium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495"/>
              </a:spcBef>
            </a:pPr>
            <a:r>
              <a:rPr sz="2100" b="1" spc="-7" dirty="0">
                <a:latin typeface="Calibri"/>
                <a:cs typeface="Calibri"/>
              </a:rPr>
              <a:t>D</a:t>
            </a:r>
            <a:r>
              <a:rPr sz="2100" spc="-7" dirty="0">
                <a:latin typeface="Calibri"/>
                <a:cs typeface="Calibri"/>
              </a:rPr>
              <a:t>: Cairan ketuban bercampur darah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08"/>
              </a:spcBef>
            </a:pPr>
            <a:r>
              <a:rPr sz="2100" b="1" spc="-8" dirty="0">
                <a:latin typeface="Calibri"/>
                <a:cs typeface="Calibri"/>
              </a:rPr>
              <a:t>K</a:t>
            </a:r>
            <a:r>
              <a:rPr sz="2100" spc="-8" dirty="0">
                <a:latin typeface="Calibri"/>
                <a:cs typeface="Calibri"/>
              </a:rPr>
              <a:t>: kering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7F19FF09-AAA4-7FCA-6FCE-B72C966DFC0E}"/>
              </a:ext>
            </a:extLst>
          </p:cNvPr>
          <p:cNvSpPr txBox="1"/>
          <p:nvPr/>
        </p:nvSpPr>
        <p:spPr>
          <a:xfrm>
            <a:off x="3465069" y="5396535"/>
            <a:ext cx="5577823" cy="1461465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 marR="40050">
              <a:lnSpc>
                <a:spcPts val="2240"/>
              </a:lnSpc>
            </a:pPr>
            <a:r>
              <a:rPr sz="2100" b="1" spc="-7" dirty="0">
                <a:solidFill>
                  <a:srgbClr val="800000"/>
                </a:solidFill>
                <a:latin typeface="Calibri"/>
                <a:cs typeface="Calibri"/>
              </a:rPr>
              <a:t>Penyusupan </a:t>
            </a:r>
            <a:r>
              <a:rPr sz="2100" spc="-7" dirty="0">
                <a:latin typeface="Calibri"/>
                <a:cs typeface="Calibri"/>
              </a:rPr>
              <a:t>:</a:t>
            </a:r>
            <a:endParaRPr sz="2100" dirty="0">
              <a:latin typeface="Calibri"/>
              <a:cs typeface="Calibri"/>
            </a:endParaRPr>
          </a:p>
          <a:p>
            <a:pPr marL="253491" marR="40050">
              <a:lnSpc>
                <a:spcPct val="101725"/>
              </a:lnSpc>
              <a:spcBef>
                <a:spcPts val="396"/>
              </a:spcBef>
            </a:pPr>
            <a:r>
              <a:rPr sz="2100" spc="-7" dirty="0">
                <a:latin typeface="Calibri"/>
                <a:cs typeface="Calibri"/>
              </a:rPr>
              <a:t>1: Sutura beradu</a:t>
            </a:r>
            <a:endParaRPr sz="2100" dirty="0">
              <a:latin typeface="Calibri"/>
              <a:cs typeface="Calibri"/>
            </a:endParaRPr>
          </a:p>
          <a:p>
            <a:pPr marL="253491" marR="40050">
              <a:lnSpc>
                <a:spcPct val="101725"/>
              </a:lnSpc>
              <a:spcBef>
                <a:spcPts val="508"/>
              </a:spcBef>
            </a:pPr>
            <a:r>
              <a:rPr sz="2100" spc="-3" dirty="0">
                <a:latin typeface="Calibri"/>
                <a:cs typeface="Calibri"/>
              </a:rPr>
              <a:t>2: Sutura tumpang tindih tapi bisa dipisahkan</a:t>
            </a:r>
            <a:endParaRPr sz="2100" dirty="0">
              <a:latin typeface="Calibri"/>
              <a:cs typeface="Calibri"/>
            </a:endParaRPr>
          </a:p>
          <a:p>
            <a:pPr marL="253491">
              <a:lnSpc>
                <a:spcPct val="101725"/>
              </a:lnSpc>
              <a:spcBef>
                <a:spcPts val="500"/>
              </a:spcBef>
            </a:pPr>
            <a:r>
              <a:rPr sz="2100" spc="-4" dirty="0">
                <a:latin typeface="Calibri"/>
                <a:cs typeface="Calibri"/>
              </a:rPr>
              <a:t>3: Sutura tumpang tindih dan tak bisa dipisahkan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7679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19EC-090B-C60E-3F59-03164536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43D9766-5828-1A8A-7B65-CBF6499A8C25}"/>
              </a:ext>
            </a:extLst>
          </p:cNvPr>
          <p:cNvSpPr txBox="1"/>
          <p:nvPr/>
        </p:nvSpPr>
        <p:spPr>
          <a:xfrm>
            <a:off x="3717442" y="413047"/>
            <a:ext cx="7714787" cy="884257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-39" dirty="0">
                <a:solidFill>
                  <a:srgbClr val="800000"/>
                </a:solidFill>
                <a:latin typeface="Calibri"/>
                <a:cs typeface="Calibri"/>
              </a:rPr>
              <a:t>P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embu</a:t>
            </a:r>
            <a:r>
              <a:rPr sz="2100" b="1" spc="-29" dirty="0">
                <a:solidFill>
                  <a:srgbClr val="800000"/>
                </a:solidFill>
                <a:latin typeface="Calibri"/>
                <a:cs typeface="Calibri"/>
              </a:rPr>
              <a:t>k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n </a:t>
            </a:r>
            <a:r>
              <a:rPr sz="2100" b="1" spc="4" dirty="0">
                <a:solidFill>
                  <a:srgbClr val="800000"/>
                </a:solidFill>
                <a:latin typeface="Calibri"/>
                <a:cs typeface="Calibri"/>
              </a:rPr>
              <a:t>S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</a:t>
            </a:r>
            <a:r>
              <a:rPr sz="2100" b="1" spc="19" dirty="0">
                <a:solidFill>
                  <a:srgbClr val="800000"/>
                </a:solidFill>
                <a:latin typeface="Calibri"/>
                <a:cs typeface="Calibri"/>
              </a:rPr>
              <a:t>r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vi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k</a:t>
            </a:r>
            <a:r>
              <a:rPr sz="2100" b="1" spc="9" dirty="0">
                <a:solidFill>
                  <a:srgbClr val="800000"/>
                </a:solidFill>
                <a:latin typeface="Calibri"/>
                <a:cs typeface="Calibri"/>
              </a:rPr>
              <a:t>s</a:t>
            </a:r>
            <a:r>
              <a:rPr sz="2100" spc="0" dirty="0">
                <a:latin typeface="Calibri"/>
                <a:cs typeface="Calibri"/>
              </a:rPr>
              <a:t>:</a:t>
            </a:r>
            <a:r>
              <a:rPr sz="2100" spc="-1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Dinilai</a:t>
            </a:r>
            <a:r>
              <a:rPr sz="2100" spc="1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pada</a:t>
            </a:r>
            <a:r>
              <a:rPr sz="2100" spc="-2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sa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t mela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u</a:t>
            </a:r>
            <a:r>
              <a:rPr sz="2100" spc="-2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an</a:t>
            </a:r>
            <a:r>
              <a:rPr sz="2100" spc="-3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pemeri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saan </a:t>
            </a:r>
            <a:r>
              <a:rPr sz="2100" spc="4" dirty="0">
                <a:latin typeface="Calibri"/>
                <a:cs typeface="Calibri"/>
              </a:rPr>
              <a:t>d</a:t>
            </a:r>
            <a:r>
              <a:rPr sz="2100" spc="0" dirty="0">
                <a:latin typeface="Calibri"/>
                <a:cs typeface="Calibri"/>
              </a:rPr>
              <a:t>alam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-3" dirty="0">
                <a:latin typeface="Calibri"/>
                <a:cs typeface="Calibri"/>
              </a:rPr>
              <a:t>dan diberi tanda (X). Mulai pengisian pada partograf saat pembukaan</a:t>
            </a:r>
            <a:endParaRPr sz="2100" dirty="0">
              <a:latin typeface="Calibri"/>
              <a:cs typeface="Calibri"/>
            </a:endParaRPr>
          </a:p>
          <a:p>
            <a:pPr marL="184912" marR="36134">
              <a:lnSpc>
                <a:spcPts val="2335"/>
              </a:lnSpc>
            </a:pPr>
            <a:r>
              <a:rPr sz="2100" spc="-2" dirty="0">
                <a:latin typeface="Calibri"/>
                <a:cs typeface="Calibri"/>
              </a:rPr>
              <a:t>4 cm.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7BDE5832-AD97-981A-C1F9-4D5E37930366}"/>
              </a:ext>
            </a:extLst>
          </p:cNvPr>
          <p:cNvSpPr txBox="1"/>
          <p:nvPr/>
        </p:nvSpPr>
        <p:spPr>
          <a:xfrm>
            <a:off x="3615842" y="1539664"/>
            <a:ext cx="7631741" cy="884257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Garis</a:t>
            </a:r>
            <a:r>
              <a:rPr sz="2100" b="1" spc="-14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-69" dirty="0">
                <a:solidFill>
                  <a:srgbClr val="800000"/>
                </a:solidFill>
                <a:latin typeface="Calibri"/>
                <a:cs typeface="Calibri"/>
              </a:rPr>
              <a:t>W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asp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da </a:t>
            </a:r>
            <a:r>
              <a:rPr sz="2100" spc="0" dirty="0">
                <a:latin typeface="Calibri"/>
                <a:cs typeface="Calibri"/>
              </a:rPr>
              <a:t>: </a:t>
            </a:r>
            <a:r>
              <a:rPr sz="2100" spc="-9" dirty="0">
                <a:latin typeface="Calibri"/>
                <a:cs typeface="Calibri"/>
              </a:rPr>
              <a:t>G</a:t>
            </a:r>
            <a:r>
              <a:rPr sz="2100" spc="0" dirty="0">
                <a:latin typeface="Calibri"/>
                <a:cs typeface="Calibri"/>
              </a:rPr>
              <a:t>aris</a:t>
            </a:r>
            <a:r>
              <a:rPr sz="2100" spc="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ini</a:t>
            </a:r>
            <a:r>
              <a:rPr sz="2100" spc="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dimulai p</a:t>
            </a:r>
            <a:r>
              <a:rPr sz="2100" spc="4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da</a:t>
            </a:r>
            <a:r>
              <a:rPr sz="2100" spc="-2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sa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t pembu</a:t>
            </a:r>
            <a:r>
              <a:rPr sz="2100" spc="-2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aan</a:t>
            </a:r>
            <a:r>
              <a:rPr sz="2100" spc="-3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</a:t>
            </a:r>
            <a:r>
              <a:rPr sz="2100" spc="-4" dirty="0">
                <a:latin typeface="Calibri"/>
                <a:cs typeface="Calibri"/>
              </a:rPr>
              <a:t>e</a:t>
            </a:r>
            <a:r>
              <a:rPr sz="2100" spc="19" dirty="0">
                <a:latin typeface="Calibri"/>
                <a:cs typeface="Calibri"/>
              </a:rPr>
              <a:t>r</a:t>
            </a:r>
            <a:r>
              <a:rPr sz="2100" spc="0" dirty="0">
                <a:latin typeface="Calibri"/>
                <a:cs typeface="Calibri"/>
              </a:rPr>
              <a:t>vi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s</a:t>
            </a:r>
            <a:r>
              <a:rPr sz="2100" spc="2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4 cm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-4" dirty="0">
                <a:latin typeface="Calibri"/>
                <a:cs typeface="Calibri"/>
              </a:rPr>
              <a:t>hingga titik pembukaan lengkap yang diperkirakan dengan laju 1 cm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0" dirty="0">
                <a:latin typeface="Calibri"/>
                <a:cs typeface="Calibri"/>
              </a:rPr>
              <a:t>per jam.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A96969F3-C70B-FA00-DC89-2A162BA7AAF1}"/>
              </a:ext>
            </a:extLst>
          </p:cNvPr>
          <p:cNvSpPr txBox="1"/>
          <p:nvPr/>
        </p:nvSpPr>
        <p:spPr>
          <a:xfrm>
            <a:off x="3615842" y="2665562"/>
            <a:ext cx="7499451" cy="308185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100" spc="19" dirty="0">
                <a:solidFill>
                  <a:srgbClr val="800000"/>
                </a:solidFill>
                <a:latin typeface="Arial"/>
                <a:cs typeface="Arial"/>
              </a:rPr>
              <a:t>• 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Garis Bertindak </a:t>
            </a:r>
            <a:r>
              <a:rPr sz="2100" spc="-4" dirty="0">
                <a:latin typeface="Calibri"/>
                <a:cs typeface="Calibri"/>
              </a:rPr>
              <a:t>: Paralel dan 4 jam ke sebelah kanan garis waspada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8" name="object 18">
            <a:extLst>
              <a:ext uri="{FF2B5EF4-FFF2-40B4-BE49-F238E27FC236}">
                <a16:creationId xmlns:a16="http://schemas.microsoft.com/office/drawing/2014/main" id="{2737703D-3034-F70D-36A5-2794CFBA6F49}"/>
              </a:ext>
            </a:extLst>
          </p:cNvPr>
          <p:cNvSpPr txBox="1"/>
          <p:nvPr/>
        </p:nvSpPr>
        <p:spPr>
          <a:xfrm>
            <a:off x="3615842" y="3126126"/>
            <a:ext cx="8182458" cy="1307953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-39" dirty="0">
                <a:solidFill>
                  <a:srgbClr val="800000"/>
                </a:solidFill>
                <a:latin typeface="Calibri"/>
                <a:cs typeface="Calibri"/>
              </a:rPr>
              <a:t>P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enurunan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d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i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nilai</a:t>
            </a:r>
            <a:r>
              <a:rPr sz="2100" b="1" spc="254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mel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lui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palp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si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abd</a:t>
            </a:r>
            <a:r>
              <a:rPr sz="2100" b="1" spc="-14" dirty="0">
                <a:solidFill>
                  <a:srgbClr val="800000"/>
                </a:solidFill>
                <a:latin typeface="Calibri"/>
                <a:cs typeface="Calibri"/>
              </a:rPr>
              <a:t>o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me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n</a:t>
            </a:r>
            <a:r>
              <a:rPr sz="2100" spc="0" dirty="0">
                <a:latin typeface="Calibri"/>
                <a:cs typeface="Calibri"/>
              </a:rPr>
              <a:t>:</a:t>
            </a:r>
            <a:r>
              <a:rPr sz="2100" spc="25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Men</a:t>
            </a:r>
            <a:r>
              <a:rPr sz="2100" spc="-34" dirty="0">
                <a:latin typeface="Calibri"/>
                <a:cs typeface="Calibri"/>
              </a:rPr>
              <a:t>g</a:t>
            </a:r>
            <a:r>
              <a:rPr sz="2100" spc="0" dirty="0">
                <a:latin typeface="Calibri"/>
                <a:cs typeface="Calibri"/>
              </a:rPr>
              <a:t>acu</a:t>
            </a:r>
            <a:r>
              <a:rPr sz="2100" spc="264" dirty="0">
                <a:latin typeface="Calibri"/>
                <a:cs typeface="Calibri"/>
              </a:rPr>
              <a:t> </a:t>
            </a:r>
            <a:r>
              <a:rPr sz="2100" spc="-9" dirty="0">
                <a:latin typeface="Calibri"/>
                <a:cs typeface="Calibri"/>
              </a:rPr>
              <a:t>p</a:t>
            </a:r>
            <a:r>
              <a:rPr sz="2100" spc="0" dirty="0">
                <a:latin typeface="Calibri"/>
                <a:cs typeface="Calibri"/>
              </a:rPr>
              <a:t>a</a:t>
            </a:r>
            <a:r>
              <a:rPr sz="2100" spc="-9" dirty="0">
                <a:latin typeface="Calibri"/>
                <a:cs typeface="Calibri"/>
              </a:rPr>
              <a:t>d</a:t>
            </a:r>
            <a:r>
              <a:rPr sz="2100" spc="0" dirty="0">
                <a:latin typeface="Calibri"/>
                <a:cs typeface="Calibri"/>
              </a:rPr>
              <a:t>a</a:t>
            </a:r>
            <a:r>
              <a:rPr sz="2100" spc="259" dirty="0">
                <a:latin typeface="Calibri"/>
                <a:cs typeface="Calibri"/>
              </a:rPr>
              <a:t> </a:t>
            </a:r>
            <a:r>
              <a:rPr sz="2100" spc="-9" dirty="0">
                <a:latin typeface="Calibri"/>
                <a:cs typeface="Calibri"/>
              </a:rPr>
              <a:t>b</a:t>
            </a:r>
            <a:r>
              <a:rPr sz="2100" spc="0" dirty="0">
                <a:latin typeface="Calibri"/>
                <a:cs typeface="Calibri"/>
              </a:rPr>
              <a:t>agian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42" dirty="0">
                <a:latin typeface="Calibri"/>
                <a:cs typeface="Calibri"/>
              </a:rPr>
              <a:t>kepala (dibagi menjadi 5 bagian) </a:t>
            </a:r>
            <a:r>
              <a:rPr lang="en-US" sz="2100" spc="42" dirty="0" err="1">
                <a:latin typeface="Calibri"/>
                <a:cs typeface="Calibri"/>
              </a:rPr>
              <a:t>dapat</a:t>
            </a:r>
            <a:r>
              <a:rPr sz="2100" spc="42" dirty="0">
                <a:latin typeface="Calibri"/>
                <a:cs typeface="Calibri"/>
              </a:rPr>
              <a:t> dipalpasi </a:t>
            </a:r>
            <a:r>
              <a:rPr sz="2100" spc="42" dirty="0" err="1">
                <a:latin typeface="Calibri"/>
                <a:cs typeface="Calibri"/>
              </a:rPr>
              <a:t>diatas</a:t>
            </a:r>
            <a:r>
              <a:rPr sz="2100" spc="42" dirty="0">
                <a:latin typeface="Calibri"/>
                <a:cs typeface="Calibri"/>
              </a:rPr>
              <a:t> </a:t>
            </a:r>
            <a:r>
              <a:rPr sz="2100" spc="42" dirty="0" err="1">
                <a:latin typeface="Calibri"/>
                <a:cs typeface="Calibri"/>
              </a:rPr>
              <a:t>simfisis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ditulis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dengan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lambang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lingkaran</a:t>
            </a:r>
            <a:r>
              <a:rPr lang="en-US" sz="2100" spc="42" dirty="0">
                <a:latin typeface="Calibri"/>
                <a:cs typeface="Calibri"/>
              </a:rPr>
              <a:t> (O) </a:t>
            </a:r>
            <a:r>
              <a:rPr lang="en-US" sz="2100" spc="42" dirty="0" err="1">
                <a:latin typeface="Calibri"/>
                <a:cs typeface="Calibri"/>
              </a:rPr>
              <a:t>setiap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melakukan</a:t>
            </a:r>
            <a:r>
              <a:rPr lang="en-US" sz="2100" spc="42" dirty="0">
                <a:latin typeface="Calibri"/>
                <a:cs typeface="Calibri"/>
              </a:rPr>
              <a:t> VT, sinciput (S) </a:t>
            </a:r>
            <a:r>
              <a:rPr lang="en-US" sz="2100" spc="42" dirty="0" err="1">
                <a:latin typeface="Calibri"/>
                <a:cs typeface="Calibri"/>
              </a:rPr>
              <a:t>berada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tingkat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simpisis</a:t>
            </a:r>
            <a:r>
              <a:rPr lang="en-US" sz="2100" spc="42" dirty="0">
                <a:latin typeface="Calibri"/>
                <a:cs typeface="Calibri"/>
              </a:rPr>
              <a:t> pubis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621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aypeeDigital | eBook Reader">
            <a:extLst>
              <a:ext uri="{FF2B5EF4-FFF2-40B4-BE49-F238E27FC236}">
                <a16:creationId xmlns:a16="http://schemas.microsoft.com/office/drawing/2014/main" id="{F76CC605-B57E-1642-3E6B-C8F214155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-8334"/>
            <a:ext cx="9131300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013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863F-692A-36B0-6C79-094C02CC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5C6C9010-172F-246F-F9E0-1559590981AE}"/>
              </a:ext>
            </a:extLst>
          </p:cNvPr>
          <p:cNvSpPr txBox="1"/>
          <p:nvPr/>
        </p:nvSpPr>
        <p:spPr>
          <a:xfrm>
            <a:off x="3632200" y="929411"/>
            <a:ext cx="7913181" cy="5369789"/>
          </a:xfrm>
          <a:prstGeom prst="rect">
            <a:avLst/>
          </a:prstGeom>
        </p:spPr>
        <p:txBody>
          <a:bodyPr wrap="square" lIns="0" tIns="12922" rIns="0" bIns="0" rtlCol="0">
            <a:noAutofit/>
          </a:bodyPr>
          <a:lstStyle/>
          <a:p>
            <a:pPr marL="12700" marR="28920">
              <a:lnSpc>
                <a:spcPts val="2035"/>
              </a:lnSpc>
            </a:pPr>
            <a:r>
              <a:rPr sz="2000" b="1" spc="-9" dirty="0">
                <a:solidFill>
                  <a:srgbClr val="800000"/>
                </a:solidFill>
                <a:latin typeface="Times New Roman"/>
                <a:cs typeface="Times New Roman"/>
              </a:rPr>
              <a:t>Waktu</a:t>
            </a:r>
            <a:r>
              <a:rPr sz="2000" spc="-9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9" dirty="0">
                <a:latin typeface="Times New Roman"/>
                <a:cs typeface="Times New Roman"/>
              </a:rPr>
              <a:t>menyatakan berapa lama penanganan sejak pasien diterima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38"/>
              </a:spcBef>
            </a:pPr>
            <a:r>
              <a:rPr sz="2000" b="1" spc="-3" dirty="0">
                <a:solidFill>
                  <a:srgbClr val="800000"/>
                </a:solidFill>
                <a:latin typeface="Times New Roman"/>
                <a:cs typeface="Times New Roman"/>
              </a:rPr>
              <a:t>Jam</a:t>
            </a:r>
            <a:r>
              <a:rPr sz="2000" spc="-3" dirty="0">
                <a:latin typeface="Times New Roman"/>
                <a:cs typeface="Times New Roman"/>
              </a:rPr>
              <a:t>: catat jam sesungguhnya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204"/>
              </a:lnSpc>
              <a:spcBef>
                <a:spcPts val="722"/>
              </a:spcBef>
            </a:pPr>
            <a:r>
              <a:rPr sz="2000" b="1" spc="-6" dirty="0">
                <a:solidFill>
                  <a:srgbClr val="800000"/>
                </a:solidFill>
                <a:latin typeface="Times New Roman"/>
                <a:cs typeface="Times New Roman"/>
              </a:rPr>
              <a:t>Kontraksi</a:t>
            </a:r>
            <a:r>
              <a:rPr sz="2000" spc="-6" dirty="0">
                <a:latin typeface="Times New Roman"/>
                <a:cs typeface="Times New Roman"/>
              </a:rPr>
              <a:t>: lakukan palpasi untuk hitung banyaknya kontraksi dalam 10 menit 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184"/>
              </a:lnSpc>
            </a:pPr>
            <a:r>
              <a:rPr sz="2000" spc="-6" dirty="0">
                <a:latin typeface="Times New Roman"/>
                <a:cs typeface="Times New Roman"/>
              </a:rPr>
              <a:t>dan lamanya. Lama </a:t>
            </a:r>
            <a:r>
              <a:rPr sz="2000" spc="-6" dirty="0" err="1">
                <a:latin typeface="Times New Roman"/>
                <a:cs typeface="Times New Roman"/>
              </a:rPr>
              <a:t>kontraksi</a:t>
            </a:r>
            <a:r>
              <a:rPr sz="2000" spc="-6" dirty="0">
                <a:latin typeface="Times New Roman"/>
                <a:cs typeface="Times New Roman"/>
              </a:rPr>
              <a:t> </a:t>
            </a:r>
            <a:r>
              <a:rPr sz="2000" spc="-6" dirty="0" err="1">
                <a:latin typeface="Times New Roman"/>
                <a:cs typeface="Times New Roman"/>
              </a:rPr>
              <a:t>dibag</a:t>
            </a:r>
            <a:r>
              <a:rPr lang="en-US" sz="2000" spc="-6" dirty="0" err="1">
                <a:latin typeface="Times New Roman"/>
                <a:cs typeface="Times New Roman"/>
              </a:rPr>
              <a:t>i</a:t>
            </a:r>
            <a:r>
              <a:rPr sz="2000" spc="-6" dirty="0">
                <a:latin typeface="Times New Roman"/>
                <a:cs typeface="Times New Roman"/>
              </a:rPr>
              <a:t> dalam hitungan detik: &lt;20 detik, 20-40 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184"/>
              </a:lnSpc>
            </a:pPr>
            <a:r>
              <a:rPr sz="2000" spc="-3" dirty="0">
                <a:latin typeface="Times New Roman"/>
                <a:cs typeface="Times New Roman"/>
              </a:rPr>
              <a:t>detik, dan &gt;40 detik</a:t>
            </a:r>
            <a:endParaRPr sz="2000" dirty="0">
              <a:latin typeface="Times New Roman"/>
              <a:cs typeface="Times New Roman"/>
            </a:endParaRPr>
          </a:p>
          <a:p>
            <a:pPr marL="12700" marR="444101">
              <a:lnSpc>
                <a:spcPts val="1820"/>
              </a:lnSpc>
              <a:spcBef>
                <a:spcPts val="561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Oksitosin</a:t>
            </a:r>
            <a:r>
              <a:rPr sz="2000" spc="-5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latin typeface="Times New Roman"/>
                <a:cs typeface="Times New Roman"/>
              </a:rPr>
              <a:t>catat jumlah oksitosin pervolum cairan infus serta jumlah tetes permenit.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99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Obat- obatan lain yang diberikan dan cairan IV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ts val="2130"/>
              </a:lnSpc>
              <a:spcBef>
                <a:spcPts val="536"/>
              </a:spcBef>
            </a:pPr>
            <a:r>
              <a:rPr sz="2000" spc="-8" dirty="0" err="1">
                <a:latin typeface="Times New Roman"/>
                <a:cs typeface="Times New Roman"/>
              </a:rPr>
              <a:t>Cata</a:t>
            </a:r>
            <a:r>
              <a:rPr lang="en-US" sz="2000" spc="-8" dirty="0" err="1">
                <a:latin typeface="Times New Roman"/>
                <a:cs typeface="Times New Roman"/>
              </a:rPr>
              <a:t>t</a:t>
            </a:r>
            <a:r>
              <a:rPr sz="2000" spc="-8" dirty="0">
                <a:latin typeface="Times New Roman"/>
                <a:cs typeface="Times New Roman"/>
              </a:rPr>
              <a:t> semua pemberian obat-obatan tambahan dan atau cairan IV dalam kotak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ts val="1880"/>
              </a:lnSpc>
            </a:pPr>
            <a:r>
              <a:rPr sz="2000" spc="-5" dirty="0">
                <a:latin typeface="Times New Roman"/>
                <a:cs typeface="Times New Roman"/>
              </a:rPr>
              <a:t>yang sesuai dengan kolom waktunya.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51"/>
              </a:spcBef>
            </a:pPr>
            <a:r>
              <a:rPr sz="2000" b="1" spc="-8" dirty="0">
                <a:solidFill>
                  <a:srgbClr val="800000"/>
                </a:solidFill>
                <a:latin typeface="Times New Roman"/>
                <a:cs typeface="Times New Roman"/>
              </a:rPr>
              <a:t>Nadi</a:t>
            </a:r>
            <a:r>
              <a:rPr sz="2000" spc="-8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8" dirty="0">
                <a:latin typeface="Times New Roman"/>
                <a:cs typeface="Times New Roman"/>
              </a:rPr>
              <a:t>tandai dengan titik besar.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40"/>
              </a:spcBef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Tekanan darah</a:t>
            </a:r>
            <a:r>
              <a:rPr sz="2000" spc="-10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10" dirty="0">
                <a:latin typeface="Times New Roman"/>
                <a:cs typeface="Times New Roman"/>
              </a:rPr>
              <a:t>tandai dengan anak panah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30"/>
              </a:spcBef>
            </a:pPr>
            <a:r>
              <a:rPr sz="2000" b="1" spc="-1" dirty="0">
                <a:solidFill>
                  <a:srgbClr val="800000"/>
                </a:solidFill>
                <a:latin typeface="Times New Roman"/>
                <a:cs typeface="Times New Roman"/>
              </a:rPr>
              <a:t>Suhu tubuh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40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Protein, aseton, volum urin</a:t>
            </a:r>
            <a:r>
              <a:rPr sz="2000" spc="-5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latin typeface="Times New Roman"/>
                <a:cs typeface="Times New Roman"/>
              </a:rPr>
              <a:t>catat setiap ibu berkemih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ts val="1820"/>
              </a:lnSpc>
              <a:spcBef>
                <a:spcPts val="855"/>
              </a:spcBef>
            </a:pPr>
            <a:r>
              <a:rPr sz="2000" spc="-5" dirty="0">
                <a:latin typeface="Times New Roman"/>
                <a:cs typeface="Times New Roman"/>
              </a:rPr>
              <a:t>Jika ada temuan yang melintas ke arah kanan dari garis waspada, </a:t>
            </a:r>
            <a:r>
              <a:rPr sz="2000" spc="-5" dirty="0" err="1">
                <a:latin typeface="Times New Roman"/>
                <a:cs typeface="Times New Roman"/>
              </a:rPr>
              <a:t>petugas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segera</a:t>
            </a:r>
            <a:r>
              <a:rPr sz="2000" spc="-5" dirty="0">
                <a:latin typeface="Times New Roman"/>
                <a:cs typeface="Times New Roman"/>
              </a:rPr>
              <a:t> melakukan tindakan atau </a:t>
            </a:r>
            <a:r>
              <a:rPr sz="2000" spc="-5" dirty="0" err="1">
                <a:latin typeface="Times New Roman"/>
                <a:cs typeface="Times New Roman"/>
              </a:rPr>
              <a:t>mempersiapkan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rujukan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989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46C3-6350-4490-A6B3-8DA871A7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progesteron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A4CB43F-02BA-49F8-8446-75D7AD162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eaLnBrk="1" hangingPunct="1">
              <a:buFont typeface="Wingdings" panose="05000000000000000000" pitchFamily="2" charset="2"/>
              <a:buChar char="q"/>
            </a:pPr>
            <a:r>
              <a:rPr lang="en-US" altLang="en-US" dirty="0"/>
              <a:t>Progesterone   	 </a:t>
            </a:r>
            <a:r>
              <a:rPr lang="en-US" altLang="en-US" dirty="0" err="1"/>
              <a:t>relaksasi</a:t>
            </a:r>
            <a:r>
              <a:rPr lang="en-US" altLang="en-US" dirty="0"/>
              <a:t> </a:t>
            </a:r>
            <a:r>
              <a:rPr lang="en-US" altLang="en-US" dirty="0" err="1"/>
              <a:t>otot-otot</a:t>
            </a:r>
            <a:r>
              <a:rPr lang="en-US" altLang="en-US" dirty="0"/>
              <a:t> </a:t>
            </a:r>
            <a:r>
              <a:rPr lang="en-US" altLang="en-US" dirty="0" err="1"/>
              <a:t>rahim</a:t>
            </a:r>
            <a:endParaRPr lang="en-US" altLang="en-US" dirty="0"/>
          </a:p>
          <a:p>
            <a:pPr marL="623888" indent="-514350" eaLnBrk="1" hangingPunct="1">
              <a:buFont typeface="Wingdings" panose="05000000000000000000" pitchFamily="2" charset="2"/>
              <a:buChar char="q"/>
            </a:pPr>
            <a:r>
              <a:rPr lang="en-US" altLang="en-US" dirty="0"/>
              <a:t>Pada </a:t>
            </a:r>
            <a:r>
              <a:rPr lang="en-US" altLang="en-US" dirty="0" err="1"/>
              <a:t>akhir</a:t>
            </a:r>
            <a:r>
              <a:rPr lang="en-US" altLang="en-US" dirty="0"/>
              <a:t> </a:t>
            </a:r>
            <a:r>
              <a:rPr lang="en-US" altLang="en-US" dirty="0" err="1"/>
              <a:t>kehamilan</a:t>
            </a:r>
            <a:r>
              <a:rPr lang="en-US" altLang="en-US" dirty="0"/>
              <a:t> (± 1-2 </a:t>
            </a:r>
            <a:r>
              <a:rPr lang="en-US" altLang="en-US" dirty="0" err="1"/>
              <a:t>minggu</a:t>
            </a:r>
            <a:r>
              <a:rPr lang="en-US" altLang="en-US" dirty="0"/>
              <a:t>) 	 </a:t>
            </a:r>
            <a:r>
              <a:rPr lang="en-US" altLang="en-US" dirty="0" err="1"/>
              <a:t>progesteron</a:t>
            </a:r>
            <a:r>
              <a:rPr lang="en-US" altLang="en-US" dirty="0"/>
              <a:t> me </a:t>
            </a:r>
          </a:p>
          <a:p>
            <a:pPr marL="623888" indent="-514350" eaLnBrk="1" hangingPunct="1">
              <a:buFont typeface="Wingdings" panose="05000000000000000000" pitchFamily="2" charset="2"/>
              <a:buChar char="q"/>
            </a:pPr>
            <a:r>
              <a:rPr lang="en-US" altLang="en-US" dirty="0"/>
              <a:t> </a:t>
            </a:r>
            <a:r>
              <a:rPr lang="en-US" altLang="en-US" dirty="0" err="1"/>
              <a:t>Penurunan</a:t>
            </a:r>
            <a:r>
              <a:rPr lang="en-US" altLang="en-US" dirty="0"/>
              <a:t> </a:t>
            </a:r>
            <a:r>
              <a:rPr lang="en-US" altLang="en-US" dirty="0" err="1"/>
              <a:t>progesteron</a:t>
            </a:r>
            <a:r>
              <a:rPr lang="en-US" altLang="en-US" dirty="0"/>
              <a:t>      HIS</a:t>
            </a:r>
          </a:p>
          <a:p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226557-C1BB-4DD4-8A7B-86CEA70F66E2}"/>
              </a:ext>
            </a:extLst>
          </p:cNvPr>
          <p:cNvCxnSpPr/>
          <p:nvPr/>
        </p:nvCxnSpPr>
        <p:spPr>
          <a:xfrm flipH="1">
            <a:off x="10347158" y="3051208"/>
            <a:ext cx="327259" cy="231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86FBACA-067F-4B26-A363-4F70ECE0B921}"/>
              </a:ext>
            </a:extLst>
          </p:cNvPr>
          <p:cNvCxnSpPr/>
          <p:nvPr/>
        </p:nvCxnSpPr>
        <p:spPr>
          <a:xfrm>
            <a:off x="6208295" y="2781701"/>
            <a:ext cx="4716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BB00012-4F76-4E5C-B0BE-24EF1757D953}"/>
              </a:ext>
            </a:extLst>
          </p:cNvPr>
          <p:cNvCxnSpPr/>
          <p:nvPr/>
        </p:nvCxnSpPr>
        <p:spPr>
          <a:xfrm>
            <a:off x="7209322" y="3638349"/>
            <a:ext cx="2117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1" descr="https://encrypted-tbn1.gstatic.com/images?q=tbn:ANd9GcRTo7k9FHkJS3CI8XbvHTqEOfZ8tQyFo0EDwQNfbd0QMdYwreeI">
            <a:extLst>
              <a:ext uri="{FF2B5EF4-FFF2-40B4-BE49-F238E27FC236}">
                <a16:creationId xmlns:a16="http://schemas.microsoft.com/office/drawing/2014/main" id="{D3F175D4-29EF-40D6-9476-B34077828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728" y="4055936"/>
            <a:ext cx="4702629" cy="176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652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D3B51-B731-4FBB-9BD4-18E50E5AF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penolong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297720-326E-40BF-A81A-57B586D286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94315" y="887603"/>
            <a:ext cx="8229600" cy="5073650"/>
          </a:xfrm>
        </p:spPr>
        <p:txBody>
          <a:bodyPr/>
          <a:lstStyle/>
          <a:p>
            <a:pPr marL="566738" indent="-45720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Memberikan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dukungan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ibu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suami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keluarga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selama</a:t>
            </a:r>
            <a:r>
              <a:rPr lang="en-US" altLang="en-US" sz="2400" dirty="0"/>
              <a:t> proses, </a:t>
            </a:r>
            <a:r>
              <a:rPr lang="en-US" altLang="en-US" sz="2400" dirty="0" err="1"/>
              <a:t>saat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sesudah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persalinan</a:t>
            </a:r>
            <a:endParaRPr lang="en-US" altLang="en-US" sz="2400" dirty="0"/>
          </a:p>
          <a:p>
            <a:pPr marL="566738" indent="-45720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pemantauan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ibu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janin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dlm</a:t>
            </a:r>
            <a:r>
              <a:rPr lang="en-US" altLang="en-US" sz="2400" dirty="0"/>
              <a:t> proses &amp;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persalinan</a:t>
            </a:r>
            <a:endParaRPr lang="en-US" altLang="en-US" sz="2400" dirty="0"/>
          </a:p>
          <a:p>
            <a:pPr marL="566738" indent="-45720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Menilai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faktor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resiko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deteksi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komplikasi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persalinan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mungkin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muncul</a:t>
            </a:r>
            <a:endParaRPr lang="en-US" altLang="en-US" sz="2400" dirty="0"/>
          </a:p>
          <a:p>
            <a:pPr marL="566738" indent="-45720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intervensi</a:t>
            </a:r>
            <a:r>
              <a:rPr lang="en-US" altLang="en-US" sz="2400" dirty="0"/>
              <a:t> minor </a:t>
            </a:r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diperlukan</a:t>
            </a:r>
            <a:endParaRPr lang="en-US" altLang="en-US" sz="2400" dirty="0"/>
          </a:p>
          <a:p>
            <a:pPr marL="566738" indent="-457200" eaLnBrk="1" hangingPunct="1">
              <a:buFont typeface="Georgia" panose="02040502050405020303" pitchFamily="18" charset="0"/>
              <a:buAutoNum type="arabicPeriod"/>
            </a:pP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rujukan</a:t>
            </a:r>
            <a:r>
              <a:rPr lang="en-US" altLang="en-US" sz="2400" dirty="0"/>
              <a:t> pd </a:t>
            </a:r>
            <a:r>
              <a:rPr lang="en-US" altLang="en-US" sz="2400" dirty="0" err="1"/>
              <a:t>fasilitas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lengkap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sesuai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masalah</a:t>
            </a:r>
            <a:r>
              <a:rPr lang="en-US" altLang="en-US" sz="2400" dirty="0"/>
              <a:t>/</a:t>
            </a:r>
            <a:r>
              <a:rPr lang="en-US" altLang="en-US" sz="2400" dirty="0" err="1"/>
              <a:t>kasus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dirujuk</a:t>
            </a:r>
            <a:r>
              <a:rPr lang="en-US" altLang="en-US" sz="2400" dirty="0"/>
              <a:t>	</a:t>
            </a:r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faktor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resiko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deteksi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komplikasi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selama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persalinan</a:t>
            </a:r>
            <a:r>
              <a:rPr lang="en-US" altLang="en-US" sz="2400" dirty="0"/>
              <a:t>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1812CF-5EE4-4CAE-9168-F5F79E42E589}"/>
              </a:ext>
            </a:extLst>
          </p:cNvPr>
          <p:cNvCxnSpPr/>
          <p:nvPr/>
        </p:nvCxnSpPr>
        <p:spPr>
          <a:xfrm>
            <a:off x="7488455" y="4899259"/>
            <a:ext cx="4812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8401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63E-14B2-4373-AC29-59656C9F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TERIMA</a:t>
            </a:r>
            <a:r>
              <a:rPr lang="en-US" sz="3200" b="1" dirty="0"/>
              <a:t> KASIH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32B2CF-5C9D-4C29-A748-6804FF98A1C5}"/>
              </a:ext>
            </a:extLst>
          </p:cNvPr>
          <p:cNvSpPr txBox="1">
            <a:spLocks/>
          </p:cNvSpPr>
          <p:nvPr/>
        </p:nvSpPr>
        <p:spPr>
          <a:xfrm>
            <a:off x="4812633" y="231007"/>
            <a:ext cx="6333422" cy="60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Mengapa Kuliah Keperawatan Di Luar Negeri ? - Mediaperawat.id">
            <a:extLst>
              <a:ext uri="{FF2B5EF4-FFF2-40B4-BE49-F238E27FC236}">
                <a16:creationId xmlns:a16="http://schemas.microsoft.com/office/drawing/2014/main" id="{EEF7C059-1EFB-41DD-BF87-BF6A9F97A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696" y="3539537"/>
            <a:ext cx="4633328" cy="308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35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029C3-212D-4548-A3BD-EF1D775D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oksitosin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7E0D5-B373-4890-9310-D2CBC7152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Pada </a:t>
            </a:r>
            <a:r>
              <a:rPr lang="en-US" altLang="en-US" dirty="0" err="1"/>
              <a:t>akhir</a:t>
            </a:r>
            <a:r>
              <a:rPr lang="en-US" altLang="en-US" dirty="0"/>
              <a:t> </a:t>
            </a:r>
            <a:r>
              <a:rPr lang="en-US" altLang="en-US" dirty="0" err="1"/>
              <a:t>kehamilan</a:t>
            </a:r>
            <a:r>
              <a:rPr lang="en-US" altLang="en-US" dirty="0"/>
              <a:t> &amp; </a:t>
            </a:r>
            <a:r>
              <a:rPr lang="en-US" altLang="en-US" dirty="0" err="1"/>
              <a:t>selama</a:t>
            </a:r>
            <a:r>
              <a:rPr lang="en-US" altLang="en-US" dirty="0"/>
              <a:t> </a:t>
            </a:r>
            <a:r>
              <a:rPr lang="en-US" altLang="en-US" dirty="0" err="1"/>
              <a:t>persalinan</a:t>
            </a:r>
            <a:r>
              <a:rPr lang="en-US" altLang="en-US" dirty="0"/>
              <a:t> me </a:t>
            </a:r>
          </a:p>
          <a:p>
            <a:pPr marL="623888" indent="-514350" eaLnBrk="1" hangingPunct="1">
              <a:buFont typeface="Wingdings" panose="05000000000000000000" pitchFamily="2" charset="2"/>
              <a:buChar char="v"/>
            </a:pP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penting</a:t>
            </a:r>
            <a:r>
              <a:rPr lang="en-US" altLang="en-US" dirty="0"/>
              <a:t> pada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akhir</a:t>
            </a:r>
            <a:r>
              <a:rPr lang="en-US" altLang="en-US" dirty="0"/>
              <a:t> </a:t>
            </a:r>
            <a:r>
              <a:rPr lang="en-US" altLang="en-US" dirty="0" err="1"/>
              <a:t>persalinan</a:t>
            </a:r>
            <a:r>
              <a:rPr lang="en-US" altLang="en-US" dirty="0"/>
              <a:t>, </a:t>
            </a:r>
            <a:r>
              <a:rPr lang="en-US" altLang="en-US" dirty="0" err="1"/>
              <a:t>yaitu</a:t>
            </a:r>
            <a:r>
              <a:rPr lang="en-US" altLang="en-US" dirty="0"/>
              <a:t> :</a:t>
            </a:r>
          </a:p>
          <a:p>
            <a:pPr marL="623888" indent="-514350" eaLnBrk="1" hangingPunct="1">
              <a:buFont typeface="Georgia" panose="02040502050405020303" pitchFamily="18" charset="0"/>
              <a:buNone/>
            </a:pPr>
            <a:r>
              <a:rPr lang="en-US" altLang="en-US" dirty="0">
                <a:solidFill>
                  <a:srgbClr val="0070C0"/>
                </a:solidFill>
              </a:rPr>
              <a:t>		</a:t>
            </a:r>
            <a:r>
              <a:rPr lang="en-US" altLang="en-US" dirty="0"/>
              <a:t>  - </a:t>
            </a:r>
            <a:r>
              <a:rPr lang="en-US" altLang="en-US" dirty="0" err="1"/>
              <a:t>kelahiran</a:t>
            </a:r>
            <a:r>
              <a:rPr lang="en-US" altLang="en-US" dirty="0"/>
              <a:t> placenta</a:t>
            </a:r>
          </a:p>
          <a:p>
            <a:pPr marL="623888" indent="-514350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	  - </a:t>
            </a:r>
            <a:r>
              <a:rPr lang="en-US" altLang="en-US" dirty="0" err="1"/>
              <a:t>mempertahankan</a:t>
            </a:r>
            <a:r>
              <a:rPr lang="en-US" altLang="en-US" dirty="0"/>
              <a:t> UC </a:t>
            </a:r>
            <a:r>
              <a:rPr lang="en-US" altLang="en-US" dirty="0" err="1"/>
              <a:t>setelah</a:t>
            </a:r>
            <a:r>
              <a:rPr lang="en-US" altLang="en-US" dirty="0"/>
              <a:t> </a:t>
            </a:r>
            <a:r>
              <a:rPr lang="en-US" altLang="en-US" dirty="0" err="1"/>
              <a:t>persalinan</a:t>
            </a:r>
            <a:r>
              <a:rPr lang="en-US" altLang="en-US" dirty="0"/>
              <a:t> </a:t>
            </a:r>
          </a:p>
          <a:p>
            <a:pPr marL="623888" indent="-514350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	  - </a:t>
            </a:r>
            <a:r>
              <a:rPr lang="en-US" altLang="en-US" dirty="0" err="1"/>
              <a:t>laktasi</a:t>
            </a:r>
            <a:r>
              <a:rPr lang="en-US" altLang="en-US" dirty="0"/>
              <a:t> 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7B6F7D7-1AAA-4E83-A514-0BCBB9F4D3C6}"/>
              </a:ext>
            </a:extLst>
          </p:cNvPr>
          <p:cNvCxnSpPr/>
          <p:nvPr/>
        </p:nvCxnSpPr>
        <p:spPr>
          <a:xfrm flipV="1">
            <a:off x="9432758" y="2223436"/>
            <a:ext cx="308008" cy="298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52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33DB-C1D3-4F39-9333-05DFEED7E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Peran fetus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F6433-B0FC-4905-83AC-06323947D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err="1"/>
              <a:t>Kelenjar</a:t>
            </a:r>
            <a:r>
              <a:rPr lang="en-US" altLang="en-US" dirty="0"/>
              <a:t> adrenal	      H. </a:t>
            </a:r>
            <a:r>
              <a:rPr lang="en-US" altLang="en-US" dirty="0" err="1"/>
              <a:t>Kortisol</a:t>
            </a:r>
            <a:r>
              <a:rPr lang="en-US" altLang="en-US" dirty="0"/>
              <a:t> 	  </a:t>
            </a:r>
            <a:r>
              <a:rPr lang="en-US" altLang="en-US" dirty="0" err="1"/>
              <a:t>progesteron</a:t>
            </a:r>
            <a:r>
              <a:rPr lang="en-US" altLang="en-US" dirty="0"/>
              <a:t> oleh placenta me  	  </a:t>
            </a:r>
            <a:r>
              <a:rPr lang="en-US" altLang="en-US" dirty="0" err="1"/>
              <a:t>esterogen</a:t>
            </a:r>
            <a:r>
              <a:rPr lang="en-US" altLang="en-US" dirty="0"/>
              <a:t> me	   </a:t>
            </a:r>
            <a:r>
              <a:rPr lang="en-US" altLang="en-US" dirty="0" err="1"/>
              <a:t>peningkatan</a:t>
            </a:r>
            <a:r>
              <a:rPr lang="en-US" altLang="en-US" dirty="0"/>
              <a:t> prostaglandin oleh amnion &amp; decidua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E731B3C-E1A5-4086-B9E9-6BC4CE3E0BB5}"/>
              </a:ext>
            </a:extLst>
          </p:cNvPr>
          <p:cNvCxnSpPr/>
          <p:nvPr/>
        </p:nvCxnSpPr>
        <p:spPr>
          <a:xfrm>
            <a:off x="5796643" y="3135086"/>
            <a:ext cx="2993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F3A064-317E-467C-BA05-49BCEA25DD98}"/>
              </a:ext>
            </a:extLst>
          </p:cNvPr>
          <p:cNvCxnSpPr/>
          <p:nvPr/>
        </p:nvCxnSpPr>
        <p:spPr>
          <a:xfrm>
            <a:off x="7282543" y="3135086"/>
            <a:ext cx="2775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E01A4CC-1988-4EEA-9083-575B84DAAD37}"/>
              </a:ext>
            </a:extLst>
          </p:cNvPr>
          <p:cNvCxnSpPr>
            <a:cxnSpLocks/>
          </p:cNvCxnSpPr>
          <p:nvPr/>
        </p:nvCxnSpPr>
        <p:spPr>
          <a:xfrm flipH="1">
            <a:off x="10874830" y="2935705"/>
            <a:ext cx="309638" cy="313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85BF8B-C52C-461D-98EE-1D032E2548C0}"/>
              </a:ext>
            </a:extLst>
          </p:cNvPr>
          <p:cNvCxnSpPr/>
          <p:nvPr/>
        </p:nvCxnSpPr>
        <p:spPr>
          <a:xfrm>
            <a:off x="4408371" y="3429000"/>
            <a:ext cx="4908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4D1AD2-AA96-4A0C-BF52-C1437092CB52}"/>
              </a:ext>
            </a:extLst>
          </p:cNvPr>
          <p:cNvCxnSpPr/>
          <p:nvPr/>
        </p:nvCxnSpPr>
        <p:spPr>
          <a:xfrm flipV="1">
            <a:off x="6417129" y="3249386"/>
            <a:ext cx="114300" cy="375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C434385-43EC-4685-9C56-71339A6ADD82}"/>
              </a:ext>
            </a:extLst>
          </p:cNvPr>
          <p:cNvCxnSpPr/>
          <p:nvPr/>
        </p:nvCxnSpPr>
        <p:spPr>
          <a:xfrm>
            <a:off x="6622181" y="3429000"/>
            <a:ext cx="1636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3" descr="https://encrypted-tbn1.gstatic.com/images?q=tbn:ANd9GcTXj16RWyKLdElsl6Ro7XpRpbEkxFcFlt90PD-zT1DrY_Fh6WnV">
            <a:extLst>
              <a:ext uri="{FF2B5EF4-FFF2-40B4-BE49-F238E27FC236}">
                <a16:creationId xmlns:a16="http://schemas.microsoft.com/office/drawing/2014/main" id="{8F178249-EE66-499B-B5E6-92E7F7FE6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868" y="285425"/>
            <a:ext cx="32861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83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FB4D-D84B-4F61-B9F3-D1BD988A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distensi</a:t>
            </a:r>
            <a:r>
              <a:rPr lang="en-US" dirty="0"/>
              <a:t> </a:t>
            </a:r>
            <a:r>
              <a:rPr lang="en-US" dirty="0" err="1"/>
              <a:t>rahim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F57EA5-55C5-458E-B62C-6C4B7B0B8B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09481" y="889907"/>
            <a:ext cx="8229600" cy="5716588"/>
          </a:xfrm>
        </p:spPr>
        <p:txBody>
          <a:bodyPr/>
          <a:lstStyle/>
          <a:p>
            <a:pPr marL="623888" indent="-514350" algn="ctr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Uterus </a:t>
            </a:r>
            <a:r>
              <a:rPr lang="en-US" altLang="en-US" dirty="0" err="1"/>
              <a:t>yg</a:t>
            </a:r>
            <a:r>
              <a:rPr lang="en-US" altLang="en-US" dirty="0"/>
              <a:t> </a:t>
            </a:r>
            <a:r>
              <a:rPr lang="en-US" altLang="en-US" dirty="0" err="1"/>
              <a:t>membesar</a:t>
            </a:r>
            <a:r>
              <a:rPr lang="en-US" altLang="en-US" dirty="0"/>
              <a:t> &amp; </a:t>
            </a:r>
            <a:r>
              <a:rPr lang="en-US" altLang="en-US" dirty="0" err="1"/>
              <a:t>meregang</a:t>
            </a: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r>
              <a:rPr lang="en-US" altLang="en-US" dirty="0" err="1"/>
              <a:t>Iskhemia</a:t>
            </a:r>
            <a:r>
              <a:rPr lang="en-US" altLang="en-US" dirty="0"/>
              <a:t> </a:t>
            </a:r>
            <a:r>
              <a:rPr lang="en-US" altLang="en-US" dirty="0" err="1"/>
              <a:t>otot</a:t>
            </a: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r>
              <a:rPr lang="en-US" altLang="en-US" dirty="0" err="1"/>
              <a:t>Sirkulasi</a:t>
            </a:r>
            <a:r>
              <a:rPr lang="en-US" altLang="en-US" dirty="0"/>
              <a:t> utero </a:t>
            </a:r>
            <a:r>
              <a:rPr lang="en-US" altLang="en-US" dirty="0" err="1"/>
              <a:t>placenter</a:t>
            </a:r>
            <a:r>
              <a:rPr lang="en-US" altLang="en-US" dirty="0"/>
              <a:t> </a:t>
            </a:r>
            <a:r>
              <a:rPr lang="en-US" altLang="en-US" dirty="0" err="1"/>
              <a:t>terganggu</a:t>
            </a: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r>
              <a:rPr lang="en-US" altLang="en-US" dirty="0" err="1"/>
              <a:t>Kontraksi</a:t>
            </a:r>
            <a:r>
              <a:rPr lang="en-US" altLang="en-US" dirty="0"/>
              <a:t> u/ </a:t>
            </a:r>
            <a:r>
              <a:rPr lang="en-US" altLang="en-US" dirty="0" err="1"/>
              <a:t>mengeluarkan</a:t>
            </a:r>
            <a:r>
              <a:rPr lang="en-US" altLang="en-US" dirty="0"/>
              <a:t> </a:t>
            </a:r>
            <a:r>
              <a:rPr lang="en-US" altLang="en-US" dirty="0" err="1"/>
              <a:t>isinya</a:t>
            </a:r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r>
              <a:rPr lang="en-US" altLang="en-US" dirty="0"/>
              <a:t>								</a:t>
            </a:r>
            <a:fld id="{0A2BEA16-6004-4736-9CE1-7AAC8980C84F}" type="slidenum">
              <a:rPr lang="id-ID" altLang="en-US" sz="1800" smtClean="0">
                <a:latin typeface="Andalus" pitchFamily="18" charset="-78"/>
                <a:cs typeface="Andalus" pitchFamily="18" charset="-78"/>
              </a:rPr>
              <a:pPr marL="623888" indent="-514350" algn="ctr" eaLnBrk="1" hangingPunct="1">
                <a:buFont typeface="Georgia" panose="02040502050405020303" pitchFamily="18" charset="0"/>
                <a:buNone/>
              </a:pPr>
              <a:t>6</a:t>
            </a:fld>
            <a:endParaRPr lang="en-US" altLang="en-US" dirty="0"/>
          </a:p>
          <a:p>
            <a:pPr marL="623888" indent="-514350" algn="ctr" eaLnBrk="1" hangingPunct="1">
              <a:buFont typeface="Georgia" panose="02040502050405020303" pitchFamily="18" charset="0"/>
              <a:buNone/>
            </a:pPr>
            <a:endParaRPr lang="en-US" altLang="en-US" dirty="0"/>
          </a:p>
        </p:txBody>
      </p:sp>
      <p:sp>
        <p:nvSpPr>
          <p:cNvPr id="5" name="Down Arrow 3">
            <a:extLst>
              <a:ext uri="{FF2B5EF4-FFF2-40B4-BE49-F238E27FC236}">
                <a16:creationId xmlns:a16="http://schemas.microsoft.com/office/drawing/2014/main" id="{4D86BFCD-E0D1-4286-8EC2-A06FD2EF92A2}"/>
              </a:ext>
            </a:extLst>
          </p:cNvPr>
          <p:cNvSpPr/>
          <p:nvPr/>
        </p:nvSpPr>
        <p:spPr>
          <a:xfrm>
            <a:off x="7574249" y="1843088"/>
            <a:ext cx="500063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Down Arrow 3">
            <a:extLst>
              <a:ext uri="{FF2B5EF4-FFF2-40B4-BE49-F238E27FC236}">
                <a16:creationId xmlns:a16="http://schemas.microsoft.com/office/drawing/2014/main" id="{EE03E387-C5B6-4BDB-93AD-481B3AC78752}"/>
              </a:ext>
            </a:extLst>
          </p:cNvPr>
          <p:cNvSpPr/>
          <p:nvPr/>
        </p:nvSpPr>
        <p:spPr>
          <a:xfrm>
            <a:off x="7574248" y="3174397"/>
            <a:ext cx="500063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Down Arrow 3">
            <a:extLst>
              <a:ext uri="{FF2B5EF4-FFF2-40B4-BE49-F238E27FC236}">
                <a16:creationId xmlns:a16="http://schemas.microsoft.com/office/drawing/2014/main" id="{C370BF6F-FCB6-46CE-91F6-730ADBEB56B0}"/>
              </a:ext>
            </a:extLst>
          </p:cNvPr>
          <p:cNvSpPr/>
          <p:nvPr/>
        </p:nvSpPr>
        <p:spPr>
          <a:xfrm>
            <a:off x="7587343" y="4505706"/>
            <a:ext cx="500063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8" name="Picture 7" descr="https://encrypted-tbn0.gstatic.com/images?q=tbn:ANd9GcRze3rTn-jjpHXT3a3fVd53_zEG56qo2of23LYIOK8vlrOtb6V2">
            <a:extLst>
              <a:ext uri="{FF2B5EF4-FFF2-40B4-BE49-F238E27FC236}">
                <a16:creationId xmlns:a16="http://schemas.microsoft.com/office/drawing/2014/main" id="{DF084E03-95CB-4EEC-BAF4-50B6FD9EF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1843088"/>
            <a:ext cx="1714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81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F9C4-2AE2-4527-808F-8629A6B1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</a:t>
            </a:r>
            <a:r>
              <a:rPr lang="en-US" dirty="0" err="1"/>
              <a:t>mekanik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3EC3-8729-4602-B95F-1AF188681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Di </a:t>
            </a:r>
            <a:r>
              <a:rPr lang="en-US" altLang="en-US" dirty="0" err="1"/>
              <a:t>belakang</a:t>
            </a:r>
            <a:r>
              <a:rPr lang="en-US" altLang="en-US" dirty="0"/>
              <a:t> </a:t>
            </a:r>
            <a:r>
              <a:rPr lang="en-US" altLang="en-US" dirty="0" err="1"/>
              <a:t>serviks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ganglion </a:t>
            </a:r>
            <a:r>
              <a:rPr lang="en-US" altLang="en-US" dirty="0" err="1"/>
              <a:t>servikale</a:t>
            </a:r>
            <a:r>
              <a:rPr lang="en-US" altLang="en-US" dirty="0"/>
              <a:t> (</a:t>
            </a:r>
            <a:r>
              <a:rPr lang="en-US" altLang="en-US" dirty="0" err="1"/>
              <a:t>fleksus</a:t>
            </a:r>
            <a:r>
              <a:rPr lang="en-US" altLang="en-US" dirty="0"/>
              <a:t> </a:t>
            </a:r>
            <a:r>
              <a:rPr lang="en-US" altLang="en-US" dirty="0" err="1"/>
              <a:t>Frankenhauser</a:t>
            </a:r>
            <a:r>
              <a:rPr lang="en-US" altLang="en-US" dirty="0"/>
              <a:t>). </a:t>
            </a:r>
            <a:r>
              <a:rPr lang="en-US" altLang="en-US" dirty="0" err="1"/>
              <a:t>Bila</a:t>
            </a:r>
            <a:r>
              <a:rPr lang="en-US" altLang="en-US" dirty="0"/>
              <a:t> ganglion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digeser</a:t>
            </a:r>
            <a:r>
              <a:rPr lang="en-US" altLang="en-US" dirty="0"/>
              <a:t> dan </a:t>
            </a:r>
            <a:r>
              <a:rPr lang="en-US" altLang="en-US" dirty="0" err="1"/>
              <a:t>ditekan</a:t>
            </a:r>
            <a:r>
              <a:rPr lang="en-US" altLang="en-US" dirty="0"/>
              <a:t>, </a:t>
            </a:r>
            <a:r>
              <a:rPr lang="en-US" altLang="en-US" dirty="0" err="1"/>
              <a:t>misalnya</a:t>
            </a:r>
            <a:r>
              <a:rPr lang="en-US" altLang="en-US" dirty="0"/>
              <a:t> oleh </a:t>
            </a:r>
            <a:r>
              <a:rPr lang="en-US" altLang="en-US" dirty="0" err="1"/>
              <a:t>kepala</a:t>
            </a:r>
            <a:r>
              <a:rPr lang="en-US" altLang="en-US" dirty="0"/>
              <a:t> </a:t>
            </a:r>
            <a:r>
              <a:rPr lang="en-US" altLang="en-US" dirty="0" err="1"/>
              <a:t>janin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timbul</a:t>
            </a:r>
            <a:r>
              <a:rPr lang="en-US" altLang="en-US" dirty="0"/>
              <a:t> </a:t>
            </a:r>
            <a:r>
              <a:rPr lang="en-US" altLang="en-US" dirty="0" err="1"/>
              <a:t>kontraksi</a:t>
            </a:r>
            <a:r>
              <a:rPr lang="en-US" altLang="en-US" dirty="0"/>
              <a:t>.</a:t>
            </a:r>
            <a:r>
              <a:rPr lang="en-US" altLang="en-US" dirty="0">
                <a:solidFill>
                  <a:srgbClr val="0070C0"/>
                </a:solidFill>
              </a:rPr>
              <a:t>	</a:t>
            </a:r>
          </a:p>
          <a:p>
            <a:endParaRPr lang="en-US" dirty="0"/>
          </a:p>
        </p:txBody>
      </p:sp>
      <p:pic>
        <p:nvPicPr>
          <p:cNvPr id="6" name="Picture 4" descr="C:\Program Files\Microsoft Office\MEDIA\OFFICE12\Lines\BD14768_.gif">
            <a:extLst>
              <a:ext uri="{FF2B5EF4-FFF2-40B4-BE49-F238E27FC236}">
                <a16:creationId xmlns:a16="http://schemas.microsoft.com/office/drawing/2014/main" id="{56A26BB3-301E-4F66-ACE9-259CD7E1C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368" y="4182156"/>
            <a:ext cx="571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635D-6249-43C9-8534-642C1E1E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partus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6FDE-550A-4ADD-9F94-753A0CA98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algn="ctr" eaLnBrk="1" hangingPunct="1">
              <a:buFont typeface="Wingdings" panose="05000000000000000000" pitchFamily="2" charset="2"/>
              <a:buChar char="ü"/>
            </a:pPr>
            <a:r>
              <a:rPr lang="en-US" altLang="en-US" dirty="0" err="1"/>
              <a:t>Amniotomi</a:t>
            </a:r>
            <a:endParaRPr lang="en-US" altLang="en-US" dirty="0"/>
          </a:p>
          <a:p>
            <a:pPr marL="623888" indent="-514350" algn="ctr" eaLnBrk="1" hangingPunct="1">
              <a:buFont typeface="Wingdings" panose="05000000000000000000" pitchFamily="2" charset="2"/>
              <a:buChar char="ü"/>
            </a:pPr>
            <a:endParaRPr lang="en-US" altLang="en-US" dirty="0"/>
          </a:p>
          <a:p>
            <a:pPr marL="623888" indent="-514350" algn="ctr"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Oxytocin drip</a:t>
            </a:r>
            <a:endParaRPr lang="en-US" alt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11" descr="https://encrypted-tbn3.gstatic.com/images?q=tbn:ANd9GcTHxMl2SG9G0Ah4cMjP_DtNKLer3kU7bu12wAfuedtJ-7kDfmrhtw">
            <a:extLst>
              <a:ext uri="{FF2B5EF4-FFF2-40B4-BE49-F238E27FC236}">
                <a16:creationId xmlns:a16="http://schemas.microsoft.com/office/drawing/2014/main" id="{F9A187E7-5EBC-406A-9F6F-19AA4F962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8" y="1602772"/>
            <a:ext cx="1928812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39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D914-4ABB-4B74-9873-598C278B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Kala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05A0C-3712-4305-85E8-A0B3F80F0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fi-FI" altLang="en-US" sz="3100" dirty="0"/>
              <a:t>	persalinan kala I (satu) dimulai dari pembukaan 1</a:t>
            </a:r>
            <a:r>
              <a:rPr lang="id-ID" altLang="en-US" sz="3100" dirty="0"/>
              <a:t> </a:t>
            </a:r>
            <a:r>
              <a:rPr lang="fi-FI" altLang="en-US" sz="3100" dirty="0"/>
              <a:t>cm sampai 10</a:t>
            </a:r>
            <a:r>
              <a:rPr lang="id-ID" altLang="en-US" sz="3100" dirty="0"/>
              <a:t> </a:t>
            </a:r>
            <a:r>
              <a:rPr lang="fi-FI" altLang="en-US" sz="3100" dirty="0"/>
              <a:t>cm (lengkap).</a:t>
            </a:r>
            <a:endParaRPr lang="id-ID" altLang="en-US" sz="3100" dirty="0"/>
          </a:p>
          <a:p>
            <a:pPr marL="365125" lvl="2" indent="-255588" eaLnBrk="1" hangingPunct="1">
              <a:buClr>
                <a:srgbClr val="A04DA3"/>
              </a:buClr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(</a:t>
            </a:r>
            <a:r>
              <a:rPr lang="en-US" altLang="zh-CN" sz="2800" dirty="0" err="1">
                <a:solidFill>
                  <a:schemeClr val="tx1"/>
                </a:solidFill>
              </a:rPr>
              <a:t>Primi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chemeClr val="tx1"/>
                </a:solidFill>
              </a:rPr>
              <a:t> ± 13 jam, multi ± 7 jam).</a:t>
            </a:r>
          </a:p>
          <a:p>
            <a:endParaRPr lang="en-US" dirty="0"/>
          </a:p>
        </p:txBody>
      </p:sp>
      <p:pic>
        <p:nvPicPr>
          <p:cNvPr id="4" name="Picture 6" descr="https://encrypted-tbn1.gstatic.com/images?q=tbn:ANd9GcQefrbvJK92tAMdKcwgegTcjHEasIDlqNTGNJ2W-lEMtcdQ-7bh">
            <a:extLst>
              <a:ext uri="{FF2B5EF4-FFF2-40B4-BE49-F238E27FC236}">
                <a16:creationId xmlns:a16="http://schemas.microsoft.com/office/drawing/2014/main" id="{09C58064-E871-4323-ACC1-FC8C337F5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645" y="238434"/>
            <a:ext cx="2995690" cy="226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07666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192</TotalTime>
  <Words>1510</Words>
  <Application>Microsoft Office PowerPoint</Application>
  <PresentationFormat>Widescreen</PresentationFormat>
  <Paragraphs>234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Andalus</vt:lpstr>
      <vt:lpstr>Arial</vt:lpstr>
      <vt:lpstr>Calibri</vt:lpstr>
      <vt:lpstr>Corbel</vt:lpstr>
      <vt:lpstr>Georgia</vt:lpstr>
      <vt:lpstr>Times New Roman</vt:lpstr>
      <vt:lpstr>Wingdings</vt:lpstr>
      <vt:lpstr>Wingdings 2</vt:lpstr>
      <vt:lpstr>Frame</vt:lpstr>
      <vt:lpstr>INTRANATAL</vt:lpstr>
      <vt:lpstr>Sebab mula persalinan</vt:lpstr>
      <vt:lpstr>Penurunan progesteron</vt:lpstr>
      <vt:lpstr>Teori oksitosin</vt:lpstr>
      <vt:lpstr>Peran fetus</vt:lpstr>
      <vt:lpstr>Teori distensi rahim</vt:lpstr>
      <vt:lpstr>Teori iritasi mekanik</vt:lpstr>
      <vt:lpstr>Induksi partus</vt:lpstr>
      <vt:lpstr>Kala 1</vt:lpstr>
      <vt:lpstr>Kala 1 ada 2 fase</vt:lpstr>
      <vt:lpstr>Fase aktif persalinan</vt:lpstr>
      <vt:lpstr>Perbedaan his pada true labour dan false labour</vt:lpstr>
      <vt:lpstr>His adekuat pada kala 1</vt:lpstr>
      <vt:lpstr>Sebab uterus saat persalinan terasa sakit</vt:lpstr>
      <vt:lpstr>Kala II</vt:lpstr>
      <vt:lpstr>Kala II</vt:lpstr>
      <vt:lpstr>PowerPoint Presentation</vt:lpstr>
      <vt:lpstr>MAK kala III</vt:lpstr>
      <vt:lpstr>Cara pengeluaran plasenta</vt:lpstr>
      <vt:lpstr>Tanda pelepasan plasenta</vt:lpstr>
      <vt:lpstr>Fisiologi kala IV</vt:lpstr>
      <vt:lpstr>PowerPoint Presentation</vt:lpstr>
      <vt:lpstr>Tatalaksana persalinan</vt:lpstr>
      <vt:lpstr>Tatalaksana persalinan</vt:lpstr>
      <vt:lpstr>Tatalaksana persalinan</vt:lpstr>
      <vt:lpstr>Partograf </vt:lpstr>
      <vt:lpstr>Partograf </vt:lpstr>
      <vt:lpstr>PowerPoint Presentation</vt:lpstr>
      <vt:lpstr>Partograf </vt:lpstr>
      <vt:lpstr>Tugas penolong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INTRANATAL</dc:title>
  <dc:creator>Ari</dc:creator>
  <cp:lastModifiedBy>damayantiari1982@gmail.com</cp:lastModifiedBy>
  <cp:revision>21</cp:revision>
  <dcterms:created xsi:type="dcterms:W3CDTF">2023-07-03T06:41:34Z</dcterms:created>
  <dcterms:modified xsi:type="dcterms:W3CDTF">2024-10-14T16:39:43Z</dcterms:modified>
</cp:coreProperties>
</file>