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6007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5701" y="1"/>
            <a:ext cx="4036007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1B646-EBAF-4574-9007-B91B9D562EB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036007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5701" y="6513910"/>
            <a:ext cx="4036007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9DBB3-926B-47BF-A39B-7D05E1E1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16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49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4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48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6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3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2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4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6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13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609B50-218E-4657-9355-597AEAEC84B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163F05A-3C96-4A21-BDB8-4F7E581E8A8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41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smtClean="0"/>
              <a:t>S1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r>
              <a:rPr lang="en-US" dirty="0" err="1" smtClean="0"/>
              <a:t>Stikes</a:t>
            </a:r>
            <a:r>
              <a:rPr lang="en-US" dirty="0" smtClean="0"/>
              <a:t> </a:t>
            </a:r>
            <a:r>
              <a:rPr lang="en-US" dirty="0" err="1" smtClean="0"/>
              <a:t>Widyagama</a:t>
            </a:r>
            <a:r>
              <a:rPr lang="en-US" dirty="0" smtClean="0"/>
              <a:t> </a:t>
            </a:r>
            <a:r>
              <a:rPr lang="en-US" dirty="0" err="1" smtClean="0"/>
              <a:t>Husada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69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Tantangan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sz="3200" b="1" dirty="0" err="1"/>
              <a:t>Kualitas</a:t>
            </a:r>
            <a:r>
              <a:rPr lang="en-US" sz="3200" b="1" dirty="0"/>
              <a:t> Data</a:t>
            </a:r>
            <a:r>
              <a:rPr lang="en-US" sz="3200" dirty="0"/>
              <a:t>: Noise, </a:t>
            </a:r>
            <a:r>
              <a:rPr lang="en-US" sz="3200" i="1" dirty="0"/>
              <a:t>missing values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bias </a:t>
            </a:r>
            <a:r>
              <a:rPr lang="en-US" sz="3200" dirty="0" err="1"/>
              <a:t>sampel</a:t>
            </a:r>
            <a:r>
              <a:rPr lang="en-US" sz="3200" dirty="0"/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3200" b="1" dirty="0" err="1"/>
              <a:t>Ukuran</a:t>
            </a:r>
            <a:r>
              <a:rPr lang="en-US" sz="3200" b="1" dirty="0"/>
              <a:t> </a:t>
            </a:r>
            <a:r>
              <a:rPr lang="en-US" sz="3200" b="1" dirty="0" err="1"/>
              <a:t>Sampel</a:t>
            </a:r>
            <a:r>
              <a:rPr lang="en-US" sz="3200" dirty="0"/>
              <a:t>: </a:t>
            </a:r>
            <a:r>
              <a:rPr lang="en-US" sz="3200" dirty="0" err="1"/>
              <a:t>Sampel</a:t>
            </a:r>
            <a:r>
              <a:rPr lang="en-US" sz="3200" dirty="0"/>
              <a:t> </a:t>
            </a:r>
            <a:r>
              <a:rPr lang="en-US" sz="3200" dirty="0" err="1"/>
              <a:t>terlalu</a:t>
            </a:r>
            <a:r>
              <a:rPr lang="en-US" sz="3200" dirty="0"/>
              <a:t> </a:t>
            </a:r>
            <a:r>
              <a:rPr lang="en-US" sz="3200" dirty="0" err="1"/>
              <a:t>kecil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representatif</a:t>
            </a:r>
            <a:r>
              <a:rPr lang="en-US" sz="3200" dirty="0"/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3200" b="1" dirty="0" err="1"/>
              <a:t>Kompleksitas</a:t>
            </a:r>
            <a:r>
              <a:rPr lang="en-US" sz="3200" b="1" dirty="0"/>
              <a:t> </a:t>
            </a:r>
            <a:r>
              <a:rPr lang="en-US" sz="3200" b="1" dirty="0" err="1"/>
              <a:t>Metode</a:t>
            </a:r>
            <a:r>
              <a:rPr lang="en-US" sz="3200" dirty="0"/>
              <a:t>: </a:t>
            </a:r>
            <a:r>
              <a:rPr lang="en-US" sz="3200" dirty="0" err="1"/>
              <a:t>Pemilihan</a:t>
            </a:r>
            <a:r>
              <a:rPr lang="en-US" sz="3200" dirty="0"/>
              <a:t> </a:t>
            </a:r>
            <a:r>
              <a:rPr lang="en-US" sz="3200" dirty="0" err="1"/>
              <a:t>teknik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sesuai</a:t>
            </a:r>
            <a:r>
              <a:rPr lang="en-US" sz="3200" dirty="0"/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3200" b="1" dirty="0" err="1"/>
              <a:t>Etika</a:t>
            </a:r>
            <a:r>
              <a:rPr lang="en-US" sz="3200" dirty="0"/>
              <a:t>: </a:t>
            </a:r>
            <a:r>
              <a:rPr lang="en-US" sz="3200" dirty="0" err="1"/>
              <a:t>Privasi</a:t>
            </a:r>
            <a:r>
              <a:rPr lang="en-US" sz="3200" dirty="0"/>
              <a:t> data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interpretasi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objektif</a:t>
            </a:r>
            <a:r>
              <a:rPr lang="en-US" sz="3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123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………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6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Analisis</a:t>
            </a:r>
            <a:r>
              <a:rPr lang="en-US" sz="3600" b="1" dirty="0"/>
              <a:t> </a:t>
            </a:r>
            <a:r>
              <a:rPr lang="en-US" sz="3600" b="1" dirty="0" err="1"/>
              <a:t>Statistik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proses </a:t>
            </a:r>
            <a:r>
              <a:rPr lang="en-US" sz="3600" dirty="0" err="1"/>
              <a:t>mengumpulkan</a:t>
            </a:r>
            <a:r>
              <a:rPr lang="en-US" sz="3600" dirty="0"/>
              <a:t>, </a:t>
            </a:r>
            <a:r>
              <a:rPr lang="en-US" sz="3600" dirty="0" err="1"/>
              <a:t>mengolah</a:t>
            </a:r>
            <a:r>
              <a:rPr lang="en-US" sz="3600" dirty="0"/>
              <a:t>, </a:t>
            </a:r>
            <a:r>
              <a:rPr lang="en-US" sz="3600" dirty="0" err="1"/>
              <a:t>menganalisis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menafsirkan</a:t>
            </a:r>
            <a:r>
              <a:rPr lang="en-US" sz="3600" dirty="0"/>
              <a:t> data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mengidentifikasi</a:t>
            </a:r>
            <a:r>
              <a:rPr lang="en-US" sz="3600" dirty="0"/>
              <a:t> </a:t>
            </a:r>
            <a:r>
              <a:rPr lang="en-US" sz="3600" dirty="0" err="1"/>
              <a:t>pola</a:t>
            </a:r>
            <a:r>
              <a:rPr lang="en-US" sz="3600" dirty="0"/>
              <a:t>, </a:t>
            </a:r>
            <a:r>
              <a:rPr lang="en-US" sz="3600" dirty="0" err="1"/>
              <a:t>tren</a:t>
            </a:r>
            <a:r>
              <a:rPr lang="en-US" sz="3600" dirty="0"/>
              <a:t>, </a:t>
            </a:r>
            <a:r>
              <a:rPr lang="en-US" sz="3600" dirty="0" err="1"/>
              <a:t>hubungan</a:t>
            </a:r>
            <a:r>
              <a:rPr lang="en-US" sz="3600" dirty="0"/>
              <a:t>,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kesimpulan</a:t>
            </a:r>
            <a:r>
              <a:rPr lang="en-US" sz="3600" dirty="0"/>
              <a:t> yang </a:t>
            </a:r>
            <a:r>
              <a:rPr lang="en-US" sz="3600" dirty="0" err="1"/>
              <a:t>bermakna</a:t>
            </a:r>
            <a:r>
              <a:rPr lang="en-US" sz="3600" dirty="0"/>
              <a:t>.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digunakan</a:t>
            </a:r>
            <a:r>
              <a:rPr lang="en-US" sz="3600" dirty="0"/>
              <a:t> di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bisnis</a:t>
            </a:r>
            <a:r>
              <a:rPr lang="en-US" sz="3600" dirty="0"/>
              <a:t>,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, </a:t>
            </a:r>
            <a:r>
              <a:rPr lang="en-US" sz="3600" dirty="0" err="1"/>
              <a:t>kesehatan</a:t>
            </a:r>
            <a:r>
              <a:rPr lang="en-US" sz="3600" dirty="0"/>
              <a:t>, </a:t>
            </a:r>
            <a:r>
              <a:rPr lang="en-US" sz="3600" dirty="0" err="1"/>
              <a:t>teknik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penelitian</a:t>
            </a:r>
            <a:r>
              <a:rPr lang="en-US" sz="3600" dirty="0"/>
              <a:t> </a:t>
            </a:r>
            <a:r>
              <a:rPr lang="en-US" sz="3600" dirty="0" err="1"/>
              <a:t>ilmiah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mendukung</a:t>
            </a:r>
            <a:r>
              <a:rPr lang="en-US" sz="3600" dirty="0"/>
              <a:t> </a:t>
            </a:r>
            <a:r>
              <a:rPr lang="en-US" sz="3600" dirty="0" err="1"/>
              <a:t>pengambilan</a:t>
            </a:r>
            <a:r>
              <a:rPr lang="en-US" sz="3600" dirty="0"/>
              <a:t> </a:t>
            </a:r>
            <a:r>
              <a:rPr lang="en-US" sz="3600" dirty="0" err="1"/>
              <a:t>keputusan</a:t>
            </a:r>
            <a:r>
              <a:rPr lang="en-US" sz="3600" dirty="0"/>
              <a:t> </a:t>
            </a:r>
            <a:r>
              <a:rPr lang="en-US" sz="3600" dirty="0" err="1"/>
              <a:t>berbasis</a:t>
            </a:r>
            <a:r>
              <a:rPr lang="en-US" sz="3600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84485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 smtClean="0"/>
              <a:t>Statistik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Deskripsi</a:t>
            </a:r>
            <a:r>
              <a:rPr lang="en-US" sz="2800" b="1" dirty="0"/>
              <a:t> Data</a:t>
            </a:r>
            <a:r>
              <a:rPr lang="en-US" sz="2800" dirty="0"/>
              <a:t>: </a:t>
            </a:r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karakteristik</a:t>
            </a:r>
            <a:r>
              <a:rPr lang="en-US" sz="2800" dirty="0"/>
              <a:t> data (</a:t>
            </a:r>
            <a:r>
              <a:rPr lang="en-US" sz="2800" dirty="0" err="1"/>
              <a:t>misalnya</a:t>
            </a:r>
            <a:r>
              <a:rPr lang="en-US" sz="2800" dirty="0"/>
              <a:t>, rata-rata, </a:t>
            </a:r>
            <a:r>
              <a:rPr lang="en-US" sz="2800" dirty="0" err="1"/>
              <a:t>distribusi</a:t>
            </a:r>
            <a:r>
              <a:rPr lang="en-US" sz="2800" dirty="0"/>
              <a:t>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Inferensi</a:t>
            </a:r>
            <a:r>
              <a:rPr lang="en-US" sz="2800" dirty="0"/>
              <a:t>: </a:t>
            </a:r>
            <a:r>
              <a:rPr lang="en-US" sz="2800" dirty="0" err="1"/>
              <a:t>Menarik</a:t>
            </a:r>
            <a:r>
              <a:rPr lang="en-US" sz="2800" dirty="0"/>
              <a:t> </a:t>
            </a:r>
            <a:r>
              <a:rPr lang="en-US" sz="2800" dirty="0" err="1"/>
              <a:t>kesimpulan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sampel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Prediksi</a:t>
            </a:r>
            <a:r>
              <a:rPr lang="en-US" sz="2800" dirty="0"/>
              <a:t>: </a:t>
            </a:r>
            <a:r>
              <a:rPr lang="en-US" sz="2800" dirty="0" err="1"/>
              <a:t>Memperkirakan</a:t>
            </a:r>
            <a:r>
              <a:rPr lang="en-US" sz="2800" dirty="0"/>
              <a:t> </a:t>
            </a:r>
            <a:r>
              <a:rPr lang="en-US" sz="2800" dirty="0" err="1"/>
              <a:t>tren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masa </a:t>
            </a:r>
            <a:r>
              <a:rPr lang="en-US" sz="2800" dirty="0" err="1"/>
              <a:t>depan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Pengujian</a:t>
            </a:r>
            <a:r>
              <a:rPr lang="en-US" sz="2800" b="1" dirty="0"/>
              <a:t> </a:t>
            </a:r>
            <a:r>
              <a:rPr lang="en-US" sz="2800" b="1" dirty="0" err="1"/>
              <a:t>Hipotesis</a:t>
            </a:r>
            <a:r>
              <a:rPr lang="en-US" sz="2800" dirty="0"/>
              <a:t>: </a:t>
            </a:r>
            <a:r>
              <a:rPr lang="en-US" sz="2800" dirty="0" err="1"/>
              <a:t>Mengevaluasi</a:t>
            </a:r>
            <a:r>
              <a:rPr lang="en-US" sz="2800" dirty="0"/>
              <a:t> </a:t>
            </a:r>
            <a:r>
              <a:rPr lang="en-US" sz="2800" dirty="0" err="1"/>
              <a:t>kebenaran</a:t>
            </a:r>
            <a:r>
              <a:rPr lang="en-US" sz="2800" dirty="0"/>
              <a:t> </a:t>
            </a:r>
            <a:r>
              <a:rPr lang="en-US" sz="2800" dirty="0" err="1"/>
              <a:t>asumsi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statistik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33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 smtClean="0"/>
              <a:t>Statistik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Statistik</a:t>
            </a:r>
            <a:r>
              <a:rPr lang="en-US" sz="2800" b="1" dirty="0"/>
              <a:t> </a:t>
            </a:r>
            <a:r>
              <a:rPr lang="en-US" sz="2800" b="1" dirty="0" err="1"/>
              <a:t>Deskriptif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err="1"/>
              <a:t>Contoh</a:t>
            </a:r>
            <a:r>
              <a:rPr lang="en-US" sz="2800" dirty="0"/>
              <a:t>: Mean, median, modus, </a:t>
            </a:r>
            <a:r>
              <a:rPr lang="en-US" sz="2800" dirty="0" err="1"/>
              <a:t>standar</a:t>
            </a:r>
            <a:r>
              <a:rPr lang="en-US" sz="2800" dirty="0"/>
              <a:t> </a:t>
            </a:r>
            <a:r>
              <a:rPr lang="en-US" sz="2800" dirty="0" err="1"/>
              <a:t>deviasi</a:t>
            </a:r>
            <a:r>
              <a:rPr lang="en-US" sz="2800" dirty="0"/>
              <a:t>, </a:t>
            </a:r>
            <a:r>
              <a:rPr lang="en-US" sz="2800" dirty="0" err="1"/>
              <a:t>visualisasi</a:t>
            </a:r>
            <a:r>
              <a:rPr lang="en-US" sz="2800" dirty="0"/>
              <a:t> (</a:t>
            </a:r>
            <a:r>
              <a:rPr lang="en-US" sz="2800" dirty="0" err="1"/>
              <a:t>grafik</a:t>
            </a:r>
            <a:r>
              <a:rPr lang="en-US" sz="2800" dirty="0"/>
              <a:t>, histogram).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Statistik</a:t>
            </a:r>
            <a:r>
              <a:rPr lang="en-US" sz="2800" b="1" dirty="0"/>
              <a:t> </a:t>
            </a:r>
            <a:r>
              <a:rPr lang="en-US" sz="2800" b="1" dirty="0" err="1"/>
              <a:t>Inferensial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err="1"/>
              <a:t>Contoh</a:t>
            </a:r>
            <a:r>
              <a:rPr lang="en-US" sz="2800" dirty="0"/>
              <a:t>: </a:t>
            </a:r>
            <a:r>
              <a:rPr lang="en-US" sz="2800" dirty="0" err="1"/>
              <a:t>Uji</a:t>
            </a:r>
            <a:r>
              <a:rPr lang="en-US" sz="2800" dirty="0"/>
              <a:t> </a:t>
            </a:r>
            <a:r>
              <a:rPr lang="en-US" sz="2800" dirty="0" err="1"/>
              <a:t>hipotesis</a:t>
            </a:r>
            <a:r>
              <a:rPr lang="en-US" sz="2800" dirty="0"/>
              <a:t> (t-test, chi-square),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regresi</a:t>
            </a:r>
            <a:r>
              <a:rPr lang="en-US" sz="2800" dirty="0"/>
              <a:t>, ANOVA.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Analisis</a:t>
            </a:r>
            <a:r>
              <a:rPr lang="en-US" sz="2800" b="1" dirty="0"/>
              <a:t> </a:t>
            </a:r>
            <a:r>
              <a:rPr lang="en-US" sz="2800" b="1" dirty="0" err="1"/>
              <a:t>Eksplorasi</a:t>
            </a:r>
            <a:r>
              <a:rPr lang="en-US" sz="2800" b="1" dirty="0"/>
              <a:t> (EDA)</a:t>
            </a:r>
            <a:r>
              <a:rPr lang="en-US" sz="2800" dirty="0"/>
              <a:t>: </a:t>
            </a:r>
            <a:r>
              <a:rPr lang="en-US" sz="2800" dirty="0" err="1"/>
              <a:t>Menjelajahi</a:t>
            </a:r>
            <a:r>
              <a:rPr lang="en-US" sz="2800" dirty="0"/>
              <a:t> data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menemukan</a:t>
            </a:r>
            <a:r>
              <a:rPr lang="en-US" sz="2800" dirty="0"/>
              <a:t> </a:t>
            </a:r>
            <a:r>
              <a:rPr lang="en-US" sz="2800" dirty="0" err="1"/>
              <a:t>pola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anomali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Analisis</a:t>
            </a:r>
            <a:r>
              <a:rPr lang="en-US" sz="2800" b="1" dirty="0"/>
              <a:t> </a:t>
            </a:r>
            <a:r>
              <a:rPr lang="en-US" sz="2800" b="1" dirty="0" err="1"/>
              <a:t>Konfirmatori</a:t>
            </a:r>
            <a:r>
              <a:rPr lang="en-US" sz="2800" dirty="0"/>
              <a:t>: </a:t>
            </a:r>
            <a:r>
              <a:rPr lang="en-US" sz="2800" dirty="0" err="1"/>
              <a:t>Menguji</a:t>
            </a:r>
            <a:r>
              <a:rPr lang="en-US" sz="2800" dirty="0"/>
              <a:t> </a:t>
            </a:r>
            <a:r>
              <a:rPr lang="en-US" sz="2800" dirty="0" err="1"/>
              <a:t>hipotesis</a:t>
            </a:r>
            <a:r>
              <a:rPr lang="en-US" sz="2800" dirty="0"/>
              <a:t> yang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ditetapkan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652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Tahapan</a:t>
            </a:r>
            <a:r>
              <a:rPr lang="en-US" b="1" dirty="0"/>
              <a:t> 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 smtClean="0"/>
              <a:t>Statistik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Definisi</a:t>
            </a:r>
            <a:r>
              <a:rPr lang="en-US" sz="2800" b="1" dirty="0"/>
              <a:t> </a:t>
            </a:r>
            <a:r>
              <a:rPr lang="en-US" sz="2800" b="1" dirty="0" err="1"/>
              <a:t>Tujuan</a:t>
            </a:r>
            <a:r>
              <a:rPr lang="en-US" sz="2800" dirty="0"/>
              <a:t>: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pertanyaan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hipotesis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Pengumpulan</a:t>
            </a:r>
            <a:r>
              <a:rPr lang="en-US" sz="2800" b="1" dirty="0"/>
              <a:t> Data</a:t>
            </a:r>
            <a:r>
              <a:rPr lang="en-US" sz="2800" dirty="0"/>
              <a:t>: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survei</a:t>
            </a:r>
            <a:r>
              <a:rPr lang="en-US" sz="2800" dirty="0"/>
              <a:t>, </a:t>
            </a:r>
            <a:r>
              <a:rPr lang="en-US" sz="2800" dirty="0" err="1"/>
              <a:t>eksperimen</a:t>
            </a:r>
            <a:r>
              <a:rPr lang="en-US" sz="2800" dirty="0"/>
              <a:t>, </a:t>
            </a:r>
            <a:r>
              <a:rPr lang="en-US" sz="2800" dirty="0" err="1"/>
              <a:t>atau</a:t>
            </a:r>
            <a:r>
              <a:rPr lang="en-US" sz="2800" dirty="0"/>
              <a:t> dataset </a:t>
            </a:r>
            <a:r>
              <a:rPr lang="en-US" sz="2800" dirty="0" err="1"/>
              <a:t>sekunder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Pembersihan</a:t>
            </a:r>
            <a:r>
              <a:rPr lang="en-US" sz="2800" b="1" dirty="0"/>
              <a:t> Data</a:t>
            </a:r>
            <a:r>
              <a:rPr lang="en-US" sz="2800" dirty="0"/>
              <a:t>: </a:t>
            </a:r>
            <a:r>
              <a:rPr lang="en-US" sz="2800" dirty="0" err="1"/>
              <a:t>Menangani</a:t>
            </a:r>
            <a:r>
              <a:rPr lang="en-US" sz="2800" dirty="0"/>
              <a:t> data </a:t>
            </a:r>
            <a:r>
              <a:rPr lang="en-US" sz="2800" dirty="0" err="1"/>
              <a:t>hilang</a:t>
            </a:r>
            <a:r>
              <a:rPr lang="en-US" sz="2800" dirty="0"/>
              <a:t> (</a:t>
            </a:r>
            <a:r>
              <a:rPr lang="en-US" sz="2800" i="1" dirty="0"/>
              <a:t>missing values</a:t>
            </a:r>
            <a:r>
              <a:rPr lang="en-US" sz="2800" dirty="0"/>
              <a:t>) </a:t>
            </a:r>
            <a:r>
              <a:rPr lang="en-US" sz="2800" dirty="0" err="1"/>
              <a:t>atau</a:t>
            </a:r>
            <a:r>
              <a:rPr lang="en-US" sz="2800" dirty="0"/>
              <a:t> outlier.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Analisis</a:t>
            </a:r>
            <a:r>
              <a:rPr lang="en-US" sz="2800" b="1" dirty="0"/>
              <a:t> </a:t>
            </a:r>
            <a:r>
              <a:rPr lang="en-US" sz="2800" b="1" dirty="0" err="1"/>
              <a:t>Awal</a:t>
            </a:r>
            <a:r>
              <a:rPr lang="en-US" sz="2800" b="1" dirty="0"/>
              <a:t> (EDA)</a:t>
            </a:r>
            <a:r>
              <a:rPr lang="en-US" sz="2800" dirty="0"/>
              <a:t>: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visualisasi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statistik</a:t>
            </a:r>
            <a:r>
              <a:rPr lang="en-US" sz="2800" dirty="0"/>
              <a:t> </a:t>
            </a:r>
            <a:r>
              <a:rPr lang="en-US" sz="2800" dirty="0" err="1"/>
              <a:t>deskriptif</a:t>
            </a:r>
            <a:r>
              <a:rPr lang="en-US" sz="28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984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en-US" sz="2800" b="1" dirty="0" err="1"/>
              <a:t>Pemilihan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dirty="0"/>
              <a:t>: </a:t>
            </a:r>
            <a:r>
              <a:rPr lang="en-US" sz="2800" dirty="0" err="1"/>
              <a:t>Memilih</a:t>
            </a:r>
            <a:r>
              <a:rPr lang="en-US" sz="2800" dirty="0"/>
              <a:t> </a:t>
            </a:r>
            <a:r>
              <a:rPr lang="en-US" sz="2800" dirty="0" err="1"/>
              <a:t>teknik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data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(</a:t>
            </a:r>
            <a:r>
              <a:rPr lang="en-US" sz="2800" dirty="0" err="1"/>
              <a:t>misal</a:t>
            </a:r>
            <a:r>
              <a:rPr lang="en-US" sz="2800" dirty="0"/>
              <a:t>: </a:t>
            </a:r>
            <a:r>
              <a:rPr lang="en-US" sz="2800" dirty="0" err="1"/>
              <a:t>regresi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prediksi</a:t>
            </a:r>
            <a:r>
              <a:rPr lang="en-US" sz="2800" dirty="0"/>
              <a:t>).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sz="2800" b="1" dirty="0" err="1"/>
              <a:t>Penerapan</a:t>
            </a:r>
            <a:r>
              <a:rPr lang="en-US" sz="2800" b="1" dirty="0"/>
              <a:t> </a:t>
            </a:r>
            <a:r>
              <a:rPr lang="en-US" sz="2800" b="1" dirty="0" err="1"/>
              <a:t>Teknik</a:t>
            </a:r>
            <a:r>
              <a:rPr lang="en-US" sz="2800" b="1" dirty="0"/>
              <a:t> </a:t>
            </a:r>
            <a:r>
              <a:rPr lang="en-US" sz="2800" b="1" dirty="0" err="1"/>
              <a:t>Statistik</a:t>
            </a:r>
            <a:r>
              <a:rPr lang="en-US" sz="2800" dirty="0"/>
              <a:t>: </a:t>
            </a:r>
            <a:r>
              <a:rPr lang="en-US" sz="2800" dirty="0" err="1"/>
              <a:t>Menjalankan</a:t>
            </a:r>
            <a:r>
              <a:rPr lang="en-US" sz="2800" dirty="0"/>
              <a:t> </a:t>
            </a:r>
            <a:r>
              <a:rPr lang="en-US" sz="2800" dirty="0" err="1"/>
              <a:t>uji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model.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sz="2800" b="1" dirty="0" err="1"/>
              <a:t>Interpretasi</a:t>
            </a:r>
            <a:r>
              <a:rPr lang="en-US" sz="2800" b="1" dirty="0"/>
              <a:t> </a:t>
            </a:r>
            <a:r>
              <a:rPr lang="en-US" sz="2800" b="1" dirty="0" err="1"/>
              <a:t>Hasil</a:t>
            </a:r>
            <a:r>
              <a:rPr lang="en-US" sz="2800" dirty="0"/>
              <a:t>: </a:t>
            </a:r>
            <a:r>
              <a:rPr lang="en-US" sz="2800" dirty="0" err="1"/>
              <a:t>Menarik</a:t>
            </a:r>
            <a:r>
              <a:rPr lang="en-US" sz="2800" dirty="0"/>
              <a:t> </a:t>
            </a:r>
            <a:r>
              <a:rPr lang="en-US" sz="2800" dirty="0" err="1"/>
              <a:t>kesimpulan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memvalidasi</a:t>
            </a:r>
            <a:r>
              <a:rPr lang="en-US" sz="2800" dirty="0"/>
              <a:t> </a:t>
            </a:r>
            <a:r>
              <a:rPr lang="en-US" sz="2800" dirty="0" err="1"/>
              <a:t>signifikansi</a:t>
            </a:r>
            <a:r>
              <a:rPr lang="en-US" sz="2800" dirty="0"/>
              <a:t> </a:t>
            </a:r>
            <a:r>
              <a:rPr lang="en-US" sz="2800" dirty="0" err="1"/>
              <a:t>statistik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sz="2800" b="1" dirty="0" err="1"/>
              <a:t>Pelaporan</a:t>
            </a:r>
            <a:r>
              <a:rPr lang="en-US" sz="2800" dirty="0"/>
              <a:t>: </a:t>
            </a:r>
            <a:r>
              <a:rPr lang="en-US" sz="2800" dirty="0" err="1"/>
              <a:t>Menyajikan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laporan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visualisasi</a:t>
            </a:r>
            <a:r>
              <a:rPr lang="en-US" sz="2800" dirty="0"/>
              <a:t> yang </a:t>
            </a:r>
            <a:r>
              <a:rPr lang="en-US" sz="2800" dirty="0" err="1"/>
              <a:t>jelas</a:t>
            </a:r>
            <a:r>
              <a:rPr lang="en-US" sz="2800" dirty="0"/>
              <a:t>.</a:t>
            </a:r>
          </a:p>
          <a:p>
            <a:pPr marL="457200" indent="-457200">
              <a:buFont typeface="+mj-lt"/>
              <a:buAutoNum type="arabicPeriod" startAt="5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5847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Regresi</a:t>
            </a:r>
            <a:r>
              <a:rPr lang="en-US" sz="2800" b="1" dirty="0"/>
              <a:t> Linier</a:t>
            </a:r>
            <a:r>
              <a:rPr lang="en-US" sz="2800" dirty="0"/>
              <a:t>: </a:t>
            </a:r>
            <a:r>
              <a:rPr lang="en-US" sz="2800" dirty="0" err="1"/>
              <a:t>Memodelkan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err="1"/>
              <a:t>dependen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independen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Uji</a:t>
            </a:r>
            <a:r>
              <a:rPr lang="en-US" sz="2800" b="1" dirty="0"/>
              <a:t>-t</a:t>
            </a:r>
            <a:r>
              <a:rPr lang="en-US" sz="2800" dirty="0"/>
              <a:t>: </a:t>
            </a:r>
            <a:r>
              <a:rPr lang="en-US" sz="2800" dirty="0" err="1"/>
              <a:t>Membandingkan</a:t>
            </a:r>
            <a:r>
              <a:rPr lang="en-US" sz="2800" dirty="0"/>
              <a:t> rata-rata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/>
              <a:t>ANOVA</a:t>
            </a:r>
            <a:r>
              <a:rPr lang="en-US" sz="2800" dirty="0"/>
              <a:t>: </a:t>
            </a:r>
            <a:r>
              <a:rPr lang="en-US" sz="2800" dirty="0" err="1"/>
              <a:t>Membandingkan</a:t>
            </a:r>
            <a:r>
              <a:rPr lang="en-US" sz="2800" dirty="0"/>
              <a:t> rata-rata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Analisis</a:t>
            </a:r>
            <a:r>
              <a:rPr lang="en-US" sz="2800" b="1" dirty="0"/>
              <a:t> </a:t>
            </a:r>
            <a:r>
              <a:rPr lang="en-US" sz="2800" b="1" dirty="0" err="1"/>
              <a:t>Klaster</a:t>
            </a:r>
            <a:r>
              <a:rPr lang="en-US" sz="2800" dirty="0"/>
              <a:t>: </a:t>
            </a:r>
            <a:r>
              <a:rPr lang="en-US" sz="2800" dirty="0" err="1"/>
              <a:t>Mengelompokkan</a:t>
            </a:r>
            <a:r>
              <a:rPr lang="en-US" sz="2800" dirty="0"/>
              <a:t> data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kemiripan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err="1"/>
              <a:t>Analisis</a:t>
            </a:r>
            <a:r>
              <a:rPr lang="en-US" sz="2800" b="1" dirty="0"/>
              <a:t> </a:t>
            </a:r>
            <a:r>
              <a:rPr lang="en-US" sz="2800" b="1" dirty="0" err="1"/>
              <a:t>Deret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dirty="0"/>
              <a:t>: </a:t>
            </a:r>
            <a:r>
              <a:rPr lang="en-US" sz="2800" dirty="0" err="1"/>
              <a:t>Memprediksi</a:t>
            </a:r>
            <a:r>
              <a:rPr lang="en-US" sz="2800" dirty="0"/>
              <a:t> </a:t>
            </a:r>
            <a:r>
              <a:rPr lang="en-US" sz="2800" dirty="0" err="1"/>
              <a:t>tren</a:t>
            </a:r>
            <a:r>
              <a:rPr lang="en-US" sz="2800" dirty="0"/>
              <a:t> temporal (</a:t>
            </a:r>
            <a:r>
              <a:rPr lang="en-US" sz="2800" dirty="0" err="1"/>
              <a:t>misal</a:t>
            </a:r>
            <a:r>
              <a:rPr lang="en-US" sz="2800" dirty="0"/>
              <a:t>: ARIMA).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1931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Alat</a:t>
            </a:r>
            <a:r>
              <a:rPr lang="en-US" b="1" dirty="0"/>
              <a:t> yang </a:t>
            </a:r>
            <a:r>
              <a:rPr lang="en-US" b="1" dirty="0" err="1" smtClean="0"/>
              <a:t>Digunakan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/>
              <a:t>Software</a:t>
            </a:r>
            <a:r>
              <a:rPr lang="en-US" sz="2800" dirty="0"/>
              <a:t>: Excel (</a:t>
            </a:r>
            <a:r>
              <a:rPr lang="en-US" sz="2800" dirty="0" err="1"/>
              <a:t>dasar</a:t>
            </a:r>
            <a:r>
              <a:rPr lang="en-US" sz="2800" dirty="0"/>
              <a:t>), R, Python (Pandas, </a:t>
            </a:r>
            <a:r>
              <a:rPr lang="en-US" sz="2800" dirty="0" err="1"/>
              <a:t>SciPy</a:t>
            </a:r>
            <a:r>
              <a:rPr lang="en-US" sz="2800" dirty="0"/>
              <a:t>), SPSS, SAS.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 err="1"/>
              <a:t>Visualisasi</a:t>
            </a:r>
            <a:r>
              <a:rPr lang="en-US" sz="2800" dirty="0"/>
              <a:t>: Tableau, Power BI, </a:t>
            </a:r>
            <a:r>
              <a:rPr lang="en-US" sz="2800" dirty="0" err="1"/>
              <a:t>matplotlib</a:t>
            </a:r>
            <a:r>
              <a:rPr lang="en-US" sz="2800" dirty="0"/>
              <a:t> (Python).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9307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Aplikasi</a:t>
            </a:r>
            <a:r>
              <a:rPr lang="en-US" b="1" dirty="0"/>
              <a:t> </a:t>
            </a:r>
            <a:r>
              <a:rPr lang="en-US" b="1" dirty="0" err="1" smtClean="0"/>
              <a:t>Praktis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sz="2800" b="1" dirty="0" err="1"/>
              <a:t>Bisnis</a:t>
            </a:r>
            <a:r>
              <a:rPr lang="en-US" sz="2800" dirty="0"/>
              <a:t>: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, </a:t>
            </a:r>
            <a:r>
              <a:rPr lang="en-US" sz="2800" dirty="0" err="1"/>
              <a:t>optimasi</a:t>
            </a:r>
            <a:r>
              <a:rPr lang="en-US" sz="2800" dirty="0"/>
              <a:t> </a:t>
            </a:r>
            <a:r>
              <a:rPr lang="en-US" sz="2800" dirty="0" err="1"/>
              <a:t>rantai</a:t>
            </a:r>
            <a:r>
              <a:rPr lang="en-US" sz="2800" dirty="0"/>
              <a:t> </a:t>
            </a:r>
            <a:r>
              <a:rPr lang="en-US" sz="2800" dirty="0" err="1"/>
              <a:t>pasok</a:t>
            </a:r>
            <a:r>
              <a:rPr lang="en-US" sz="2800" dirty="0"/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800" b="1" dirty="0" err="1"/>
              <a:t>Kesehatan</a:t>
            </a:r>
            <a:r>
              <a:rPr lang="en-US" sz="2800" dirty="0"/>
              <a:t>: </a:t>
            </a:r>
            <a:r>
              <a:rPr lang="en-US" sz="2800" dirty="0" err="1"/>
              <a:t>Uji</a:t>
            </a:r>
            <a:r>
              <a:rPr lang="en-US" sz="2800" dirty="0"/>
              <a:t> </a:t>
            </a:r>
            <a:r>
              <a:rPr lang="en-US" sz="2800" dirty="0" err="1"/>
              <a:t>klinis</a:t>
            </a:r>
            <a:r>
              <a:rPr lang="en-US" sz="2800" dirty="0"/>
              <a:t>,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epidemiologi</a:t>
            </a:r>
            <a:r>
              <a:rPr lang="en-US" sz="2800" dirty="0"/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800" b="1" dirty="0" err="1"/>
              <a:t>Sosial</a:t>
            </a:r>
            <a:r>
              <a:rPr lang="en-US" sz="2800" dirty="0"/>
              <a:t>: </a:t>
            </a:r>
            <a:r>
              <a:rPr lang="en-US" sz="2800" dirty="0" err="1"/>
              <a:t>Survei</a:t>
            </a:r>
            <a:r>
              <a:rPr lang="en-US" sz="2800" dirty="0"/>
              <a:t> </a:t>
            </a:r>
            <a:r>
              <a:rPr lang="en-US" sz="2800" dirty="0" err="1"/>
              <a:t>opini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,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800" b="1" dirty="0" err="1"/>
              <a:t>Teknik</a:t>
            </a:r>
            <a:r>
              <a:rPr lang="en-US" sz="2800" dirty="0"/>
              <a:t>: </a:t>
            </a:r>
            <a:r>
              <a:rPr lang="en-US" sz="2800" dirty="0" err="1"/>
              <a:t>Pengendalian</a:t>
            </a:r>
            <a:r>
              <a:rPr lang="en-US" sz="2800" dirty="0"/>
              <a:t> </a:t>
            </a:r>
            <a:r>
              <a:rPr lang="en-US" sz="2800" dirty="0" err="1"/>
              <a:t>kualitas</a:t>
            </a:r>
            <a:r>
              <a:rPr lang="en-US" sz="2800" dirty="0"/>
              <a:t>, </a:t>
            </a:r>
            <a:r>
              <a:rPr lang="en-US" sz="2800" dirty="0" err="1"/>
              <a:t>prediksi</a:t>
            </a:r>
            <a:r>
              <a:rPr lang="en-US" sz="2800" dirty="0"/>
              <a:t> </a:t>
            </a:r>
            <a:r>
              <a:rPr lang="en-US" sz="2800" dirty="0" err="1"/>
              <a:t>kegagalan</a:t>
            </a:r>
            <a:r>
              <a:rPr lang="en-US" sz="2800" dirty="0"/>
              <a:t> </a:t>
            </a:r>
            <a:r>
              <a:rPr lang="en-US" sz="2800" dirty="0" err="1"/>
              <a:t>mesin</a:t>
            </a:r>
            <a:r>
              <a:rPr lang="en-US" sz="28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7075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</TotalTime>
  <Words>333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Tw Cen MT</vt:lpstr>
      <vt:lpstr>Tw Cen MT Condensed</vt:lpstr>
      <vt:lpstr>Wingdings</vt:lpstr>
      <vt:lpstr>Wingdings 3</vt:lpstr>
      <vt:lpstr>Integral</vt:lpstr>
      <vt:lpstr>Analisis Data</vt:lpstr>
      <vt:lpstr>definisi</vt:lpstr>
      <vt:lpstr>Tujuan Analisis Statistik</vt:lpstr>
      <vt:lpstr>Jenis Analisis Statistik</vt:lpstr>
      <vt:lpstr>Tahapan Analisis Statistik</vt:lpstr>
      <vt:lpstr>PowerPoint Presentation</vt:lpstr>
      <vt:lpstr>Teknik Umum</vt:lpstr>
      <vt:lpstr>Alat yang Digunakan</vt:lpstr>
      <vt:lpstr>Aplikasi Praktis</vt:lpstr>
      <vt:lpstr>Tantangan</vt:lpstr>
      <vt:lpstr>Terima kasih………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Data</dc:title>
  <dc:creator>Windows User</dc:creator>
  <cp:lastModifiedBy>Windows User</cp:lastModifiedBy>
  <cp:revision>4</cp:revision>
  <cp:lastPrinted>2025-07-16T07:08:49Z</cp:lastPrinted>
  <dcterms:created xsi:type="dcterms:W3CDTF">2025-05-21T02:00:41Z</dcterms:created>
  <dcterms:modified xsi:type="dcterms:W3CDTF">2025-07-16T07:11:19Z</dcterms:modified>
</cp:coreProperties>
</file>