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6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972800" cy="8229600"/>
  <p:notesSz cx="8229600" cy="14630400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News706 BT" panose="02040804060705020204" pitchFamily="18" charset="0"/>
      <p:bold r:id="rId17"/>
    </p:embeddedFont>
    <p:embeddedFont>
      <p:font typeface="Nunito Semi Bold" panose="020B0604020202020204" charset="0"/>
      <p:regular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  <p:embeddedFont>
      <p:font typeface="PT Sans" panose="020B0503020203020204" pitchFamily="34" charset="0"/>
      <p:regular r:id="rId23"/>
      <p:bold r:id="rId24"/>
      <p:italic r:id="rId25"/>
      <p:boldItalic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64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416" y="1346836"/>
            <a:ext cx="9327970" cy="2865120"/>
          </a:xfrm>
        </p:spPr>
        <p:txBody>
          <a:bodyPr anchor="b">
            <a:normAutofit/>
          </a:bodyPr>
          <a:lstStyle>
            <a:lvl1pPr algn="ctr"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416" y="4322446"/>
            <a:ext cx="932797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310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26" y="5147248"/>
            <a:ext cx="9330808" cy="983226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22426" y="745587"/>
            <a:ext cx="9330808" cy="4055682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416" y="6130474"/>
            <a:ext cx="9329399" cy="818966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007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15" y="731522"/>
            <a:ext cx="9318386" cy="4109831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417" y="5045784"/>
            <a:ext cx="9318385" cy="1910623"/>
          </a:xfrm>
        </p:spPr>
        <p:txBody>
          <a:bodyPr anchor="ctr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039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591" y="731520"/>
            <a:ext cx="8372477" cy="3591485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48581" y="4332039"/>
            <a:ext cx="7877069" cy="512174"/>
          </a:xfrm>
        </p:spPr>
        <p:txBody>
          <a:bodyPr anchor="t">
            <a:normAutofit/>
          </a:bodyPr>
          <a:lstStyle>
            <a:lvl1pPr marL="0" indent="0" algn="r">
              <a:buNone/>
              <a:defRPr sz="168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414" y="5045785"/>
            <a:ext cx="9318386" cy="19036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294" y="770099"/>
            <a:ext cx="54864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6065" y="3688051"/>
            <a:ext cx="54864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1007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27" y="2552332"/>
            <a:ext cx="9319794" cy="3014202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415" y="5580667"/>
            <a:ext cx="9318386" cy="1368773"/>
          </a:xfrm>
        </p:spPr>
        <p:txBody>
          <a:bodyPr anchor="t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286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22414" y="731522"/>
            <a:ext cx="9318386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22416" y="2505985"/>
            <a:ext cx="2969060" cy="9879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22416" y="3493949"/>
            <a:ext cx="2969060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0390" y="2505984"/>
            <a:ext cx="2968703" cy="98796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000391" y="3493949"/>
            <a:ext cx="2969839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75969" y="2505984"/>
            <a:ext cx="2962090" cy="98796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78712" y="3493949"/>
            <a:ext cx="2962090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49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22415" y="731522"/>
            <a:ext cx="9318386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22417" y="4786977"/>
            <a:ext cx="2969059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82818" y="2510682"/>
            <a:ext cx="2646046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22417" y="5478491"/>
            <a:ext cx="2969059" cy="14709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8432" y="4786977"/>
            <a:ext cx="2969084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112096" y="2510682"/>
            <a:ext cx="2637473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97213" y="5478490"/>
            <a:ext cx="2970302" cy="14709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76081" y="4786977"/>
            <a:ext cx="2960910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337524" y="2510682"/>
            <a:ext cx="2638902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75968" y="5478492"/>
            <a:ext cx="2964833" cy="1470948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901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723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731521"/>
            <a:ext cx="2288392" cy="621792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416" y="731521"/>
            <a:ext cx="6892835" cy="62179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0389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69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5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5797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36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634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978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750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443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469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99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9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320" y="788673"/>
            <a:ext cx="8760161" cy="3423284"/>
          </a:xfrm>
        </p:spPr>
        <p:txBody>
          <a:bodyPr anchor="b">
            <a:normAutofit/>
          </a:bodyPr>
          <a:lstStyle>
            <a:lvl1pPr>
              <a:defRPr sz="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20" y="4322448"/>
            <a:ext cx="8760161" cy="1800224"/>
          </a:xfrm>
        </p:spPr>
        <p:txBody>
          <a:bodyPr/>
          <a:lstStyle>
            <a:lvl1pPr marL="0" indent="0" algn="ctr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155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17" y="731522"/>
            <a:ext cx="9318385" cy="1591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416" y="2505985"/>
            <a:ext cx="4595404" cy="444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6063" y="2505985"/>
            <a:ext cx="4584739" cy="444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860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17" y="731522"/>
            <a:ext cx="9318385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513" y="2505984"/>
            <a:ext cx="4320391" cy="98869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415" y="3494678"/>
            <a:ext cx="4596487" cy="34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1077" y="2505984"/>
            <a:ext cx="4309724" cy="98869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3494678"/>
            <a:ext cx="4585822" cy="34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77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998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9248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5" y="731520"/>
            <a:ext cx="3539014" cy="2834640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258" y="731520"/>
            <a:ext cx="5570543" cy="62179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505" y="3566162"/>
            <a:ext cx="3539014" cy="3383279"/>
          </a:xfrm>
        </p:spPr>
        <p:txBody>
          <a:bodyPr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505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6" y="731520"/>
            <a:ext cx="5001124" cy="2834640"/>
          </a:xfr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9918" y="910657"/>
            <a:ext cx="3560326" cy="585964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415" y="3566160"/>
            <a:ext cx="5005490" cy="3383280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903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417" y="731522"/>
            <a:ext cx="9318385" cy="1591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415" y="2515277"/>
            <a:ext cx="9318386" cy="443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0862" y="7059932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416" y="7059932"/>
            <a:ext cx="600557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2611" y="7059932"/>
            <a:ext cx="67819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733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  <p:sldLayoutId id="2147483893" r:id="rId27"/>
  </p:sldLayoutIdLst>
  <p:hf sldNum="0" hdr="0" ftr="0" dt="0"/>
  <p:txStyles>
    <p:titleStyle>
      <a:lvl1pPr algn="ctr" defTabSz="1097280" rtl="0" eaLnBrk="1" latinLnBrk="0" hangingPunct="1">
        <a:lnSpc>
          <a:spcPct val="90000"/>
        </a:lnSpc>
        <a:spcBef>
          <a:spcPct val="0"/>
        </a:spcBef>
        <a:buNone/>
        <a:defRPr sz="408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315164B-9B20-6D91-0E0F-46613EDFC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14275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0"/>
          <p:cNvSpPr/>
          <p:nvPr/>
        </p:nvSpPr>
        <p:spPr>
          <a:xfrm>
            <a:off x="4196246" y="370774"/>
            <a:ext cx="6256601" cy="1056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125"/>
              </a:lnSpc>
            </a:pPr>
            <a:r>
              <a:rPr lang="en-US" sz="3000" b="1" dirty="0">
                <a:solidFill>
                  <a:schemeClr val="tx2"/>
                </a:solidFill>
                <a:latin typeface="News706 BT" panose="02040804060705020204" pitchFamily="18" charset="0"/>
                <a:ea typeface="Nunito Semi Bold" pitchFamily="34" charset="-122"/>
                <a:cs typeface="Nunito Semi Bold" pitchFamily="34" charset="-120"/>
              </a:rPr>
              <a:t>PENGANTAR KARANTINA KESEHATAN</a:t>
            </a:r>
            <a:endParaRPr lang="en-US" sz="3000" b="1" dirty="0">
              <a:solidFill>
                <a:schemeClr val="tx2"/>
              </a:solidFill>
              <a:latin typeface="News706 BT" panose="020408040607050202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886063" y="7106315"/>
            <a:ext cx="2318504" cy="314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38"/>
              </a:lnSpc>
            </a:pPr>
            <a:r>
              <a:rPr lang="en-US" sz="2000" b="1" dirty="0">
                <a:latin typeface="Palatino Linotype" panose="02040502050505030304" pitchFamily="18" charset="0"/>
                <a:ea typeface="PT Sans Bold" pitchFamily="34" charset="-122"/>
                <a:cs typeface="PT Sans Bold" pitchFamily="34" charset="-120"/>
              </a:rPr>
              <a:t>Septia Dwi Cahyani, S.KL., M.KL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E3488-8E64-AFB1-386D-ED48DD1931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1021371"/>
            <a:ext cx="10972800" cy="10972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293" y="1205022"/>
            <a:ext cx="4224368" cy="52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25"/>
              </a:lnSpc>
            </a:pPr>
            <a:r>
              <a:rPr lang="en-US" sz="480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Kesimpulan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293" y="2678460"/>
            <a:ext cx="5601415" cy="14363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n-US" sz="2000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Karantina kesehatan adalah langkah penting dalam melindungi masyarakat dari penyakit menular. Dengan meningkatkan kesadaran masyarakat, memperkuat regulasi, dan meningkatkan koordinasi antar pihak, kita dapat bersama-sama menjaga kesehatan masyarakat dan mencegah penyebaran penyakit.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7281" y="1691796"/>
            <a:ext cx="6772811" cy="52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25"/>
              </a:lnSpc>
            </a:pPr>
            <a:r>
              <a:rPr lang="en-US" sz="480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Tujuan Utama Karantina Kesehatan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28294" y="2930712"/>
            <a:ext cx="2179022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Mencegah Penyebaran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22576" y="3885855"/>
            <a:ext cx="463915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n-US" sz="2800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Karantina Kesehatan bertujuan untuk membatasi penyebaran penyakit menular yang dapat mengancam kesehatan masyarakat. Ini dilakukan dengan memisahkan orang yang terinfeksi atau berisiko tertular dari orang sehat.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711073" y="2930712"/>
            <a:ext cx="2448164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Perlindungan Masyarakat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711073" y="3905577"/>
            <a:ext cx="463915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n-US" sz="2800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Tujuan lain adalah melindungi masyarakat dari penyakit menular dengan cara meminimalkan risiko penularan dan mencegah epidemi atau pandemi. Karantina kesehatan merupakan salah satu bentuk pencegahan yang efektif.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028700"/>
            <a:ext cx="4114800" cy="61731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114" y="1518316"/>
            <a:ext cx="5611773" cy="10474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88"/>
              </a:lnSpc>
            </a:pPr>
            <a:r>
              <a:rPr lang="en-US" sz="3263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Faktor Risiko dan Pencegahan</a:t>
            </a:r>
            <a:endParaRPr lang="en-US" sz="3263" dirty="0">
              <a:latin typeface="Palatino Linotype" panose="0204050205050503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3113" y="3033058"/>
            <a:ext cx="400586" cy="400586"/>
          </a:xfrm>
          <a:prstGeom prst="roundRect">
            <a:avLst>
              <a:gd name="adj" fmla="val 66672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47951" y="3107621"/>
            <a:ext cx="150823" cy="251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0"/>
              </a:lnSpc>
            </a:pPr>
            <a:r>
              <a:rPr lang="en-US" sz="195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1950" dirty="0">
              <a:latin typeface="Palatino Linotype" panose="0204050205050503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201668" y="3033058"/>
            <a:ext cx="2094726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613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Penyakit Menular</a:t>
            </a:r>
            <a:endParaRPr lang="en-US" sz="1613" dirty="0">
              <a:latin typeface="Palatino Linotype" panose="0204050205050503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201668" y="3401675"/>
            <a:ext cx="2138393" cy="19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13"/>
              </a:lnSpc>
            </a:pP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Penyakit menular yang sangat mudah menular seperti influenza, COVID-19, dan penyakit-penyakit lain yang dapat bertransmisi melalui udara, kontak, dan vektor.</a:t>
            </a:r>
            <a:endParaRPr lang="en-US" sz="1400" dirty="0">
              <a:latin typeface="Palatino Linotype" panose="0204050205050503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3518029" y="3033058"/>
            <a:ext cx="400586" cy="400586"/>
          </a:xfrm>
          <a:prstGeom prst="roundRect">
            <a:avLst>
              <a:gd name="adj" fmla="val 66672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642868" y="3107622"/>
            <a:ext cx="150823" cy="251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0"/>
              </a:lnSpc>
            </a:pPr>
            <a:r>
              <a:rPr lang="en-US" sz="195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1950" dirty="0">
              <a:latin typeface="Palatino Linotype" panose="0204050205050503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096583" y="3033060"/>
            <a:ext cx="2094726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613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Faktor Risiko</a:t>
            </a:r>
            <a:endParaRPr lang="en-US" sz="1613" dirty="0">
              <a:latin typeface="Palatino Linotype" panose="0204050205050503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096583" y="3401675"/>
            <a:ext cx="2138393" cy="19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13"/>
              </a:lnSpc>
            </a:pPr>
            <a:r>
              <a:rPr lang="en-US" sz="1400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Kondisi lingkungan yang kurang sanitasi, kepadatan penduduk yang tinggi, dan kurangnya akses terhadap layanan kesehatan dapat meningkatkan risiko penyebaran penyakit.</a:t>
            </a:r>
            <a:endParaRPr lang="en-US" sz="1400" dirty="0">
              <a:latin typeface="Palatino Linotype" panose="0204050205050503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3113" y="5773936"/>
            <a:ext cx="400586" cy="400586"/>
          </a:xfrm>
          <a:prstGeom prst="roundRect">
            <a:avLst>
              <a:gd name="adj" fmla="val 66672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47951" y="5848499"/>
            <a:ext cx="150823" cy="2513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0"/>
              </a:lnSpc>
            </a:pPr>
            <a:r>
              <a:rPr lang="en-US" sz="195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1950" dirty="0">
              <a:latin typeface="Palatino Linotype" panose="0204050205050503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201668" y="5773936"/>
            <a:ext cx="2094726" cy="261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sz="1613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Pencegahan</a:t>
            </a:r>
            <a:endParaRPr lang="en-US" sz="1613" dirty="0">
              <a:latin typeface="Palatino Linotype" panose="0204050205050503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201668" y="6142554"/>
            <a:ext cx="5033219" cy="5697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Menerapkan protokol kesehatan, vaksinasi, dan perilaku hidup bersih dan sehat dapat menjadi langkah pencegahan utama.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294" y="1999715"/>
            <a:ext cx="5278427" cy="52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>
              <a:lnSpc>
                <a:spcPts val="4125"/>
              </a:lnSpc>
            </a:pPr>
            <a:r>
              <a:rPr lang="en-US" sz="330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Kerangka Hukum Karantina</a:t>
            </a:r>
            <a:endParaRPr lang="en-US" sz="3300" dirty="0">
              <a:latin typeface="Palatino Linotype" panose="0204050205050503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293" y="2796957"/>
            <a:ext cx="5601415" cy="1626722"/>
          </a:xfrm>
          <a:prstGeom prst="roundRect">
            <a:avLst>
              <a:gd name="adj" fmla="val 16555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24925" y="2993589"/>
            <a:ext cx="4114532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>
              <a:lnSpc>
                <a:spcPts val="2063"/>
              </a:lnSpc>
            </a:pPr>
            <a:r>
              <a:rPr lang="en-US" sz="165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Undang-Undang Kekarantinaan Kesehatan</a:t>
            </a:r>
            <a:endParaRPr lang="en-US" sz="1650" dirty="0">
              <a:latin typeface="Palatino Linotype" panose="0204050205050503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24925" y="3365242"/>
            <a:ext cx="5208151" cy="861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n-US" sz="1388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UU No. 4 Tahun 1984 tentang Wabah Penyakit Menular dan UU No. 6 Tahun 2018 tentang Kekarantinaan Kesehatan menjadi dasar hukum utama karantina kesehatan di Indonesia.</a:t>
            </a:r>
            <a:endParaRPr lang="en-US" sz="1388" dirty="0">
              <a:latin typeface="Palatino Linotype" panose="0204050205050503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28293" y="4603165"/>
            <a:ext cx="5601415" cy="1626722"/>
          </a:xfrm>
          <a:prstGeom prst="roundRect">
            <a:avLst>
              <a:gd name="adj" fmla="val 16555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4925" y="4799796"/>
            <a:ext cx="2112139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just">
              <a:lnSpc>
                <a:spcPts val="2063"/>
              </a:lnSpc>
            </a:pPr>
            <a:r>
              <a:rPr lang="en-US" sz="165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Aturan Pelaksanaan</a:t>
            </a:r>
            <a:endParaRPr lang="en-US" sz="1650" dirty="0">
              <a:latin typeface="Palatino Linotype" panose="0204050205050503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24925" y="5171450"/>
            <a:ext cx="5208151" cy="861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n-US" sz="1388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Beberapa peraturan Menteri Kesehatan dan peraturan daerah mengatur pelaksanaan karantina kesehatan secara lebih spesifik sesuai dengan kondisi dan kebutuhan di setiap wilayah.</a:t>
            </a:r>
            <a:endParaRPr lang="en-US" sz="1388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DA1F07-EB7C-0953-487F-E8B50D68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24" y="52068"/>
            <a:ext cx="4423306" cy="44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3093" y="764693"/>
            <a:ext cx="6050413" cy="17236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25"/>
              </a:lnSpc>
            </a:pPr>
            <a:r>
              <a:rPr lang="en-US" sz="360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Dokumen dan Persyaratan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95" y="1626497"/>
            <a:ext cx="421838" cy="42183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219984" y="1626497"/>
            <a:ext cx="1687622" cy="527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Dokumen Perjalanan</a:t>
            </a:r>
            <a:endParaRPr lang="en-US" sz="1650" dirty="0">
              <a:latin typeface="Palatino Linotype" panose="0204050205050503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4743093" y="2391192"/>
            <a:ext cx="1687622" cy="1723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n-US" sz="1600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Paspor, visa, dan dokumen perjalanan lainnya mungkin diminta sebagai bukti identitas dan riwayat perjalanan seseorang.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946" y="1910352"/>
            <a:ext cx="421838" cy="42183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70023" y="1891527"/>
            <a:ext cx="1687622" cy="527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Sertifikat Kesehatan</a:t>
            </a:r>
            <a:endParaRPr lang="en-US" sz="1650" dirty="0">
              <a:latin typeface="Palatino Linotype" panose="0204050205050503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699944" y="2404792"/>
            <a:ext cx="1687622" cy="2298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n-US" sz="1600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Dokumen yang menyatakan bahwa seseorang bebas dari penyakit menular tertentu atau telah divaksinasi sesuai persyaratan yang berlaku.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709" y="2316180"/>
            <a:ext cx="421928" cy="42192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179870" y="2263182"/>
            <a:ext cx="1687711" cy="527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Formulir Karantina</a:t>
            </a:r>
            <a:endParaRPr lang="en-US" sz="1650" dirty="0">
              <a:latin typeface="Palatino Linotype" panose="0204050205050503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8656798" y="2833748"/>
            <a:ext cx="1687711" cy="2298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250"/>
              </a:lnSpc>
            </a:pPr>
            <a:r>
              <a:rPr lang="en-US" sz="1600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Formulir yang berisi data pribadi, riwayat perjalanan, dan kondisi kesehatan yang harus diisi oleh setiap orang yang masuk ke wilayah karantina.</a:t>
            </a:r>
            <a:endParaRPr lang="en-US" sz="1600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B32E91-EA6F-4F46-0E93-739D411B4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" y="968187"/>
            <a:ext cx="4602429" cy="450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028700"/>
            <a:ext cx="4114800" cy="6172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3019" y="1495187"/>
            <a:ext cx="3919686" cy="4899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825"/>
              </a:lnSpc>
            </a:pPr>
            <a:r>
              <a:rPr lang="en-US" sz="440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Strategi PSBB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21442" y="2235012"/>
            <a:ext cx="22860" cy="4499312"/>
          </a:xfrm>
          <a:prstGeom prst="roundRect">
            <a:avLst>
              <a:gd name="adj" fmla="val 109309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997402" y="2598272"/>
            <a:ext cx="583019" cy="22860"/>
          </a:xfrm>
          <a:prstGeom prst="roundRect">
            <a:avLst>
              <a:gd name="adj" fmla="val 1093098"/>
            </a:avLst>
          </a:prstGeom>
          <a:solidFill>
            <a:srgbClr val="F2B42D"/>
          </a:solidFill>
          <a:ln/>
        </p:spPr>
      </p:sp>
      <p:sp>
        <p:nvSpPr>
          <p:cNvPr id="6" name="Shape 3"/>
          <p:cNvSpPr/>
          <p:nvPr/>
        </p:nvSpPr>
        <p:spPr>
          <a:xfrm>
            <a:off x="645483" y="2422356"/>
            <a:ext cx="374779" cy="374779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62283" y="2492098"/>
            <a:ext cx="141089" cy="235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38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749060" y="2401550"/>
            <a:ext cx="1959799" cy="244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Pembatasan Sosial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749058" y="2746417"/>
            <a:ext cx="4525923" cy="533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Pembatasan aktivitas dan interaksi sosial untuk mengurangi kontak antar individu dan menekan penyebaran penyakit.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97402" y="3975854"/>
            <a:ext cx="583019" cy="22860"/>
          </a:xfrm>
          <a:prstGeom prst="roundRect">
            <a:avLst>
              <a:gd name="adj" fmla="val 1093098"/>
            </a:avLst>
          </a:prstGeom>
          <a:solidFill>
            <a:srgbClr val="D7425E"/>
          </a:solidFill>
          <a:ln/>
        </p:spPr>
      </p:sp>
      <p:sp>
        <p:nvSpPr>
          <p:cNvPr id="11" name="Shape 8"/>
          <p:cNvSpPr/>
          <p:nvPr/>
        </p:nvSpPr>
        <p:spPr>
          <a:xfrm>
            <a:off x="645483" y="3799940"/>
            <a:ext cx="374779" cy="374779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62283" y="3869680"/>
            <a:ext cx="141089" cy="235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38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749060" y="3779133"/>
            <a:ext cx="1959799" cy="244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Pengaturan Mobilitas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749058" y="4123999"/>
            <a:ext cx="4525923" cy="799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Pembatasan pergerakan orang dan barang untuk mencegah penularan penyakit dari daerah yang terinfeksi ke daerah yang belum terinfeksi.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97402" y="5619989"/>
            <a:ext cx="583019" cy="22860"/>
          </a:xfrm>
          <a:prstGeom prst="roundRect">
            <a:avLst>
              <a:gd name="adj" fmla="val 1093098"/>
            </a:avLst>
          </a:prstGeom>
          <a:solidFill>
            <a:srgbClr val="DD785E"/>
          </a:solidFill>
          <a:ln/>
        </p:spPr>
      </p:sp>
      <p:sp>
        <p:nvSpPr>
          <p:cNvPr id="16" name="Shape 13"/>
          <p:cNvSpPr/>
          <p:nvPr/>
        </p:nvSpPr>
        <p:spPr>
          <a:xfrm>
            <a:off x="645483" y="5444073"/>
            <a:ext cx="374779" cy="374779"/>
          </a:xfrm>
          <a:prstGeom prst="roundRect">
            <a:avLst>
              <a:gd name="adj" fmla="val 66675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62283" y="5513815"/>
            <a:ext cx="141089" cy="235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38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749060" y="5423267"/>
            <a:ext cx="2413963" cy="244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Peningkatan Kewaspadaan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749058" y="5768133"/>
            <a:ext cx="4525923" cy="799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Meningkatkan kesadaran dan kewaspadaan masyarakat terhadap risiko penyebaran penyakit melalui edukasi dan sosialisasi.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2578" y="1518315"/>
            <a:ext cx="5612844" cy="1046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88"/>
              </a:lnSpc>
            </a:pPr>
            <a:r>
              <a:rPr lang="en-US" sz="440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Mekanisme Karantina di Wilayah Terinfeksi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9" y="2831336"/>
            <a:ext cx="889397" cy="129328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78796" y="3009217"/>
            <a:ext cx="2092762" cy="261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Deteksi Dini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778796" y="3377565"/>
            <a:ext cx="4456628" cy="569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Identifikasi orang yang terinfeksi atau berisiko tertular melalui pemeriksaan kesehatan dan pelacakan kontak.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79" y="4124623"/>
            <a:ext cx="889397" cy="129328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78796" y="4302504"/>
            <a:ext cx="2092762" cy="261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Isolasi dan Karantina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778796" y="4670852"/>
            <a:ext cx="4456628" cy="569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Pemisahan orang yang terinfeksi dari orang sehat untuk mencegah penularan lebih lanjut.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79" y="5417909"/>
            <a:ext cx="889397" cy="129328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78796" y="5595791"/>
            <a:ext cx="2608004" cy="2616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25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Perawatan dan Rehabilitasi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778796" y="5964138"/>
            <a:ext cx="4456628" cy="569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Pemberian perawatan medis dan rehabilitasi bagi orang yang terinfeksi untuk memulihkan kesehatan mereka.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6C2AA9-BFC5-6E9C-B54A-D26FDD9CA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073" y="147748"/>
            <a:ext cx="4421291" cy="24869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3095" y="1883988"/>
            <a:ext cx="4876324" cy="52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25"/>
              </a:lnSpc>
            </a:pPr>
            <a:r>
              <a:rPr lang="en-US" sz="330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Peran Institusi Kesehatan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4743095" y="2681228"/>
            <a:ext cx="134570" cy="946190"/>
          </a:xfrm>
          <a:prstGeom prst="roundRect">
            <a:avLst>
              <a:gd name="adj" fmla="val 200121"/>
            </a:avLst>
          </a:prstGeom>
          <a:solidFill>
            <a:srgbClr val="00002E"/>
          </a:solidFill>
          <a:ln w="22860">
            <a:solidFill>
              <a:srgbClr val="F2B42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146893" y="2681230"/>
            <a:ext cx="2451914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Diagnosis dan Perawatan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5146893" y="3052882"/>
            <a:ext cx="5197614" cy="57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88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Melakukan diagnosis dan memberikan perawatan medis yang tepat bagi orang yang terinfeksi penyakit menular.</a:t>
            </a:r>
            <a:endParaRPr lang="en-US" sz="1388" dirty="0"/>
          </a:p>
        </p:txBody>
      </p:sp>
      <p:sp>
        <p:nvSpPr>
          <p:cNvPr id="7" name="Shape 4"/>
          <p:cNvSpPr/>
          <p:nvPr/>
        </p:nvSpPr>
        <p:spPr>
          <a:xfrm>
            <a:off x="5012325" y="3806905"/>
            <a:ext cx="134570" cy="946190"/>
          </a:xfrm>
          <a:prstGeom prst="roundRect">
            <a:avLst>
              <a:gd name="adj" fmla="val 200121"/>
            </a:avLst>
          </a:prstGeom>
          <a:solidFill>
            <a:srgbClr val="00002E"/>
          </a:solidFill>
          <a:ln w="22860">
            <a:solidFill>
              <a:srgbClr val="D7425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16125" y="3806907"/>
            <a:ext cx="2216527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Edukasi dan Sosialisasi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5416123" y="4178558"/>
            <a:ext cx="4928384" cy="57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88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Memberikan edukasi dan sosialisasi kepada masyarakat tentang pentingnya karantina dan pencegahan penyebaran penyakit.</a:t>
            </a:r>
            <a:endParaRPr lang="en-US" sz="1388" dirty="0"/>
          </a:p>
        </p:txBody>
      </p:sp>
      <p:sp>
        <p:nvSpPr>
          <p:cNvPr id="10" name="Shape 7"/>
          <p:cNvSpPr/>
          <p:nvPr/>
        </p:nvSpPr>
        <p:spPr>
          <a:xfrm>
            <a:off x="5281645" y="4932580"/>
            <a:ext cx="134570" cy="1233458"/>
          </a:xfrm>
          <a:prstGeom prst="roundRect">
            <a:avLst>
              <a:gd name="adj" fmla="val 200121"/>
            </a:avLst>
          </a:prstGeom>
          <a:solidFill>
            <a:srgbClr val="00002E"/>
          </a:solidFill>
          <a:ln w="22860">
            <a:solidFill>
              <a:srgbClr val="DD785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685442" y="4932582"/>
            <a:ext cx="2473256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sz="1650" dirty="0">
                <a:solidFill>
                  <a:srgbClr val="FFFFFF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Pemantauan dan Evaluasi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5685442" y="5304234"/>
            <a:ext cx="4659065" cy="861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sz="1388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Memantau dan mengevaluasi efektivitas pelaksanaan karantina kesehatan untuk meminimalkan dampak penyebaran penyakit.</a:t>
            </a:r>
            <a:endParaRPr lang="en-US" sz="1388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095581-40F8-3488-12B4-7AAB15DB1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19856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91520" y="467420"/>
            <a:ext cx="4224368" cy="528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25"/>
              </a:lnSpc>
            </a:pPr>
            <a:r>
              <a:rPr lang="en-US" sz="5400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Tantangan dan Solusi</a:t>
            </a:r>
            <a:endParaRPr lang="en-US" sz="5400" dirty="0">
              <a:latin typeface="Palatino Linotype" panose="0204050205050503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730" y="2555766"/>
            <a:ext cx="1603147" cy="130516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989927" y="3197634"/>
            <a:ext cx="134660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8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038363" y="2735254"/>
            <a:ext cx="2112139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Masyarakat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038361" y="3106907"/>
            <a:ext cx="6126659" cy="57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Kesadaran masyarakat yang rendah tentang pentingnya karantina, serta resistensi terhadap pembatasan sosial.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903704" y="3871913"/>
            <a:ext cx="6395978" cy="11430"/>
          </a:xfrm>
          <a:prstGeom prst="roundRect">
            <a:avLst>
              <a:gd name="adj" fmla="val 2356110"/>
            </a:avLst>
          </a:prstGeom>
          <a:solidFill>
            <a:srgbClr val="F2B42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110" y="3905756"/>
            <a:ext cx="3206294" cy="130516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989927" y="4378853"/>
            <a:ext cx="134660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8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585441" y="3941832"/>
            <a:ext cx="2112139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Sumber Daya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839890" y="4298779"/>
            <a:ext cx="5325130" cy="57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Keterbatasan sumber daya manusia dan fasilitas kesehatan untuk menangani kasus karantina yang meningkat.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705231" y="5221903"/>
            <a:ext cx="5594450" cy="11430"/>
          </a:xfrm>
          <a:prstGeom prst="roundRect">
            <a:avLst>
              <a:gd name="adj" fmla="val 2356110"/>
            </a:avLst>
          </a:prstGeom>
          <a:solidFill>
            <a:srgbClr val="D7425E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82" y="5255746"/>
            <a:ext cx="4809440" cy="130516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2989927" y="5728843"/>
            <a:ext cx="134660" cy="3589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81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5094432" y="5291374"/>
            <a:ext cx="2112139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063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Nunito Semi Bold" pitchFamily="34" charset="-122"/>
                <a:cs typeface="Nunito Semi Bold" pitchFamily="34" charset="-120"/>
              </a:rPr>
              <a:t>Koordinasi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5641511" y="5621060"/>
            <a:ext cx="4523512" cy="574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en-US" dirty="0">
                <a:solidFill>
                  <a:srgbClr val="FFFFFF"/>
                </a:solidFill>
                <a:latin typeface="Palatino Linotype" panose="02040502050505030304" pitchFamily="18" charset="0"/>
                <a:ea typeface="PT Sans" pitchFamily="34" charset="-122"/>
                <a:cs typeface="PT Sans" pitchFamily="34" charset="-120"/>
              </a:rPr>
              <a:t>Kesulitan dalam mengkoordinasikan berbagai pihak yang terlibat dalam pelaksanaan karantina kesehatan.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257</TotalTime>
  <Words>551</Words>
  <Application>Microsoft Office PowerPoint</Application>
  <PresentationFormat>Custom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News706 BT</vt:lpstr>
      <vt:lpstr>Nunito Semi Bold</vt:lpstr>
      <vt:lpstr>Palatino Linotype</vt:lpstr>
      <vt:lpstr>Arial</vt:lpstr>
      <vt:lpstr>PT Sans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septia dwi cahyani</cp:lastModifiedBy>
  <cp:revision>3</cp:revision>
  <dcterms:created xsi:type="dcterms:W3CDTF">2025-02-21T02:52:16Z</dcterms:created>
  <dcterms:modified xsi:type="dcterms:W3CDTF">2025-02-21T07:17:06Z</dcterms:modified>
</cp:coreProperties>
</file>