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74" r:id="rId17"/>
    <p:sldId id="275" r:id="rId18"/>
    <p:sldId id="276" r:id="rId19"/>
    <p:sldId id="269" r:id="rId20"/>
    <p:sldId id="270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54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C74-B4D5-448A-9C32-EF26B588A29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02A9-ED51-411E-80CA-6AC9C8E71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0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C74-B4D5-448A-9C32-EF26B588A29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02A9-ED51-411E-80CA-6AC9C8E71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2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C74-B4D5-448A-9C32-EF26B588A29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02A9-ED51-411E-80CA-6AC9C8E71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08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C74-B4D5-448A-9C32-EF26B588A29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02A9-ED51-411E-80CA-6AC9C8E712D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7547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C74-B4D5-448A-9C32-EF26B588A29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02A9-ED51-411E-80CA-6AC9C8E71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74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C74-B4D5-448A-9C32-EF26B588A29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02A9-ED51-411E-80CA-6AC9C8E71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00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C74-B4D5-448A-9C32-EF26B588A29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02A9-ED51-411E-80CA-6AC9C8E71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38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C74-B4D5-448A-9C32-EF26B588A29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02A9-ED51-411E-80CA-6AC9C8E71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02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C74-B4D5-448A-9C32-EF26B588A29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02A9-ED51-411E-80CA-6AC9C8E71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6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C74-B4D5-448A-9C32-EF26B588A29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02A9-ED51-411E-80CA-6AC9C8E71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6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C74-B4D5-448A-9C32-EF26B588A29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02A9-ED51-411E-80CA-6AC9C8E71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2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C74-B4D5-448A-9C32-EF26B588A29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02A9-ED51-411E-80CA-6AC9C8E71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6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C74-B4D5-448A-9C32-EF26B588A29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02A9-ED51-411E-80CA-6AC9C8E71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5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C74-B4D5-448A-9C32-EF26B588A29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02A9-ED51-411E-80CA-6AC9C8E71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7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C74-B4D5-448A-9C32-EF26B588A29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02A9-ED51-411E-80CA-6AC9C8E71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3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C74-B4D5-448A-9C32-EF26B588A29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02A9-ED51-411E-80CA-6AC9C8E71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89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C74-B4D5-448A-9C32-EF26B588A29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02A9-ED51-411E-80CA-6AC9C8E71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2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D84DC74-B4D5-448A-9C32-EF26B588A297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502A9-ED51-411E-80CA-6AC9C8E71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60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205F-21C2-4449-9F31-231EA97A02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SCREENING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3A653-5F38-4CE8-87B9-230F4417D6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85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D0751-E2C9-4E95-A327-BC5C898DB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TIPE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ABF21-6EFB-4870-83F0-062F9B35F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Pemeriksaan </a:t>
            </a:r>
            <a:r>
              <a:rPr lang="en-US" dirty="0" err="1"/>
              <a:t>seba</a:t>
            </a:r>
            <a:r>
              <a:rPr lang="en-US" dirty="0"/>
              <a:t> </a:t>
            </a:r>
            <a:r>
              <a:rPr lang="en-US" dirty="0" err="1"/>
              <a:t>guna</a:t>
            </a:r>
            <a:endParaRPr lang="en-US" dirty="0"/>
          </a:p>
          <a:p>
            <a:pPr lvl="1"/>
            <a:r>
              <a:rPr lang="en-US" dirty="0" err="1"/>
              <a:t>Penyaringan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 dengan lebih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tes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bersamaan</a:t>
            </a:r>
            <a:r>
              <a:rPr lang="en-US" dirty="0"/>
              <a:t> untuk </a:t>
            </a:r>
            <a:r>
              <a:rPr lang="en-US" dirty="0" err="1"/>
              <a:t>mendeteksi</a:t>
            </a:r>
            <a:r>
              <a:rPr lang="en-US" dirty="0"/>
              <a:t> lebih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penyakit</a:t>
            </a:r>
            <a:endParaRPr lang="en-US" dirty="0"/>
          </a:p>
          <a:p>
            <a:pPr lvl="1"/>
            <a:r>
              <a:rPr lang="en-US" dirty="0" err="1"/>
              <a:t>Contoh</a:t>
            </a:r>
            <a:r>
              <a:rPr lang="en-US" dirty="0"/>
              <a:t> : </a:t>
            </a:r>
            <a:r>
              <a:rPr lang="en-US" dirty="0" err="1"/>
              <a:t>Skrining</a:t>
            </a:r>
            <a:r>
              <a:rPr lang="en-US" dirty="0"/>
              <a:t> ibu </a:t>
            </a:r>
            <a:r>
              <a:rPr lang="en-US" dirty="0" err="1"/>
              <a:t>hamil</a:t>
            </a:r>
            <a:r>
              <a:rPr lang="en-US" dirty="0"/>
              <a:t> untuk VDRL, HIV, HBV dengan </a:t>
            </a:r>
            <a:r>
              <a:rPr lang="en-US" dirty="0" err="1"/>
              <a:t>tes</a:t>
            </a:r>
            <a:r>
              <a:rPr lang="en-US" dirty="0"/>
              <a:t> </a:t>
            </a:r>
            <a:r>
              <a:rPr lang="en-US" dirty="0" err="1"/>
              <a:t>serologis</a:t>
            </a:r>
            <a:endParaRPr lang="en-US" dirty="0"/>
          </a:p>
          <a:p>
            <a:r>
              <a:rPr lang="en-US" dirty="0"/>
              <a:t>Pemeriksaan </a:t>
            </a:r>
            <a:r>
              <a:rPr lang="en-US" dirty="0" err="1"/>
              <a:t>multifasik</a:t>
            </a:r>
            <a:endParaRPr lang="en-US" dirty="0"/>
          </a:p>
          <a:p>
            <a:pPr lvl="1"/>
            <a:r>
              <a:rPr lang="en-US" dirty="0"/>
              <a:t>Pemeriksaan dimana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diagnostic digunakan </a:t>
            </a:r>
            <a:r>
              <a:rPr lang="en-US" dirty="0" err="1"/>
              <a:t>selama</a:t>
            </a:r>
            <a:r>
              <a:rPr lang="en-US" dirty="0"/>
              <a:t> program pemeriksaan yang sama</a:t>
            </a:r>
          </a:p>
          <a:p>
            <a:pPr lvl="1"/>
            <a:r>
              <a:rPr lang="en-US" dirty="0" err="1"/>
              <a:t>Contoh</a:t>
            </a:r>
            <a:r>
              <a:rPr lang="en-US" dirty="0"/>
              <a:t> : DM-FBS, Glucose tolerance test; </a:t>
            </a:r>
            <a:r>
              <a:rPr lang="en-US" dirty="0" err="1"/>
              <a:t>Sicle</a:t>
            </a:r>
            <a:r>
              <a:rPr lang="en-US" dirty="0"/>
              <a:t> cell anemia – CBC, Hb </a:t>
            </a:r>
            <a:r>
              <a:rPr lang="en-US" dirty="0" err="1"/>
              <a:t>electrophoesis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46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57265-262E-481C-8AE6-734716167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KRITERIA SKRINING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F2C23-C55B-499B-BC5E-2F6C0CCE2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Sebelum </a:t>
            </a:r>
            <a:r>
              <a:rPr lang="en-US" dirty="0" err="1"/>
              <a:t>memulai</a:t>
            </a:r>
            <a:r>
              <a:rPr lang="en-US" dirty="0"/>
              <a:t> program </a:t>
            </a:r>
            <a:r>
              <a:rPr lang="en-US" dirty="0" err="1"/>
              <a:t>skrining</a:t>
            </a:r>
            <a:r>
              <a:rPr lang="en-US" dirty="0"/>
              <a:t>, </a:t>
            </a:r>
            <a:r>
              <a:rPr lang="en-US" dirty="0" err="1"/>
              <a:t>keputusan</a:t>
            </a:r>
            <a:r>
              <a:rPr lang="en-US" dirty="0"/>
              <a:t> harus </a:t>
            </a:r>
            <a:r>
              <a:rPr lang="en-US" dirty="0" err="1"/>
              <a:t>dibuat</a:t>
            </a:r>
            <a:r>
              <a:rPr lang="en-US" dirty="0"/>
              <a:t>, apakah program tersebut </a:t>
            </a:r>
            <a:r>
              <a:rPr lang="en-US" dirty="0" err="1"/>
              <a:t>mematuhi</a:t>
            </a:r>
            <a:r>
              <a:rPr lang="en-US" dirty="0"/>
              <a:t> semua </a:t>
            </a:r>
            <a:r>
              <a:rPr lang="en-US" dirty="0" err="1"/>
              <a:t>justifikasi</a:t>
            </a:r>
            <a:r>
              <a:rPr lang="en-US" dirty="0"/>
              <a:t> </a:t>
            </a:r>
            <a:r>
              <a:rPr lang="en-US" dirty="0" err="1"/>
              <a:t>etika</a:t>
            </a:r>
            <a:r>
              <a:rPr lang="en-US" dirty="0"/>
              <a:t>, </a:t>
            </a:r>
            <a:r>
              <a:rPr lang="en-US" dirty="0" err="1"/>
              <a:t>ilmiah</a:t>
            </a:r>
            <a:r>
              <a:rPr lang="en-US" dirty="0"/>
              <a:t> dan </a:t>
            </a:r>
            <a:r>
              <a:rPr lang="en-US" dirty="0" err="1"/>
              <a:t>finansial</a:t>
            </a:r>
            <a:endParaRPr lang="en-US" dirty="0"/>
          </a:p>
          <a:p>
            <a:r>
              <a:rPr lang="en-US" dirty="0" err="1"/>
              <a:t>Prinsip-prinsip</a:t>
            </a:r>
            <a:r>
              <a:rPr lang="en-US" dirty="0"/>
              <a:t> yang seharusnya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pengenalan</a:t>
            </a:r>
            <a:r>
              <a:rPr lang="en-US" dirty="0"/>
              <a:t> program </a:t>
            </a:r>
            <a:r>
              <a:rPr lang="en-US" dirty="0" err="1"/>
              <a:t>skrining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kali </a:t>
            </a:r>
            <a:r>
              <a:rPr lang="en-US" dirty="0" err="1"/>
              <a:t>diutarakan</a:t>
            </a:r>
            <a:r>
              <a:rPr lang="en-US" dirty="0"/>
              <a:t> oleh Wilson dan Junger (1968)</a:t>
            </a:r>
          </a:p>
          <a:p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skrining</a:t>
            </a:r>
            <a:r>
              <a:rPr lang="en-US" dirty="0"/>
              <a:t> </a:t>
            </a:r>
            <a:r>
              <a:rPr lang="en-US" dirty="0" err="1"/>
              <a:t>didasarkan</a:t>
            </a:r>
            <a:r>
              <a:rPr lang="en-US" dirty="0"/>
              <a:t> pada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dan uji </a:t>
            </a:r>
            <a:r>
              <a:rPr lang="en-US" dirty="0" err="1"/>
              <a:t>skrining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29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4772B-CE1E-4205-AB2D-D49E1D15E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PENYAKIT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A9DF9-6AF0-4252-AB7B-E73BC4DAC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Penyakit</a:t>
            </a:r>
            <a:r>
              <a:rPr lang="en-US" dirty="0"/>
              <a:t> harus </a:t>
            </a:r>
            <a:r>
              <a:rPr lang="en-US" dirty="0" err="1"/>
              <a:t>menjadi</a:t>
            </a:r>
            <a:r>
              <a:rPr lang="en-US" dirty="0"/>
              <a:t> masalah </a:t>
            </a:r>
            <a:r>
              <a:rPr lang="en-US" dirty="0" err="1"/>
              <a:t>kesehatan</a:t>
            </a:r>
            <a:r>
              <a:rPr lang="en-US" dirty="0"/>
              <a:t> yang penting (</a:t>
            </a:r>
            <a:r>
              <a:rPr lang="en-US" dirty="0" err="1"/>
              <a:t>prevalensi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) misalnya TBC</a:t>
            </a:r>
          </a:p>
          <a:p>
            <a:r>
              <a:rPr lang="en-US" dirty="0" err="1"/>
              <a:t>Penyakit</a:t>
            </a:r>
            <a:r>
              <a:rPr lang="en-US" dirty="0"/>
              <a:t> harus </a:t>
            </a:r>
            <a:r>
              <a:rPr lang="en-US" dirty="0" err="1"/>
              <a:t>memilki</a:t>
            </a:r>
            <a:r>
              <a:rPr lang="en-US" dirty="0"/>
              <a:t> tahap </a:t>
            </a:r>
            <a:r>
              <a:rPr lang="en-US" dirty="0" err="1"/>
              <a:t>praklinis</a:t>
            </a:r>
            <a:r>
              <a:rPr lang="en-US" dirty="0"/>
              <a:t> yang </a:t>
            </a:r>
            <a:r>
              <a:rPr lang="en-US" dirty="0" err="1"/>
              <a:t>panjang</a:t>
            </a:r>
            <a:r>
              <a:rPr lang="en-US" dirty="0"/>
              <a:t> dan dapat </a:t>
            </a:r>
            <a:r>
              <a:rPr lang="en-US" dirty="0" err="1"/>
              <a:t>dideteksi</a:t>
            </a:r>
            <a:r>
              <a:rPr lang="en-US" dirty="0"/>
              <a:t> </a:t>
            </a:r>
          </a:p>
          <a:p>
            <a:r>
              <a:rPr lang="en-US" dirty="0"/>
              <a:t>Riwayat </a:t>
            </a:r>
            <a:r>
              <a:rPr lang="en-US" dirty="0" err="1"/>
              <a:t>alamiah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harus </a:t>
            </a:r>
            <a:r>
              <a:rPr lang="en-US" dirty="0" err="1"/>
              <a:t>dipahami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memadai</a:t>
            </a:r>
            <a:endParaRPr lang="en-US" dirty="0"/>
          </a:p>
          <a:p>
            <a:r>
              <a:rPr lang="en-US" dirty="0" err="1"/>
              <a:t>Tes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 harus </a:t>
            </a:r>
            <a:r>
              <a:rPr lang="en-US" dirty="0" err="1"/>
              <a:t>tersedia</a:t>
            </a:r>
            <a:r>
              <a:rPr lang="en-US" dirty="0"/>
              <a:t> untuk </a:t>
            </a:r>
            <a:r>
              <a:rPr lang="en-US" dirty="0" err="1"/>
              <a:t>deteksi</a:t>
            </a:r>
            <a:r>
              <a:rPr lang="en-US" dirty="0"/>
              <a:t> </a:t>
            </a:r>
            <a:r>
              <a:rPr lang="en-US" dirty="0" err="1"/>
              <a:t>dini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(sebelum tanda dan </a:t>
            </a:r>
            <a:r>
              <a:rPr lang="en-US" dirty="0" err="1"/>
              <a:t>gejala</a:t>
            </a:r>
            <a:r>
              <a:rPr lang="en-US" dirty="0"/>
              <a:t> muncul)</a:t>
            </a:r>
          </a:p>
          <a:p>
            <a:r>
              <a:rPr lang="en-US" dirty="0" err="1"/>
              <a:t>Fasilitas</a:t>
            </a:r>
            <a:r>
              <a:rPr lang="en-US" dirty="0"/>
              <a:t> harus </a:t>
            </a:r>
            <a:r>
              <a:rPr lang="en-US" dirty="0" err="1"/>
              <a:t>tersdia</a:t>
            </a:r>
            <a:r>
              <a:rPr lang="en-US" dirty="0"/>
              <a:t> untuk diagnosis </a:t>
            </a:r>
            <a:r>
              <a:rPr lang="en-US" dirty="0" err="1"/>
              <a:t>penyakit</a:t>
            </a:r>
            <a:endParaRPr lang="en-US" dirty="0"/>
          </a:p>
          <a:p>
            <a:r>
              <a:rPr lang="en-US" dirty="0" err="1"/>
              <a:t>Deteksi</a:t>
            </a:r>
            <a:r>
              <a:rPr lang="en-US" dirty="0"/>
              <a:t> </a:t>
            </a:r>
            <a:r>
              <a:rPr lang="en-US" dirty="0" err="1"/>
              <a:t>dini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dan </a:t>
            </a:r>
            <a:r>
              <a:rPr lang="en-US" dirty="0" err="1"/>
              <a:t>pengobatannya</a:t>
            </a:r>
            <a:r>
              <a:rPr lang="en-US" dirty="0"/>
              <a:t> harus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mortalitas</a:t>
            </a:r>
            <a:r>
              <a:rPr lang="en-US" dirty="0"/>
              <a:t> dan </a:t>
            </a:r>
            <a:r>
              <a:rPr lang="en-US" dirty="0" err="1"/>
              <a:t>morbiditas</a:t>
            </a:r>
            <a:endParaRPr lang="en-US" dirty="0"/>
          </a:p>
          <a:p>
            <a:r>
              <a:rPr lang="en-US" dirty="0" err="1"/>
              <a:t>Penyakit</a:t>
            </a:r>
            <a:r>
              <a:rPr lang="en-US" dirty="0"/>
              <a:t> tersebut harus bisa </a:t>
            </a:r>
            <a:r>
              <a:rPr lang="en-US" dirty="0" err="1"/>
              <a:t>diobati</a:t>
            </a:r>
            <a:r>
              <a:rPr lang="en-US" dirty="0"/>
              <a:t>, dan harus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 yang </a:t>
            </a:r>
            <a:r>
              <a:rPr lang="en-US" dirty="0" err="1"/>
              <a:t>diakui</a:t>
            </a:r>
            <a:r>
              <a:rPr lang="en-US" dirty="0"/>
              <a:t> untuk </a:t>
            </a:r>
            <a:r>
              <a:rPr lang="en-US" dirty="0" err="1"/>
              <a:t>lesi</a:t>
            </a:r>
            <a:r>
              <a:rPr lang="en-US" dirty="0"/>
              <a:t> yang </a:t>
            </a:r>
            <a:r>
              <a:rPr lang="en-US" dirty="0" err="1"/>
              <a:t>diidentifikasi</a:t>
            </a:r>
            <a:r>
              <a:rPr lang="en-US" dirty="0"/>
              <a:t> setelah </a:t>
            </a:r>
            <a:r>
              <a:rPr lang="en-US" dirty="0" err="1"/>
              <a:t>skrining</a:t>
            </a:r>
            <a:endParaRPr lang="en-US" dirty="0"/>
          </a:p>
          <a:p>
            <a:r>
              <a:rPr lang="en-US" dirty="0" err="1"/>
              <a:t>Manfaat</a:t>
            </a:r>
            <a:r>
              <a:rPr lang="en-US" dirty="0"/>
              <a:t> yang </a:t>
            </a:r>
            <a:r>
              <a:rPr lang="en-US" dirty="0" err="1"/>
              <a:t>diharapkan</a:t>
            </a:r>
            <a:r>
              <a:rPr lang="en-US" dirty="0"/>
              <a:t> harus </a:t>
            </a:r>
            <a:r>
              <a:rPr lang="en-US" dirty="0" err="1"/>
              <a:t>melebihi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dan </a:t>
            </a:r>
            <a:r>
              <a:rPr lang="en-US" dirty="0" err="1"/>
              <a:t>biaya</a:t>
            </a:r>
            <a:endParaRPr lang="en-US" dirty="0"/>
          </a:p>
          <a:p>
            <a:r>
              <a:rPr lang="en-US" dirty="0" err="1"/>
              <a:t>Kebijakan</a:t>
            </a:r>
            <a:r>
              <a:rPr lang="en-US" dirty="0"/>
              <a:t> harus </a:t>
            </a:r>
            <a:r>
              <a:rPr lang="en-US" dirty="0" err="1"/>
              <a:t>disepakati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siapa 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dirawat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pasien</a:t>
            </a:r>
          </a:p>
        </p:txBody>
      </p:sp>
    </p:spTree>
    <p:extLst>
      <p:ext uri="{BB962C8B-B14F-4D97-AF65-F5344CB8AC3E}">
        <p14:creationId xmlns:p14="http://schemas.microsoft.com/office/powerpoint/2010/main" val="3563832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8CE26-B0B5-49A2-B994-E0B87AEC9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 SKRINING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73BD-CFE9-474A-BC6D-C2C9F93DA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6234189" cy="419548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Inexpensive &amp; Easy to apply (simplicity) : </a:t>
            </a:r>
            <a:r>
              <a:rPr lang="en-US" dirty="0" err="1"/>
              <a:t>Tes</a:t>
            </a:r>
            <a:r>
              <a:rPr lang="en-US" dirty="0"/>
              <a:t> harus mudah </a:t>
            </a:r>
            <a:r>
              <a:rPr lang="en-US" dirty="0" err="1"/>
              <a:t>dilakukan</a:t>
            </a:r>
            <a:r>
              <a:rPr lang="en-US" dirty="0"/>
              <a:t>, </a:t>
            </a:r>
            <a:r>
              <a:rPr lang="en-US" dirty="0" err="1"/>
              <a:t>ditafsirkan</a:t>
            </a:r>
            <a:r>
              <a:rPr lang="en-US" dirty="0"/>
              <a:t>, dan jika </a:t>
            </a:r>
            <a:r>
              <a:rPr lang="en-US" dirty="0" err="1"/>
              <a:t>memungkinkan</a:t>
            </a:r>
            <a:r>
              <a:rPr lang="en-US" dirty="0"/>
              <a:t> dapat digunakan oleh </a:t>
            </a:r>
            <a:r>
              <a:rPr lang="en-US" dirty="0" err="1"/>
              <a:t>paramedis</a:t>
            </a:r>
            <a:r>
              <a:rPr lang="en-US" dirty="0"/>
              <a:t> dan </a:t>
            </a:r>
            <a:r>
              <a:rPr lang="en-US" dirty="0" err="1"/>
              <a:t>personel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 : </a:t>
            </a:r>
            <a:r>
              <a:rPr lang="en-US" dirty="0" err="1"/>
              <a:t>Tes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, urine dan EKG untuk </a:t>
            </a:r>
            <a:r>
              <a:rPr lang="en-US" dirty="0" err="1"/>
              <a:t>deteksi</a:t>
            </a:r>
            <a:r>
              <a:rPr lang="en-US" dirty="0"/>
              <a:t> </a:t>
            </a:r>
            <a:r>
              <a:rPr lang="en-US" dirty="0" err="1"/>
              <a:t>dini</a:t>
            </a:r>
            <a:r>
              <a:rPr lang="en-US" dirty="0"/>
              <a:t> </a:t>
            </a:r>
            <a:r>
              <a:rPr lang="en-US" dirty="0" err="1"/>
              <a:t>hipertensi</a:t>
            </a:r>
            <a:endParaRPr lang="en-US" dirty="0"/>
          </a:p>
          <a:p>
            <a:r>
              <a:rPr lang="en-US" dirty="0"/>
              <a:t>Acceptable. Karena </a:t>
            </a:r>
            <a:r>
              <a:rPr lang="en-US" dirty="0" err="1"/>
              <a:t>partisipasi</a:t>
            </a:r>
            <a:r>
              <a:rPr lang="en-US" dirty="0"/>
              <a:t> dalam </a:t>
            </a:r>
            <a:r>
              <a:rPr lang="en-US" dirty="0" err="1"/>
              <a:t>skrining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sukarela</a:t>
            </a:r>
            <a:r>
              <a:rPr lang="en-US" dirty="0"/>
              <a:t>, </a:t>
            </a:r>
            <a:r>
              <a:rPr lang="en-US" dirty="0" err="1"/>
              <a:t>tes</a:t>
            </a:r>
            <a:r>
              <a:rPr lang="en-US" dirty="0"/>
              <a:t> tersebut harus dapat </a:t>
            </a:r>
            <a:r>
              <a:rPr lang="en-US" dirty="0" err="1"/>
              <a:t>diterima</a:t>
            </a:r>
            <a:r>
              <a:rPr lang="en-US" dirty="0"/>
              <a:t> oleh </a:t>
            </a:r>
            <a:r>
              <a:rPr lang="en-US" dirty="0" err="1"/>
              <a:t>mereka</a:t>
            </a:r>
            <a:r>
              <a:rPr lang="en-US" dirty="0"/>
              <a:t> yang </a:t>
            </a:r>
            <a:r>
              <a:rPr lang="en-US" dirty="0" err="1"/>
              <a:t>menjalaninya</a:t>
            </a:r>
            <a:r>
              <a:rPr lang="en-US" dirty="0"/>
              <a:t>. </a:t>
            </a:r>
            <a:r>
              <a:rPr lang="en-US" dirty="0" err="1"/>
              <a:t>Secara</a:t>
            </a:r>
            <a:r>
              <a:rPr lang="en-US" dirty="0"/>
              <a:t> umum </a:t>
            </a:r>
            <a:r>
              <a:rPr lang="en-US" dirty="0" err="1"/>
              <a:t>tes</a:t>
            </a:r>
            <a:r>
              <a:rPr lang="en-US" dirty="0"/>
              <a:t> yang </a:t>
            </a:r>
            <a:r>
              <a:rPr lang="en-US" dirty="0" err="1"/>
              <a:t>menyakitkan</a:t>
            </a:r>
            <a:r>
              <a:rPr lang="en-US" dirty="0"/>
              <a:t>, tidak </a:t>
            </a:r>
            <a:r>
              <a:rPr lang="en-US" dirty="0" err="1"/>
              <a:t>menyenamhkan</a:t>
            </a:r>
            <a:r>
              <a:rPr lang="en-US" dirty="0"/>
              <a:t> atau </a:t>
            </a:r>
            <a:r>
              <a:rPr lang="en-US" dirty="0" err="1"/>
              <a:t>memalukan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tidak dapat </a:t>
            </a:r>
            <a:r>
              <a:rPr lang="en-US" dirty="0" err="1"/>
              <a:t>diterima</a:t>
            </a:r>
            <a:r>
              <a:rPr lang="en-US" dirty="0"/>
              <a:t>, misalnya  </a:t>
            </a:r>
            <a:r>
              <a:rPr lang="en-US" dirty="0" err="1"/>
              <a:t>skrining</a:t>
            </a:r>
            <a:r>
              <a:rPr lang="en-US" dirty="0"/>
              <a:t> </a:t>
            </a:r>
            <a:r>
              <a:rPr lang="en-US" dirty="0" err="1"/>
              <a:t>unutk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prostat</a:t>
            </a:r>
            <a:endParaRPr lang="en-US" dirty="0"/>
          </a:p>
          <a:p>
            <a:r>
              <a:rPr lang="en-US" dirty="0"/>
              <a:t>Valid. </a:t>
            </a:r>
            <a:r>
              <a:rPr lang="en-US" dirty="0" err="1"/>
              <a:t>Keakuratan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tes</a:t>
            </a:r>
            <a:r>
              <a:rPr lang="en-US" dirty="0"/>
              <a:t>; </a:t>
            </a:r>
            <a:r>
              <a:rPr lang="en-US" dirty="0" err="1"/>
              <a:t>seberapa</a:t>
            </a:r>
            <a:r>
              <a:rPr lang="en-US" dirty="0"/>
              <a:t> </a:t>
            </a:r>
            <a:r>
              <a:rPr lang="en-US" dirty="0" err="1"/>
              <a:t>dekat</a:t>
            </a:r>
            <a:r>
              <a:rPr lang="en-US" dirty="0"/>
              <a:t> hasil </a:t>
            </a:r>
            <a:r>
              <a:rPr lang="en-US" dirty="0" err="1"/>
              <a:t>pengujian</a:t>
            </a:r>
            <a:r>
              <a:rPr lang="en-US" dirty="0"/>
              <a:t> dengan </a:t>
            </a:r>
            <a:r>
              <a:rPr lang="en-US" dirty="0" err="1"/>
              <a:t>nilai</a:t>
            </a:r>
            <a:r>
              <a:rPr lang="en-US" dirty="0"/>
              <a:t> sebenarnya</a:t>
            </a:r>
          </a:p>
          <a:p>
            <a:r>
              <a:rPr lang="en-US" dirty="0"/>
              <a:t>Reliable. </a:t>
            </a:r>
            <a:r>
              <a:rPr lang="en-US" dirty="0" err="1"/>
              <a:t>Ketepatan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uji; </a:t>
            </a:r>
            <a:r>
              <a:rPr lang="en-US" dirty="0" err="1"/>
              <a:t>seberapa</a:t>
            </a:r>
            <a:r>
              <a:rPr lang="en-US" dirty="0"/>
              <a:t>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hasil </a:t>
            </a:r>
            <a:r>
              <a:rPr lang="en-US" dirty="0" err="1"/>
              <a:t>pengujian</a:t>
            </a:r>
            <a:r>
              <a:rPr lang="en-US" dirty="0"/>
              <a:t> pada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pengulangan</a:t>
            </a:r>
            <a:r>
              <a:rPr lang="en-US" dirty="0"/>
              <a:t> </a:t>
            </a:r>
          </a:p>
          <a:p>
            <a:r>
              <a:rPr lang="en-US" dirty="0"/>
              <a:t>Yielding; </a:t>
            </a:r>
            <a:r>
              <a:rPr lang="en-US" dirty="0" err="1"/>
              <a:t>menghasilkan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330BD0-642C-4CCD-92B5-06DCDB10A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620" y="1853248"/>
            <a:ext cx="4326673" cy="41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7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83C41-7F93-4791-96EE-8DC89D4A6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VALIDITAS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E33CF-27CD-4208-8DB7-82591604F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Validitas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keakuratan</a:t>
            </a:r>
            <a:r>
              <a:rPr lang="en-US" dirty="0"/>
              <a:t> </a:t>
            </a:r>
            <a:r>
              <a:rPr lang="en-US" dirty="0" err="1"/>
              <a:t>tes</a:t>
            </a:r>
            <a:endParaRPr lang="en-US" dirty="0"/>
          </a:p>
          <a:p>
            <a:r>
              <a:rPr lang="en-US" dirty="0" err="1"/>
              <a:t>Mengungkapkan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tes</a:t>
            </a:r>
            <a:r>
              <a:rPr lang="en-US" dirty="0"/>
              <a:t> untuk </a:t>
            </a:r>
            <a:r>
              <a:rPr lang="en-US" dirty="0" err="1"/>
              <a:t>memisahkan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yang </a:t>
            </a:r>
            <a:r>
              <a:rPr lang="en-US" dirty="0" err="1"/>
              <a:t>menderita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dan yang tidak</a:t>
            </a:r>
          </a:p>
          <a:p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sistematik</a:t>
            </a:r>
            <a:r>
              <a:rPr lang="en-US" dirty="0"/>
              <a:t> yang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yang sahih</a:t>
            </a:r>
          </a:p>
          <a:p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validitas</a:t>
            </a:r>
            <a:endParaRPr lang="en-US" dirty="0"/>
          </a:p>
          <a:p>
            <a:pPr lvl="1"/>
            <a:r>
              <a:rPr lang="en-US" dirty="0"/>
              <a:t>Sensitivity (</a:t>
            </a:r>
            <a:r>
              <a:rPr lang="en-US" dirty="0" err="1"/>
              <a:t>kepekaan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Specifity</a:t>
            </a:r>
            <a:r>
              <a:rPr lang="en-US" dirty="0"/>
              <a:t> (</a:t>
            </a:r>
            <a:r>
              <a:rPr lang="en-US" dirty="0" err="1"/>
              <a:t>Kekhususan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Predictive Accuracy (</a:t>
            </a:r>
            <a:r>
              <a:rPr lang="en-US" dirty="0" err="1"/>
              <a:t>Akurasi</a:t>
            </a:r>
            <a:r>
              <a:rPr lang="en-US" dirty="0"/>
              <a:t> </a:t>
            </a:r>
            <a:r>
              <a:rPr lang="en-US" dirty="0" err="1"/>
              <a:t>prediktif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60769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6573A-34FD-4A05-BFDD-DF922BB7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A17BD-A8B0-43E8-87BE-DE29EF96D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3490990" cy="4195481"/>
          </a:xfrm>
        </p:spPr>
        <p:txBody>
          <a:bodyPr/>
          <a:lstStyle/>
          <a:p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tes</a:t>
            </a:r>
            <a:r>
              <a:rPr lang="en-US" dirty="0"/>
              <a:t> </a:t>
            </a:r>
            <a:r>
              <a:rPr lang="en-US" dirty="0" err="1"/>
              <a:t>mengidentifikasi</a:t>
            </a:r>
            <a:r>
              <a:rPr lang="en-US" dirty="0"/>
              <a:t> orang yang </a:t>
            </a:r>
            <a:r>
              <a:rPr lang="en-US" dirty="0" err="1"/>
              <a:t>mengidap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dengan benar (True positives)</a:t>
            </a:r>
          </a:p>
          <a:p>
            <a:r>
              <a:rPr lang="en-US" dirty="0" err="1"/>
              <a:t>Proporsi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yang benar-benar sakit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AF67AA-86E9-4149-9669-692D2662E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472" y="2028629"/>
            <a:ext cx="6435925" cy="41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92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6573A-34FD-4A05-BFDD-DF922BB7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SPECIIFITY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A17BD-A8B0-43E8-87BE-DE29EF96D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9"/>
            <a:ext cx="10025604" cy="1376082"/>
          </a:xfrm>
        </p:spPr>
        <p:txBody>
          <a:bodyPr/>
          <a:lstStyle/>
          <a:p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tes</a:t>
            </a:r>
            <a:r>
              <a:rPr lang="en-US" dirty="0"/>
              <a:t> </a:t>
            </a:r>
            <a:r>
              <a:rPr lang="en-US" dirty="0" err="1"/>
              <a:t>mengidentifikasi</a:t>
            </a:r>
            <a:r>
              <a:rPr lang="en-US" dirty="0"/>
              <a:t> orang yang tidak </a:t>
            </a:r>
            <a:r>
              <a:rPr lang="en-US" dirty="0" err="1"/>
              <a:t>mengidap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dengan benar (True negatives)</a:t>
            </a:r>
          </a:p>
          <a:p>
            <a:r>
              <a:rPr lang="en-US" dirty="0" err="1"/>
              <a:t>Proporsi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yang benar-benar </a:t>
            </a:r>
            <a:r>
              <a:rPr lang="en-US" dirty="0" err="1"/>
              <a:t>sehat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AA816E-BC95-444E-813A-9463BFF92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932" y="3429000"/>
            <a:ext cx="8690901" cy="317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37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B1762E-BF7E-4A43-9F82-328637CB0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54" y="629900"/>
            <a:ext cx="10220465" cy="577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37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BEC60-1B7A-4ADD-9D95-41A65E643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C0364-A6DC-4C76-8A33-37972514B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Keandalan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ketepatan</a:t>
            </a:r>
            <a:r>
              <a:rPr lang="en-US" dirty="0"/>
              <a:t> </a:t>
            </a:r>
            <a:r>
              <a:rPr lang="en-US" dirty="0" err="1"/>
              <a:t>tes</a:t>
            </a:r>
            <a:r>
              <a:rPr lang="en-US" dirty="0"/>
              <a:t> (</a:t>
            </a:r>
            <a:r>
              <a:rPr lang="en-US" dirty="0" err="1"/>
              <a:t>Keterulangan</a:t>
            </a:r>
            <a:r>
              <a:rPr lang="en-US" dirty="0"/>
              <a:t>)</a:t>
            </a:r>
          </a:p>
          <a:p>
            <a:r>
              <a:rPr lang="en-US" dirty="0"/>
              <a:t>Maksudnya semua hasil </a:t>
            </a:r>
            <a:r>
              <a:rPr lang="en-US" dirty="0" err="1"/>
              <a:t>pengujian</a:t>
            </a:r>
            <a:r>
              <a:rPr lang="en-US" dirty="0"/>
              <a:t> harus </a:t>
            </a:r>
            <a:r>
              <a:rPr lang="en-US" dirty="0" err="1"/>
              <a:t>serupa</a:t>
            </a:r>
            <a:r>
              <a:rPr lang="en-US" dirty="0"/>
              <a:t> (</a:t>
            </a:r>
            <a:r>
              <a:rPr lang="en-US" dirty="0" err="1"/>
              <a:t>mengelompok</a:t>
            </a:r>
            <a:r>
              <a:rPr lang="en-US" dirty="0"/>
              <a:t> di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)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waktu</a:t>
            </a:r>
          </a:p>
          <a:p>
            <a:r>
              <a:rPr lang="en-US" dirty="0"/>
              <a:t>Hal ini tidak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variasi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tidak </a:t>
            </a:r>
            <a:r>
              <a:rPr lang="en-US" dirty="0" err="1"/>
              <a:t>memberikan</a:t>
            </a:r>
            <a:r>
              <a:rPr lang="en-US" dirty="0"/>
              <a:t> hasil yang sama </a:t>
            </a:r>
            <a:r>
              <a:rPr lang="en-US" dirty="0" err="1"/>
              <a:t>setiap</a:t>
            </a:r>
            <a:r>
              <a:rPr lang="en-US" dirty="0"/>
              <a:t> waktu (seperti </a:t>
            </a:r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lab)</a:t>
            </a:r>
          </a:p>
          <a:p>
            <a:r>
              <a:rPr lang="en-US" dirty="0"/>
              <a:t>3 jenis </a:t>
            </a:r>
            <a:r>
              <a:rPr lang="en-US" dirty="0" err="1"/>
              <a:t>variasi</a:t>
            </a:r>
            <a:endParaRPr lang="en-US" dirty="0"/>
          </a:p>
          <a:p>
            <a:pPr lvl="1"/>
            <a:r>
              <a:rPr lang="en-US" dirty="0" err="1"/>
              <a:t>Variasi</a:t>
            </a:r>
            <a:r>
              <a:rPr lang="en-US" dirty="0"/>
              <a:t> intra </a:t>
            </a:r>
            <a:r>
              <a:rPr lang="en-US" dirty="0" err="1"/>
              <a:t>subjek</a:t>
            </a:r>
            <a:endParaRPr lang="en-US" dirty="0"/>
          </a:p>
          <a:p>
            <a:pPr lvl="1"/>
            <a:r>
              <a:rPr lang="en-US" dirty="0" err="1"/>
              <a:t>Variasi</a:t>
            </a:r>
            <a:r>
              <a:rPr lang="en-US" dirty="0"/>
              <a:t> intra observer</a:t>
            </a:r>
          </a:p>
          <a:p>
            <a:pPr lvl="1"/>
            <a:r>
              <a:rPr lang="en-US" dirty="0" err="1"/>
              <a:t>Variasi</a:t>
            </a:r>
            <a:r>
              <a:rPr lang="en-US" dirty="0"/>
              <a:t> interobserver</a:t>
            </a:r>
          </a:p>
        </p:txBody>
      </p:sp>
    </p:spTree>
    <p:extLst>
      <p:ext uri="{BB962C8B-B14F-4D97-AF65-F5344CB8AC3E}">
        <p14:creationId xmlns:p14="http://schemas.microsoft.com/office/powerpoint/2010/main" val="1532388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3FB6D-B608-4DF4-B241-13E3F98C6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EVALUASI PROGRAM SKRINING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65043-424C-45F9-BBCA-E68BF82F1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Eksperimental</a:t>
            </a:r>
            <a:endParaRPr lang="en-US" dirty="0"/>
          </a:p>
          <a:p>
            <a:r>
              <a:rPr lang="en-US" dirty="0" err="1"/>
              <a:t>Melakukan</a:t>
            </a:r>
            <a:r>
              <a:rPr lang="en-US" dirty="0"/>
              <a:t> uji </a:t>
            </a:r>
            <a:r>
              <a:rPr lang="en-US" dirty="0" err="1"/>
              <a:t>skrining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acak</a:t>
            </a:r>
            <a:r>
              <a:rPr lang="en-US" dirty="0"/>
              <a:t> untuk </a:t>
            </a:r>
            <a:r>
              <a:rPr lang="en-US" dirty="0" err="1"/>
              <a:t>membandingkan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kumulatif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intervensi dan </a:t>
            </a:r>
            <a:r>
              <a:rPr lang="en-US" dirty="0" err="1"/>
              <a:t>kemlompok</a:t>
            </a:r>
            <a:r>
              <a:rPr lang="en-US" dirty="0"/>
              <a:t> </a:t>
            </a:r>
            <a:r>
              <a:rPr lang="en-US" dirty="0" err="1"/>
              <a:t>kontrol</a:t>
            </a:r>
            <a:endParaRPr lang="en-US" dirty="0"/>
          </a:p>
          <a:p>
            <a:r>
              <a:rPr lang="en-US" dirty="0" err="1"/>
              <a:t>Masalahnya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: </a:t>
            </a:r>
            <a:r>
              <a:rPr lang="en-US" dirty="0" err="1"/>
              <a:t>tindak</a:t>
            </a:r>
            <a:r>
              <a:rPr lang="en-US" dirty="0"/>
              <a:t> lanjut lama, </a:t>
            </a:r>
            <a:r>
              <a:rPr lang="en-US" dirty="0" err="1"/>
              <a:t>biaya</a:t>
            </a:r>
            <a:r>
              <a:rPr lang="en-US" dirty="0"/>
              <a:t> dan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catatan</a:t>
            </a:r>
            <a:endParaRPr lang="en-US" dirty="0"/>
          </a:p>
          <a:p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waktu tunggu,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perawatan</a:t>
            </a:r>
            <a:r>
              <a:rPr lang="en-US" dirty="0"/>
              <a:t> </a:t>
            </a:r>
            <a:r>
              <a:rPr lang="en-US" dirty="0" err="1"/>
              <a:t>dini</a:t>
            </a:r>
            <a:r>
              <a:rPr lang="en-US" dirty="0"/>
              <a:t> dan </a:t>
            </a:r>
            <a:r>
              <a:rPr lang="en-US" dirty="0" err="1"/>
              <a:t>identfikasi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prognostic</a:t>
            </a:r>
          </a:p>
          <a:p>
            <a:r>
              <a:rPr lang="en-US" dirty="0"/>
              <a:t>Non </a:t>
            </a:r>
            <a:r>
              <a:rPr lang="en-US" dirty="0" err="1"/>
              <a:t>eksperimental</a:t>
            </a:r>
            <a:endParaRPr lang="en-US" dirty="0"/>
          </a:p>
          <a:p>
            <a:r>
              <a:rPr lang="en-US" dirty="0"/>
              <a:t>Cohort study; </a:t>
            </a:r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lanjut atau </a:t>
            </a:r>
            <a:r>
              <a:rPr lang="en-US" dirty="0" err="1"/>
              <a:t>kematian</a:t>
            </a:r>
            <a:r>
              <a:rPr lang="en-US" dirty="0"/>
              <a:t> pada </a:t>
            </a:r>
            <a:r>
              <a:rPr lang="en-US" dirty="0" err="1"/>
              <a:t>mereka</a:t>
            </a:r>
            <a:r>
              <a:rPr lang="en-US" dirty="0"/>
              <a:t> yang </a:t>
            </a:r>
            <a:r>
              <a:rPr lang="en-US" dirty="0" err="1"/>
              <a:t>memilih</a:t>
            </a:r>
            <a:r>
              <a:rPr lang="en-US" dirty="0"/>
              <a:t> untuk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skrining</a:t>
            </a:r>
            <a:r>
              <a:rPr lang="en-US" dirty="0"/>
              <a:t> dan yang tidak </a:t>
            </a:r>
          </a:p>
          <a:p>
            <a:r>
              <a:rPr lang="en-US" dirty="0"/>
              <a:t>Case-control study; </a:t>
            </a:r>
            <a:r>
              <a:rPr lang="en-US" dirty="0" err="1"/>
              <a:t>Perbandingan</a:t>
            </a:r>
            <a:r>
              <a:rPr lang="en-US" dirty="0"/>
              <a:t> Riwayat </a:t>
            </a:r>
            <a:r>
              <a:rPr lang="en-US" dirty="0" err="1"/>
              <a:t>skrining</a:t>
            </a:r>
            <a:r>
              <a:rPr lang="en-US" dirty="0"/>
              <a:t> pada </a:t>
            </a:r>
            <a:r>
              <a:rPr lang="en-US" dirty="0" err="1"/>
              <a:t>mereka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lanjut dan </a:t>
            </a:r>
            <a:r>
              <a:rPr lang="en-US" dirty="0" err="1"/>
              <a:t>mereka</a:t>
            </a:r>
            <a:r>
              <a:rPr lang="en-US" dirty="0"/>
              <a:t> yang </a:t>
            </a:r>
            <a:r>
              <a:rPr lang="en-US" dirty="0" err="1"/>
              <a:t>sehat</a:t>
            </a:r>
            <a:endParaRPr lang="en-US" dirty="0"/>
          </a:p>
          <a:p>
            <a:r>
              <a:rPr lang="en-US" dirty="0"/>
              <a:t>Ecological study; </a:t>
            </a:r>
            <a:r>
              <a:rPr lang="en-US" dirty="0" err="1"/>
              <a:t>korelasi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skrinining</a:t>
            </a:r>
            <a:r>
              <a:rPr lang="en-US" dirty="0"/>
              <a:t> dan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beberapa </a:t>
            </a:r>
            <a:r>
              <a:rPr lang="en-US" dirty="0" err="1"/>
              <a:t>populasi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36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73888-E5ED-41B7-BBD4-A2E551B6F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PENDAHULUAN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5499E-F16B-4E22-9641-764B0BD77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5163673" cy="4195481"/>
          </a:xfrm>
        </p:spPr>
        <p:txBody>
          <a:bodyPr/>
          <a:lstStyle/>
          <a:p>
            <a:r>
              <a:rPr lang="en-US" dirty="0" err="1"/>
              <a:t>Tantangan</a:t>
            </a:r>
            <a:r>
              <a:rPr lang="en-US" dirty="0"/>
              <a:t> </a:t>
            </a:r>
            <a:r>
              <a:rPr lang="en-US" dirty="0" err="1"/>
              <a:t>terbesar</a:t>
            </a:r>
            <a:r>
              <a:rPr lang="en-US" dirty="0"/>
              <a:t> dalam </a:t>
            </a:r>
            <a:r>
              <a:rPr lang="en-US" dirty="0" err="1"/>
              <a:t>pengobatan</a:t>
            </a:r>
            <a:r>
              <a:rPr lang="en-US" dirty="0"/>
              <a:t> </a:t>
            </a: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membedakan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orang yang </a:t>
            </a:r>
            <a:r>
              <a:rPr lang="en-US" dirty="0" err="1"/>
              <a:t>menderita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atau tidak</a:t>
            </a:r>
          </a:p>
          <a:p>
            <a:r>
              <a:rPr lang="en-US" dirty="0" err="1"/>
              <a:t>Fenomena</a:t>
            </a:r>
            <a:r>
              <a:rPr lang="en-US" dirty="0"/>
              <a:t> </a:t>
            </a:r>
            <a:r>
              <a:rPr lang="en-US" dirty="0" err="1"/>
              <a:t>gunung</a:t>
            </a:r>
            <a:r>
              <a:rPr lang="en-US" dirty="0"/>
              <a:t> es :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gambaran</a:t>
            </a:r>
            <a:r>
              <a:rPr lang="en-US" dirty="0"/>
              <a:t> tentang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dan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subklinis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nyata</a:t>
            </a:r>
            <a:endParaRPr lang="en-US" dirty="0"/>
          </a:p>
          <a:p>
            <a:r>
              <a:rPr lang="en-US" dirty="0" err="1"/>
              <a:t>Tersembunyi</a:t>
            </a:r>
            <a:r>
              <a:rPr lang="en-US" dirty="0"/>
              <a:t> : </a:t>
            </a:r>
            <a:r>
              <a:rPr lang="en-US" dirty="0" err="1"/>
              <a:t>subklinis</a:t>
            </a:r>
            <a:r>
              <a:rPr lang="en-US" dirty="0"/>
              <a:t>, kasus, </a:t>
            </a:r>
            <a:r>
              <a:rPr lang="en-US" dirty="0" err="1"/>
              <a:t>pembawa</a:t>
            </a:r>
            <a:r>
              <a:rPr lang="en-US" dirty="0"/>
              <a:t>; kasus yang </a:t>
            </a:r>
            <a:r>
              <a:rPr lang="en-US" dirty="0" err="1"/>
              <a:t>tdak</a:t>
            </a:r>
            <a:r>
              <a:rPr lang="en-US" dirty="0"/>
              <a:t> </a:t>
            </a:r>
            <a:r>
              <a:rPr lang="en-US" dirty="0" err="1"/>
              <a:t>terdiagnosis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174269-97E0-4425-939B-C744485A5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900" y="2052918"/>
            <a:ext cx="4809051" cy="41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07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0B0ECE-5A8E-4A79-BB7D-563E4A618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63" y="468351"/>
            <a:ext cx="11017405" cy="591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27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5067E-498A-489F-9DFE-C2C055DE7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KESIMPULAN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29D60-0A96-429F-85A5-E5609C243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Terlepas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kekurangannya</a:t>
            </a:r>
            <a:r>
              <a:rPr lang="en-US" dirty="0"/>
              <a:t>, </a:t>
            </a:r>
            <a:r>
              <a:rPr lang="en-US" dirty="0" err="1"/>
              <a:t>skrining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penentu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utama</a:t>
            </a:r>
            <a:r>
              <a:rPr lang="en-US" dirty="0"/>
              <a:t>,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dampaknya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mortalitas</a:t>
            </a:r>
            <a:r>
              <a:rPr lang="en-US" dirty="0"/>
              <a:t>, </a:t>
            </a:r>
            <a:r>
              <a:rPr lang="en-US" dirty="0" err="1"/>
              <a:t>morbiditas</a:t>
            </a:r>
            <a:r>
              <a:rPr lang="en-US" dirty="0"/>
              <a:t> dan </a:t>
            </a:r>
            <a:r>
              <a:rPr lang="en-US" dirty="0" err="1"/>
              <a:t>disabilitas</a:t>
            </a:r>
            <a:endParaRPr lang="en-US" dirty="0"/>
          </a:p>
          <a:p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kriteria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yang </a:t>
            </a:r>
            <a:r>
              <a:rPr lang="en-US" dirty="0" err="1"/>
              <a:t>mendalam</a:t>
            </a:r>
            <a:r>
              <a:rPr lang="en-US" dirty="0"/>
              <a:t> tentang Riwayat </a:t>
            </a:r>
            <a:r>
              <a:rPr lang="en-US" dirty="0" err="1"/>
              <a:t>alami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, </a:t>
            </a:r>
            <a:r>
              <a:rPr lang="en-US" dirty="0" err="1"/>
              <a:t>fasilitas</a:t>
            </a:r>
            <a:r>
              <a:rPr lang="en-US" dirty="0"/>
              <a:t> yang </a:t>
            </a:r>
            <a:r>
              <a:rPr lang="en-US" dirty="0" err="1"/>
              <a:t>memadai</a:t>
            </a:r>
            <a:r>
              <a:rPr lang="en-US" dirty="0"/>
              <a:t> untuk </a:t>
            </a:r>
            <a:r>
              <a:rPr lang="en-US" dirty="0" err="1"/>
              <a:t>tindak</a:t>
            </a:r>
            <a:r>
              <a:rPr lang="en-US" dirty="0"/>
              <a:t> lanjut dan diagnose</a:t>
            </a:r>
          </a:p>
          <a:p>
            <a:r>
              <a:rPr lang="en-US" dirty="0"/>
              <a:t>Penting untuk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program tersebut </a:t>
            </a:r>
            <a:r>
              <a:rPr lang="en-US" dirty="0" err="1"/>
              <a:t>dipantau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menerus</a:t>
            </a:r>
            <a:r>
              <a:rPr lang="en-US" dirty="0"/>
              <a:t> untuk </a:t>
            </a:r>
            <a:r>
              <a:rPr lang="en-US" dirty="0" err="1"/>
              <a:t>meastikan</a:t>
            </a:r>
            <a:r>
              <a:rPr lang="en-US" dirty="0"/>
              <a:t> </a:t>
            </a:r>
            <a:r>
              <a:rPr lang="en-US" dirty="0" err="1"/>
              <a:t>efektivitasnya</a:t>
            </a:r>
            <a:r>
              <a:rPr lang="en-US" dirty="0"/>
              <a:t> tetap </a:t>
            </a:r>
            <a:r>
              <a:rPr lang="en-US" dirty="0" err="1"/>
              <a:t>terjaga</a:t>
            </a:r>
            <a:r>
              <a:rPr lang="en-US" dirty="0"/>
              <a:t> (</a:t>
            </a:r>
            <a:r>
              <a:rPr lang="en-US" dirty="0" err="1"/>
              <a:t>manfaat</a:t>
            </a:r>
            <a:r>
              <a:rPr lang="en-US" dirty="0"/>
              <a:t> vs </a:t>
            </a:r>
            <a:r>
              <a:rPr lang="en-US" dirty="0" err="1"/>
              <a:t>biaya</a:t>
            </a:r>
            <a:r>
              <a:rPr lang="en-US" dirty="0"/>
              <a:t>)</a:t>
            </a:r>
          </a:p>
          <a:p>
            <a:r>
              <a:rPr lang="en-US" dirty="0" err="1"/>
              <a:t>Bidang-bidang</a:t>
            </a:r>
            <a:r>
              <a:rPr lang="en-US" dirty="0"/>
              <a:t> baru seperti  </a:t>
            </a:r>
            <a:r>
              <a:rPr lang="en-US" dirty="0" err="1"/>
              <a:t>skrining</a:t>
            </a:r>
            <a:r>
              <a:rPr lang="en-US" dirty="0"/>
              <a:t> </a:t>
            </a:r>
            <a:r>
              <a:rPr lang="en-US" dirty="0" err="1"/>
              <a:t>genetika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tujuannya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61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EFB74-1B0A-4E54-BC09-868A1DAC3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PENGERTIAN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38FD5-D8F5-4A29-9631-389BF7E48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Screening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atau </a:t>
            </a:r>
            <a:r>
              <a:rPr lang="en-US" dirty="0" err="1"/>
              <a:t>cacat</a:t>
            </a:r>
            <a:r>
              <a:rPr lang="en-US" dirty="0"/>
              <a:t> yang tidak </a:t>
            </a:r>
            <a:r>
              <a:rPr lang="en-US" dirty="0" err="1"/>
              <a:t>dikenali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tes</a:t>
            </a:r>
            <a:r>
              <a:rPr lang="en-US" dirty="0"/>
              <a:t>, pemeriksaan atau </a:t>
            </a:r>
            <a:r>
              <a:rPr lang="en-US" dirty="0" err="1"/>
              <a:t>prosedur</a:t>
            </a:r>
            <a:r>
              <a:rPr lang="en-US" dirty="0"/>
              <a:t> lain yang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pada </a:t>
            </a:r>
            <a:r>
              <a:rPr lang="en-US" dirty="0" err="1"/>
              <a:t>individu</a:t>
            </a:r>
            <a:r>
              <a:rPr lang="en-US" dirty="0"/>
              <a:t> yang </a:t>
            </a:r>
            <a:r>
              <a:rPr lang="en-US" dirty="0" err="1"/>
              <a:t>tampaknya</a:t>
            </a:r>
            <a:r>
              <a:rPr lang="en-US" dirty="0"/>
              <a:t> </a:t>
            </a:r>
            <a:r>
              <a:rPr lang="en-US" dirty="0" err="1"/>
              <a:t>sehat</a:t>
            </a:r>
            <a:endParaRPr lang="en-US" dirty="0"/>
          </a:p>
          <a:p>
            <a:r>
              <a:rPr lang="en-US" dirty="0"/>
              <a:t>Sebelumnya tujuan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ini </a:t>
            </a:r>
            <a:r>
              <a:rPr lang="en-US" dirty="0" err="1"/>
              <a:t>adalah</a:t>
            </a:r>
            <a:r>
              <a:rPr lang="en-US" dirty="0"/>
              <a:t> untuk </a:t>
            </a:r>
            <a:r>
              <a:rPr lang="en-US" dirty="0" err="1"/>
              <a:t>menghemat</a:t>
            </a:r>
            <a:r>
              <a:rPr lang="en-US" dirty="0"/>
              <a:t> waktu </a:t>
            </a:r>
            <a:r>
              <a:rPr lang="en-US" dirty="0" err="1"/>
              <a:t>dokter</a:t>
            </a:r>
            <a:r>
              <a:rPr lang="en-US" dirty="0"/>
              <a:t> dalam </a:t>
            </a:r>
            <a:r>
              <a:rPr lang="en-US" dirty="0" err="1"/>
              <a:t>melakukan</a:t>
            </a:r>
            <a:r>
              <a:rPr lang="en-US" dirty="0"/>
              <a:t> diagnosis,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tes</a:t>
            </a:r>
            <a:r>
              <a:rPr lang="en-US" dirty="0"/>
              <a:t> </a:t>
            </a:r>
            <a:r>
              <a:rPr lang="en-US" dirty="0" err="1"/>
              <a:t>laboratorium</a:t>
            </a:r>
            <a:r>
              <a:rPr lang="en-US" dirty="0"/>
              <a:t> yang </a:t>
            </a:r>
            <a:r>
              <a:rPr lang="en-US" dirty="0" err="1"/>
              <a:t>murah</a:t>
            </a:r>
            <a:r>
              <a:rPr lang="en-US" dirty="0"/>
              <a:t> dan </a:t>
            </a:r>
            <a:r>
              <a:rPr lang="en-US" dirty="0" err="1"/>
              <a:t>sebagainya</a:t>
            </a:r>
            <a:endParaRPr lang="en-US" dirty="0"/>
          </a:p>
          <a:p>
            <a:r>
              <a:rPr lang="en-US" dirty="0" err="1"/>
              <a:t>Namun</a:t>
            </a:r>
            <a:r>
              <a:rPr lang="en-US" dirty="0"/>
              <a:t> saat ini, screening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sekunder</a:t>
            </a:r>
            <a:endParaRPr lang="en-US" dirty="0"/>
          </a:p>
          <a:p>
            <a:r>
              <a:rPr lang="en-US" dirty="0" err="1"/>
              <a:t>Mendeteksi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pada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 sehingga </a:t>
            </a:r>
            <a:r>
              <a:rPr lang="en-US" dirty="0" err="1"/>
              <a:t>pengobatan</a:t>
            </a:r>
            <a:r>
              <a:rPr lang="en-US" dirty="0"/>
              <a:t> dapat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dini</a:t>
            </a:r>
            <a:r>
              <a:rPr lang="en-US" dirty="0"/>
              <a:t> dan </a:t>
            </a:r>
            <a:r>
              <a:rPr lang="en-US" dirty="0" err="1"/>
              <a:t>penyakit</a:t>
            </a:r>
            <a:r>
              <a:rPr lang="en-US" dirty="0"/>
              <a:t> dapat </a:t>
            </a:r>
            <a:r>
              <a:rPr lang="en-US" dirty="0" err="1"/>
              <a:t>disembuhkan</a:t>
            </a:r>
            <a:r>
              <a:rPr lang="en-US" dirty="0"/>
              <a:t> atau </a:t>
            </a:r>
            <a:r>
              <a:rPr lang="en-US" dirty="0" err="1"/>
              <a:t>perkembangannya</a:t>
            </a:r>
            <a:r>
              <a:rPr lang="en-US" dirty="0"/>
              <a:t> dapat </a:t>
            </a:r>
            <a:r>
              <a:rPr lang="en-US" dirty="0" err="1"/>
              <a:t>ditunda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811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2C80B-C9B2-47E8-8E6E-36F7C1C93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40" y="508016"/>
            <a:ext cx="9679258" cy="60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4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A8D7F-1C2C-4FCD-B048-23377F19B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452718"/>
            <a:ext cx="8946541" cy="5795681"/>
          </a:xfrm>
        </p:spPr>
        <p:txBody>
          <a:bodyPr/>
          <a:lstStyle/>
          <a:p>
            <a:r>
              <a:rPr lang="en-US" dirty="0" err="1"/>
              <a:t>Keuntungan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melelui</a:t>
            </a:r>
            <a:r>
              <a:rPr lang="en-US" dirty="0"/>
              <a:t> screening :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diagnosis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deteksi</a:t>
            </a:r>
            <a:r>
              <a:rPr lang="en-US" dirty="0"/>
              <a:t> </a:t>
            </a:r>
            <a:r>
              <a:rPr lang="en-US" dirty="0" err="1"/>
              <a:t>dini</a:t>
            </a:r>
            <a:r>
              <a:rPr lang="en-US" dirty="0"/>
              <a:t> dan diagnosis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lain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Program screening </a:t>
            </a:r>
            <a:r>
              <a:rPr lang="en-US" dirty="0" err="1"/>
              <a:t>bekerja</a:t>
            </a:r>
            <a:r>
              <a:rPr lang="en-US" dirty="0"/>
              <a:t> lebih baik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rentang</a:t>
            </a:r>
            <a:r>
              <a:rPr lang="en-US" dirty="0"/>
              <a:t> waktu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timbulnya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dan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 </a:t>
            </a:r>
            <a:r>
              <a:rPr lang="en-US" dirty="0" err="1"/>
              <a:t>terakhirnya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panjang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D6519E-9AE6-4384-BFB5-0C3B8370B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136" y="1612654"/>
            <a:ext cx="8720195" cy="38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47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CCEDD-0B34-461C-8F34-929E80643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PERBEDAAN SCREENING DAN TES DIAGNOSTIK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C9AF9-F17E-470C-B4EC-200FA1C338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Screening test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E6108-A543-458C-BACF-F0FA59253C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Dilakukan</a:t>
            </a:r>
            <a:r>
              <a:rPr lang="en-US" dirty="0"/>
              <a:t> pada </a:t>
            </a:r>
            <a:r>
              <a:rPr lang="en-US" dirty="0" err="1"/>
              <a:t>individu</a:t>
            </a:r>
            <a:r>
              <a:rPr lang="en-US" dirty="0"/>
              <a:t> yang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sehat</a:t>
            </a:r>
            <a:endParaRPr lang="en-US" dirty="0"/>
          </a:p>
          <a:p>
            <a:r>
              <a:rPr lang="en-US" dirty="0" err="1"/>
              <a:t>Diterapkan</a:t>
            </a:r>
            <a:r>
              <a:rPr lang="en-US" dirty="0"/>
              <a:t> pada </a:t>
            </a:r>
            <a:r>
              <a:rPr lang="en-US" dirty="0" err="1"/>
              <a:t>kelompok</a:t>
            </a:r>
            <a:endParaRPr lang="en-US" dirty="0"/>
          </a:p>
          <a:p>
            <a:r>
              <a:rPr lang="en-US" dirty="0"/>
              <a:t>Hasil </a:t>
            </a:r>
            <a:r>
              <a:rPr lang="en-US" dirty="0" err="1"/>
              <a:t>bersifat</a:t>
            </a:r>
            <a:r>
              <a:rPr lang="en-US" dirty="0"/>
              <a:t> arbitrary dan final</a:t>
            </a:r>
          </a:p>
          <a:p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kriteria</a:t>
            </a:r>
            <a:r>
              <a:rPr lang="en-US" dirty="0"/>
              <a:t>  dan </a:t>
            </a:r>
            <a:r>
              <a:rPr lang="en-US" dirty="0" err="1"/>
              <a:t>batas</a:t>
            </a:r>
            <a:endParaRPr lang="en-US" dirty="0"/>
          </a:p>
          <a:p>
            <a:r>
              <a:rPr lang="en-US" dirty="0"/>
              <a:t>Kurang </a:t>
            </a:r>
            <a:r>
              <a:rPr lang="en-US" dirty="0" err="1"/>
              <a:t>akurat</a:t>
            </a:r>
            <a:endParaRPr lang="en-US" dirty="0"/>
          </a:p>
          <a:p>
            <a:r>
              <a:rPr lang="en-US" dirty="0"/>
              <a:t>Lebih </a:t>
            </a:r>
            <a:r>
              <a:rPr lang="en-US" dirty="0" err="1"/>
              <a:t>murah</a:t>
            </a:r>
            <a:endParaRPr lang="en-US" dirty="0"/>
          </a:p>
          <a:p>
            <a:r>
              <a:rPr lang="en-US" dirty="0"/>
              <a:t>Bukan untuk </a:t>
            </a:r>
            <a:r>
              <a:rPr lang="en-US" dirty="0" err="1"/>
              <a:t>pengobatan</a:t>
            </a:r>
            <a:endParaRPr lang="en-US" dirty="0"/>
          </a:p>
          <a:p>
            <a:r>
              <a:rPr lang="en-US" dirty="0" err="1"/>
              <a:t>Inisiatif</a:t>
            </a:r>
            <a:r>
              <a:rPr lang="en-US" dirty="0"/>
              <a:t> dating </a:t>
            </a:r>
            <a:r>
              <a:rPr lang="en-US" dirty="0" err="1"/>
              <a:t>dari</a:t>
            </a:r>
            <a:r>
              <a:rPr lang="en-US" dirty="0"/>
              <a:t> investigator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B2309D-6F9C-43E6-AB8F-2804F17D0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Diagnostic test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926875-6309-4762-BAE6-5501C9B9CEA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Dilakukan</a:t>
            </a:r>
            <a:r>
              <a:rPr lang="en-US" dirty="0"/>
              <a:t> pada </a:t>
            </a:r>
            <a:r>
              <a:rPr lang="en-US" dirty="0" err="1"/>
              <a:t>individu</a:t>
            </a:r>
            <a:r>
              <a:rPr lang="en-US" dirty="0"/>
              <a:t> yang sakit</a:t>
            </a:r>
          </a:p>
          <a:p>
            <a:r>
              <a:rPr lang="en-US" dirty="0" err="1"/>
              <a:t>Diterapkan</a:t>
            </a:r>
            <a:r>
              <a:rPr lang="en-US" dirty="0"/>
              <a:t> pada pasien tinggal</a:t>
            </a:r>
          </a:p>
          <a:p>
            <a:r>
              <a:rPr lang="en-US" dirty="0"/>
              <a:t>Diagnosis belum final</a:t>
            </a:r>
          </a:p>
          <a:p>
            <a:r>
              <a:rPr lang="en-US" dirty="0"/>
              <a:t>Lebih </a:t>
            </a:r>
            <a:r>
              <a:rPr lang="en-US" dirty="0" err="1"/>
              <a:t>akurat</a:t>
            </a:r>
            <a:endParaRPr lang="en-US" dirty="0"/>
          </a:p>
          <a:p>
            <a:r>
              <a:rPr lang="en-US" dirty="0"/>
              <a:t>Lebih mahal</a:t>
            </a:r>
          </a:p>
          <a:p>
            <a:r>
              <a:rPr lang="en-US" dirty="0"/>
              <a:t>Digunakan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pengobatan</a:t>
            </a:r>
            <a:endParaRPr lang="en-US" dirty="0"/>
          </a:p>
          <a:p>
            <a:r>
              <a:rPr lang="en-US" dirty="0" err="1"/>
              <a:t>Inisiatif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pasien</a:t>
            </a:r>
          </a:p>
        </p:txBody>
      </p:sp>
    </p:spTree>
    <p:extLst>
      <p:ext uri="{BB962C8B-B14F-4D97-AF65-F5344CB8AC3E}">
        <p14:creationId xmlns:p14="http://schemas.microsoft.com/office/powerpoint/2010/main" val="1588834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4039D-C764-4B8A-9ED1-DB365A8F1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PENGGUNAAN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C7CBE-9560-411D-A3A7-27E5D85D2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Deteksi</a:t>
            </a:r>
            <a:r>
              <a:rPr lang="en-US" dirty="0"/>
              <a:t> kasus (</a:t>
            </a:r>
            <a:r>
              <a:rPr lang="en-US" dirty="0" err="1"/>
              <a:t>Skrinning</a:t>
            </a:r>
            <a:r>
              <a:rPr lang="en-US" dirty="0"/>
              <a:t> </a:t>
            </a:r>
            <a:r>
              <a:rPr lang="en-US" dirty="0" err="1"/>
              <a:t>preskriptif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yang tidak </a:t>
            </a:r>
            <a:r>
              <a:rPr lang="en-US" dirty="0" err="1"/>
              <a:t>dikenali</a:t>
            </a:r>
            <a:r>
              <a:rPr lang="en-US" dirty="0"/>
              <a:t> yang tidak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pasien (ex : </a:t>
            </a:r>
            <a:r>
              <a:rPr lang="en-US" dirty="0" err="1"/>
              <a:t>Skrinning</a:t>
            </a:r>
            <a:r>
              <a:rPr lang="en-US" dirty="0"/>
              <a:t> </a:t>
            </a:r>
            <a:r>
              <a:rPr lang="en-US" dirty="0" err="1"/>
              <a:t>neonatus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Orang-orang yang di screening </a:t>
            </a:r>
            <a:r>
              <a:rPr lang="en-US" dirty="0" err="1"/>
              <a:t>terutama</a:t>
            </a:r>
            <a:r>
              <a:rPr lang="en-US" dirty="0"/>
              <a:t> untuk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sendiri</a:t>
            </a:r>
          </a:p>
          <a:p>
            <a:pPr lvl="1"/>
            <a:r>
              <a:rPr lang="en-US" dirty="0"/>
              <a:t>Misalnya Heel Prick Blood sample</a:t>
            </a:r>
          </a:p>
          <a:p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(</a:t>
            </a:r>
            <a:r>
              <a:rPr lang="en-US" dirty="0" err="1"/>
              <a:t>Skrinning</a:t>
            </a:r>
            <a:r>
              <a:rPr lang="en-US" dirty="0"/>
              <a:t> </a:t>
            </a:r>
            <a:r>
              <a:rPr lang="en-US" dirty="0" err="1"/>
              <a:t>prospektif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Orang </a:t>
            </a:r>
            <a:r>
              <a:rPr lang="en-US" dirty="0" err="1"/>
              <a:t>diperiksa</a:t>
            </a:r>
            <a:r>
              <a:rPr lang="en-US" dirty="0"/>
              <a:t> untuk </a:t>
            </a:r>
            <a:r>
              <a:rPr lang="en-US" dirty="0" err="1"/>
              <a:t>kepentngan</a:t>
            </a:r>
            <a:r>
              <a:rPr lang="en-US" dirty="0"/>
              <a:t> orang lain</a:t>
            </a:r>
          </a:p>
          <a:p>
            <a:pPr lvl="1"/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imigran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menular</a:t>
            </a:r>
            <a:r>
              <a:rPr lang="en-US" dirty="0"/>
              <a:t> seperti </a:t>
            </a:r>
            <a:r>
              <a:rPr lang="en-US" dirty="0" err="1"/>
              <a:t>ebola</a:t>
            </a:r>
            <a:r>
              <a:rPr lang="en-US" dirty="0"/>
              <a:t>, TBC, dan </a:t>
            </a:r>
            <a:r>
              <a:rPr lang="en-US" dirty="0" err="1"/>
              <a:t>sifilis</a:t>
            </a:r>
            <a:r>
              <a:rPr lang="en-US" dirty="0"/>
              <a:t> untuk </a:t>
            </a: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dalam negeri</a:t>
            </a:r>
          </a:p>
          <a:p>
            <a:pPr lvl="1"/>
            <a:r>
              <a:rPr lang="en-US" dirty="0" err="1"/>
              <a:t>Mislanya</a:t>
            </a:r>
            <a:r>
              <a:rPr lang="en-US" dirty="0"/>
              <a:t> </a:t>
            </a:r>
            <a:r>
              <a:rPr lang="en-US" dirty="0" err="1"/>
              <a:t>skrinning</a:t>
            </a:r>
            <a:r>
              <a:rPr lang="en-US" dirty="0"/>
              <a:t> untuk HIV, PMS</a:t>
            </a:r>
          </a:p>
          <a:p>
            <a:pPr lvl="1"/>
            <a:r>
              <a:rPr lang="en-US" dirty="0"/>
              <a:t>Program </a:t>
            </a:r>
            <a:r>
              <a:rPr lang="en-US" dirty="0" err="1"/>
              <a:t>skrinning</a:t>
            </a:r>
            <a:r>
              <a:rPr lang="en-US" dirty="0"/>
              <a:t> dapat </a:t>
            </a:r>
            <a:r>
              <a:rPr lang="en-US" dirty="0" err="1"/>
              <a:t>mengarah</a:t>
            </a:r>
            <a:r>
              <a:rPr lang="en-US" dirty="0"/>
              <a:t> pada diagnose </a:t>
            </a:r>
            <a:r>
              <a:rPr lang="en-US" dirty="0" err="1"/>
              <a:t>dini</a:t>
            </a:r>
            <a:r>
              <a:rPr lang="en-US" dirty="0"/>
              <a:t> sehingga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 lebih </a:t>
            </a:r>
            <a:r>
              <a:rPr lang="en-US" dirty="0" err="1"/>
              <a:t>efektif</a:t>
            </a:r>
            <a:r>
              <a:rPr lang="en-US" dirty="0"/>
              <a:t> dan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penyebaran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dan </a:t>
            </a:r>
            <a:r>
              <a:rPr lang="en-US" dirty="0" err="1"/>
              <a:t>kematian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79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4039D-C764-4B8A-9ED1-DB365A8F1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PENGGUNAAN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C7CBE-9560-411D-A3A7-27E5D85D2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Tujuan penelitian</a:t>
            </a:r>
          </a:p>
          <a:p>
            <a:pPr lvl="1"/>
            <a:r>
              <a:rPr lang="en-US" dirty="0"/>
              <a:t>Untuk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sejarah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kronis</a:t>
            </a:r>
            <a:r>
              <a:rPr lang="en-US" dirty="0"/>
              <a:t> misalnya </a:t>
            </a:r>
            <a:r>
              <a:rPr lang="en-US" dirty="0" err="1"/>
              <a:t>kanker</a:t>
            </a:r>
            <a:r>
              <a:rPr lang="en-US" dirty="0"/>
              <a:t>, HTN, </a:t>
            </a:r>
            <a:r>
              <a:rPr lang="en-US" dirty="0" err="1"/>
              <a:t>dll</a:t>
            </a:r>
            <a:endParaRPr lang="en-US" dirty="0"/>
          </a:p>
          <a:p>
            <a:pPr lvl="1"/>
            <a:r>
              <a:rPr lang="en-US" dirty="0" err="1"/>
              <a:t>Skrinning</a:t>
            </a:r>
            <a:r>
              <a:rPr lang="en-US" dirty="0"/>
              <a:t> dapat </a:t>
            </a:r>
            <a:r>
              <a:rPr lang="en-US" dirty="0" err="1"/>
              <a:t>membantu</a:t>
            </a:r>
            <a:r>
              <a:rPr lang="en-US" dirty="0"/>
              <a:t> dalam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lebih </a:t>
            </a:r>
            <a:r>
              <a:rPr lang="en-US" dirty="0" err="1"/>
              <a:t>mendasar</a:t>
            </a:r>
            <a:r>
              <a:rPr lang="en-US" dirty="0"/>
              <a:t> tentang Riwayat </a:t>
            </a:r>
            <a:r>
              <a:rPr lang="en-US" dirty="0" err="1"/>
              <a:t>alami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tersebut</a:t>
            </a:r>
          </a:p>
          <a:p>
            <a:pPr lvl="1"/>
            <a:r>
              <a:rPr lang="en-US" dirty="0"/>
              <a:t>Pemeriksaan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membrikan</a:t>
            </a:r>
            <a:r>
              <a:rPr lang="en-US" dirty="0"/>
              <a:t> </a:t>
            </a:r>
            <a:r>
              <a:rPr lang="en-US" dirty="0" err="1"/>
              <a:t>perkiraan</a:t>
            </a:r>
            <a:r>
              <a:rPr lang="en-US" dirty="0"/>
              <a:t> </a:t>
            </a:r>
            <a:r>
              <a:rPr lang="en-US" dirty="0" err="1"/>
              <a:t>prevalensi</a:t>
            </a:r>
            <a:r>
              <a:rPr lang="en-US" dirty="0"/>
              <a:t> dan </a:t>
            </a:r>
            <a:r>
              <a:rPr lang="en-US" dirty="0" err="1"/>
              <a:t>skrining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kejadian</a:t>
            </a:r>
            <a:endParaRPr lang="en-US" dirty="0"/>
          </a:p>
          <a:p>
            <a:r>
              <a:rPr lang="en-US" dirty="0" err="1"/>
              <a:t>Kesempatan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endParaRPr lang="en-US" dirty="0"/>
          </a:p>
          <a:p>
            <a:pPr lvl="1"/>
            <a:r>
              <a:rPr lang="en-US" dirty="0" err="1"/>
              <a:t>Akuisisi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relevan</a:t>
            </a:r>
            <a:r>
              <a:rPr lang="en-US" dirty="0"/>
              <a:t> dengan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endParaRPr lang="en-US" dirty="0"/>
          </a:p>
          <a:p>
            <a:pPr lvl="1"/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 untuk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kesadaran</a:t>
            </a:r>
            <a:r>
              <a:rPr lang="en-US" dirty="0"/>
              <a:t> public</a:t>
            </a:r>
          </a:p>
          <a:p>
            <a:pPr lvl="1"/>
            <a:r>
              <a:rPr lang="en-US" dirty="0"/>
              <a:t>Untuk </a:t>
            </a:r>
            <a:r>
              <a:rPr lang="en-US" dirty="0" err="1"/>
              <a:t>mendidik</a:t>
            </a:r>
            <a:r>
              <a:rPr lang="en-US" dirty="0"/>
              <a:t> para professional </a:t>
            </a:r>
            <a:r>
              <a:rPr lang="en-US" dirty="0" err="1"/>
              <a:t>pendidikan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39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D0751-E2C9-4E95-A327-BC5C898DB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TIPE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ABF21-6EFB-4870-83F0-062F9B35F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Pemeriksaan </a:t>
            </a:r>
            <a:r>
              <a:rPr lang="en-US" dirty="0" err="1"/>
              <a:t>massal</a:t>
            </a:r>
            <a:endParaRPr lang="en-US" dirty="0"/>
          </a:p>
          <a:p>
            <a:pPr lvl="1"/>
            <a:r>
              <a:rPr lang="en-US" dirty="0" err="1"/>
              <a:t>Penerapan</a:t>
            </a:r>
            <a:r>
              <a:rPr lang="en-US" dirty="0"/>
              <a:t> uji  </a:t>
            </a:r>
            <a:r>
              <a:rPr lang="en-US" dirty="0" err="1"/>
              <a:t>skrinning</a:t>
            </a:r>
            <a:r>
              <a:rPr lang="en-US" dirty="0"/>
              <a:t> pada </a:t>
            </a:r>
            <a:r>
              <a:rPr lang="en-US" dirty="0" err="1"/>
              <a:t>populasi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yang </a:t>
            </a:r>
            <a:r>
              <a:rPr lang="en-US" dirty="0" err="1"/>
              <a:t>tida</a:t>
            </a:r>
            <a:r>
              <a:rPr lang="en-US" dirty="0"/>
              <a:t> </a:t>
            </a:r>
            <a:r>
              <a:rPr lang="en-US" dirty="0" err="1"/>
              <a:t>dipilih</a:t>
            </a:r>
            <a:r>
              <a:rPr lang="en-US" dirty="0"/>
              <a:t>. </a:t>
            </a:r>
            <a:r>
              <a:rPr lang="en-US" dirty="0" err="1"/>
              <a:t>Setiap</a:t>
            </a:r>
            <a:r>
              <a:rPr lang="en-US" dirty="0"/>
              <a:t> orang dalam </a:t>
            </a:r>
            <a:r>
              <a:rPr lang="en-US" dirty="0" err="1"/>
              <a:t>kelompok</a:t>
            </a:r>
            <a:r>
              <a:rPr lang="en-US" dirty="0"/>
              <a:t> tersebut </a:t>
            </a:r>
            <a:r>
              <a:rPr lang="en-US" dirty="0" err="1"/>
              <a:t>diskrinning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memandang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mengidap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atau </a:t>
            </a:r>
            <a:r>
              <a:rPr lang="en-US" dirty="0" err="1"/>
              <a:t>kondisi</a:t>
            </a:r>
            <a:r>
              <a:rPr lang="en-US" dirty="0"/>
              <a:t> tersebut</a:t>
            </a:r>
          </a:p>
          <a:p>
            <a:pPr lvl="1"/>
            <a:r>
              <a:rPr lang="en-US" dirty="0" err="1"/>
              <a:t>Contoh</a:t>
            </a:r>
            <a:r>
              <a:rPr lang="en-US" dirty="0"/>
              <a:t> : </a:t>
            </a:r>
            <a:r>
              <a:rPr lang="en-US" dirty="0" err="1"/>
              <a:t>Tes</a:t>
            </a:r>
            <a:r>
              <a:rPr lang="en-US" dirty="0"/>
              <a:t> </a:t>
            </a:r>
            <a:r>
              <a:rPr lang="en-US" dirty="0" err="1"/>
              <a:t>penglihtan</a:t>
            </a:r>
            <a:r>
              <a:rPr lang="en-US" dirty="0"/>
              <a:t> pada anak, </a:t>
            </a:r>
            <a:r>
              <a:rPr lang="en-US" dirty="0" err="1"/>
              <a:t>mammografi</a:t>
            </a:r>
            <a:r>
              <a:rPr lang="en-US" dirty="0"/>
              <a:t> pada Wanita, </a:t>
            </a:r>
            <a:r>
              <a:rPr lang="en-US" dirty="0" err="1"/>
              <a:t>kolonoskopi</a:t>
            </a:r>
            <a:endParaRPr lang="en-US" dirty="0"/>
          </a:p>
          <a:p>
            <a:r>
              <a:rPr lang="en-US" dirty="0"/>
              <a:t>Pemeriksaan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/selected/ </a:t>
            </a:r>
            <a:r>
              <a:rPr lang="en-US" dirty="0" err="1"/>
              <a:t>tertarget</a:t>
            </a:r>
            <a:endParaRPr lang="en-US" dirty="0"/>
          </a:p>
          <a:p>
            <a:pPr lvl="1"/>
            <a:r>
              <a:rPr lang="en-US" dirty="0" err="1"/>
              <a:t>Penyaringan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beresiko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terpilih</a:t>
            </a:r>
            <a:r>
              <a:rPr lang="en-US" dirty="0"/>
              <a:t> dalam </a:t>
            </a:r>
            <a:r>
              <a:rPr lang="en-US" dirty="0" err="1"/>
              <a:t>populasi</a:t>
            </a:r>
            <a:endParaRPr lang="en-US" dirty="0"/>
          </a:p>
          <a:p>
            <a:pPr lvl="1"/>
            <a:r>
              <a:rPr lang="en-US" dirty="0" err="1"/>
              <a:t>Contoh</a:t>
            </a:r>
            <a:r>
              <a:rPr lang="en-US" dirty="0"/>
              <a:t> : </a:t>
            </a:r>
            <a:r>
              <a:rPr lang="en-US" dirty="0" err="1"/>
              <a:t>Skrinning</a:t>
            </a:r>
            <a:r>
              <a:rPr lang="en-US" dirty="0"/>
              <a:t> </a:t>
            </a:r>
            <a:r>
              <a:rPr lang="en-US" dirty="0" err="1"/>
              <a:t>janin</a:t>
            </a:r>
            <a:r>
              <a:rPr lang="en-US" dirty="0"/>
              <a:t> untuk </a:t>
            </a:r>
            <a:r>
              <a:rPr lang="en-US" dirty="0" err="1"/>
              <a:t>sindrom</a:t>
            </a:r>
            <a:r>
              <a:rPr lang="en-US" dirty="0"/>
              <a:t> down  pada ibu yang sudah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dengan </a:t>
            </a:r>
            <a:r>
              <a:rPr lang="en-US" dirty="0" err="1"/>
              <a:t>sindrom</a:t>
            </a:r>
            <a:r>
              <a:rPr lang="en-US" dirty="0"/>
              <a:t> down, </a:t>
            </a:r>
            <a:r>
              <a:rPr lang="en-US" dirty="0" err="1"/>
              <a:t>Skrining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familial, </a:t>
            </a:r>
            <a:r>
              <a:rPr lang="en-US" dirty="0" err="1"/>
              <a:t>hipertensi</a:t>
            </a:r>
            <a:r>
              <a:rPr lang="en-US" dirty="0"/>
              <a:t> dan diabetes, </a:t>
            </a:r>
            <a:r>
              <a:rPr lang="en-US" dirty="0" err="1"/>
              <a:t>skrining</a:t>
            </a:r>
            <a:r>
              <a:rPr lang="en-US" dirty="0"/>
              <a:t> </a:t>
            </a:r>
            <a:r>
              <a:rPr lang="en-US" dirty="0" err="1"/>
              <a:t>kanker</a:t>
            </a:r>
            <a:r>
              <a:rPr lang="en-US" dirty="0"/>
              <a:t> </a:t>
            </a:r>
            <a:r>
              <a:rPr lang="en-US" dirty="0" err="1"/>
              <a:t>serviks</a:t>
            </a:r>
            <a:r>
              <a:rPr lang="en-US" dirty="0"/>
              <a:t> pada Wanita SES </a:t>
            </a:r>
            <a:r>
              <a:rPr lang="en-US" dirty="0" err="1"/>
              <a:t>rendah</a:t>
            </a:r>
            <a:r>
              <a:rPr lang="en-US" dirty="0"/>
              <a:t>, </a:t>
            </a:r>
            <a:r>
              <a:rPr lang="en-US" dirty="0" err="1"/>
              <a:t>Skrining</a:t>
            </a:r>
            <a:r>
              <a:rPr lang="en-US" dirty="0"/>
              <a:t> HIV pada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resiko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54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99</TotalTime>
  <Words>1103</Words>
  <Application>Microsoft Office PowerPoint</Application>
  <PresentationFormat>Widescreen</PresentationFormat>
  <Paragraphs>129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Ion</vt:lpstr>
      <vt:lpstr>SCREENING</vt:lpstr>
      <vt:lpstr>PENDAHULUAN</vt:lpstr>
      <vt:lpstr>PENGERTIAN</vt:lpstr>
      <vt:lpstr>PowerPoint Presentation</vt:lpstr>
      <vt:lpstr>PowerPoint Presentation</vt:lpstr>
      <vt:lpstr>PERBEDAAN SCREENING DAN TES DIAGNOSTIK</vt:lpstr>
      <vt:lpstr>PENGGUNAAN SCREENING</vt:lpstr>
      <vt:lpstr>PENGGUNAAN SCREENING</vt:lpstr>
      <vt:lpstr>TIPE SCREENING</vt:lpstr>
      <vt:lpstr>TIPE SCREENING</vt:lpstr>
      <vt:lpstr>KRITERIA SKRINING</vt:lpstr>
      <vt:lpstr>PENYAKIT</vt:lpstr>
      <vt:lpstr>TES SKRINING</vt:lpstr>
      <vt:lpstr>VALIDITAS</vt:lpstr>
      <vt:lpstr>SENSITIVITY</vt:lpstr>
      <vt:lpstr>SPECIIFITY</vt:lpstr>
      <vt:lpstr>PowerPoint Presentation</vt:lpstr>
      <vt:lpstr>RELIABILITAS</vt:lpstr>
      <vt:lpstr>EVALUASI PROGRAM SKRINING</vt:lpstr>
      <vt:lpstr>PowerPoint Presentation</vt:lpstr>
      <vt:lpstr>KESIMPULAN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SCREENING</dc:title>
  <dc:creator>jiarti kusbandiyah</dc:creator>
  <cp:lastModifiedBy>jiarti kusbandiyah</cp:lastModifiedBy>
  <cp:revision>1</cp:revision>
  <dcterms:created xsi:type="dcterms:W3CDTF">2025-04-08T01:18:20Z</dcterms:created>
  <dcterms:modified xsi:type="dcterms:W3CDTF">2025-04-08T02:57:36Z</dcterms:modified>
</cp:coreProperties>
</file>