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7" r:id="rId4"/>
    <p:sldId id="265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8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3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6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1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9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6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1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6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9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9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7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733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F5377F7-425C-4854-B3DE-1FEC5CFD1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3523" r="6471"/>
          <a:stretch/>
        </p:blipFill>
        <p:spPr bwMode="auto">
          <a:xfrm>
            <a:off x="4242217" y="48844"/>
            <a:ext cx="7555042" cy="50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2F3DC9-5C6E-421D-B29D-96D0FD0B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644467"/>
            <a:ext cx="11029615" cy="1497507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SISTEM TULANG DAN OTOT</a:t>
            </a:r>
            <a:endParaRPr lang="en-ID" sz="6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A1CA5-F3B7-405E-8EBF-F0779FC8B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5141974"/>
            <a:ext cx="11029615" cy="600556"/>
          </a:xfrm>
        </p:spPr>
        <p:txBody>
          <a:bodyPr/>
          <a:lstStyle/>
          <a:p>
            <a:r>
              <a:rPr lang="en-US" cap="none" dirty="0" err="1">
                <a:solidFill>
                  <a:schemeClr val="bg1"/>
                </a:solidFill>
              </a:rPr>
              <a:t>Rosly</a:t>
            </a:r>
            <a:r>
              <a:rPr lang="en-US" cap="none" dirty="0">
                <a:solidFill>
                  <a:schemeClr val="bg1"/>
                </a:solidFill>
              </a:rPr>
              <a:t> </a:t>
            </a:r>
            <a:r>
              <a:rPr lang="en-US" cap="none" dirty="0" err="1">
                <a:solidFill>
                  <a:schemeClr val="bg1"/>
                </a:solidFill>
              </a:rPr>
              <a:t>Zunaedi</a:t>
            </a:r>
            <a:r>
              <a:rPr lang="en-US" cap="none" dirty="0">
                <a:solidFill>
                  <a:schemeClr val="bg1"/>
                </a:solidFill>
              </a:rPr>
              <a:t>, </a:t>
            </a:r>
            <a:r>
              <a:rPr lang="en-US" cap="none" dirty="0" err="1">
                <a:solidFill>
                  <a:schemeClr val="bg1"/>
                </a:solidFill>
              </a:rPr>
              <a:t>S.Kep</a:t>
            </a:r>
            <a:r>
              <a:rPr lang="en-US" cap="none" dirty="0">
                <a:solidFill>
                  <a:schemeClr val="bg1"/>
                </a:solidFill>
              </a:rPr>
              <a:t>., Ns., </a:t>
            </a:r>
            <a:r>
              <a:rPr lang="en-US" cap="none" dirty="0" err="1">
                <a:solidFill>
                  <a:schemeClr val="bg1"/>
                </a:solidFill>
              </a:rPr>
              <a:t>M.Kep</a:t>
            </a:r>
            <a:r>
              <a:rPr lang="en-US" cap="none" dirty="0">
                <a:solidFill>
                  <a:schemeClr val="bg1"/>
                </a:solidFill>
              </a:rPr>
              <a:t>.</a:t>
            </a:r>
            <a:endParaRPr lang="en-ID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1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1C58-F456-4045-B6BA-C56459A0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Gangguan</a:t>
            </a:r>
            <a:r>
              <a:rPr lang="en-US" b="1" dirty="0"/>
              <a:t> dan </a:t>
            </a:r>
            <a:r>
              <a:rPr lang="en-US" b="1" dirty="0" err="1"/>
              <a:t>kelaian</a:t>
            </a:r>
            <a:r>
              <a:rPr lang="en-US" b="1" dirty="0"/>
              <a:t> pada </a:t>
            </a:r>
            <a:r>
              <a:rPr lang="en-US" b="1" dirty="0" err="1"/>
              <a:t>tulang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6230F-F543-41F2-8045-C080D8E6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981407" cy="3678303"/>
          </a:xfrm>
        </p:spPr>
        <p:txBody>
          <a:bodyPr>
            <a:normAutofit/>
          </a:bodyPr>
          <a:lstStyle/>
          <a:p>
            <a:r>
              <a:rPr lang="en-ID" sz="2400" dirty="0"/>
              <a:t>Fraktur : Fraktur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kerusakan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 bias </a:t>
            </a:r>
            <a:r>
              <a:rPr lang="en-ID" sz="2400" dirty="0" err="1"/>
              <a:t>berupa</a:t>
            </a:r>
            <a:r>
              <a:rPr lang="en-ID" sz="2400" dirty="0"/>
              <a:t> </a:t>
            </a:r>
            <a:r>
              <a:rPr lang="en-ID" sz="2400" dirty="0" err="1"/>
              <a:t>retak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patah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memengaruhi</a:t>
            </a:r>
            <a:r>
              <a:rPr lang="en-ID" sz="2400" dirty="0"/>
              <a:t> </a:t>
            </a:r>
            <a:r>
              <a:rPr lang="en-ID" sz="2400" dirty="0" err="1"/>
              <a:t>fungsinya</a:t>
            </a:r>
            <a:r>
              <a:rPr lang="en-ID" sz="2400" dirty="0"/>
              <a:t>. </a:t>
            </a:r>
          </a:p>
        </p:txBody>
      </p:sp>
      <p:pic>
        <p:nvPicPr>
          <p:cNvPr id="6146" name="Picture 2" descr="Fraktur Tibia - Penyebab, Gejala, dan Penanganannya">
            <a:extLst>
              <a:ext uri="{FF2B5EF4-FFF2-40B4-BE49-F238E27FC236}">
                <a16:creationId xmlns:a16="http://schemas.microsoft.com/office/drawing/2014/main" id="{EE506C7F-1341-4A43-AF70-C9964CCD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02" y="2180496"/>
            <a:ext cx="6185105" cy="44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2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A52D-93A8-48DB-B81B-73FE78A2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311A-9E8B-4428-AEE6-38B2838F6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118587" cy="3678303"/>
          </a:xfrm>
        </p:spPr>
        <p:txBody>
          <a:bodyPr>
            <a:normAutofit/>
          </a:bodyPr>
          <a:lstStyle/>
          <a:p>
            <a:r>
              <a:rPr lang="en-ID" sz="2400" dirty="0" err="1"/>
              <a:t>Osteomielitis</a:t>
            </a:r>
            <a:r>
              <a:rPr lang="en-ID" sz="2400" dirty="0"/>
              <a:t> : </a:t>
            </a:r>
            <a:r>
              <a:rPr lang="en-ID" sz="2400" dirty="0" err="1"/>
              <a:t>Osteomielitis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infeksi</a:t>
            </a:r>
            <a:r>
              <a:rPr lang="en-ID" sz="2400" dirty="0"/>
              <a:t> pada </a:t>
            </a:r>
            <a:r>
              <a:rPr lang="en-ID" sz="2400" dirty="0" err="1"/>
              <a:t>tulang</a:t>
            </a:r>
            <a:r>
              <a:rPr lang="en-ID" sz="2400" dirty="0"/>
              <a:t>. </a:t>
            </a:r>
            <a:r>
              <a:rPr lang="en-ID" sz="2400" dirty="0" err="1"/>
              <a:t>Infeksi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terjadi</a:t>
            </a:r>
            <a:r>
              <a:rPr lang="en-ID" sz="2400" dirty="0"/>
              <a:t>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adanya</a:t>
            </a:r>
            <a:r>
              <a:rPr lang="en-ID" sz="2400" dirty="0"/>
              <a:t> </a:t>
            </a:r>
            <a:r>
              <a:rPr lang="en-ID" sz="2400" dirty="0" err="1"/>
              <a:t>infeksi</a:t>
            </a:r>
            <a:r>
              <a:rPr lang="en-ID" sz="2400" dirty="0"/>
              <a:t> pada </a:t>
            </a:r>
            <a:r>
              <a:rPr lang="en-ID" sz="2400" dirty="0" err="1"/>
              <a:t>bagian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  lain yang </a:t>
            </a:r>
            <a:r>
              <a:rPr lang="en-ID" sz="2400" dirty="0" err="1"/>
              <a:t>menyerang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komplikasi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operasi</a:t>
            </a:r>
            <a:r>
              <a:rPr lang="en-ID" sz="2400" dirty="0"/>
              <a:t>. </a:t>
            </a:r>
          </a:p>
        </p:txBody>
      </p:sp>
      <p:pic>
        <p:nvPicPr>
          <p:cNvPr id="7170" name="Picture 2" descr="Infeksi Tulang atau Osteomielitis, Penyebab Dan Terapinya - Klinik Lamina">
            <a:extLst>
              <a:ext uri="{FF2B5EF4-FFF2-40B4-BE49-F238E27FC236}">
                <a16:creationId xmlns:a16="http://schemas.microsoft.com/office/drawing/2014/main" id="{1D13A029-86D6-48DB-8E50-76CB0C57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80" y="2161446"/>
            <a:ext cx="5911028" cy="3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8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7761-A3D5-46E0-A665-14E30755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63BC-964E-4821-8396-667789502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019229" cy="3678303"/>
          </a:xfrm>
        </p:spPr>
        <p:txBody>
          <a:bodyPr>
            <a:normAutofit/>
          </a:bodyPr>
          <a:lstStyle/>
          <a:p>
            <a:r>
              <a:rPr lang="en-ID" sz="2400" dirty="0" err="1"/>
              <a:t>Rakitis</a:t>
            </a:r>
            <a:r>
              <a:rPr lang="en-ID" sz="2400" dirty="0"/>
              <a:t> : </a:t>
            </a:r>
            <a:r>
              <a:rPr lang="en-ID" sz="2400" dirty="0" err="1"/>
              <a:t>Rakitis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pertumbuhan</a:t>
            </a:r>
            <a:r>
              <a:rPr lang="en-ID" sz="2400" dirty="0"/>
              <a:t> abnormal pada </a:t>
            </a:r>
            <a:r>
              <a:rPr lang="en-ID" sz="2400" dirty="0" err="1"/>
              <a:t>anak</a:t>
            </a:r>
            <a:r>
              <a:rPr lang="en-ID" sz="2400" dirty="0"/>
              <a:t> yang </a:t>
            </a:r>
            <a:r>
              <a:rPr lang="en-ID" sz="2400" dirty="0" err="1"/>
              <a:t>disebabkan</a:t>
            </a:r>
            <a:r>
              <a:rPr lang="en-ID" sz="2400" dirty="0"/>
              <a:t> </a:t>
            </a:r>
            <a:r>
              <a:rPr lang="en-ID" sz="2400" dirty="0" err="1"/>
              <a:t>kekurangan</a:t>
            </a:r>
            <a:r>
              <a:rPr lang="en-ID" sz="2400" dirty="0"/>
              <a:t> vitamin D. </a:t>
            </a:r>
          </a:p>
        </p:txBody>
      </p:sp>
      <p:pic>
        <p:nvPicPr>
          <p:cNvPr id="8194" name="Picture 2" descr="Rakitis pada Anak: Penyebab, Gejala, dan Cara Mencegahnya">
            <a:extLst>
              <a:ext uri="{FF2B5EF4-FFF2-40B4-BE49-F238E27FC236}">
                <a16:creationId xmlns:a16="http://schemas.microsoft.com/office/drawing/2014/main" id="{8231BB5C-03B4-41DF-AA6C-9772EE499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22" y="2180496"/>
            <a:ext cx="6278841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8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A7E5-D6FB-4180-97BF-0295EF08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A5E65-5A9E-4FD6-BD75-525293F11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r>
              <a:rPr lang="en-ID" sz="2400" dirty="0"/>
              <a:t>Osteoporosis : Osteoporosis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mengancam</a:t>
            </a:r>
            <a:r>
              <a:rPr lang="en-ID" sz="2400" dirty="0"/>
              <a:t> </a:t>
            </a:r>
            <a:r>
              <a:rPr lang="en-ID" sz="2400" dirty="0" err="1"/>
              <a:t>wanita</a:t>
            </a:r>
            <a:r>
              <a:rPr lang="en-ID" sz="2400" dirty="0"/>
              <a:t>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sel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wanita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sedikit</a:t>
            </a:r>
            <a:r>
              <a:rPr lang="en-ID" sz="2400" dirty="0"/>
              <a:t> </a:t>
            </a:r>
            <a:r>
              <a:rPr lang="en-ID" sz="2400" dirty="0" err="1"/>
              <a:t>daripada</a:t>
            </a:r>
            <a:r>
              <a:rPr lang="en-ID" sz="2400" dirty="0"/>
              <a:t> </a:t>
            </a:r>
            <a:r>
              <a:rPr lang="en-ID" sz="2400" dirty="0" err="1"/>
              <a:t>pria</a:t>
            </a:r>
            <a:r>
              <a:rPr lang="en-ID" sz="2400" dirty="0"/>
              <a:t>. Menopause juga </a:t>
            </a:r>
            <a:r>
              <a:rPr lang="en-ID" sz="2400" dirty="0" err="1"/>
              <a:t>berperan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meningkatnya</a:t>
            </a:r>
            <a:r>
              <a:rPr lang="en-ID" sz="2400" dirty="0"/>
              <a:t> </a:t>
            </a:r>
            <a:r>
              <a:rPr lang="en-ID" sz="2400" dirty="0" err="1"/>
              <a:t>risiko</a:t>
            </a:r>
            <a:r>
              <a:rPr lang="en-ID" sz="2400" dirty="0"/>
              <a:t> </a:t>
            </a:r>
            <a:r>
              <a:rPr lang="en-ID" sz="2400" dirty="0" err="1"/>
              <a:t>terkena</a:t>
            </a:r>
            <a:r>
              <a:rPr lang="en-ID" sz="2400" dirty="0"/>
              <a:t> osteoporosis.</a:t>
            </a:r>
          </a:p>
        </p:txBody>
      </p:sp>
      <p:pic>
        <p:nvPicPr>
          <p:cNvPr id="9218" name="Picture 2" descr="Osteoporosis | National Institute on Aging">
            <a:extLst>
              <a:ext uri="{FF2B5EF4-FFF2-40B4-BE49-F238E27FC236}">
                <a16:creationId xmlns:a16="http://schemas.microsoft.com/office/drawing/2014/main" id="{0E70A820-A653-4806-A4EA-E9445FF3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8199"/>
            <a:ext cx="52959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8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5C33C3-9D20-484B-8787-5FF81C59A2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3238"/>
            <a:ext cx="11029950" cy="1498600"/>
          </a:xfrm>
        </p:spPr>
        <p:txBody>
          <a:bodyPr/>
          <a:lstStyle/>
          <a:p>
            <a:r>
              <a:rPr lang="en-US" b="1" dirty="0"/>
              <a:t>SISTEM OTOT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5C54F-A572-4146-B1DF-307D1E6F4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62125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7E1F8-C680-498D-9E3E-65A0EC6E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F75D-0ADE-43DC-AC90-CE3B8A435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r>
              <a:rPr lang="en-ID" sz="2400" dirty="0" err="1"/>
              <a:t>Manusia</a:t>
            </a:r>
            <a:r>
              <a:rPr lang="en-ID" sz="2400" dirty="0"/>
              <a:t> 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bergerak</a:t>
            </a:r>
            <a:r>
              <a:rPr lang="en-ID" sz="2400" dirty="0"/>
              <a:t> </a:t>
            </a:r>
            <a:r>
              <a:rPr lang="en-ID" sz="2400" dirty="0" err="1"/>
              <a:t>berkat</a:t>
            </a:r>
            <a:r>
              <a:rPr lang="en-ID" sz="2400" dirty="0"/>
              <a:t> </a:t>
            </a:r>
            <a:r>
              <a:rPr lang="en-ID" sz="2400" dirty="0" err="1"/>
              <a:t>adanya</a:t>
            </a:r>
            <a:r>
              <a:rPr lang="en-ID" sz="2400" dirty="0"/>
              <a:t> </a:t>
            </a:r>
            <a:r>
              <a:rPr lang="en-ID" sz="2400" dirty="0" err="1"/>
              <a:t>hubungan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bagian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organ </a:t>
            </a:r>
            <a:r>
              <a:rPr lang="en-ID" sz="2400" dirty="0" err="1"/>
              <a:t>tubuh</a:t>
            </a:r>
            <a:r>
              <a:rPr lang="en-ID" sz="2400" dirty="0"/>
              <a:t>, </a:t>
            </a:r>
            <a:r>
              <a:rPr lang="en-ID" sz="2400" dirty="0" err="1"/>
              <a:t>diantaranya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, </a:t>
            </a:r>
            <a:r>
              <a:rPr lang="en-ID" sz="2400" dirty="0" err="1"/>
              <a:t>sendi</a:t>
            </a:r>
            <a:r>
              <a:rPr lang="en-ID" sz="2400" dirty="0"/>
              <a:t>, </a:t>
            </a:r>
            <a:r>
              <a:rPr lang="en-ID" sz="2400" dirty="0" err="1"/>
              <a:t>otot</a:t>
            </a:r>
            <a:r>
              <a:rPr lang="en-ID" sz="2400" dirty="0"/>
              <a:t>, dan </a:t>
            </a:r>
            <a:r>
              <a:rPr lang="en-ID" sz="2400" dirty="0" err="1"/>
              <a:t>syaraf</a:t>
            </a:r>
            <a:endParaRPr lang="en-ID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A70666-AA37-48C2-9BC7-6AC43568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26" y="2180496"/>
            <a:ext cx="4968781" cy="3641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7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0D14-9184-4D93-B775-48E53D2A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CF0E-CA35-4581-B6E9-043098B3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terlahir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300 </a:t>
            </a:r>
            <a:r>
              <a:rPr lang="en-ID" dirty="0" err="1"/>
              <a:t>tulang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bertambahnya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,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</a:t>
            </a:r>
            <a:r>
              <a:rPr lang="en-ID" dirty="0" err="1"/>
              <a:t>menyatu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206 </a:t>
            </a:r>
            <a:r>
              <a:rPr lang="en-ID" dirty="0" err="1"/>
              <a:t>tulang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</a:t>
            </a:r>
            <a:r>
              <a:rPr lang="en-ID" dirty="0" err="1"/>
              <a:t>berperan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agar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ID" dirty="0" err="1"/>
              <a:t>Sistem</a:t>
            </a:r>
            <a:r>
              <a:rPr lang="en-ID" dirty="0"/>
              <a:t>  </a:t>
            </a:r>
            <a:r>
              <a:rPr lang="en-ID" dirty="0" err="1"/>
              <a:t>rangka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rangkaian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yang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, </a:t>
            </a:r>
            <a:r>
              <a:rPr lang="en-ID" dirty="0" err="1"/>
              <a:t>struktur</a:t>
            </a:r>
            <a:r>
              <a:rPr lang="en-ID" dirty="0"/>
              <a:t>, </a:t>
            </a:r>
            <a:r>
              <a:rPr lang="en-ID" dirty="0" err="1"/>
              <a:t>gerak</a:t>
            </a:r>
            <a:r>
              <a:rPr lang="en-ID" dirty="0"/>
              <a:t>, dan </a:t>
            </a:r>
            <a:r>
              <a:rPr lang="en-ID" dirty="0" err="1"/>
              <a:t>perlindungan</a:t>
            </a:r>
            <a:r>
              <a:rPr lang="en-ID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A94B3F-897F-457D-BFB9-34A56C7C2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4" y="1862427"/>
            <a:ext cx="4779819" cy="499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3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C61C-BBFC-4B8B-AFA2-7467ADAB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KLASIFIKASI TULANG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A164-C73D-40F3-95AD-D400B4A8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343358" cy="3678303"/>
          </a:xfrm>
        </p:spPr>
        <p:txBody>
          <a:bodyPr>
            <a:normAutofit/>
          </a:bodyPr>
          <a:lstStyle/>
          <a:p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panjang</a:t>
            </a:r>
            <a:r>
              <a:rPr lang="en-ID" sz="2400" dirty="0"/>
              <a:t> (long bone), </a:t>
            </a:r>
          </a:p>
          <a:p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pipih</a:t>
            </a:r>
            <a:r>
              <a:rPr lang="en-ID" sz="2400" dirty="0"/>
              <a:t> (flat bone), </a:t>
            </a:r>
          </a:p>
          <a:p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ireguler</a:t>
            </a:r>
            <a:r>
              <a:rPr lang="en-ID" sz="2400" dirty="0"/>
              <a:t> (irregular bone), dan </a:t>
            </a:r>
          </a:p>
          <a:p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pendek</a:t>
            </a:r>
            <a:r>
              <a:rPr lang="en-ID" sz="2400" dirty="0"/>
              <a:t>/talus (short bone).</a:t>
            </a:r>
          </a:p>
          <a:p>
            <a:r>
              <a:rPr lang="en-ID" sz="2400" dirty="0" err="1"/>
              <a:t>Tulang</a:t>
            </a:r>
            <a:r>
              <a:rPr lang="en-ID" sz="2400" dirty="0"/>
              <a:t> sesamoid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D17D74-E3BA-44DA-8A05-FE90F8554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"/>
          <a:stretch/>
        </p:blipFill>
        <p:spPr bwMode="auto">
          <a:xfrm>
            <a:off x="6823555" y="1868356"/>
            <a:ext cx="4787252" cy="498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8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0D14-9184-4D93-B775-48E53D2A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TULANG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CF0E-CA35-4581-B6E9-043098B3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sz="2400" b="1" dirty="0" err="1"/>
              <a:t>Penyokong</a:t>
            </a:r>
            <a:r>
              <a:rPr lang="en-ID" sz="2400" b="1" dirty="0"/>
              <a:t> (support)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organ yang </a:t>
            </a:r>
            <a:r>
              <a:rPr lang="en-ID" sz="2400" dirty="0" err="1"/>
              <a:t>membentuk</a:t>
            </a:r>
            <a:r>
              <a:rPr lang="en-ID" sz="2400" dirty="0"/>
              <a:t> </a:t>
            </a:r>
            <a:r>
              <a:rPr lang="en-ID" sz="2400" dirty="0" err="1"/>
              <a:t>kerangka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, </a:t>
            </a:r>
            <a:r>
              <a:rPr lang="en-ID" sz="2400" dirty="0" err="1"/>
              <a:t>berfungsi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rangka</a:t>
            </a:r>
            <a:r>
              <a:rPr lang="en-ID" sz="2400" dirty="0"/>
              <a:t>/</a:t>
            </a:r>
            <a:r>
              <a:rPr lang="en-ID" sz="2400" dirty="0" err="1"/>
              <a:t>rusuk</a:t>
            </a:r>
            <a:r>
              <a:rPr lang="en-ID" sz="2400" dirty="0"/>
              <a:t>, </a:t>
            </a:r>
            <a:r>
              <a:rPr lang="en-ID" sz="2400" dirty="0" err="1"/>
              <a:t>baja</a:t>
            </a:r>
            <a:r>
              <a:rPr lang="en-ID" sz="2400" dirty="0"/>
              <a:t>, dan </a:t>
            </a:r>
            <a:r>
              <a:rPr lang="en-ID" sz="2400" dirty="0" err="1"/>
              <a:t>beton</a:t>
            </a:r>
            <a:r>
              <a:rPr lang="en-ID" sz="2400" dirty="0"/>
              <a:t> </a:t>
            </a:r>
            <a:r>
              <a:rPr lang="en-ID" sz="2400" dirty="0" err="1"/>
              <a:t>penguat</a:t>
            </a:r>
            <a:r>
              <a:rPr lang="en-ID" sz="2400" dirty="0"/>
              <a:t> yang </a:t>
            </a:r>
            <a:r>
              <a:rPr lang="en-ID" sz="2400" dirty="0" err="1"/>
              <a:t>menyokong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melekatnya</a:t>
            </a:r>
            <a:r>
              <a:rPr lang="en-ID" sz="2400" dirty="0"/>
              <a:t> organ-organ </a:t>
            </a:r>
            <a:r>
              <a:rPr lang="en-ID" sz="2400" dirty="0" err="1"/>
              <a:t>lunak</a:t>
            </a:r>
            <a:r>
              <a:rPr lang="en-ID" sz="24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A94B3F-897F-457D-BFB9-34A56C7C2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878717"/>
            <a:ext cx="4764233" cy="49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6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0D14-9184-4D93-B775-48E53D2A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TULANG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CF0E-CA35-4581-B6E9-043098B3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sz="2400" b="1" dirty="0" err="1"/>
              <a:t>Perlindungan</a:t>
            </a:r>
            <a:r>
              <a:rPr lang="en-ID" sz="2400" b="1" dirty="0"/>
              <a:t> (protection)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melindungi</a:t>
            </a:r>
            <a:r>
              <a:rPr lang="en-ID" sz="2400" dirty="0"/>
              <a:t> organ-organ </a:t>
            </a:r>
            <a:r>
              <a:rPr lang="en-ID" sz="2400" dirty="0" err="1"/>
              <a:t>tubuh</a:t>
            </a:r>
            <a:r>
              <a:rPr lang="en-ID" sz="2400" dirty="0"/>
              <a:t> yang </a:t>
            </a:r>
            <a:r>
              <a:rPr lang="en-ID" sz="2400" dirty="0" err="1"/>
              <a:t>lunak</a:t>
            </a:r>
            <a:r>
              <a:rPr lang="en-ID" sz="2400" dirty="0"/>
              <a:t>. </a:t>
            </a:r>
            <a:r>
              <a:rPr lang="en-ID" sz="2400" dirty="0" err="1"/>
              <a:t>Contohnya</a:t>
            </a:r>
            <a:r>
              <a:rPr lang="en-ID" sz="2400" dirty="0"/>
              <a:t>, </a:t>
            </a:r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tengkorak</a:t>
            </a:r>
            <a:r>
              <a:rPr lang="en-ID" sz="2400" dirty="0"/>
              <a:t> yang </a:t>
            </a:r>
            <a:r>
              <a:rPr lang="en-ID" sz="2400" dirty="0" err="1"/>
              <a:t>melindungi</a:t>
            </a:r>
            <a:r>
              <a:rPr lang="en-ID" sz="2400" dirty="0"/>
              <a:t> </a:t>
            </a:r>
            <a:r>
              <a:rPr lang="en-ID" sz="2400" dirty="0" err="1"/>
              <a:t>otak</a:t>
            </a:r>
            <a:r>
              <a:rPr lang="en-ID" sz="2400" dirty="0"/>
              <a:t>, bola </a:t>
            </a:r>
            <a:r>
              <a:rPr lang="en-ID" sz="2400" dirty="0" err="1"/>
              <a:t>mata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rusuk</a:t>
            </a:r>
            <a:r>
              <a:rPr lang="en-ID" sz="2400" dirty="0"/>
              <a:t> yang </a:t>
            </a:r>
            <a:r>
              <a:rPr lang="en-ID" sz="2400" dirty="0" err="1"/>
              <a:t>melindungi</a:t>
            </a:r>
            <a:r>
              <a:rPr lang="en-ID" sz="2400" dirty="0"/>
              <a:t> </a:t>
            </a:r>
            <a:r>
              <a:rPr lang="en-ID" sz="2400" dirty="0" err="1"/>
              <a:t>jantung</a:t>
            </a:r>
            <a:r>
              <a:rPr lang="en-ID" sz="2400" dirty="0"/>
              <a:t> dan </a:t>
            </a:r>
            <a:r>
              <a:rPr lang="en-ID" sz="2400" dirty="0" err="1"/>
              <a:t>paru-paru</a:t>
            </a:r>
            <a:r>
              <a:rPr lang="en-ID" sz="2400" dirty="0"/>
              <a:t>.</a:t>
            </a:r>
          </a:p>
          <a:p>
            <a:pPr algn="just">
              <a:lnSpc>
                <a:spcPct val="150000"/>
              </a:lnSpc>
            </a:pPr>
            <a:endParaRPr lang="en-ID" sz="2400" b="1" dirty="0" err="1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A94B3F-897F-457D-BFB9-34A56C7C2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878717"/>
            <a:ext cx="4764233" cy="49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0D14-9184-4D93-B775-48E53D2A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TULANG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CF0E-CA35-4581-B6E9-043098B3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43346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400" b="1" dirty="0" err="1"/>
              <a:t>Pergerakan</a:t>
            </a:r>
            <a:r>
              <a:rPr lang="en-ID" sz="2400" b="1" dirty="0"/>
              <a:t> (movement) </a:t>
            </a:r>
          </a:p>
          <a:p>
            <a:pPr marL="0" indent="0" algn="just">
              <a:buNone/>
            </a:pPr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difungsikan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pengungkit</a:t>
            </a:r>
            <a:r>
              <a:rPr lang="en-ID" sz="2400" dirty="0"/>
              <a:t> oleh </a:t>
            </a:r>
            <a:r>
              <a:rPr lang="en-ID" sz="2400" dirty="0" err="1"/>
              <a:t>otot</a:t>
            </a:r>
            <a:r>
              <a:rPr lang="en-ID" sz="2400" dirty="0"/>
              <a:t> yang </a:t>
            </a:r>
            <a:r>
              <a:rPr lang="en-ID" sz="2400" dirty="0" err="1"/>
              <a:t>menyebabkan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bergerak</a:t>
            </a:r>
            <a:r>
              <a:rPr lang="en-ID" sz="2400" dirty="0"/>
              <a:t>. </a:t>
            </a:r>
            <a:r>
              <a:rPr lang="en-ID" sz="2400" dirty="0" err="1"/>
              <a:t>Otot-otot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melekat</a:t>
            </a:r>
            <a:r>
              <a:rPr lang="en-ID" sz="2400" dirty="0"/>
              <a:t> pada </a:t>
            </a:r>
            <a:r>
              <a:rPr lang="en-ID" sz="2400" dirty="0" err="1"/>
              <a:t>otot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bantuan</a:t>
            </a:r>
            <a:r>
              <a:rPr lang="en-ID" sz="2400" dirty="0"/>
              <a:t> tendon, </a:t>
            </a:r>
            <a:r>
              <a:rPr lang="en-ID" sz="2400" dirty="0" err="1"/>
              <a:t>pergerakan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 juga </a:t>
            </a:r>
            <a:r>
              <a:rPr lang="en-ID" sz="2400" dirty="0" err="1"/>
              <a:t>disokong</a:t>
            </a:r>
            <a:r>
              <a:rPr lang="en-ID" sz="2400" dirty="0"/>
              <a:t> oleh </a:t>
            </a:r>
            <a:r>
              <a:rPr lang="en-ID" sz="2400" dirty="0" err="1"/>
              <a:t>sendi</a:t>
            </a:r>
            <a:r>
              <a:rPr lang="en-ID" sz="2400" dirty="0"/>
              <a:t> yang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bergerak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gesekan</a:t>
            </a:r>
            <a:r>
              <a:rPr lang="en-ID" sz="2400" dirty="0"/>
              <a:t> yang minimal.</a:t>
            </a:r>
          </a:p>
        </p:txBody>
      </p:sp>
    </p:spTree>
    <p:extLst>
      <p:ext uri="{BB962C8B-B14F-4D97-AF65-F5344CB8AC3E}">
        <p14:creationId xmlns:p14="http://schemas.microsoft.com/office/powerpoint/2010/main" val="187801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0D14-9184-4D93-B775-48E53D2A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TULANG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CF0E-CA35-4581-B6E9-043098B3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43346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400" b="1" dirty="0" err="1"/>
              <a:t>Penyimpanan</a:t>
            </a:r>
            <a:r>
              <a:rPr lang="en-ID" sz="2400" b="1" dirty="0"/>
              <a:t> (storage</a:t>
            </a:r>
          </a:p>
          <a:p>
            <a:pPr marL="0" indent="0" algn="just">
              <a:buNone/>
            </a:pPr>
            <a:r>
              <a:rPr lang="en-ID" sz="2400" dirty="0" err="1"/>
              <a:t>Sumsum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 (bone marrow)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penyimpanan</a:t>
            </a:r>
            <a:r>
              <a:rPr lang="en-ID" sz="2400" dirty="0"/>
              <a:t> mineral, </a:t>
            </a:r>
            <a:r>
              <a:rPr lang="en-ID" sz="2400" dirty="0" err="1"/>
              <a:t>yaitu</a:t>
            </a:r>
            <a:r>
              <a:rPr lang="en-ID" sz="2400" dirty="0"/>
              <a:t> </a:t>
            </a:r>
            <a:r>
              <a:rPr lang="en-ID" sz="2400" dirty="0" err="1"/>
              <a:t>kalsium</a:t>
            </a:r>
            <a:r>
              <a:rPr lang="en-ID" sz="2400" dirty="0"/>
              <a:t> yang </a:t>
            </a:r>
            <a:r>
              <a:rPr lang="en-ID" sz="2400" dirty="0" err="1"/>
              <a:t>umumnya</a:t>
            </a:r>
            <a:r>
              <a:rPr lang="en-ID" sz="2400" dirty="0"/>
              <a:t> </a:t>
            </a:r>
            <a:r>
              <a:rPr lang="en-ID" sz="2400" dirty="0" err="1"/>
              <a:t>disimpan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garam </a:t>
            </a:r>
            <a:r>
              <a:rPr lang="en-ID" sz="2400" dirty="0" err="1"/>
              <a:t>kalsium</a:t>
            </a:r>
            <a:r>
              <a:rPr lang="en-ID" sz="2400" dirty="0"/>
              <a:t> dan </a:t>
            </a:r>
            <a:r>
              <a:rPr lang="en-ID" sz="2400" dirty="0" err="1"/>
              <a:t>sejumlah</a:t>
            </a:r>
            <a:r>
              <a:rPr lang="en-ID" sz="2400" dirty="0"/>
              <a:t> </a:t>
            </a:r>
            <a:r>
              <a:rPr lang="en-ID" sz="2400" dirty="0" err="1"/>
              <a:t>kecil</a:t>
            </a:r>
            <a:r>
              <a:rPr lang="en-ID" sz="2400" dirty="0"/>
              <a:t> ion Ca 2+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fosfor</a:t>
            </a:r>
            <a:r>
              <a:rPr lang="en-ID" sz="2400" dirty="0"/>
              <a:t>. </a:t>
            </a:r>
          </a:p>
          <a:p>
            <a:pPr marL="0" indent="0" algn="just">
              <a:buNone/>
            </a:pPr>
            <a:r>
              <a:rPr lang="en-ID" sz="2400" dirty="0" err="1"/>
              <a:t>Selain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, </a:t>
            </a:r>
            <a:r>
              <a:rPr lang="en-ID" sz="2400" dirty="0" err="1"/>
              <a:t>tulang</a:t>
            </a:r>
            <a:r>
              <a:rPr lang="en-ID" sz="2400" dirty="0"/>
              <a:t> juga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penyimpanan</a:t>
            </a:r>
            <a:r>
              <a:rPr lang="en-ID" sz="2400" dirty="0"/>
              <a:t> lemak </a:t>
            </a:r>
            <a:r>
              <a:rPr lang="en-ID" sz="2400" dirty="0" err="1"/>
              <a:t>ketiga</a:t>
            </a:r>
            <a:r>
              <a:rPr lang="en-ID" sz="2400" dirty="0"/>
              <a:t> </a:t>
            </a:r>
            <a:r>
              <a:rPr lang="en-ID" sz="2400" dirty="0" err="1"/>
              <a:t>terbesar</a:t>
            </a:r>
            <a:r>
              <a:rPr lang="en-ID" sz="2400" dirty="0"/>
              <a:t> </a:t>
            </a:r>
            <a:r>
              <a:rPr lang="en-ID" sz="2400" dirty="0" err="1"/>
              <a:t>disamping</a:t>
            </a:r>
            <a:r>
              <a:rPr lang="en-ID" sz="2400" dirty="0"/>
              <a:t> lemak </a:t>
            </a:r>
            <a:r>
              <a:rPr lang="en-ID" sz="2400" dirty="0" err="1"/>
              <a:t>perut</a:t>
            </a:r>
            <a:r>
              <a:rPr lang="en-ID" sz="2400" dirty="0"/>
              <a:t> dan lemak visceral.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A94B3F-897F-457D-BFB9-34A56C7C2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878717"/>
            <a:ext cx="4764233" cy="49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7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0D14-9184-4D93-B775-48E53D2A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TULANG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CF0E-CA35-4581-B6E9-043098B3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43346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400" b="1" dirty="0" err="1"/>
              <a:t>Pembentukan</a:t>
            </a:r>
            <a:r>
              <a:rPr lang="en-ID" sz="2400" b="1" dirty="0"/>
              <a:t> </a:t>
            </a:r>
            <a:r>
              <a:rPr lang="en-ID" sz="2400" b="1" dirty="0" err="1"/>
              <a:t>sel</a:t>
            </a:r>
            <a:r>
              <a:rPr lang="en-ID" sz="2400" b="1" dirty="0"/>
              <a:t> </a:t>
            </a:r>
            <a:r>
              <a:rPr lang="en-ID" sz="2400" b="1" dirty="0" err="1"/>
              <a:t>darah</a:t>
            </a:r>
            <a:endParaRPr lang="en-ID" sz="2400" b="1" dirty="0"/>
          </a:p>
          <a:p>
            <a:pPr marL="0" indent="0" algn="just">
              <a:buNone/>
            </a:pPr>
            <a:r>
              <a:rPr lang="en-ID" sz="2400" dirty="0" err="1"/>
              <a:t>Pembentukan</a:t>
            </a:r>
            <a:r>
              <a:rPr lang="en-ID" sz="2400" dirty="0"/>
              <a:t> </a:t>
            </a:r>
            <a:r>
              <a:rPr lang="en-ID" sz="2400" dirty="0" err="1"/>
              <a:t>sel</a:t>
            </a:r>
            <a:r>
              <a:rPr lang="en-ID" sz="2400" dirty="0"/>
              <a:t> </a:t>
            </a:r>
            <a:r>
              <a:rPr lang="en-ID" sz="2400" dirty="0" err="1"/>
              <a:t>darah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disebut</a:t>
            </a:r>
            <a:r>
              <a:rPr lang="en-ID" sz="2400" dirty="0"/>
              <a:t> juga </a:t>
            </a:r>
            <a:r>
              <a:rPr lang="en-ID" sz="2400" dirty="0" err="1"/>
              <a:t>hematopoiesis</a:t>
            </a:r>
            <a:r>
              <a:rPr lang="en-ID" sz="2400" dirty="0"/>
              <a:t>, </a:t>
            </a:r>
            <a:r>
              <a:rPr lang="en-ID" sz="2400" dirty="0" err="1"/>
              <a:t>terjadi</a:t>
            </a:r>
            <a:r>
              <a:rPr lang="en-ID" sz="2400" dirty="0"/>
              <a:t> di </a:t>
            </a:r>
            <a:r>
              <a:rPr lang="en-ID" sz="2400" dirty="0" err="1"/>
              <a:t>bagian</a:t>
            </a:r>
            <a:r>
              <a:rPr lang="en-ID" sz="2400" dirty="0"/>
              <a:t> </a:t>
            </a:r>
            <a:r>
              <a:rPr lang="en-ID" sz="2400" dirty="0" err="1"/>
              <a:t>sumsum</a:t>
            </a:r>
            <a:r>
              <a:rPr lang="en-ID" sz="2400" dirty="0"/>
              <a:t> </a:t>
            </a:r>
            <a:r>
              <a:rPr lang="en-ID" sz="2400" dirty="0" err="1"/>
              <a:t>tulang-tulang</a:t>
            </a:r>
            <a:r>
              <a:rPr lang="en-ID" sz="2400" dirty="0"/>
              <a:t> </a:t>
            </a:r>
            <a:r>
              <a:rPr lang="en-ID" sz="2400" dirty="0" err="1"/>
              <a:t>tertentu</a:t>
            </a:r>
            <a:r>
              <a:rPr lang="en-ID" sz="2400" dirty="0"/>
              <a:t>. Proses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menghasilkan</a:t>
            </a:r>
            <a:r>
              <a:rPr lang="en-ID" sz="2400" dirty="0"/>
              <a:t>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macam</a:t>
            </a:r>
            <a:r>
              <a:rPr lang="en-ID" sz="2400" dirty="0"/>
              <a:t> </a:t>
            </a:r>
            <a:r>
              <a:rPr lang="en-ID" sz="2400" dirty="0" err="1"/>
              <a:t>jenis</a:t>
            </a:r>
            <a:r>
              <a:rPr lang="en-ID" sz="2400" dirty="0"/>
              <a:t> </a:t>
            </a:r>
            <a:r>
              <a:rPr lang="en-ID" sz="2400" dirty="0" err="1"/>
              <a:t>darah</a:t>
            </a:r>
            <a:r>
              <a:rPr lang="en-ID" sz="2400" dirty="0"/>
              <a:t> dan </a:t>
            </a:r>
            <a:r>
              <a:rPr lang="en-ID" sz="2400" dirty="0" err="1"/>
              <a:t>sel</a:t>
            </a:r>
            <a:r>
              <a:rPr lang="en-ID" sz="2400" dirty="0"/>
              <a:t> </a:t>
            </a:r>
            <a:r>
              <a:rPr lang="en-ID" sz="2400" dirty="0" err="1"/>
              <a:t>sumsum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 yang </a:t>
            </a:r>
            <a:r>
              <a:rPr lang="en-ID" sz="2400" dirty="0" err="1"/>
              <a:t>disebut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eritrosit</a:t>
            </a:r>
            <a:r>
              <a:rPr lang="en-ID" sz="2400" dirty="0"/>
              <a:t>, platelet, </a:t>
            </a:r>
            <a:r>
              <a:rPr lang="en-ID" sz="2400" dirty="0" err="1"/>
              <a:t>granulosit</a:t>
            </a:r>
            <a:r>
              <a:rPr lang="en-ID" sz="2400" dirty="0"/>
              <a:t>, </a:t>
            </a:r>
            <a:r>
              <a:rPr lang="en-ID" sz="2400" dirty="0" err="1"/>
              <a:t>limfosit</a:t>
            </a:r>
            <a:r>
              <a:rPr lang="en-ID" sz="2400" dirty="0"/>
              <a:t>, dan </a:t>
            </a:r>
            <a:r>
              <a:rPr lang="en-ID" sz="2400" dirty="0" err="1"/>
              <a:t>monosit</a:t>
            </a:r>
            <a:r>
              <a:rPr lang="en-ID" sz="24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A94B3F-897F-457D-BFB9-34A56C7C2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878717"/>
            <a:ext cx="4764233" cy="49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149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745</TotalTime>
  <Words>428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Gill Sans MT</vt:lpstr>
      <vt:lpstr>Wingdings 2</vt:lpstr>
      <vt:lpstr>Dividend</vt:lpstr>
      <vt:lpstr>SISTEM TULANG DAN OTOT</vt:lpstr>
      <vt:lpstr>PENDAHULUAN</vt:lpstr>
      <vt:lpstr>PENDAHULUAN</vt:lpstr>
      <vt:lpstr>KLASIFIKASI TULANG</vt:lpstr>
      <vt:lpstr>FUNGSI TULANG</vt:lpstr>
      <vt:lpstr>FUNGSI TULANG</vt:lpstr>
      <vt:lpstr>FUNGSI TULANG</vt:lpstr>
      <vt:lpstr>FUNGSI TULANG</vt:lpstr>
      <vt:lpstr>FUNGSI TULANG</vt:lpstr>
      <vt:lpstr>Gangguan dan kelaian pada tulang</vt:lpstr>
      <vt:lpstr>PowerPoint Presentation</vt:lpstr>
      <vt:lpstr>PowerPoint Presentation</vt:lpstr>
      <vt:lpstr>PowerPoint Presentation</vt:lpstr>
      <vt:lpstr>SISTEM OTOT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TULANG DAN OTOT</dc:title>
  <dc:creator>user</dc:creator>
  <cp:lastModifiedBy>user</cp:lastModifiedBy>
  <cp:revision>28</cp:revision>
  <dcterms:created xsi:type="dcterms:W3CDTF">2024-04-03T07:46:51Z</dcterms:created>
  <dcterms:modified xsi:type="dcterms:W3CDTF">2024-05-12T16:03:30Z</dcterms:modified>
</cp:coreProperties>
</file>