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86" r:id="rId2"/>
    <p:sldId id="278" r:id="rId3"/>
    <p:sldId id="287" r:id="rId4"/>
    <p:sldId id="288" r:id="rId5"/>
    <p:sldId id="289" r:id="rId6"/>
    <p:sldId id="290" r:id="rId7"/>
    <p:sldId id="291" r:id="rId8"/>
    <p:sldId id="292" r:id="rId9"/>
    <p:sldId id="277" r:id="rId10"/>
    <p:sldId id="280" r:id="rId11"/>
    <p:sldId id="279" r:id="rId12"/>
    <p:sldId id="275" r:id="rId13"/>
    <p:sldId id="281" r:id="rId14"/>
    <p:sldId id="283" r:id="rId15"/>
    <p:sldId id="284" r:id="rId1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rgbClr val="071176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rgbClr val="071176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rgbClr val="071176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rgbClr val="071176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rgbClr val="071176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rgbClr val="071176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rgbClr val="071176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rgbClr val="071176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rgbClr val="071176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001">
          <p15:clr>
            <a:srgbClr val="A4A3A4"/>
          </p15:clr>
        </p15:guide>
        <p15:guide id="2" orient="horz" pos="935">
          <p15:clr>
            <a:srgbClr val="A4A3A4"/>
          </p15:clr>
        </p15:guide>
        <p15:guide id="3" orient="horz" pos="164">
          <p15:clr>
            <a:srgbClr val="A4A3A4"/>
          </p15:clr>
        </p15:guide>
        <p15:guide id="4" orient="horz" pos="3884">
          <p15:clr>
            <a:srgbClr val="A4A3A4"/>
          </p15:clr>
        </p15:guide>
        <p15:guide id="5" orient="horz" pos="1207">
          <p15:clr>
            <a:srgbClr val="A4A3A4"/>
          </p15:clr>
        </p15:guide>
        <p15:guide id="6" pos="476">
          <p15:clr>
            <a:srgbClr val="A4A3A4"/>
          </p15:clr>
        </p15:guide>
        <p15:guide id="7" pos="551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993"/>
    <a:srgbClr val="D1DEEB"/>
    <a:srgbClr val="8CADCE"/>
    <a:srgbClr val="FFFF66"/>
    <a:srgbClr val="FFD7AF"/>
    <a:srgbClr val="748ED6"/>
    <a:srgbClr val="07117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68" autoAdjust="0"/>
    <p:restoredTop sz="98098" autoAdjust="0"/>
  </p:normalViewPr>
  <p:slideViewPr>
    <p:cSldViewPr>
      <p:cViewPr varScale="1">
        <p:scale>
          <a:sx n="70" d="100"/>
          <a:sy n="70" d="100"/>
        </p:scale>
        <p:origin x="1554" y="72"/>
      </p:cViewPr>
      <p:guideLst>
        <p:guide orient="horz" pos="2001"/>
        <p:guide orient="horz" pos="935"/>
        <p:guide orient="horz" pos="164"/>
        <p:guide orient="horz" pos="3884"/>
        <p:guide orient="horz" pos="1207"/>
        <p:guide pos="476"/>
        <p:guide pos="551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440" y="-9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6831C96-FFB7-4968-9B3F-B0CBF60243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9176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A5CC58A-F02A-435C-9165-6AABED9BCC0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418415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2EFB4752-CB26-47D6-ADA0-35D52393AAB1}" type="slidenum">
              <a:rPr lang="en-GB" altLang="en-US">
                <a:solidFill>
                  <a:schemeClr val="tx1"/>
                </a:solidFill>
              </a:rPr>
              <a:pPr algn="r"/>
              <a:t>1</a:t>
            </a:fld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36713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E4910A6D-8BD7-4F24-B528-FF4D4FC6258E}" type="slidenum">
              <a:rPr lang="en-GB" altLang="en-US">
                <a:solidFill>
                  <a:schemeClr val="tx1"/>
                </a:solidFill>
              </a:rPr>
              <a:pPr algn="r"/>
              <a:t>2</a:t>
            </a:fld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86577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64B7EC08-3F10-4920-B335-C434CF7271FB}" type="slidenum">
              <a:rPr lang="en-GB" altLang="en-US">
                <a:solidFill>
                  <a:schemeClr val="tx1"/>
                </a:solidFill>
              </a:rPr>
              <a:pPr algn="r"/>
              <a:t>9</a:t>
            </a:fld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151034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37FDA315-8D1A-4EB5-B086-BBC0CA87250A}" type="slidenum">
              <a:rPr lang="en-GB" altLang="en-US">
                <a:solidFill>
                  <a:schemeClr val="tx1"/>
                </a:solidFill>
              </a:rPr>
              <a:pPr algn="r"/>
              <a:t>10</a:t>
            </a:fld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919399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3DAD4592-9D66-4094-9C7B-4D8B247811AD}" type="slidenum">
              <a:rPr lang="en-GB" altLang="en-US">
                <a:solidFill>
                  <a:schemeClr val="tx1"/>
                </a:solidFill>
              </a:rPr>
              <a:pPr algn="r"/>
              <a:t>11</a:t>
            </a:fld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472803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88505FB8-152B-4F8C-872C-0032CEFC8B6D}" type="slidenum">
              <a:rPr lang="en-GB" altLang="en-US">
                <a:solidFill>
                  <a:schemeClr val="tx1"/>
                </a:solidFill>
              </a:rPr>
              <a:pPr algn="r"/>
              <a:t>12</a:t>
            </a:fld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44440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0053E1D8-84A3-4EF4-ADAC-CC1472588161}" type="slidenum">
              <a:rPr lang="en-GB" altLang="en-US">
                <a:solidFill>
                  <a:schemeClr val="tx1"/>
                </a:solidFill>
              </a:rPr>
              <a:pPr algn="r"/>
              <a:t>13</a:t>
            </a:fld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012476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52A0CCEC-0E74-4B1A-8038-8B4720AAAEDD}" type="slidenum">
              <a:rPr lang="en-GB" altLang="en-US">
                <a:solidFill>
                  <a:schemeClr val="tx1"/>
                </a:solidFill>
              </a:rPr>
              <a:pPr algn="r"/>
              <a:t>14</a:t>
            </a:fld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251637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B79C3794-DD58-40C5-852A-5860387812AB}" type="slidenum">
              <a:rPr lang="en-GB" altLang="en-US">
                <a:solidFill>
                  <a:schemeClr val="tx1"/>
                </a:solidFill>
              </a:rPr>
              <a:pPr algn="r"/>
              <a:t>15</a:t>
            </a:fld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85399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8CADC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5" descr="ocean-floor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836738" y="3681413"/>
            <a:ext cx="5472112" cy="900112"/>
          </a:xfrm>
          <a:solidFill>
            <a:srgbClr val="071176">
              <a:alpha val="50000"/>
            </a:srgbClr>
          </a:solidFill>
        </p:spPr>
        <p:txBody>
          <a:bodyPr anchor="ctr" anchorCtr="1"/>
          <a:lstStyle>
            <a:lvl1pPr marL="0" indent="0" algn="ctr">
              <a:buFontTx/>
              <a:buNone/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altLang="en-US" noProof="0" smtClean="0"/>
              <a:t>Click to edit Master subtitle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33363" y="1520825"/>
            <a:ext cx="8677275" cy="1512888"/>
          </a:xfrm>
          <a:solidFill>
            <a:srgbClr val="071176">
              <a:alpha val="50000"/>
            </a:srgbClr>
          </a:solidFill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GB" altLang="en-US" noProof="0" smtClean="0"/>
              <a:t>Click to edit Master title style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605588"/>
            <a:ext cx="2133600" cy="2794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605588"/>
            <a:ext cx="2895600" cy="2794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605588"/>
            <a:ext cx="2133600" cy="2794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3B354C9-A7D6-4BC7-A422-337BF3AB37D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04558641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8897661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7025" y="295275"/>
            <a:ext cx="2071688" cy="62658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5275"/>
            <a:ext cx="6067425" cy="62658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7140099"/>
      </p:ext>
    </p:extLst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5275"/>
            <a:ext cx="8291513" cy="12255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73238"/>
            <a:ext cx="8291513" cy="4787900"/>
          </a:xfrm>
        </p:spPr>
        <p:txBody>
          <a:bodyPr/>
          <a:lstStyle/>
          <a:p>
            <a:pPr lvl="0"/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757677612"/>
      </p:ext>
    </p:extLst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5275"/>
            <a:ext cx="8291513" cy="12255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73238"/>
            <a:ext cx="4068763" cy="478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8363" y="1773238"/>
            <a:ext cx="4070350" cy="478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618041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3350883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39438367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238"/>
            <a:ext cx="4068763" cy="478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8363" y="1773238"/>
            <a:ext cx="4070350" cy="478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229204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0492858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4539045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6617953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3955396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5322036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4" descr="ocean-floor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3"/>
          <p:cNvSpPr>
            <a:spLocks noChangeArrowheads="1"/>
          </p:cNvSpPr>
          <p:nvPr userDrawn="1"/>
        </p:nvSpPr>
        <p:spPr bwMode="auto">
          <a:xfrm>
            <a:off x="431800" y="260350"/>
            <a:ext cx="8316913" cy="6300788"/>
          </a:xfrm>
          <a:prstGeom prst="rect">
            <a:avLst/>
          </a:prstGeom>
          <a:solidFill>
            <a:srgbClr val="071176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5275"/>
            <a:ext cx="8291513" cy="122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>
                    <a:alpha val="50195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73238"/>
            <a:ext cx="8291513" cy="478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>
                    <a:alpha val="50195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ransition>
    <p:wipe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helper.co.uk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ctrTitle"/>
          </p:nvPr>
        </p:nvSpPr>
        <p:spPr>
          <a:solidFill>
            <a:srgbClr val="071176">
              <a:alpha val="50195"/>
            </a:srgbClr>
          </a:solidFill>
        </p:spPr>
        <p:txBody>
          <a:bodyPr/>
          <a:lstStyle/>
          <a:p>
            <a:pPr eaLnBrk="1" hangingPunct="1"/>
            <a:r>
              <a:rPr lang="en-GB" altLang="en-US" dirty="0" smtClean="0"/>
              <a:t>FUTURE TENSE</a:t>
            </a:r>
            <a:endParaRPr lang="en-GB" altLang="en-US" dirty="0" smtClean="0"/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subTitle" idx="1"/>
          </p:nvPr>
        </p:nvSpPr>
        <p:spPr>
          <a:solidFill>
            <a:srgbClr val="071176">
              <a:alpha val="50195"/>
            </a:srgbClr>
          </a:solidFill>
        </p:spPr>
        <p:txBody>
          <a:bodyPr/>
          <a:lstStyle/>
          <a:p>
            <a:pPr eaLnBrk="1" hangingPunct="1"/>
            <a:r>
              <a:rPr lang="en-GB" altLang="en-US" dirty="0" smtClean="0"/>
              <a:t>Anita. W. </a:t>
            </a:r>
            <a:r>
              <a:rPr lang="en-GB" altLang="en-US" dirty="0" err="1" smtClean="0"/>
              <a:t>Kursasi</a:t>
            </a:r>
            <a:r>
              <a:rPr lang="en-GB" altLang="en-US" dirty="0" smtClean="0"/>
              <a:t>, </a:t>
            </a:r>
            <a:r>
              <a:rPr lang="en-GB" altLang="en-US" dirty="0" err="1" smtClean="0"/>
              <a:t>S.Pd</a:t>
            </a:r>
            <a:r>
              <a:rPr lang="en-GB" altLang="en-US" dirty="0" smtClean="0"/>
              <a:t>., M. Pd.</a:t>
            </a:r>
            <a:endParaRPr lang="en-GB" altLang="en-US" dirty="0" smtClean="0"/>
          </a:p>
        </p:txBody>
      </p:sp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1267" name="Object 3"/>
          <p:cNvGraphicFramePr>
            <a:graphicFrameLocks noChangeAspect="1"/>
          </p:cNvGraphicFramePr>
          <p:nvPr/>
        </p:nvGraphicFramePr>
        <p:xfrm>
          <a:off x="1223963" y="2097088"/>
          <a:ext cx="6732587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0" name="Chart" r:id="rId4" imgW="8296466" imgH="4610290" progId="MSGraph.Chart.8">
                  <p:embed followColorScheme="full"/>
                </p:oleObj>
              </mc:Choice>
              <mc:Fallback>
                <p:oleObj name="Chart" r:id="rId4" imgW="8296466" imgH="461029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3963" y="2097088"/>
                        <a:ext cx="6732587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73238"/>
            <a:ext cx="4057650" cy="4787900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Bullet 1</a:t>
            </a:r>
          </a:p>
          <a:p>
            <a:pPr eaLnBrk="1" hangingPunct="1"/>
            <a:r>
              <a:rPr lang="en-GB" altLang="en-US" sz="2800" smtClean="0"/>
              <a:t>Bullet 2</a:t>
            </a:r>
            <a:endParaRPr lang="en-US" altLang="en-US" sz="2800" smtClean="0"/>
          </a:p>
        </p:txBody>
      </p:sp>
      <p:pic>
        <p:nvPicPr>
          <p:cNvPr id="13316" name="Picture 5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4775" y="2276475"/>
            <a:ext cx="3097213" cy="3852863"/>
          </a:xfrm>
          <a:prstGeom prst="rect">
            <a:avLst/>
          </a:prstGeom>
          <a:solidFill>
            <a:schemeClr val="hlink"/>
          </a:solidFill>
          <a:ln w="57150">
            <a:solidFill>
              <a:schemeClr val="folHlink"/>
            </a:solidFill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719138" y="3533775"/>
            <a:ext cx="1376362" cy="2354263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0">
                <a:solidFill>
                  <a:schemeClr val="tx2"/>
                </a:solidFill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0">
                <a:solidFill>
                  <a:schemeClr val="tx2"/>
                </a:solidFill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0">
                <a:solidFill>
                  <a:schemeClr val="tx2"/>
                </a:solidFill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0">
              <a:solidFill>
                <a:schemeClr val="tx2"/>
              </a:solidFill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254250" y="3533775"/>
            <a:ext cx="1376363" cy="2354263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0">
                <a:solidFill>
                  <a:schemeClr val="tx2"/>
                </a:solidFill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0">
                <a:solidFill>
                  <a:schemeClr val="tx2"/>
                </a:solidFill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0">
                <a:solidFill>
                  <a:schemeClr val="tx2"/>
                </a:solidFill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0">
              <a:solidFill>
                <a:schemeClr val="tx2"/>
              </a:solidFill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3763963" y="3533775"/>
            <a:ext cx="1376362" cy="2354263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0">
                <a:solidFill>
                  <a:srgbClr val="071176"/>
                </a:solidFill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0">
                <a:solidFill>
                  <a:srgbClr val="071176"/>
                </a:solidFill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0">
                <a:solidFill>
                  <a:srgbClr val="071176"/>
                </a:solidFill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0">
              <a:solidFill>
                <a:srgbClr val="071176"/>
              </a:solidFill>
            </a:endParaRP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5272088" y="3533775"/>
            <a:ext cx="1376362" cy="2354263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0">
                <a:solidFill>
                  <a:srgbClr val="071176"/>
                </a:solidFill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0">
                <a:solidFill>
                  <a:srgbClr val="071176"/>
                </a:solidFill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0">
                <a:solidFill>
                  <a:srgbClr val="071176"/>
                </a:solidFill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0">
              <a:solidFill>
                <a:srgbClr val="071176"/>
              </a:solidFill>
            </a:endParaRP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783388" y="3533775"/>
            <a:ext cx="1376362" cy="2354263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0">
                <a:solidFill>
                  <a:srgbClr val="071176"/>
                </a:solidFill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0">
                <a:solidFill>
                  <a:srgbClr val="071176"/>
                </a:solidFill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0">
                <a:solidFill>
                  <a:srgbClr val="071176"/>
                </a:solidFill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0">
              <a:solidFill>
                <a:srgbClr val="071176"/>
              </a:solidFill>
            </a:endParaRPr>
          </a:p>
        </p:txBody>
      </p:sp>
      <p:sp>
        <p:nvSpPr>
          <p:cNvPr id="15368" name="Freeform 18"/>
          <p:cNvSpPr>
            <a:spLocks/>
          </p:cNvSpPr>
          <p:nvPr/>
        </p:nvSpPr>
        <p:spPr bwMode="auto">
          <a:xfrm>
            <a:off x="2254250" y="2060575"/>
            <a:ext cx="1854200" cy="1270000"/>
          </a:xfrm>
          <a:custGeom>
            <a:avLst/>
            <a:gdLst>
              <a:gd name="T0" fmla="*/ 1616075 w 1168"/>
              <a:gd name="T1" fmla="*/ 323850 h 800"/>
              <a:gd name="T2" fmla="*/ 1371600 w 1168"/>
              <a:gd name="T3" fmla="*/ 0 h 800"/>
              <a:gd name="T4" fmla="*/ 0 w 1168"/>
              <a:gd name="T5" fmla="*/ 0 h 800"/>
              <a:gd name="T6" fmla="*/ 244475 w 1168"/>
              <a:gd name="T7" fmla="*/ 323850 h 800"/>
              <a:gd name="T8" fmla="*/ 482600 w 1168"/>
              <a:gd name="T9" fmla="*/ 635000 h 800"/>
              <a:gd name="T10" fmla="*/ 244475 w 1168"/>
              <a:gd name="T11" fmla="*/ 946150 h 800"/>
              <a:gd name="T12" fmla="*/ 0 w 1168"/>
              <a:gd name="T13" fmla="*/ 1270000 h 800"/>
              <a:gd name="T14" fmla="*/ 1371600 w 1168"/>
              <a:gd name="T15" fmla="*/ 1270000 h 800"/>
              <a:gd name="T16" fmla="*/ 1616075 w 1168"/>
              <a:gd name="T17" fmla="*/ 946150 h 800"/>
              <a:gd name="T18" fmla="*/ 1854200 w 1168"/>
              <a:gd name="T19" fmla="*/ 635000 h 800"/>
              <a:gd name="T20" fmla="*/ 1616075 w 1168"/>
              <a:gd name="T21" fmla="*/ 323850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9" name="Freeform 19"/>
          <p:cNvSpPr>
            <a:spLocks/>
          </p:cNvSpPr>
          <p:nvPr/>
        </p:nvSpPr>
        <p:spPr bwMode="auto">
          <a:xfrm>
            <a:off x="719138" y="2060575"/>
            <a:ext cx="1898650" cy="1270000"/>
          </a:xfrm>
          <a:custGeom>
            <a:avLst/>
            <a:gdLst>
              <a:gd name="T0" fmla="*/ 1660525 w 1196"/>
              <a:gd name="T1" fmla="*/ 323850 h 800"/>
              <a:gd name="T2" fmla="*/ 1416050 w 1196"/>
              <a:gd name="T3" fmla="*/ 0 h 800"/>
              <a:gd name="T4" fmla="*/ 0 w 1196"/>
              <a:gd name="T5" fmla="*/ 0 h 800"/>
              <a:gd name="T6" fmla="*/ 0 w 1196"/>
              <a:gd name="T7" fmla="*/ 1270000 h 800"/>
              <a:gd name="T8" fmla="*/ 1416050 w 1196"/>
              <a:gd name="T9" fmla="*/ 1270000 h 800"/>
              <a:gd name="T10" fmla="*/ 1660525 w 1196"/>
              <a:gd name="T11" fmla="*/ 946150 h 800"/>
              <a:gd name="T12" fmla="*/ 1898650 w 1196"/>
              <a:gd name="T13" fmla="*/ 635000 h 800"/>
              <a:gd name="T14" fmla="*/ 1660525 w 1196"/>
              <a:gd name="T15" fmla="*/ 323850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0" name="Freeform 20"/>
          <p:cNvSpPr>
            <a:spLocks/>
          </p:cNvSpPr>
          <p:nvPr/>
        </p:nvSpPr>
        <p:spPr bwMode="auto">
          <a:xfrm>
            <a:off x="3763963" y="2060575"/>
            <a:ext cx="1854200" cy="1270000"/>
          </a:xfrm>
          <a:custGeom>
            <a:avLst/>
            <a:gdLst>
              <a:gd name="T0" fmla="*/ 1616075 w 1168"/>
              <a:gd name="T1" fmla="*/ 323850 h 800"/>
              <a:gd name="T2" fmla="*/ 1371600 w 1168"/>
              <a:gd name="T3" fmla="*/ 0 h 800"/>
              <a:gd name="T4" fmla="*/ 0 w 1168"/>
              <a:gd name="T5" fmla="*/ 0 h 800"/>
              <a:gd name="T6" fmla="*/ 244475 w 1168"/>
              <a:gd name="T7" fmla="*/ 323850 h 800"/>
              <a:gd name="T8" fmla="*/ 482600 w 1168"/>
              <a:gd name="T9" fmla="*/ 635000 h 800"/>
              <a:gd name="T10" fmla="*/ 244475 w 1168"/>
              <a:gd name="T11" fmla="*/ 946150 h 800"/>
              <a:gd name="T12" fmla="*/ 0 w 1168"/>
              <a:gd name="T13" fmla="*/ 1270000 h 800"/>
              <a:gd name="T14" fmla="*/ 1371600 w 1168"/>
              <a:gd name="T15" fmla="*/ 1270000 h 800"/>
              <a:gd name="T16" fmla="*/ 1616075 w 1168"/>
              <a:gd name="T17" fmla="*/ 946150 h 800"/>
              <a:gd name="T18" fmla="*/ 1854200 w 1168"/>
              <a:gd name="T19" fmla="*/ 635000 h 800"/>
              <a:gd name="T20" fmla="*/ 1616075 w 1168"/>
              <a:gd name="T21" fmla="*/ 323850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1" name="Freeform 21"/>
          <p:cNvSpPr>
            <a:spLocks/>
          </p:cNvSpPr>
          <p:nvPr/>
        </p:nvSpPr>
        <p:spPr bwMode="auto">
          <a:xfrm>
            <a:off x="5272088" y="2060575"/>
            <a:ext cx="1857375" cy="1270000"/>
          </a:xfrm>
          <a:custGeom>
            <a:avLst/>
            <a:gdLst>
              <a:gd name="T0" fmla="*/ 1619250 w 1170"/>
              <a:gd name="T1" fmla="*/ 323850 h 800"/>
              <a:gd name="T2" fmla="*/ 1371600 w 1170"/>
              <a:gd name="T3" fmla="*/ 0 h 800"/>
              <a:gd name="T4" fmla="*/ 0 w 1170"/>
              <a:gd name="T5" fmla="*/ 0 h 800"/>
              <a:gd name="T6" fmla="*/ 247650 w 1170"/>
              <a:gd name="T7" fmla="*/ 323850 h 800"/>
              <a:gd name="T8" fmla="*/ 485775 w 1170"/>
              <a:gd name="T9" fmla="*/ 635000 h 800"/>
              <a:gd name="T10" fmla="*/ 247650 w 1170"/>
              <a:gd name="T11" fmla="*/ 946150 h 800"/>
              <a:gd name="T12" fmla="*/ 0 w 1170"/>
              <a:gd name="T13" fmla="*/ 1270000 h 800"/>
              <a:gd name="T14" fmla="*/ 1371600 w 1170"/>
              <a:gd name="T15" fmla="*/ 1270000 h 800"/>
              <a:gd name="T16" fmla="*/ 1619250 w 1170"/>
              <a:gd name="T17" fmla="*/ 946150 h 800"/>
              <a:gd name="T18" fmla="*/ 1857375 w 1170"/>
              <a:gd name="T19" fmla="*/ 635000 h 800"/>
              <a:gd name="T20" fmla="*/ 1619250 w 1170"/>
              <a:gd name="T21" fmla="*/ 323850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72" name="Freeform 22"/>
          <p:cNvSpPr>
            <a:spLocks/>
          </p:cNvSpPr>
          <p:nvPr/>
        </p:nvSpPr>
        <p:spPr bwMode="auto">
          <a:xfrm>
            <a:off x="6783388" y="2060575"/>
            <a:ext cx="1854200" cy="1270000"/>
          </a:xfrm>
          <a:custGeom>
            <a:avLst/>
            <a:gdLst>
              <a:gd name="T0" fmla="*/ 1616075 w 1168"/>
              <a:gd name="T1" fmla="*/ 323850 h 800"/>
              <a:gd name="T2" fmla="*/ 1371600 w 1168"/>
              <a:gd name="T3" fmla="*/ 0 h 800"/>
              <a:gd name="T4" fmla="*/ 0 w 1168"/>
              <a:gd name="T5" fmla="*/ 0 h 800"/>
              <a:gd name="T6" fmla="*/ 244475 w 1168"/>
              <a:gd name="T7" fmla="*/ 323850 h 800"/>
              <a:gd name="T8" fmla="*/ 482600 w 1168"/>
              <a:gd name="T9" fmla="*/ 635000 h 800"/>
              <a:gd name="T10" fmla="*/ 244475 w 1168"/>
              <a:gd name="T11" fmla="*/ 946150 h 800"/>
              <a:gd name="T12" fmla="*/ 0 w 1168"/>
              <a:gd name="T13" fmla="*/ 1270000 h 800"/>
              <a:gd name="T14" fmla="*/ 1371600 w 1168"/>
              <a:gd name="T15" fmla="*/ 1270000 h 800"/>
              <a:gd name="T16" fmla="*/ 1616075 w 1168"/>
              <a:gd name="T17" fmla="*/ 946150 h 800"/>
              <a:gd name="T18" fmla="*/ 1854200 w 1168"/>
              <a:gd name="T19" fmla="*/ 635000 h 800"/>
              <a:gd name="T20" fmla="*/ 1616075 w 1168"/>
              <a:gd name="T21" fmla="*/ 323850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3" name="Text Box 23"/>
          <p:cNvSpPr txBox="1">
            <a:spLocks noChangeArrowheads="1"/>
          </p:cNvSpPr>
          <p:nvPr/>
        </p:nvSpPr>
        <p:spPr bwMode="auto">
          <a:xfrm>
            <a:off x="2903538" y="2513013"/>
            <a:ext cx="641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en-GB" altLang="en-US">
                <a:solidFill>
                  <a:schemeClr val="tx2"/>
                </a:solidFill>
              </a:rPr>
              <a:t>Plan</a:t>
            </a:r>
          </a:p>
        </p:txBody>
      </p:sp>
      <p:sp>
        <p:nvSpPr>
          <p:cNvPr id="15374" name="Text Box 24"/>
          <p:cNvSpPr txBox="1">
            <a:spLocks noChangeArrowheads="1"/>
          </p:cNvSpPr>
          <p:nvPr/>
        </p:nvSpPr>
        <p:spPr bwMode="auto">
          <a:xfrm>
            <a:off x="1019175" y="2511425"/>
            <a:ext cx="895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en-GB" altLang="en-US">
                <a:solidFill>
                  <a:schemeClr val="tx2"/>
                </a:solidFill>
              </a:rPr>
              <a:t>Design</a:t>
            </a:r>
          </a:p>
        </p:txBody>
      </p:sp>
      <p:sp>
        <p:nvSpPr>
          <p:cNvPr id="15375" name="Text Box 25"/>
          <p:cNvSpPr txBox="1">
            <a:spLocks noChangeArrowheads="1"/>
          </p:cNvSpPr>
          <p:nvPr/>
        </p:nvSpPr>
        <p:spPr bwMode="auto">
          <a:xfrm>
            <a:off x="4433888" y="2513013"/>
            <a:ext cx="692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en-GB" altLang="en-US"/>
              <a:t>Build</a:t>
            </a:r>
          </a:p>
        </p:txBody>
      </p:sp>
      <p:sp>
        <p:nvSpPr>
          <p:cNvPr id="15376" name="Text Box 26"/>
          <p:cNvSpPr txBox="1">
            <a:spLocks noChangeArrowheads="1"/>
          </p:cNvSpPr>
          <p:nvPr/>
        </p:nvSpPr>
        <p:spPr bwMode="auto">
          <a:xfrm>
            <a:off x="5946775" y="2511425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en-GB" altLang="en-US"/>
              <a:t>Test</a:t>
            </a:r>
          </a:p>
        </p:txBody>
      </p:sp>
      <p:sp>
        <p:nvSpPr>
          <p:cNvPr id="15377" name="Text Box 27"/>
          <p:cNvSpPr txBox="1">
            <a:spLocks noChangeArrowheads="1"/>
          </p:cNvSpPr>
          <p:nvPr/>
        </p:nvSpPr>
        <p:spPr bwMode="auto">
          <a:xfrm>
            <a:off x="7353300" y="2513013"/>
            <a:ext cx="1073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en-GB" altLang="en-US"/>
              <a:t>Evaluate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85083" name="Group 91"/>
          <p:cNvGraphicFramePr>
            <a:graphicFrameLocks noGrp="1"/>
          </p:cNvGraphicFramePr>
          <p:nvPr>
            <p:ph type="tbl" idx="1"/>
          </p:nvPr>
        </p:nvGraphicFramePr>
        <p:xfrm>
          <a:off x="1079500" y="1628775"/>
          <a:ext cx="7458075" cy="4132263"/>
        </p:xfrm>
        <a:graphic>
          <a:graphicData uri="http://schemas.openxmlformats.org/drawingml/2006/table">
            <a:tbl>
              <a:tblPr/>
              <a:tblGrid>
                <a:gridCol w="3730625"/>
                <a:gridCol w="3727450"/>
              </a:tblGrid>
              <a:tr h="5905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 algn="l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 algn="l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711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711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 algn="l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 algn="l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711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711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905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 algn="l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 algn="l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 algn="l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 algn="l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5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 algn="l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 algn="l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 algn="l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 algn="l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 algn="l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 algn="l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 algn="l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 algn="l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5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 algn="l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 algn="l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 algn="l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 algn="l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5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 algn="l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 algn="l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 algn="l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 algn="l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5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 algn="l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 algn="l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 algn="l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 algn="l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1584325" y="5883275"/>
            <a:ext cx="61896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en-GB" altLang="en-US" b="1">
                <a:solidFill>
                  <a:schemeClr val="tx1"/>
                </a:solidFill>
              </a:rPr>
              <a:t>Note:  </a:t>
            </a:r>
            <a:r>
              <a:rPr lang="en-GB" altLang="en-US">
                <a:solidFill>
                  <a:schemeClr val="tx1"/>
                </a:solidFill>
              </a:rPr>
              <a:t>PowerPoint does not allow you to have nice default tables - but you can cut and paste this one</a:t>
            </a:r>
            <a:endParaRPr lang="en-US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73238"/>
            <a:ext cx="4724400" cy="47879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195"/>
                  </a:schemeClr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89092" name="Group 4"/>
          <p:cNvGraphicFramePr>
            <a:graphicFrameLocks noGrp="1"/>
          </p:cNvGraphicFramePr>
          <p:nvPr>
            <p:ph sz="half" idx="2"/>
          </p:nvPr>
        </p:nvGraphicFramePr>
        <p:xfrm>
          <a:off x="5364163" y="1962150"/>
          <a:ext cx="3195637" cy="1711325"/>
        </p:xfrm>
        <a:graphic>
          <a:graphicData uri="http://schemas.openxmlformats.org/drawingml/2006/table">
            <a:tbl>
              <a:tblPr/>
              <a:tblGrid>
                <a:gridCol w="1598612"/>
                <a:gridCol w="1597025"/>
              </a:tblGrid>
              <a:tr h="8556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 algn="l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 algn="l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 algn="l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 algn="l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56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 algn="l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 algn="l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 algn="l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 algn="l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3348038" y="4976813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Text box</a:t>
            </a:r>
            <a:endParaRPr lang="en-US" altLang="en-US"/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6227763" y="4976813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Text box</a:t>
            </a:r>
          </a:p>
          <a:p>
            <a:pPr eaLnBrk="1" hangingPunct="1"/>
            <a:r>
              <a:rPr lang="en-GB" altLang="en-US"/>
              <a:t>With shadow</a:t>
            </a:r>
            <a:endParaRPr lang="en-US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25888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GB" altLang="en-US" sz="2000" b="1">
                <a:solidFill>
                  <a:schemeClr val="tx1"/>
                </a:solidFill>
              </a:rPr>
              <a:t>You are free to use these templates for your personal and business presentations.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25888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340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 b="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 b="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 b="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 b="0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460375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 b="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 b="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 b="0"/>
              <a:t>Pass off any of our created content as your own work</a:t>
            </a:r>
            <a:endParaRPr lang="en-US" altLang="en-US" sz="1400" b="0"/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115093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>
                <a:solidFill>
                  <a:schemeClr val="tx1"/>
                </a:solidFill>
              </a:rPr>
              <a:t>You can find many more free PowerPoint templates on the Presentation Helper website </a:t>
            </a:r>
            <a:r>
              <a:rPr lang="en-GB" altLang="en-US" sz="2000" b="1">
                <a:solidFill>
                  <a:schemeClr val="tx1"/>
                </a:solidFill>
                <a:hlinkClick r:id="rId3"/>
              </a:rPr>
              <a:t>www.presentationhelper.co.uk</a:t>
            </a:r>
            <a:r>
              <a:rPr lang="en-GB" altLang="en-US" sz="2000" b="1">
                <a:solidFill>
                  <a:schemeClr val="tx1"/>
                </a:solidFill>
              </a:rPr>
              <a:t> </a:t>
            </a:r>
            <a:endParaRPr lang="en-US" altLang="en-US" sz="2000" b="1">
              <a:solidFill>
                <a:schemeClr val="tx1"/>
              </a:solidFill>
            </a:endParaRP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125888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GB" altLang="en-US" sz="1400">
                <a:solidFill>
                  <a:schemeClr val="tx1"/>
                </a:solidFill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FUTURE TENSE</a:t>
            </a:r>
            <a:endParaRPr lang="en-US" altLang="en-US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altLang="en-US" sz="2400" dirty="0" smtClean="0">
                <a:solidFill>
                  <a:srgbClr val="FF0000"/>
                </a:solidFill>
              </a:rPr>
              <a:t>S + will + Verb 1 + O</a:t>
            </a:r>
            <a:endParaRPr lang="en-US" altLang="en-US" sz="2400" dirty="0" smtClean="0">
              <a:solidFill>
                <a:srgbClr val="FF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 future planning</a:t>
            </a:r>
          </a:p>
          <a:p>
            <a:r>
              <a:rPr lang="en-US" dirty="0" smtClean="0"/>
              <a:t>Intention</a:t>
            </a:r>
          </a:p>
          <a:p>
            <a:r>
              <a:rPr lang="en-US" dirty="0" smtClean="0"/>
              <a:t>Prediction based on present evident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S+ be going to + V1 +O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Prediction</a:t>
            </a:r>
          </a:p>
          <a:p>
            <a:r>
              <a:rPr lang="en-US" dirty="0" smtClean="0"/>
              <a:t>Promise</a:t>
            </a:r>
          </a:p>
          <a:p>
            <a:r>
              <a:rPr lang="en-US" dirty="0" smtClean="0"/>
              <a:t>On the spot decision</a:t>
            </a:r>
          </a:p>
          <a:p>
            <a:r>
              <a:rPr lang="en-US" dirty="0" smtClean="0"/>
              <a:t>General thing will happen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WILL: Prediction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The weather report said that there </a:t>
            </a:r>
            <a:r>
              <a:rPr lang="en-US" sz="2000" dirty="0" smtClean="0">
                <a:solidFill>
                  <a:srgbClr val="FFFF00"/>
                </a:solidFill>
              </a:rPr>
              <a:t>will  rain  </a:t>
            </a:r>
            <a:r>
              <a:rPr lang="en-US" sz="2000" dirty="0" smtClean="0"/>
              <a:t>in Malang tomorrow.</a:t>
            </a:r>
          </a:p>
          <a:p>
            <a:r>
              <a:rPr lang="en-US" sz="2000" dirty="0" smtClean="0"/>
              <a:t>If I work hard now, I </a:t>
            </a:r>
            <a:r>
              <a:rPr lang="en-US" sz="2000" dirty="0" smtClean="0">
                <a:solidFill>
                  <a:srgbClr val="FFFF00"/>
                </a:solidFill>
              </a:rPr>
              <a:t>will become </a:t>
            </a:r>
            <a:r>
              <a:rPr lang="en-US" sz="2000" dirty="0" smtClean="0"/>
              <a:t>rich in my 30 years old.</a:t>
            </a:r>
          </a:p>
          <a:p>
            <a:r>
              <a:rPr lang="en-US" sz="2000" dirty="0" smtClean="0"/>
              <a:t>There will not be disease in the future.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Nominal : S + Will + be + NAA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   I </a:t>
            </a:r>
            <a:r>
              <a:rPr lang="en-US" sz="2000" dirty="0" smtClean="0">
                <a:solidFill>
                  <a:srgbClr val="FF0000"/>
                </a:solidFill>
              </a:rPr>
              <a:t>will be </a:t>
            </a:r>
            <a:r>
              <a:rPr lang="en-US" sz="2000" dirty="0" smtClean="0"/>
              <a:t>a  nurse next two years.</a:t>
            </a:r>
          </a:p>
          <a:p>
            <a:pPr marL="0" indent="0">
              <a:buNone/>
            </a:pPr>
            <a:r>
              <a:rPr lang="en-US" sz="2000" dirty="0"/>
              <a:t>	 </a:t>
            </a:r>
            <a:r>
              <a:rPr lang="en-US" sz="2000" dirty="0" smtClean="0"/>
              <a:t>     I </a:t>
            </a:r>
            <a:r>
              <a:rPr lang="en-US" sz="2000" dirty="0" smtClean="0">
                <a:solidFill>
                  <a:srgbClr val="FF0000"/>
                </a:solidFill>
              </a:rPr>
              <a:t>will  be</a:t>
            </a:r>
            <a:r>
              <a:rPr lang="en-US" sz="2000" dirty="0" smtClean="0"/>
              <a:t> in </a:t>
            </a:r>
            <a:r>
              <a:rPr lang="en-US" sz="2000" dirty="0" err="1" smtClean="0"/>
              <a:t>Bima</a:t>
            </a:r>
            <a:r>
              <a:rPr lang="en-US" sz="2000" dirty="0" smtClean="0"/>
              <a:t> after my graduation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      I </a:t>
            </a:r>
            <a:r>
              <a:rPr lang="en-US" sz="2000" dirty="0" smtClean="0">
                <a:solidFill>
                  <a:srgbClr val="FF0000"/>
                </a:solidFill>
              </a:rPr>
              <a:t>will be </a:t>
            </a:r>
            <a:r>
              <a:rPr lang="en-US" sz="2000" dirty="0" smtClean="0"/>
              <a:t>rich 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01670052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WILL : Promise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I  have money, I </a:t>
            </a:r>
            <a:r>
              <a:rPr lang="en-US" dirty="0" smtClean="0">
                <a:solidFill>
                  <a:srgbClr val="FFFF00"/>
                </a:solidFill>
              </a:rPr>
              <a:t>will buy </a:t>
            </a:r>
            <a:r>
              <a:rPr lang="en-US" dirty="0" smtClean="0"/>
              <a:t>you an expensive ring.</a:t>
            </a:r>
          </a:p>
          <a:p>
            <a:r>
              <a:rPr lang="en-US" dirty="0" smtClean="0"/>
              <a:t>I </a:t>
            </a:r>
            <a:r>
              <a:rPr lang="en-US" dirty="0" smtClean="0">
                <a:solidFill>
                  <a:srgbClr val="FFFF00"/>
                </a:solidFill>
              </a:rPr>
              <a:t>will not tell </a:t>
            </a:r>
            <a:r>
              <a:rPr lang="en-US" dirty="0" smtClean="0"/>
              <a:t>anyone, You can trust me.</a:t>
            </a:r>
          </a:p>
          <a:p>
            <a:r>
              <a:rPr lang="en-US" dirty="0" smtClean="0"/>
              <a:t>I </a:t>
            </a:r>
            <a:r>
              <a:rPr lang="en-US" dirty="0" smtClean="0">
                <a:solidFill>
                  <a:srgbClr val="FFFF00"/>
                </a:solidFill>
              </a:rPr>
              <a:t>will reply</a:t>
            </a:r>
            <a:r>
              <a:rPr lang="en-US" dirty="0" smtClean="0"/>
              <a:t>  your letter, soon.</a:t>
            </a:r>
          </a:p>
          <a:p>
            <a:r>
              <a:rPr lang="en-US" dirty="0" smtClean="0"/>
              <a:t>I </a:t>
            </a:r>
            <a:r>
              <a:rPr lang="en-US" dirty="0" smtClean="0">
                <a:solidFill>
                  <a:srgbClr val="FFFF00"/>
                </a:solidFill>
              </a:rPr>
              <a:t>won’t play </a:t>
            </a:r>
            <a:r>
              <a:rPr lang="en-US" dirty="0" smtClean="0"/>
              <a:t>games anymore. It really makes me addicted.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423334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WILL : On the spot </a:t>
            </a:r>
            <a:r>
              <a:rPr lang="en-US" dirty="0" err="1" smtClean="0"/>
              <a:t>decission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Wow, the ice cream looks yummy, I </a:t>
            </a:r>
            <a:r>
              <a:rPr lang="en-US" dirty="0" smtClean="0">
                <a:solidFill>
                  <a:srgbClr val="FFFF00"/>
                </a:solidFill>
              </a:rPr>
              <a:t>‘</a:t>
            </a:r>
            <a:r>
              <a:rPr lang="en-US" dirty="0" err="1" smtClean="0">
                <a:solidFill>
                  <a:srgbClr val="FFFF00"/>
                </a:solidFill>
              </a:rPr>
              <a:t>ll</a:t>
            </a:r>
            <a:r>
              <a:rPr lang="en-US" dirty="0" smtClean="0">
                <a:solidFill>
                  <a:srgbClr val="FFFF00"/>
                </a:solidFill>
              </a:rPr>
              <a:t> buy</a:t>
            </a:r>
            <a:r>
              <a:rPr lang="en-US" dirty="0" smtClean="0"/>
              <a:t> it for us.</a:t>
            </a:r>
          </a:p>
          <a:p>
            <a:r>
              <a:rPr lang="en-US" dirty="0" smtClean="0"/>
              <a:t>The phone is ringing, I </a:t>
            </a:r>
            <a:r>
              <a:rPr lang="en-US" dirty="0" smtClean="0">
                <a:solidFill>
                  <a:srgbClr val="FFFF00"/>
                </a:solidFill>
              </a:rPr>
              <a:t>will take </a:t>
            </a:r>
            <a:r>
              <a:rPr lang="en-US" dirty="0" smtClean="0"/>
              <a:t>it first..</a:t>
            </a:r>
          </a:p>
          <a:p>
            <a:r>
              <a:rPr lang="en-US" dirty="0" smtClean="0"/>
              <a:t>Why don’t you eat lunch with me after the class ?. I am still full, I </a:t>
            </a:r>
            <a:r>
              <a:rPr lang="en-US" dirty="0" smtClean="0">
                <a:solidFill>
                  <a:srgbClr val="FFFF00"/>
                </a:solidFill>
              </a:rPr>
              <a:t>will</a:t>
            </a:r>
            <a:r>
              <a:rPr lang="en-US" dirty="0" smtClean="0"/>
              <a:t> just </a:t>
            </a:r>
            <a:r>
              <a:rPr lang="en-US" dirty="0" smtClean="0">
                <a:solidFill>
                  <a:srgbClr val="FFFF00"/>
                </a:solidFill>
              </a:rPr>
              <a:t>accompany</a:t>
            </a:r>
            <a:r>
              <a:rPr lang="en-US" dirty="0" smtClean="0"/>
              <a:t> you to the canteen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5737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things will happen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Water </a:t>
            </a:r>
            <a:r>
              <a:rPr lang="en-US" dirty="0" smtClean="0">
                <a:solidFill>
                  <a:srgbClr val="FFFF00"/>
                </a:solidFill>
              </a:rPr>
              <a:t>will boil</a:t>
            </a:r>
            <a:r>
              <a:rPr lang="en-US" dirty="0" smtClean="0"/>
              <a:t> at 100 degree </a:t>
            </a:r>
            <a:r>
              <a:rPr lang="en-US" dirty="0" err="1" smtClean="0"/>
              <a:t>celcius</a:t>
            </a:r>
            <a:r>
              <a:rPr lang="en-US" dirty="0" smtClean="0"/>
              <a:t>.</a:t>
            </a:r>
          </a:p>
          <a:p>
            <a:r>
              <a:rPr lang="en-US" dirty="0" smtClean="0"/>
              <a:t>If the baby  get  severe dehydration without any </a:t>
            </a:r>
            <a:r>
              <a:rPr lang="en-US" dirty="0" err="1" smtClean="0"/>
              <a:t>hel</a:t>
            </a:r>
            <a:r>
              <a:rPr lang="en-US" dirty="0" smtClean="0"/>
              <a:t>, she </a:t>
            </a:r>
            <a:r>
              <a:rPr lang="en-US" dirty="0" smtClean="0">
                <a:solidFill>
                  <a:srgbClr val="FFFF00"/>
                </a:solidFill>
              </a:rPr>
              <a:t>will die </a:t>
            </a:r>
            <a:r>
              <a:rPr lang="en-US" dirty="0" smtClean="0"/>
              <a:t>..!. </a:t>
            </a:r>
          </a:p>
          <a:p>
            <a:r>
              <a:rPr lang="en-US" dirty="0" smtClean="0"/>
              <a:t>There </a:t>
            </a:r>
            <a:r>
              <a:rPr lang="en-US" dirty="0" smtClean="0">
                <a:solidFill>
                  <a:srgbClr val="FFFF00"/>
                </a:solidFill>
              </a:rPr>
              <a:t>will be </a:t>
            </a:r>
            <a:r>
              <a:rPr lang="en-US" dirty="0" smtClean="0"/>
              <a:t>none</a:t>
            </a:r>
            <a:r>
              <a:rPr lang="en-US" dirty="0" smtClean="0">
                <a:solidFill>
                  <a:srgbClr val="FFFF00"/>
                </a:solidFill>
              </a:rPr>
              <a:t> alive </a:t>
            </a:r>
            <a:r>
              <a:rPr lang="en-US" dirty="0" smtClean="0"/>
              <a:t>if the plane  fall down to the sea..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421328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 +  be ( </a:t>
            </a:r>
            <a:r>
              <a:rPr lang="en-US" dirty="0" smtClean="0">
                <a:solidFill>
                  <a:srgbClr val="FFC993"/>
                </a:solidFill>
              </a:rPr>
              <a:t>is am are</a:t>
            </a:r>
            <a:r>
              <a:rPr lang="en-US" dirty="0" smtClean="0"/>
              <a:t>)  </a:t>
            </a:r>
            <a:r>
              <a:rPr lang="en-US" dirty="0" smtClean="0">
                <a:solidFill>
                  <a:srgbClr val="FFFF00"/>
                </a:solidFill>
              </a:rPr>
              <a:t>going to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Future planning</a:t>
            </a:r>
          </a:p>
          <a:p>
            <a:r>
              <a:rPr lang="en-US" sz="2000" dirty="0" smtClean="0"/>
              <a:t>I am </a:t>
            </a:r>
            <a:r>
              <a:rPr lang="en-US" sz="2000" dirty="0" smtClean="0">
                <a:solidFill>
                  <a:srgbClr val="FFFF00"/>
                </a:solidFill>
              </a:rPr>
              <a:t>going to wash </a:t>
            </a:r>
            <a:r>
              <a:rPr lang="en-US" sz="2000" dirty="0" smtClean="0"/>
              <a:t>my motor cycle today</a:t>
            </a:r>
          </a:p>
          <a:p>
            <a:r>
              <a:rPr lang="en-US" sz="2000" dirty="0" smtClean="0"/>
              <a:t>I have proposed her, we are </a:t>
            </a:r>
            <a:r>
              <a:rPr lang="en-US" sz="2000" dirty="0" smtClean="0">
                <a:solidFill>
                  <a:srgbClr val="FFFF00"/>
                </a:solidFill>
              </a:rPr>
              <a:t>going to marry</a:t>
            </a:r>
            <a:r>
              <a:rPr lang="en-US" sz="2000" dirty="0" smtClean="0"/>
              <a:t> in December.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Intention</a:t>
            </a:r>
          </a:p>
          <a:p>
            <a:r>
              <a:rPr lang="en-US" sz="2000" dirty="0" smtClean="0"/>
              <a:t>We </a:t>
            </a:r>
            <a:r>
              <a:rPr lang="en-US" sz="2000" dirty="0" smtClean="0">
                <a:solidFill>
                  <a:srgbClr val="FFFF00"/>
                </a:solidFill>
              </a:rPr>
              <a:t>are going to </a:t>
            </a:r>
            <a:r>
              <a:rPr lang="en-US" sz="2000" dirty="0" smtClean="0"/>
              <a:t>eat outside tonight.</a:t>
            </a:r>
          </a:p>
          <a:p>
            <a:r>
              <a:rPr lang="en-US" sz="2000" dirty="0" smtClean="0"/>
              <a:t>I am </a:t>
            </a:r>
            <a:r>
              <a:rPr lang="en-US" sz="2000" dirty="0" smtClean="0">
                <a:solidFill>
                  <a:srgbClr val="FFFF00"/>
                </a:solidFill>
              </a:rPr>
              <a:t>going to apply </a:t>
            </a:r>
            <a:r>
              <a:rPr lang="en-US" sz="2000" dirty="0" smtClean="0"/>
              <a:t>for the scholarship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Prediction based on present evidence</a:t>
            </a:r>
          </a:p>
          <a:p>
            <a:r>
              <a:rPr lang="en-US" sz="2000" dirty="0" smtClean="0"/>
              <a:t>The sky is cloudy, it is </a:t>
            </a:r>
            <a:r>
              <a:rPr lang="en-US" sz="2000" dirty="0" smtClean="0">
                <a:solidFill>
                  <a:srgbClr val="FFFF00"/>
                </a:solidFill>
              </a:rPr>
              <a:t>going to rain </a:t>
            </a:r>
            <a:r>
              <a:rPr lang="en-US" sz="2000" dirty="0" smtClean="0"/>
              <a:t>soon. Let’s hurry up</a:t>
            </a:r>
          </a:p>
          <a:p>
            <a:r>
              <a:rPr lang="en-US" sz="2000" dirty="0" smtClean="0"/>
              <a:t>Oh.. That is our bus, we </a:t>
            </a:r>
            <a:r>
              <a:rPr lang="en-US" sz="2000" dirty="0" smtClean="0">
                <a:solidFill>
                  <a:srgbClr val="FFFF00"/>
                </a:solidFill>
              </a:rPr>
              <a:t>are going to leave </a:t>
            </a:r>
            <a:r>
              <a:rPr lang="en-US" sz="2000" dirty="0" smtClean="0"/>
              <a:t>soon..</a:t>
            </a:r>
          </a:p>
          <a:p>
            <a:r>
              <a:rPr lang="en-US" sz="2000" dirty="0" smtClean="0"/>
              <a:t>Watch Out…, that man is drunk, he is </a:t>
            </a:r>
            <a:r>
              <a:rPr lang="en-US" sz="2000" dirty="0" smtClean="0">
                <a:solidFill>
                  <a:srgbClr val="FFFF00"/>
                </a:solidFill>
              </a:rPr>
              <a:t>going to hit </a:t>
            </a:r>
            <a:r>
              <a:rPr lang="en-US" sz="2000" dirty="0" smtClean="0"/>
              <a:t>the tree..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63677176"/>
      </p:ext>
    </p:extLst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do the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1. We are going to </a:t>
            </a:r>
            <a:r>
              <a:rPr lang="en-US" sz="1800" dirty="0" err="1" smtClean="0"/>
              <a:t>Kuta</a:t>
            </a:r>
            <a:r>
              <a:rPr lang="en-US" sz="1800" dirty="0" smtClean="0"/>
              <a:t> beach after the seminar.  We will swim, sun bath and we ___  (buy) some souvenirs there.</a:t>
            </a:r>
          </a:p>
          <a:p>
            <a:r>
              <a:rPr lang="en-US" sz="1800" dirty="0" smtClean="0"/>
              <a:t>2. I am very tired. I don’t have energy to do anything, so I ________ (sleep) all day long.</a:t>
            </a:r>
          </a:p>
          <a:p>
            <a:r>
              <a:rPr lang="en-US" sz="1800" dirty="0" smtClean="0"/>
              <a:t>3. Turn off the stove soon, You ____ (burn) our house if you always forget to do that.</a:t>
            </a:r>
          </a:p>
          <a:p>
            <a:r>
              <a:rPr lang="en-US" sz="1800" dirty="0" smtClean="0"/>
              <a:t>4. A : Ann  is in  the hospital.,</a:t>
            </a:r>
          </a:p>
          <a:p>
            <a:r>
              <a:rPr lang="en-US" sz="1800" dirty="0"/>
              <a:t> </a:t>
            </a:r>
            <a:r>
              <a:rPr lang="en-US" sz="1800" dirty="0" smtClean="0"/>
              <a:t>   B : Really?!. We ____ (visit) her then, won’t we ?. </a:t>
            </a:r>
          </a:p>
          <a:p>
            <a:r>
              <a:rPr lang="en-US" sz="1800" dirty="0" smtClean="0"/>
              <a:t>5. If I have a lot of money, I ____ (buy) you </a:t>
            </a:r>
            <a:r>
              <a:rPr lang="en-US" sz="1800" dirty="0" err="1" smtClean="0"/>
              <a:t>Pajero</a:t>
            </a:r>
            <a:r>
              <a:rPr lang="en-US" sz="1800" dirty="0" smtClean="0"/>
              <a:t>, you may choose your favorite color.</a:t>
            </a:r>
          </a:p>
          <a:p>
            <a:r>
              <a:rPr lang="en-US" sz="1800" dirty="0" smtClean="0"/>
              <a:t>6. I am a doctor, I  ______ (build) my own clinic and dedicate my life for all . </a:t>
            </a:r>
          </a:p>
          <a:p>
            <a:r>
              <a:rPr lang="en-US" sz="1800" dirty="0" smtClean="0"/>
              <a:t>I ____ (lift ) that heavy box for you , Mom.</a:t>
            </a:r>
          </a:p>
          <a:p>
            <a:r>
              <a:rPr lang="en-US" sz="1800" dirty="0" smtClean="0"/>
              <a:t>Next month I _______ (go) back pack around Europe. We will start </a:t>
            </a:r>
            <a:r>
              <a:rPr lang="en-US" sz="1800" smtClean="0"/>
              <a:t>from Netherland.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20850710"/>
      </p:ext>
    </p:extLst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663950" y="3148013"/>
            <a:ext cx="827088" cy="6111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740275" y="3148013"/>
            <a:ext cx="827088" cy="6111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611438" y="4762500"/>
            <a:ext cx="827087" cy="611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679825" y="4762500"/>
            <a:ext cx="827088" cy="61118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748213" y="4762500"/>
            <a:ext cx="827087" cy="61118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5818188" y="4762500"/>
            <a:ext cx="827087" cy="61118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800725" y="3148013"/>
            <a:ext cx="827088" cy="611187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2595563" y="3148013"/>
            <a:ext cx="827087" cy="6111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376488" y="2508250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>
                <a:solidFill>
                  <a:schemeClr val="tx1"/>
                </a:solidFill>
              </a:rPr>
              <a:t>Background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694113" y="2386013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>
                <a:solidFill>
                  <a:schemeClr val="tx1"/>
                </a:solidFill>
              </a:rPr>
              <a:t>Text &amp;</a:t>
            </a:r>
          </a:p>
          <a:p>
            <a:pPr eaLnBrk="1" hangingPunct="1"/>
            <a:r>
              <a:rPr lang="en-GB" altLang="en-US" sz="1600">
                <a:solidFill>
                  <a:schemeClr val="tx1"/>
                </a:solidFill>
              </a:rPr>
              <a:t>Lines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4645025" y="2508250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>
                <a:solidFill>
                  <a:schemeClr val="tx1"/>
                </a:solidFill>
              </a:rPr>
              <a:t>Shadows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5924550" y="2386013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>
                <a:solidFill>
                  <a:schemeClr val="tx1"/>
                </a:solidFill>
              </a:rPr>
              <a:t>Title</a:t>
            </a:r>
            <a:br>
              <a:rPr lang="en-GB" altLang="en-US" sz="1600">
                <a:solidFill>
                  <a:schemeClr val="tx1"/>
                </a:solidFill>
              </a:rPr>
            </a:br>
            <a:r>
              <a:rPr lang="en-GB" altLang="en-US" sz="1600">
                <a:solidFill>
                  <a:schemeClr val="tx1"/>
                </a:solidFill>
              </a:rPr>
              <a:t>Text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2754313" y="4122738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>
                <a:solidFill>
                  <a:schemeClr val="tx1"/>
                </a:solidFill>
              </a:rPr>
              <a:t>Fills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3700463" y="4122738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>
                <a:solidFill>
                  <a:schemeClr val="tx1"/>
                </a:solidFill>
              </a:rPr>
              <a:t>Accent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4635500" y="400050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>
                <a:solidFill>
                  <a:schemeClr val="tx1"/>
                </a:solidFill>
              </a:rPr>
              <a:t>Accent &amp;</a:t>
            </a:r>
          </a:p>
          <a:p>
            <a:pPr eaLnBrk="1" hangingPunct="1"/>
            <a:r>
              <a:rPr lang="en-GB" altLang="en-US" sz="1600">
                <a:solidFill>
                  <a:schemeClr val="tx1"/>
                </a:solidFill>
              </a:rPr>
              <a:t>Hyperlink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5716588" y="3998913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>
                <a:solidFill>
                  <a:schemeClr val="tx1"/>
                </a:solidFill>
              </a:rPr>
              <a:t>Followed</a:t>
            </a:r>
          </a:p>
          <a:p>
            <a:pPr eaLnBrk="1" hangingPunct="1"/>
            <a:r>
              <a:rPr lang="en-GB" altLang="en-US" sz="1600">
                <a:solidFill>
                  <a:schemeClr val="tx1"/>
                </a:solidFill>
              </a:rPr>
              <a:t>Hyperlink</a:t>
            </a:r>
            <a:endParaRPr lang="en-US" altLang="en-US" sz="16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B3CCE6"/>
      </a:dk1>
      <a:lt1>
        <a:srgbClr val="FFFFFF"/>
      </a:lt1>
      <a:dk2>
        <a:srgbClr val="059D92"/>
      </a:dk2>
      <a:lt2>
        <a:srgbClr val="FFFFFF"/>
      </a:lt2>
      <a:accent1>
        <a:srgbClr val="66C580"/>
      </a:accent1>
      <a:accent2>
        <a:srgbClr val="4DA7F8"/>
      </a:accent2>
      <a:accent3>
        <a:srgbClr val="AACCC7"/>
      </a:accent3>
      <a:accent4>
        <a:srgbClr val="DADADA"/>
      </a:accent4>
      <a:accent5>
        <a:srgbClr val="B8DFC0"/>
      </a:accent5>
      <a:accent6>
        <a:srgbClr val="4597E1"/>
      </a:accent6>
      <a:hlink>
        <a:srgbClr val="FFE08C"/>
      </a:hlink>
      <a:folHlink>
        <a:srgbClr val="E3A7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rgbClr val="071176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rgbClr val="071176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8E8AB4"/>
        </a:dk1>
        <a:lt1>
          <a:srgbClr val="F8F8F8"/>
        </a:lt1>
        <a:dk2>
          <a:srgbClr val="5D5888"/>
        </a:dk2>
        <a:lt2>
          <a:srgbClr val="FFFFFF"/>
        </a:lt2>
        <a:accent1>
          <a:srgbClr val="191077"/>
        </a:accent1>
        <a:accent2>
          <a:srgbClr val="BC0606"/>
        </a:accent2>
        <a:accent3>
          <a:srgbClr val="B6B4C3"/>
        </a:accent3>
        <a:accent4>
          <a:srgbClr val="D4D4D4"/>
        </a:accent4>
        <a:accent5>
          <a:srgbClr val="ABAABD"/>
        </a:accent5>
        <a:accent6>
          <a:srgbClr val="AA0505"/>
        </a:accent6>
        <a:hlink>
          <a:srgbClr val="FF9933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8E8AB4"/>
        </a:dk1>
        <a:lt1>
          <a:srgbClr val="F8F8F8"/>
        </a:lt1>
        <a:dk2>
          <a:srgbClr val="5D5888"/>
        </a:dk2>
        <a:lt2>
          <a:srgbClr val="FFFFFF"/>
        </a:lt2>
        <a:accent1>
          <a:srgbClr val="FFFFFF"/>
        </a:accent1>
        <a:accent2>
          <a:srgbClr val="BC0606"/>
        </a:accent2>
        <a:accent3>
          <a:srgbClr val="B6B4C3"/>
        </a:accent3>
        <a:accent4>
          <a:srgbClr val="D4D4D4"/>
        </a:accent4>
        <a:accent5>
          <a:srgbClr val="FFFFFF"/>
        </a:accent5>
        <a:accent6>
          <a:srgbClr val="AA0505"/>
        </a:accent6>
        <a:hlink>
          <a:srgbClr val="FF9933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8E8AB4"/>
        </a:dk1>
        <a:lt1>
          <a:srgbClr val="F8F8F8"/>
        </a:lt1>
        <a:dk2>
          <a:srgbClr val="5D5888"/>
        </a:dk2>
        <a:lt2>
          <a:srgbClr val="FFFFFF"/>
        </a:lt2>
        <a:accent1>
          <a:srgbClr val="5D5888"/>
        </a:accent1>
        <a:accent2>
          <a:srgbClr val="BC0606"/>
        </a:accent2>
        <a:accent3>
          <a:srgbClr val="B6B4C3"/>
        </a:accent3>
        <a:accent4>
          <a:srgbClr val="D4D4D4"/>
        </a:accent4>
        <a:accent5>
          <a:srgbClr val="B6B4C3"/>
        </a:accent5>
        <a:accent6>
          <a:srgbClr val="AA0505"/>
        </a:accent6>
        <a:hlink>
          <a:srgbClr val="FF9933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8E8AB4"/>
        </a:dk1>
        <a:lt1>
          <a:srgbClr val="F8F8F8"/>
        </a:lt1>
        <a:dk2>
          <a:srgbClr val="5D5888"/>
        </a:dk2>
        <a:lt2>
          <a:srgbClr val="463F83"/>
        </a:lt2>
        <a:accent1>
          <a:srgbClr val="5D5888"/>
        </a:accent1>
        <a:accent2>
          <a:srgbClr val="BC0606"/>
        </a:accent2>
        <a:accent3>
          <a:srgbClr val="B6B4C3"/>
        </a:accent3>
        <a:accent4>
          <a:srgbClr val="D4D4D4"/>
        </a:accent4>
        <a:accent5>
          <a:srgbClr val="B6B4C3"/>
        </a:accent5>
        <a:accent6>
          <a:srgbClr val="AA0505"/>
        </a:accent6>
        <a:hlink>
          <a:srgbClr val="FF9933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1174</TotalTime>
  <Words>823</Words>
  <Application>Microsoft Office PowerPoint</Application>
  <PresentationFormat>On-screen Show (4:3)</PresentationFormat>
  <Paragraphs>126</Paragraphs>
  <Slides>15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Wingdings</vt:lpstr>
      <vt:lpstr>Default Design</vt:lpstr>
      <vt:lpstr>Chart</vt:lpstr>
      <vt:lpstr>FUTURE TENSE</vt:lpstr>
      <vt:lpstr>FUTURE TENSE</vt:lpstr>
      <vt:lpstr>WILL: Prediction</vt:lpstr>
      <vt:lpstr>WILL : Promise</vt:lpstr>
      <vt:lpstr>WILL : On the spot decission</vt:lpstr>
      <vt:lpstr>General things will happen</vt:lpstr>
      <vt:lpstr>S +  be ( is am are)  going to</vt:lpstr>
      <vt:lpstr>Let’s do the exercise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 Water Template</dc:title>
  <dc:creator>Presentation Magazine</dc:creator>
  <cp:lastModifiedBy>Anita</cp:lastModifiedBy>
  <cp:revision>54</cp:revision>
  <dcterms:created xsi:type="dcterms:W3CDTF">2005-03-15T10:04:38Z</dcterms:created>
  <dcterms:modified xsi:type="dcterms:W3CDTF">2018-10-30T03:19:46Z</dcterms:modified>
</cp:coreProperties>
</file>