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6191-5163-4EC8-B023-129C2148C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916672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DASAR-DASAR ILMU KESEHATAN MASYARAKAT</a:t>
            </a:r>
            <a:endParaRPr lang="en-ID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29217-682A-44B3-8EDF-E36CB5CA1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9505" y="5634318"/>
            <a:ext cx="5302623" cy="672353"/>
          </a:xfrm>
        </p:spPr>
        <p:txBody>
          <a:bodyPr/>
          <a:lstStyle/>
          <a:p>
            <a:pPr algn="ctr"/>
            <a:r>
              <a:rPr lang="en-US" dirty="0" err="1"/>
              <a:t>Yuniar</a:t>
            </a:r>
            <a:r>
              <a:rPr lang="en-US" dirty="0"/>
              <a:t> Angelia P, S. </a:t>
            </a:r>
            <a:r>
              <a:rPr lang="en-US" dirty="0" err="1"/>
              <a:t>SiT</a:t>
            </a:r>
            <a:r>
              <a:rPr lang="en-US" dirty="0"/>
              <a:t>., M. Kes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0255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83E59-1D80-4E2F-9BBF-54DB27481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FB7FA-E573-41D7-962D-C912664D5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3600" dirty="0" err="1">
                <a:latin typeface="Garamond" pitchFamily="18" charset="0"/>
              </a:rPr>
              <a:t>Pengorganisasian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masyarakat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adalah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menghimpun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potensi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atau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sumber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daya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masyarakat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untuk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melakukan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upaya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preventif</a:t>
            </a:r>
            <a:r>
              <a:rPr lang="en-US" sz="3600" dirty="0">
                <a:latin typeface="Garamond" pitchFamily="18" charset="0"/>
              </a:rPr>
              <a:t>, </a:t>
            </a:r>
            <a:r>
              <a:rPr lang="en-US" sz="3600" dirty="0" err="1">
                <a:latin typeface="Garamond" pitchFamily="18" charset="0"/>
              </a:rPr>
              <a:t>kuratif</a:t>
            </a:r>
            <a:r>
              <a:rPr lang="en-US" sz="3600" dirty="0">
                <a:latin typeface="Garamond" pitchFamily="18" charset="0"/>
              </a:rPr>
              <a:t>, </a:t>
            </a:r>
            <a:r>
              <a:rPr lang="en-US" sz="3600" dirty="0" err="1">
                <a:latin typeface="Garamond" pitchFamily="18" charset="0"/>
              </a:rPr>
              <a:t>promotif</a:t>
            </a:r>
            <a:r>
              <a:rPr lang="en-US" sz="3600" dirty="0">
                <a:latin typeface="Garamond" pitchFamily="18" charset="0"/>
              </a:rPr>
              <a:t> dan </a:t>
            </a:r>
            <a:r>
              <a:rPr lang="en-US" sz="3600" dirty="0" err="1">
                <a:latin typeface="Garamond" pitchFamily="18" charset="0"/>
              </a:rPr>
              <a:t>rehabilitatif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kesehatan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mereka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sendiri</a:t>
            </a:r>
            <a:endParaRPr lang="en-US" sz="3600" dirty="0">
              <a:latin typeface="Garamond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3600" dirty="0">
                <a:latin typeface="Garamond" pitchFamily="18" charset="0"/>
                <a:sym typeface="Wingdings" pitchFamily="2" charset="2"/>
              </a:rPr>
              <a:t></a:t>
            </a:r>
            <a:r>
              <a:rPr lang="en-US" sz="3600" dirty="0" err="1">
                <a:latin typeface="Garamond" pitchFamily="18" charset="0"/>
                <a:sym typeface="Wingdings" pitchFamily="2" charset="2"/>
              </a:rPr>
              <a:t>M</a:t>
            </a:r>
            <a:r>
              <a:rPr lang="en-US" sz="3600" dirty="0" err="1">
                <a:latin typeface="Garamond" pitchFamily="18" charset="0"/>
              </a:rPr>
              <a:t>enumbuhkan</a:t>
            </a:r>
            <a:r>
              <a:rPr lang="en-US" sz="3600" dirty="0">
                <a:latin typeface="Garamond" pitchFamily="18" charset="0"/>
              </a:rPr>
              <a:t>, </a:t>
            </a:r>
            <a:r>
              <a:rPr lang="en-US" sz="3600" dirty="0" err="1">
                <a:latin typeface="Garamond" pitchFamily="18" charset="0"/>
              </a:rPr>
              <a:t>membina</a:t>
            </a:r>
            <a:r>
              <a:rPr lang="en-US" sz="3600" dirty="0">
                <a:latin typeface="Garamond" pitchFamily="18" charset="0"/>
              </a:rPr>
              <a:t> dan </a:t>
            </a:r>
            <a:r>
              <a:rPr lang="en-US" sz="3600" dirty="0" err="1">
                <a:latin typeface="Garamond" pitchFamily="18" charset="0"/>
              </a:rPr>
              <a:t>mengembangkan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partisipasi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masyarakat</a:t>
            </a:r>
            <a:r>
              <a:rPr lang="en-US" sz="3600" dirty="0">
                <a:latin typeface="Garamond" pitchFamily="18" charset="0"/>
              </a:rPr>
              <a:t> di </a:t>
            </a:r>
            <a:r>
              <a:rPr lang="en-US" sz="3600" dirty="0" err="1">
                <a:latin typeface="Garamond" pitchFamily="18" charset="0"/>
              </a:rPr>
              <a:t>bidang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pembangunan</a:t>
            </a:r>
            <a:r>
              <a:rPr lang="en-US" sz="3600" dirty="0">
                <a:latin typeface="Garamond" pitchFamily="18" charset="0"/>
              </a:rPr>
              <a:t> </a:t>
            </a:r>
            <a:r>
              <a:rPr lang="en-US" sz="3600" dirty="0" err="1">
                <a:latin typeface="Garamond" pitchFamily="18" charset="0"/>
              </a:rPr>
              <a:t>kesehatan</a:t>
            </a:r>
            <a:endParaRPr lang="en-US" sz="3600" dirty="0">
              <a:latin typeface="Garamond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9436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86D1D-E4DF-4352-A787-B13652EDD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74765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122F1-7B2D-4AED-9250-B596FA51C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53336"/>
            <a:ext cx="10355823" cy="4828146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altLang="en-US" sz="3600" dirty="0">
                <a:latin typeface="Garamond" panose="02020404030301010803" pitchFamily="18" charset="0"/>
              </a:rPr>
              <a:t>Usaha-</a:t>
            </a:r>
            <a:r>
              <a:rPr lang="en-US" altLang="en-US" sz="3600" dirty="0" err="1">
                <a:latin typeface="Garamond" panose="02020404030301010803" pitchFamily="18" charset="0"/>
              </a:rPr>
              <a:t>usaha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pengorganisasian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:</a:t>
            </a:r>
          </a:p>
          <a:p>
            <a:pPr marL="914400" lvl="1" indent="-457200" eaLnBrk="1" hangingPunct="1"/>
            <a:r>
              <a:rPr lang="fi-FI" altLang="en-US" sz="2800" dirty="0">
                <a:latin typeface="Garamond" panose="02020404030301010803" pitchFamily="18" charset="0"/>
              </a:rPr>
              <a:t>Perbaikan sanitasi lingkungan</a:t>
            </a:r>
          </a:p>
          <a:p>
            <a:pPr marL="914400" lvl="1" indent="-457200" eaLnBrk="1" hangingPunct="1"/>
            <a:r>
              <a:rPr lang="fi-FI" altLang="en-US" sz="2800" dirty="0">
                <a:latin typeface="Garamond" panose="02020404030301010803" pitchFamily="18" charset="0"/>
              </a:rPr>
              <a:t>Pemberantasan penyakit-penyakit menular</a:t>
            </a:r>
          </a:p>
          <a:p>
            <a:pPr marL="914400" lvl="1" indent="-457200" eaLnBrk="1" hangingPunct="1"/>
            <a:r>
              <a:rPr lang="fi-FI" altLang="en-US" sz="2800" dirty="0">
                <a:latin typeface="Garamond" panose="02020404030301010803" pitchFamily="18" charset="0"/>
              </a:rPr>
              <a:t>Pendidikan untuk kebersihan perorangan</a:t>
            </a:r>
          </a:p>
          <a:p>
            <a:pPr marL="914400" lvl="1" indent="-457200" eaLnBrk="1" hangingPunct="1"/>
            <a:r>
              <a:rPr lang="fi-FI" altLang="en-US" sz="2800" dirty="0">
                <a:latin typeface="Garamond" panose="02020404030301010803" pitchFamily="18" charset="0"/>
              </a:rPr>
              <a:t>Pengorganisasian pelayanan-pelayanan medis dan perawatan untuk diagnosis dini dan pengobatan</a:t>
            </a:r>
          </a:p>
          <a:p>
            <a:pPr marL="914400" lvl="1" indent="-457200" eaLnBrk="1" hangingPunct="1"/>
            <a:r>
              <a:rPr lang="fi-FI" altLang="en-US" sz="2800" dirty="0">
                <a:latin typeface="Garamond" panose="02020404030301010803" pitchFamily="18" charset="0"/>
              </a:rPr>
              <a:t>Pengembangan rekayasa sosial agar terpenuhinya kebutuhan masyarakat akan kesehatan yang layak</a:t>
            </a:r>
            <a:endParaRPr lang="en-US" altLang="en-US" sz="2800" dirty="0">
              <a:latin typeface="Garamond" panose="02020404030301010803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4993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A65E-646D-442A-A774-A3381CAE0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PENDAHULUAN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DB2C5-DE6B-4FE0-AE67-39AA5CA85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341" y="2249487"/>
            <a:ext cx="7678271" cy="354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“ Kesehatan </a:t>
            </a:r>
            <a:r>
              <a:rPr lang="en-US" sz="3600" dirty="0" err="1"/>
              <a:t>memang</a:t>
            </a:r>
            <a:r>
              <a:rPr lang="en-US" sz="3600" dirty="0"/>
              <a:t> </a:t>
            </a:r>
            <a:r>
              <a:rPr lang="en-US" sz="3600" dirty="0" err="1"/>
              <a:t>bukan</a:t>
            </a:r>
            <a:r>
              <a:rPr lang="en-US" sz="3600" dirty="0"/>
              <a:t> </a:t>
            </a:r>
            <a:r>
              <a:rPr lang="en-US" sz="3600" dirty="0" err="1"/>
              <a:t>segalanya</a:t>
            </a:r>
            <a:r>
              <a:rPr lang="en-US" sz="3600" dirty="0"/>
              <a:t> </a:t>
            </a:r>
            <a:r>
              <a:rPr lang="en-US" sz="3600" dirty="0" err="1"/>
              <a:t>tapi</a:t>
            </a:r>
            <a:r>
              <a:rPr lang="en-US" sz="3600" dirty="0"/>
              <a:t> </a:t>
            </a:r>
            <a:r>
              <a:rPr lang="en-US" sz="3600" dirty="0" err="1"/>
              <a:t>tanpa</a:t>
            </a:r>
            <a:r>
              <a:rPr lang="en-US" sz="3600" dirty="0"/>
              <a:t> Kesehatan, </a:t>
            </a:r>
            <a:r>
              <a:rPr lang="en-US" sz="3600" dirty="0" err="1"/>
              <a:t>segalanya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berarti</a:t>
            </a:r>
            <a:r>
              <a:rPr lang="en-US" sz="3600" dirty="0"/>
              <a:t> </a:t>
            </a:r>
            <a:r>
              <a:rPr lang="en-US" sz="3600" dirty="0" err="1"/>
              <a:t>apa-apa</a:t>
            </a:r>
            <a:r>
              <a:rPr lang="en-US" sz="3600" dirty="0"/>
              <a:t>”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76017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FBC6-FA7B-41B0-9393-219C1035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PENDAHULUAN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F79A-70A2-4F76-B12D-29116126C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Autofit/>
          </a:bodyPr>
          <a:lstStyle/>
          <a:p>
            <a:r>
              <a:rPr lang="en-US" sz="3600" dirty="0" err="1"/>
              <a:t>Sehat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</a:t>
            </a:r>
            <a:r>
              <a:rPr lang="en-US" sz="3600" dirty="0" err="1"/>
              <a:t>asasi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......</a:t>
            </a:r>
          </a:p>
          <a:p>
            <a:r>
              <a:rPr lang="en-US" sz="3600" dirty="0" err="1"/>
              <a:t>Sehat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investasi</a:t>
            </a:r>
            <a:r>
              <a:rPr lang="en-US" sz="3600" dirty="0"/>
              <a:t> ...........</a:t>
            </a:r>
          </a:p>
          <a:p>
            <a:r>
              <a:rPr lang="en-US" sz="3600" dirty="0" err="1"/>
              <a:t>Sehat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kunci</a:t>
            </a:r>
            <a:r>
              <a:rPr lang="en-US" sz="3600" dirty="0"/>
              <a:t> </a:t>
            </a:r>
            <a:r>
              <a:rPr lang="en-US" sz="3600" dirty="0" err="1"/>
              <a:t>produktivitas</a:t>
            </a:r>
            <a:r>
              <a:rPr lang="en-US" sz="3600" dirty="0"/>
              <a:t> ......</a:t>
            </a:r>
          </a:p>
          <a:p>
            <a:r>
              <a:rPr lang="en-US" sz="3600" dirty="0" err="1"/>
              <a:t>Sudah</a:t>
            </a:r>
            <a:r>
              <a:rPr lang="en-US" sz="3600" dirty="0"/>
              <a:t> </a:t>
            </a:r>
            <a:r>
              <a:rPr lang="en-US" sz="3600" dirty="0" err="1"/>
              <a:t>sejauh</a:t>
            </a:r>
            <a:r>
              <a:rPr lang="en-US" sz="3600" dirty="0"/>
              <a:t> mana Kesehatan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prioritas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....????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58329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8F7B-C1F3-4392-9885-0A3C02BB0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PENDAHULUAN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BDF7-FD3F-401B-8069-3D3424695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Autofit/>
          </a:bodyPr>
          <a:lstStyle/>
          <a:p>
            <a:pPr marL="533400" indent="-533400" eaLnBrk="1" hangingPunct="1"/>
            <a:r>
              <a:rPr lang="en-US" altLang="en-US" sz="3600" dirty="0">
                <a:latin typeface="Garamond" panose="02020404030301010803" pitchFamily="18" charset="0"/>
              </a:rPr>
              <a:t>Masih </a:t>
            </a:r>
            <a:r>
              <a:rPr lang="en-US" altLang="en-US" sz="3600" dirty="0" err="1">
                <a:latin typeface="Garamond" panose="02020404030301010803" pitchFamily="18" charset="0"/>
              </a:rPr>
              <a:t>banyak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yang </a:t>
            </a:r>
            <a:r>
              <a:rPr lang="en-US" altLang="en-US" sz="3600" dirty="0" err="1">
                <a:latin typeface="Garamond" panose="02020404030301010803" pitchFamily="18" charset="0"/>
              </a:rPr>
              <a:t>kurang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peduli</a:t>
            </a:r>
            <a:r>
              <a:rPr lang="id-ID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akan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kesehatannya</a:t>
            </a:r>
            <a:endParaRPr lang="en-US" altLang="en-US" sz="3600" dirty="0">
              <a:latin typeface="Garamond" panose="02020404030301010803" pitchFamily="18" charset="0"/>
            </a:endParaRPr>
          </a:p>
          <a:p>
            <a:pPr marL="533400" indent="-533400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  <a:sym typeface="Wingdings" panose="05000000000000000000" pitchFamily="2" charset="2"/>
              </a:rPr>
              <a:t> </a:t>
            </a:r>
            <a:r>
              <a:rPr lang="en-US" altLang="en-US" sz="3600" dirty="0" err="1">
                <a:latin typeface="Garamond" panose="02020404030301010803" pitchFamily="18" charset="0"/>
              </a:rPr>
              <a:t>Perilaku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hidup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yang </a:t>
            </a:r>
            <a:r>
              <a:rPr lang="en-US" altLang="en-US" sz="3600" dirty="0" err="1">
                <a:latin typeface="Garamond" panose="02020404030301010803" pitchFamily="18" charset="0"/>
              </a:rPr>
              <a:t>tidak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sehat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  <a:sym typeface="Wingdings" panose="05000000000000000000" pitchFamily="2" charset="2"/>
              </a:rPr>
              <a:t> </a:t>
            </a:r>
            <a:r>
              <a:rPr lang="en-US" altLang="en-US" sz="3600" dirty="0" err="1">
                <a:latin typeface="Garamond" panose="02020404030301010803" pitchFamily="18" charset="0"/>
              </a:rPr>
              <a:t>Perlu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adanya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usaha</a:t>
            </a:r>
            <a:r>
              <a:rPr lang="en-US" altLang="en-US" sz="3600" dirty="0">
                <a:latin typeface="Garamond" panose="02020404030301010803" pitchFamily="18" charset="0"/>
              </a:rPr>
              <a:t> – </a:t>
            </a:r>
            <a:r>
              <a:rPr lang="en-US" altLang="en-US" sz="3600" dirty="0" err="1">
                <a:latin typeface="Garamond" panose="02020404030301010803" pitchFamily="18" charset="0"/>
              </a:rPr>
              <a:t>usaha</a:t>
            </a:r>
            <a:r>
              <a:rPr lang="en-US" altLang="en-US" sz="3600" dirty="0">
                <a:latin typeface="Garamond" panose="02020404030301010803" pitchFamily="18" charset="0"/>
              </a:rPr>
              <a:t> yang </a:t>
            </a:r>
            <a:r>
              <a:rPr lang="en-US" altLang="en-US" sz="3600" dirty="0" err="1">
                <a:latin typeface="Garamond" panose="02020404030301010803" pitchFamily="18" charset="0"/>
              </a:rPr>
              <a:t>terorganisir</a:t>
            </a:r>
            <a:r>
              <a:rPr lang="en-US" altLang="en-US" sz="3600" dirty="0">
                <a:latin typeface="Garamond" panose="02020404030301010803" pitchFamily="18" charset="0"/>
              </a:rPr>
              <a:t> agar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“aware” </a:t>
            </a:r>
            <a:r>
              <a:rPr lang="en-US" altLang="en-US" sz="3600" dirty="0" err="1">
                <a:latin typeface="Garamond" panose="02020404030301010803" pitchFamily="18" charset="0"/>
              </a:rPr>
              <a:t>akan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kesehatannya</a:t>
            </a:r>
            <a:endParaRPr lang="en-US" altLang="en-US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4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F558-54E3-44F6-9277-9C707BB3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59DD6-C0A5-459D-902F-C3F2DD0A9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423059" cy="3541714"/>
          </a:xfrm>
        </p:spPr>
        <p:txBody>
          <a:bodyPr>
            <a:normAutofit/>
          </a:bodyPr>
          <a:lstStyle/>
          <a:p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kesehatan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merupakan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suatu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id-ID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ilmu</a:t>
            </a:r>
            <a:r>
              <a:rPr lang="en-US" altLang="en-US" sz="3600" dirty="0">
                <a:latin typeface="Garamond" panose="02020404030301010803" pitchFamily="18" charset="0"/>
              </a:rPr>
              <a:t> yang  </a:t>
            </a:r>
            <a:r>
              <a:rPr lang="en-US" altLang="en-US" sz="3600" dirty="0" err="1">
                <a:latin typeface="Garamond" panose="02020404030301010803" pitchFamily="18" charset="0"/>
              </a:rPr>
              <a:t>membahas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bagaimana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melakukan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id-ID" altLang="en-US" sz="3600" dirty="0">
                <a:latin typeface="Garamond" panose="02020404030301010803" pitchFamily="18" charset="0"/>
              </a:rPr>
              <a:t>u</a:t>
            </a:r>
            <a:r>
              <a:rPr lang="en-US" altLang="en-US" sz="3600" dirty="0" err="1">
                <a:latin typeface="Garamond" panose="02020404030301010803" pitchFamily="18" charset="0"/>
              </a:rPr>
              <a:t>paya</a:t>
            </a:r>
            <a:r>
              <a:rPr lang="en-US" altLang="en-US" sz="3600" dirty="0">
                <a:latin typeface="Garamond" panose="02020404030301010803" pitchFamily="18" charset="0"/>
              </a:rPr>
              <a:t> – </a:t>
            </a:r>
            <a:r>
              <a:rPr lang="en-US" altLang="en-US" sz="3600" dirty="0" err="1">
                <a:latin typeface="Garamond" panose="02020404030301010803" pitchFamily="18" charset="0"/>
              </a:rPr>
              <a:t>upaya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pendekatan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kepada</a:t>
            </a:r>
            <a:r>
              <a:rPr lang="en-US" altLang="en-US" sz="3600" dirty="0">
                <a:latin typeface="Garamond" panose="02020404030301010803" pitchFamily="18" charset="0"/>
              </a:rPr>
              <a:t> 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untuk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meningkatkan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derajat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kesehatan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661874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C748-6697-4647-894A-9CA863BC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E8F3-D36B-404F-98C7-910EDCBF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 algn="ctr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“</a:t>
            </a:r>
            <a:r>
              <a:rPr lang="en-US" altLang="en-US" sz="3600" dirty="0" err="1">
                <a:latin typeface="Garamond" panose="02020404030301010803" pitchFamily="18" charset="0"/>
              </a:rPr>
              <a:t>Upaya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untuk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memperbaiki</a:t>
            </a:r>
            <a:r>
              <a:rPr lang="en-US" altLang="en-US" sz="3600" dirty="0">
                <a:latin typeface="Garamond" panose="02020404030301010803" pitchFamily="18" charset="0"/>
              </a:rPr>
              <a:t> dan </a:t>
            </a:r>
            <a:r>
              <a:rPr lang="en-US" altLang="en-US" sz="3600" dirty="0" err="1">
                <a:latin typeface="Garamond" panose="02020404030301010803" pitchFamily="18" charset="0"/>
              </a:rPr>
              <a:t>meningkatkan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sanitasi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lingkungan</a:t>
            </a:r>
            <a:r>
              <a:rPr lang="en-US" altLang="en-US" sz="3600" dirty="0">
                <a:latin typeface="Garamond" panose="02020404030301010803" pitchFamily="18" charset="0"/>
              </a:rPr>
              <a:t>”</a:t>
            </a:r>
          </a:p>
          <a:p>
            <a:pPr marL="533400" indent="-533400" algn="ctr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“</a:t>
            </a:r>
            <a:r>
              <a:rPr lang="en-US" altLang="en-US" sz="3600" dirty="0" err="1">
                <a:latin typeface="Garamond" panose="02020404030301010803" pitchFamily="18" charset="0"/>
              </a:rPr>
              <a:t>Upaya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perbaikan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sanitasi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lingkungan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</a:p>
          <a:p>
            <a:pPr marL="533400" indent="-533400" algn="ctr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dan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pencegahan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penyakit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melalui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</a:p>
          <a:p>
            <a:pPr marL="533400" indent="-533400" algn="ctr" eaLnBrk="1" hangingPunct="1">
              <a:buFontTx/>
              <a:buNone/>
            </a:pPr>
            <a:r>
              <a:rPr lang="en-US" altLang="en-US" sz="3600" dirty="0" err="1">
                <a:latin typeface="Garamond" panose="02020404030301010803" pitchFamily="18" charset="0"/>
              </a:rPr>
              <a:t>imunisasi</a:t>
            </a:r>
            <a:r>
              <a:rPr lang="en-US" altLang="en-US" sz="3600" dirty="0">
                <a:latin typeface="Garamond" panose="02020404030301010803" pitchFamily="18" charset="0"/>
              </a:rPr>
              <a:t>”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0019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C748-6697-4647-894A-9CA863BC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E8F3-D36B-404F-98C7-910EDCBF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“</a:t>
            </a:r>
            <a:r>
              <a:rPr lang="en-US" altLang="en-US" sz="3600" dirty="0" err="1">
                <a:latin typeface="Garamond" panose="02020404030301010803" pitchFamily="18" charset="0"/>
              </a:rPr>
              <a:t>Aplikasi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keterpaduan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antara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ilmu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kedokteran</a:t>
            </a:r>
            <a:r>
              <a:rPr lang="en-US" altLang="en-US" sz="3600" dirty="0">
                <a:latin typeface="Garamond" panose="02020404030301010803" pitchFamily="18" charset="0"/>
              </a:rPr>
              <a:t>,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sanitasi</a:t>
            </a:r>
            <a:r>
              <a:rPr lang="en-US" altLang="en-US" sz="3600" dirty="0">
                <a:latin typeface="Garamond" panose="02020404030301010803" pitchFamily="18" charset="0"/>
              </a:rPr>
              <a:t>, dan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ilmu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sosial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dalam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mencegah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penyakit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dirty="0">
                <a:latin typeface="Garamond" panose="02020404030301010803" pitchFamily="18" charset="0"/>
              </a:rPr>
              <a:t>yang </a:t>
            </a:r>
            <a:r>
              <a:rPr lang="en-US" altLang="en-US" sz="3600" dirty="0" err="1">
                <a:latin typeface="Garamond" panose="02020404030301010803" pitchFamily="18" charset="0"/>
              </a:rPr>
              <a:t>terjadi</a:t>
            </a:r>
            <a:r>
              <a:rPr lang="en-US" altLang="en-US" sz="3600" dirty="0">
                <a:latin typeface="Garamond" panose="02020404030301010803" pitchFamily="18" charset="0"/>
              </a:rPr>
              <a:t> di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”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6069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C748-6697-4647-894A-9CA863BC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E8F3-D36B-404F-98C7-910EDCBF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“</a:t>
            </a:r>
            <a:r>
              <a:rPr lang="en-US" altLang="en-US" sz="3600" dirty="0" err="1">
                <a:latin typeface="Garamond" panose="02020404030301010803" pitchFamily="18" charset="0"/>
              </a:rPr>
              <a:t>Ilmu</a:t>
            </a:r>
            <a:r>
              <a:rPr lang="en-US" altLang="en-US" sz="3600" dirty="0">
                <a:latin typeface="Garamond" panose="02020404030301010803" pitchFamily="18" charset="0"/>
              </a:rPr>
              <a:t> dan </a:t>
            </a:r>
            <a:r>
              <a:rPr lang="en-US" altLang="en-US" sz="3600" dirty="0" err="1">
                <a:latin typeface="Garamond" panose="02020404030301010803" pitchFamily="18" charset="0"/>
              </a:rPr>
              <a:t>seni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mencegah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penyakit</a:t>
            </a:r>
            <a:r>
              <a:rPr lang="en-US" altLang="en-US" sz="3600" dirty="0">
                <a:latin typeface="Garamond" panose="02020404030301010803" pitchFamily="18" charset="0"/>
              </a:rPr>
              <a:t>,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memperpanjang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hidup</a:t>
            </a:r>
            <a:r>
              <a:rPr lang="en-US" altLang="en-US" sz="3600" dirty="0">
                <a:latin typeface="Garamond" panose="02020404030301010803" pitchFamily="18" charset="0"/>
              </a:rPr>
              <a:t>, dan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meningkatkan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kesehatan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melalui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usaha</a:t>
            </a:r>
            <a:r>
              <a:rPr lang="en-US" altLang="en-US" sz="3600" dirty="0">
                <a:latin typeface="Garamond" panose="02020404030301010803" pitchFamily="18" charset="0"/>
              </a:rPr>
              <a:t> – </a:t>
            </a:r>
            <a:r>
              <a:rPr lang="en-US" altLang="en-US" sz="3600" dirty="0" err="1">
                <a:latin typeface="Garamond" panose="02020404030301010803" pitchFamily="18" charset="0"/>
              </a:rPr>
              <a:t>usaha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pengorganisasian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” (Winslow)</a:t>
            </a:r>
            <a:endParaRPr lang="en-US" altLang="en-US" sz="36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8178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C748-6697-4647-894A-9CA863BC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KESEHATAN MASYARAKAT</a:t>
            </a:r>
            <a:endParaRPr lang="en-ID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E8F3-D36B-404F-98C7-910EDCBF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ctr"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“</a:t>
            </a:r>
            <a:r>
              <a:rPr lang="en-US" altLang="en-US" sz="3600" dirty="0" err="1">
                <a:latin typeface="Garamond" panose="02020404030301010803" pitchFamily="18" charset="0"/>
              </a:rPr>
              <a:t>Ilmu</a:t>
            </a:r>
            <a:r>
              <a:rPr lang="en-US" altLang="en-US" sz="3600" dirty="0">
                <a:latin typeface="Garamond" panose="02020404030301010803" pitchFamily="18" charset="0"/>
              </a:rPr>
              <a:t> dan </a:t>
            </a:r>
            <a:r>
              <a:rPr lang="en-US" altLang="en-US" sz="3600" dirty="0" err="1">
                <a:latin typeface="Garamond" panose="02020404030301010803" pitchFamily="18" charset="0"/>
              </a:rPr>
              <a:t>seni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memelihara</a:t>
            </a:r>
            <a:r>
              <a:rPr lang="en-US" altLang="en-US" sz="3600" dirty="0">
                <a:latin typeface="Garamond" panose="02020404030301010803" pitchFamily="18" charset="0"/>
              </a:rPr>
              <a:t>,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melindungi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dirty="0">
                <a:latin typeface="Garamond" panose="02020404030301010803" pitchFamily="18" charset="0"/>
              </a:rPr>
              <a:t>dan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meningkatkan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kesehatan</a:t>
            </a:r>
            <a:r>
              <a:rPr lang="en-US" altLang="en-US" sz="3600" u="sng" dirty="0">
                <a:latin typeface="Garamond" panose="02020404030301010803" pitchFamily="18" charset="0"/>
              </a:rPr>
              <a:t> </a:t>
            </a:r>
            <a:r>
              <a:rPr lang="en-US" altLang="en-US" sz="3600" u="sng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melalui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usaha-usaha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pengorganisasian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masyarakat</a:t>
            </a:r>
            <a:r>
              <a:rPr lang="en-US" altLang="en-US" sz="3600" dirty="0">
                <a:latin typeface="Garamond" panose="02020404030301010803" pitchFamily="18" charset="0"/>
              </a:rPr>
              <a:t>” </a:t>
            </a:r>
          </a:p>
          <a:p>
            <a:pPr marL="533400" indent="-533400" algn="ctr" eaLnBrk="1" hangingPunct="1">
              <a:buFont typeface="Arial" panose="020B0604020202020204" pitchFamily="34" charset="0"/>
              <a:buNone/>
            </a:pPr>
            <a:r>
              <a:rPr lang="en-US" altLang="en-US" sz="3600" dirty="0">
                <a:latin typeface="Garamond" panose="02020404030301010803" pitchFamily="18" charset="0"/>
              </a:rPr>
              <a:t>(</a:t>
            </a:r>
            <a:r>
              <a:rPr lang="en-US" altLang="en-US" sz="3600" dirty="0" err="1">
                <a:latin typeface="Garamond" panose="02020404030301010803" pitchFamily="18" charset="0"/>
              </a:rPr>
              <a:t>Ikatan</a:t>
            </a:r>
            <a:r>
              <a:rPr lang="en-US" altLang="en-US" sz="3600" dirty="0">
                <a:latin typeface="Garamond" panose="02020404030301010803" pitchFamily="18" charset="0"/>
              </a:rPr>
              <a:t> </a:t>
            </a:r>
            <a:r>
              <a:rPr lang="en-US" altLang="en-US" sz="3600" dirty="0" err="1">
                <a:latin typeface="Garamond" panose="02020404030301010803" pitchFamily="18" charset="0"/>
              </a:rPr>
              <a:t>Dokter</a:t>
            </a:r>
            <a:r>
              <a:rPr lang="en-US" altLang="en-US" sz="3600" dirty="0">
                <a:latin typeface="Garamond" panose="02020404030301010803" pitchFamily="18" charset="0"/>
              </a:rPr>
              <a:t> Amerika)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86933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19</TotalTime>
  <Words>277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Garamond</vt:lpstr>
      <vt:lpstr>Tw Cen MT</vt:lpstr>
      <vt:lpstr>Circuit</vt:lpstr>
      <vt:lpstr>DASAR-DASAR ILMU KESEHATAN MASYARAKAT</vt:lpstr>
      <vt:lpstr>PENDAHULUAN</vt:lpstr>
      <vt:lpstr>PENDAHULUAN</vt:lpstr>
      <vt:lpstr>PENDAHULUAN</vt:lpstr>
      <vt:lpstr>KESEHATAN MASYARAKAT</vt:lpstr>
      <vt:lpstr>KESEHATAN MASYARAKAT</vt:lpstr>
      <vt:lpstr>KESEHATAN MASYARAKAT</vt:lpstr>
      <vt:lpstr>KESEHATAN MASYARAKAT</vt:lpstr>
      <vt:lpstr>KESEHATAN MASYARAKAT</vt:lpstr>
      <vt:lpstr>KESEHATAN MASYARAKAT</vt:lpstr>
      <vt:lpstr>KESEHATAN MASYARAKAT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ILMU KESEHATAN MASYARAKAT</dc:title>
  <dc:creator>HP</dc:creator>
  <cp:lastModifiedBy>HP</cp:lastModifiedBy>
  <cp:revision>1</cp:revision>
  <dcterms:created xsi:type="dcterms:W3CDTF">2024-02-23T02:31:32Z</dcterms:created>
  <dcterms:modified xsi:type="dcterms:W3CDTF">2024-02-23T02:51:31Z</dcterms:modified>
</cp:coreProperties>
</file>