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714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E5BAA-E35F-44D1-9F1F-9B84E0045341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7D27AD37-2E2B-42E3-9A40-5FB3E03EF8BB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129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E5BAA-E35F-44D1-9F1F-9B84E0045341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AD37-2E2B-42E3-9A40-5FB3E03EF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839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E5BAA-E35F-44D1-9F1F-9B84E0045341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AD37-2E2B-42E3-9A40-5FB3E03EF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834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E5BAA-E35F-44D1-9F1F-9B84E0045341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AD37-2E2B-42E3-9A40-5FB3E03EF8B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701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E5BAA-E35F-44D1-9F1F-9B84E0045341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AD37-2E2B-42E3-9A40-5FB3E03EF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881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E5BAA-E35F-44D1-9F1F-9B84E0045341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AD37-2E2B-42E3-9A40-5FB3E03EF8B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763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E5BAA-E35F-44D1-9F1F-9B84E0045341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AD37-2E2B-42E3-9A40-5FB3E03EF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992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E5BAA-E35F-44D1-9F1F-9B84E0045341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AD37-2E2B-42E3-9A40-5FB3E03EF8B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942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E5BAA-E35F-44D1-9F1F-9B84E0045341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AD37-2E2B-42E3-9A40-5FB3E03EF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669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E5BAA-E35F-44D1-9F1F-9B84E0045341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AD37-2E2B-42E3-9A40-5FB3E03EF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07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E5BAA-E35F-44D1-9F1F-9B84E0045341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AD37-2E2B-42E3-9A40-5FB3E03EF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01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EF3E5BAA-E35F-44D1-9F1F-9B84E0045341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7AD37-2E2B-42E3-9A40-5FB3E03EF8BB}" type="slidenum">
              <a:rPr lang="en-US" smtClean="0"/>
              <a:t>‹#›</a:t>
            </a:fld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409068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94AD6-BB9F-4218-92B1-3D2AEF4C20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ALAT KONTRASEPSI DARURAT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FF429C-8720-4F2B-B192-1C3AED8332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7266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C09D4-F41E-4032-94CF-5F8B2FEF7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KASUS 3</a:t>
            </a:r>
            <a:br>
              <a:rPr lang="en-US" dirty="0"/>
            </a:br>
            <a:r>
              <a:rPr lang="en-US" dirty="0"/>
              <a:t>(Shella + </a:t>
            </a:r>
            <a:r>
              <a:rPr lang="en-US" dirty="0" err="1"/>
              <a:t>Dessy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3C29E-D9B8-4F28-B9E8-E192C64660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.⁠3. Pak Rudi dan Bu Lina sudah </a:t>
            </a:r>
            <a:r>
              <a:rPr lang="en-US" dirty="0" err="1"/>
              <a:t>menikah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18 tahun dan </a:t>
            </a:r>
            <a:r>
              <a:rPr lang="en-US" dirty="0" err="1"/>
              <a:t>memiliki</a:t>
            </a:r>
            <a:r>
              <a:rPr lang="en-US" dirty="0"/>
              <a:t> 5 orang anak, dengan usia anak </a:t>
            </a:r>
            <a:r>
              <a:rPr lang="en-US" dirty="0" err="1"/>
              <a:t>bungsu</a:t>
            </a:r>
            <a:r>
              <a:rPr lang="en-US" dirty="0"/>
              <a:t> 3 tahun. Bu Lina saat ini </a:t>
            </a:r>
            <a:r>
              <a:rPr lang="en-US" dirty="0" err="1"/>
              <a:t>berusia</a:t>
            </a:r>
            <a:r>
              <a:rPr lang="en-US" dirty="0"/>
              <a:t> 38 tahun. </a:t>
            </a:r>
            <a:r>
              <a:rPr lang="en-US" dirty="0" err="1"/>
              <a:t>Mereka</a:t>
            </a:r>
            <a:r>
              <a:rPr lang="en-US" dirty="0"/>
              <a:t> tinggal di </a:t>
            </a:r>
            <a:r>
              <a:rPr lang="en-US" dirty="0" err="1"/>
              <a:t>desa</a:t>
            </a:r>
            <a:r>
              <a:rPr lang="en-US" dirty="0"/>
              <a:t> dengan </a:t>
            </a:r>
            <a:r>
              <a:rPr lang="en-US" dirty="0" err="1"/>
              <a:t>penghasilan</a:t>
            </a:r>
            <a:r>
              <a:rPr lang="en-US" dirty="0"/>
              <a:t> pas-</a:t>
            </a:r>
            <a:r>
              <a:rPr lang="en-US" dirty="0" err="1"/>
              <a:t>pasan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hasil </a:t>
            </a:r>
            <a:r>
              <a:rPr lang="en-US" dirty="0" err="1"/>
              <a:t>berkebun</a:t>
            </a:r>
            <a:r>
              <a:rPr lang="en-US" dirty="0"/>
              <a:t>. Bu Lina sudah tidak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hamil</a:t>
            </a:r>
            <a:r>
              <a:rPr lang="en-US" dirty="0"/>
              <a:t> lagi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kelelahan</a:t>
            </a:r>
            <a:r>
              <a:rPr lang="en-US" dirty="0"/>
              <a:t> </a:t>
            </a:r>
            <a:r>
              <a:rPr lang="en-US" dirty="0" err="1"/>
              <a:t>mengurus</a:t>
            </a:r>
            <a:r>
              <a:rPr lang="en-US" dirty="0"/>
              <a:t> anak-anak dan </a:t>
            </a:r>
            <a:r>
              <a:rPr lang="en-US" dirty="0" err="1"/>
              <a:t>khawatir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risiko</a:t>
            </a:r>
            <a:r>
              <a:rPr lang="en-US" dirty="0"/>
              <a:t> kehamilan di usia yang tidak </a:t>
            </a:r>
            <a:r>
              <a:rPr lang="en-US" dirty="0" err="1"/>
              <a:t>muda</a:t>
            </a:r>
            <a:r>
              <a:rPr lang="en-US" dirty="0"/>
              <a:t> lagi. Tapi sampai sekarang, </a:t>
            </a:r>
            <a:r>
              <a:rPr lang="en-US" dirty="0" err="1"/>
              <a:t>ia</a:t>
            </a:r>
            <a:r>
              <a:rPr lang="en-US" dirty="0"/>
              <a:t> belum </a:t>
            </a:r>
            <a:r>
              <a:rPr lang="en-US" dirty="0" err="1"/>
              <a:t>menggunakan</a:t>
            </a:r>
            <a:r>
              <a:rPr lang="en-US" dirty="0"/>
              <a:t> alat </a:t>
            </a:r>
            <a:r>
              <a:rPr lang="en-US" dirty="0" err="1"/>
              <a:t>kontrasepsi</a:t>
            </a:r>
            <a:r>
              <a:rPr lang="en-US" dirty="0"/>
              <a:t> </a:t>
            </a:r>
            <a:r>
              <a:rPr lang="en-US" dirty="0" err="1"/>
              <a:t>apapun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tidak </a:t>
            </a:r>
            <a:r>
              <a:rPr lang="en-US" dirty="0" err="1"/>
              <a:t>tahu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mana yang paling </a:t>
            </a:r>
            <a:r>
              <a:rPr lang="en-US" dirty="0" err="1"/>
              <a:t>aman</a:t>
            </a:r>
            <a:r>
              <a:rPr lang="en-US" dirty="0"/>
              <a:t> dan </a:t>
            </a:r>
            <a:r>
              <a:rPr lang="en-US" dirty="0" err="1"/>
              <a:t>efektif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96819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C09D4-F41E-4032-94CF-5F8B2FEF7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KASUS 4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Sastri</a:t>
            </a:r>
            <a:r>
              <a:rPr lang="en-US" dirty="0"/>
              <a:t> + </a:t>
            </a:r>
            <a:r>
              <a:rPr lang="en-US" dirty="0" err="1"/>
              <a:t>Areni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3C29E-D9B8-4F28-B9E8-E192C64660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wanita</a:t>
            </a:r>
            <a:r>
              <a:rPr lang="en-US" dirty="0"/>
              <a:t> </a:t>
            </a:r>
            <a:r>
              <a:rPr lang="en-US" dirty="0" err="1"/>
              <a:t>bernama</a:t>
            </a:r>
            <a:r>
              <a:rPr lang="en-US" dirty="0"/>
              <a:t> Ibu Siti, usia 32 tahun,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anak yang masing-masing </a:t>
            </a:r>
            <a:r>
              <a:rPr lang="en-US" dirty="0" err="1"/>
              <a:t>berusia</a:t>
            </a:r>
            <a:r>
              <a:rPr lang="en-US" dirty="0"/>
              <a:t> 8 tahun dan 5 tahun. </a:t>
            </a:r>
            <a:r>
              <a:rPr lang="en-US" dirty="0" err="1"/>
              <a:t>Ia</a:t>
            </a:r>
            <a:r>
              <a:rPr lang="en-US" dirty="0"/>
              <a:t> dan </a:t>
            </a:r>
            <a:r>
              <a:rPr lang="en-US" dirty="0" err="1"/>
              <a:t>suaminya</a:t>
            </a:r>
            <a:r>
              <a:rPr lang="en-US" dirty="0"/>
              <a:t>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menunda</a:t>
            </a:r>
            <a:r>
              <a:rPr lang="en-US" dirty="0"/>
              <a:t> kehamilan </a:t>
            </a:r>
            <a:r>
              <a:rPr lang="en-US" dirty="0" err="1"/>
              <a:t>selama</a:t>
            </a:r>
            <a:r>
              <a:rPr lang="en-US" dirty="0"/>
              <a:t> lima tahun ke depan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alasan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dan </a:t>
            </a:r>
            <a:r>
              <a:rPr lang="en-US" dirty="0" err="1"/>
              <a:t>pendidikan</a:t>
            </a:r>
            <a:r>
              <a:rPr lang="en-US" dirty="0"/>
              <a:t> anak-anak </a:t>
            </a:r>
            <a:r>
              <a:rPr lang="en-US" dirty="0" err="1"/>
              <a:t>mereka.Namun</a:t>
            </a:r>
            <a:r>
              <a:rPr lang="en-US" dirty="0"/>
              <a:t>, Ibu Siti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riwayat</a:t>
            </a:r>
            <a:r>
              <a:rPr lang="en-US" dirty="0"/>
              <a:t> </a:t>
            </a:r>
            <a:r>
              <a:rPr lang="en-US" dirty="0" err="1"/>
              <a:t>tekanan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dan pernah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perdarahan</a:t>
            </a:r>
            <a:r>
              <a:rPr lang="en-US" dirty="0"/>
              <a:t> </a:t>
            </a:r>
            <a:r>
              <a:rPr lang="en-US" dirty="0" err="1"/>
              <a:t>hebat</a:t>
            </a:r>
            <a:r>
              <a:rPr lang="en-US" dirty="0"/>
              <a:t> setelah </a:t>
            </a:r>
            <a:r>
              <a:rPr lang="en-US" dirty="0" err="1"/>
              <a:t>melahirkan</a:t>
            </a:r>
            <a:r>
              <a:rPr lang="en-US" dirty="0"/>
              <a:t> anak </a:t>
            </a:r>
            <a:r>
              <a:rPr lang="en-US" dirty="0" err="1"/>
              <a:t>kedua</a:t>
            </a:r>
            <a:r>
              <a:rPr lang="en-US" dirty="0"/>
              <a:t>. Saat ini,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menyusui</a:t>
            </a:r>
            <a:r>
              <a:rPr lang="en-US" dirty="0"/>
              <a:t> anak </a:t>
            </a:r>
            <a:r>
              <a:rPr lang="en-US" dirty="0" err="1"/>
              <a:t>keduanya</a:t>
            </a:r>
            <a:r>
              <a:rPr lang="en-US" dirty="0"/>
              <a:t> </a:t>
            </a:r>
            <a:r>
              <a:rPr lang="en-US" dirty="0" err="1"/>
              <a:t>meskipun</a:t>
            </a:r>
            <a:r>
              <a:rPr lang="en-US" dirty="0"/>
              <a:t> </a:t>
            </a:r>
            <a:r>
              <a:rPr lang="en-US" dirty="0" err="1"/>
              <a:t>frekuensinya</a:t>
            </a:r>
            <a:r>
              <a:rPr lang="en-US" dirty="0"/>
              <a:t> sudah </a:t>
            </a:r>
            <a:r>
              <a:rPr lang="en-US" dirty="0" err="1"/>
              <a:t>berkurang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57358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C09D4-F41E-4032-94CF-5F8B2FEF7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KASUS 5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Minarti</a:t>
            </a:r>
            <a:r>
              <a:rPr lang="en-US" dirty="0"/>
              <a:t> + </a:t>
            </a:r>
            <a:r>
              <a:rPr lang="en-US" dirty="0" err="1"/>
              <a:t>Naila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3C29E-D9B8-4F28-B9E8-E192C64660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Ny. R, usia 35 tahun, </a:t>
            </a:r>
            <a:r>
              <a:rPr lang="en-US" dirty="0" err="1"/>
              <a:t>memiliki</a:t>
            </a:r>
            <a:r>
              <a:rPr lang="en-US" dirty="0"/>
              <a:t> 4 orang anak dan baru </a:t>
            </a:r>
            <a:r>
              <a:rPr lang="en-US" dirty="0" err="1"/>
              <a:t>melahirkan</a:t>
            </a:r>
            <a:r>
              <a:rPr lang="en-US" dirty="0"/>
              <a:t> anak </a:t>
            </a:r>
            <a:r>
              <a:rPr lang="en-US" dirty="0" err="1"/>
              <a:t>keempatnya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SC (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caesar</a:t>
            </a:r>
            <a:r>
              <a:rPr lang="en-US" dirty="0"/>
              <a:t>) </a:t>
            </a:r>
            <a:r>
              <a:rPr lang="en-US" dirty="0" err="1"/>
              <a:t>dua</a:t>
            </a:r>
            <a:r>
              <a:rPr lang="en-US" dirty="0"/>
              <a:t> bulan yang </a:t>
            </a:r>
            <a:r>
              <a:rPr lang="en-US" dirty="0" err="1"/>
              <a:t>lalu</a:t>
            </a:r>
            <a:r>
              <a:rPr lang="en-US" dirty="0"/>
              <a:t>.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mengatakan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bidan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merasa</a:t>
            </a:r>
            <a:r>
              <a:rPr lang="en-US" dirty="0"/>
              <a:t> sudah </a:t>
            </a:r>
            <a:r>
              <a:rPr lang="en-US" dirty="0" err="1"/>
              <a:t>cukup</a:t>
            </a:r>
            <a:r>
              <a:rPr lang="en-US" dirty="0"/>
              <a:t> dengan jumlah </a:t>
            </a:r>
            <a:r>
              <a:rPr lang="en-US" dirty="0" err="1"/>
              <a:t>anaknya</a:t>
            </a:r>
            <a:r>
              <a:rPr lang="en-US" dirty="0"/>
              <a:t> dan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kontrasepsi</a:t>
            </a:r>
            <a:r>
              <a:rPr lang="en-US" dirty="0"/>
              <a:t> yang tidak perlu </a:t>
            </a:r>
            <a:r>
              <a:rPr lang="en-US" dirty="0" err="1"/>
              <a:t>diingat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. Saat ini </a:t>
            </a:r>
            <a:r>
              <a:rPr lang="en-US" dirty="0" err="1"/>
              <a:t>ia</a:t>
            </a:r>
            <a:r>
              <a:rPr lang="en-US" dirty="0"/>
              <a:t> tidak </a:t>
            </a:r>
            <a:r>
              <a:rPr lang="en-US" dirty="0" err="1"/>
              <a:t>menyusui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ASI sedikit dan </a:t>
            </a:r>
            <a:r>
              <a:rPr lang="en-US" dirty="0" err="1"/>
              <a:t>bayinya</a:t>
            </a:r>
            <a:r>
              <a:rPr lang="en-US" dirty="0"/>
              <a:t> sudah </a:t>
            </a:r>
            <a:r>
              <a:rPr lang="en-US" dirty="0" err="1"/>
              <a:t>diberikan</a:t>
            </a:r>
            <a:r>
              <a:rPr lang="en-US" dirty="0"/>
              <a:t> susu formula. </a:t>
            </a:r>
            <a:r>
              <a:rPr lang="en-US" dirty="0" err="1"/>
              <a:t>Suaminya</a:t>
            </a:r>
            <a:r>
              <a:rPr lang="en-US" dirty="0"/>
              <a:t>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KB </a:t>
            </a:r>
            <a:r>
              <a:rPr lang="en-US" dirty="0" err="1"/>
              <a:t>apapun</a:t>
            </a:r>
            <a:r>
              <a:rPr lang="en-US" dirty="0"/>
              <a:t> yang </a:t>
            </a:r>
            <a:r>
              <a:rPr lang="en-US" dirty="0" err="1"/>
              <a:t>dipilih</a:t>
            </a:r>
            <a:r>
              <a:rPr lang="en-US" dirty="0"/>
              <a:t> oleh </a:t>
            </a:r>
            <a:r>
              <a:rPr lang="en-US" dirty="0" err="1"/>
              <a:t>istrinya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96809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A338C-22CB-401A-B6F8-1248FC4F2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KASUS 6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Qonita</a:t>
            </a:r>
            <a:r>
              <a:rPr lang="en-US" dirty="0"/>
              <a:t> + </a:t>
            </a:r>
            <a:r>
              <a:rPr lang="en-US" dirty="0" err="1"/>
              <a:t>Chiki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42848D-E5D0-4B24-A679-BC70F9C06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Seorang</a:t>
            </a:r>
            <a:r>
              <a:rPr lang="en-US" dirty="0"/>
              <a:t> ibu </a:t>
            </a:r>
            <a:r>
              <a:rPr lang="en-US" dirty="0" err="1"/>
              <a:t>bernama</a:t>
            </a:r>
            <a:r>
              <a:rPr lang="en-US" dirty="0"/>
              <a:t> Ny. R, usia 24 tahun, </a:t>
            </a:r>
            <a:r>
              <a:rPr lang="en-US" dirty="0" err="1"/>
              <a:t>datang</a:t>
            </a:r>
            <a:r>
              <a:rPr lang="en-US" dirty="0"/>
              <a:t> ke puskesmas untuk </a:t>
            </a:r>
            <a:r>
              <a:rPr lang="en-US" dirty="0" err="1"/>
              <a:t>berkonsultasi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alat </a:t>
            </a:r>
            <a:r>
              <a:rPr lang="en-US" dirty="0" err="1"/>
              <a:t>kontrasepsi</a:t>
            </a:r>
            <a:r>
              <a:rPr lang="en-US" dirty="0"/>
              <a:t>. </a:t>
            </a:r>
            <a:r>
              <a:rPr lang="en-US" dirty="0" err="1"/>
              <a:t>Ia</a:t>
            </a:r>
            <a:r>
              <a:rPr lang="en-US" dirty="0"/>
              <a:t> baru saja </a:t>
            </a:r>
            <a:r>
              <a:rPr lang="en-US" dirty="0" err="1"/>
              <a:t>melahirkan</a:t>
            </a:r>
            <a:r>
              <a:rPr lang="en-US" dirty="0"/>
              <a:t> 6 minggu yang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normal dan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menyusui</a:t>
            </a:r>
            <a:r>
              <a:rPr lang="en-US" dirty="0"/>
              <a:t> </a:t>
            </a:r>
            <a:r>
              <a:rPr lang="en-US" dirty="0" err="1"/>
              <a:t>bayinya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eksklusif</a:t>
            </a:r>
            <a:r>
              <a:rPr lang="en-US" dirty="0"/>
              <a:t>. Ini </a:t>
            </a:r>
            <a:r>
              <a:rPr lang="en-US" dirty="0" err="1"/>
              <a:t>adalah</a:t>
            </a:r>
            <a:r>
              <a:rPr lang="en-US" dirty="0"/>
              <a:t> anak </a:t>
            </a:r>
            <a:r>
              <a:rPr lang="en-US" dirty="0" err="1"/>
              <a:t>pertamanya</a:t>
            </a:r>
            <a:r>
              <a:rPr lang="en-US" dirty="0"/>
              <a:t>, dan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menyampaikan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untuk saat ini belum </a:t>
            </a:r>
            <a:r>
              <a:rPr lang="en-US" dirty="0" err="1"/>
              <a:t>berencana</a:t>
            </a:r>
            <a:r>
              <a:rPr lang="en-US" dirty="0"/>
              <a:t> </a:t>
            </a:r>
            <a:r>
              <a:rPr lang="en-US" dirty="0" err="1"/>
              <a:t>menambah</a:t>
            </a:r>
            <a:r>
              <a:rPr lang="en-US" dirty="0"/>
              <a:t> anak </a:t>
            </a:r>
            <a:r>
              <a:rPr lang="en-US" dirty="0" err="1"/>
              <a:t>setidaknya</a:t>
            </a:r>
            <a:r>
              <a:rPr lang="en-US" dirty="0"/>
              <a:t> dalam 2–3 tahun ke depan. Ny. R </a:t>
            </a:r>
            <a:r>
              <a:rPr lang="en-US" dirty="0" err="1"/>
              <a:t>mengatakan</a:t>
            </a:r>
            <a:r>
              <a:rPr lang="en-US" dirty="0"/>
              <a:t> belum pernah </a:t>
            </a:r>
            <a:r>
              <a:rPr lang="en-US" dirty="0" err="1"/>
              <a:t>menggunakan</a:t>
            </a:r>
            <a:r>
              <a:rPr lang="en-US" dirty="0"/>
              <a:t> alat </a:t>
            </a:r>
            <a:r>
              <a:rPr lang="en-US" dirty="0" err="1"/>
              <a:t>kontrasepsi</a:t>
            </a:r>
            <a:r>
              <a:rPr lang="en-US" dirty="0"/>
              <a:t> sebelumnya dan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suntik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menurutnya</a:t>
            </a:r>
            <a:r>
              <a:rPr lang="en-US" dirty="0"/>
              <a:t> </a:t>
            </a:r>
            <a:r>
              <a:rPr lang="en-US" dirty="0" err="1"/>
              <a:t>praktis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10401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A338C-22CB-401A-B6F8-1248FC4F2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KASUS 7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Febriyanti</a:t>
            </a:r>
            <a:r>
              <a:rPr lang="en-US" dirty="0"/>
              <a:t> + Hawa)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42848D-E5D0-4B24-A679-BC70F9C06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Ny. R, 32 tahun, </a:t>
            </a:r>
            <a:r>
              <a:rPr lang="en-US" dirty="0" err="1"/>
              <a:t>datang</a:t>
            </a:r>
            <a:r>
              <a:rPr lang="en-US" dirty="0"/>
              <a:t> ke Puskesmas untuk konsultasi KB. </a:t>
            </a:r>
            <a:r>
              <a:rPr lang="en-US" dirty="0" err="1"/>
              <a:t>Ia</a:t>
            </a:r>
            <a:r>
              <a:rPr lang="en-US" dirty="0"/>
              <a:t> sudah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anak, usia 7 tahun dan 4 tahun. Saat ini Ny. R belum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menambah</a:t>
            </a:r>
            <a:r>
              <a:rPr lang="en-US" dirty="0"/>
              <a:t> anak dalam waktu </a:t>
            </a:r>
            <a:r>
              <a:rPr lang="en-US" dirty="0" err="1"/>
              <a:t>dekat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fokus</a:t>
            </a:r>
            <a:r>
              <a:rPr lang="en-US" dirty="0"/>
              <a:t> pada </a:t>
            </a:r>
            <a:r>
              <a:rPr lang="en-US" dirty="0" err="1"/>
              <a:t>pekerjaan</a:t>
            </a:r>
            <a:r>
              <a:rPr lang="en-US" dirty="0"/>
              <a:t> dan </a:t>
            </a:r>
            <a:r>
              <a:rPr lang="en-US" dirty="0" err="1"/>
              <a:t>pendidikan</a:t>
            </a:r>
            <a:r>
              <a:rPr lang="en-US" dirty="0"/>
              <a:t> anak-anak. </a:t>
            </a:r>
            <a:r>
              <a:rPr lang="en-US" dirty="0" err="1"/>
              <a:t>Siklus</a:t>
            </a:r>
            <a:r>
              <a:rPr lang="en-US" dirty="0"/>
              <a:t> </a:t>
            </a:r>
            <a:r>
              <a:rPr lang="en-US" dirty="0" err="1"/>
              <a:t>haidnya</a:t>
            </a:r>
            <a:r>
              <a:rPr lang="en-US" dirty="0"/>
              <a:t> </a:t>
            </a:r>
            <a:r>
              <a:rPr lang="en-US" dirty="0" err="1"/>
              <a:t>teratur</a:t>
            </a:r>
            <a:r>
              <a:rPr lang="en-US" dirty="0"/>
              <a:t>, tidak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riwayat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kronis</a:t>
            </a:r>
            <a:r>
              <a:rPr lang="en-US" dirty="0"/>
              <a:t>, dan </a:t>
            </a:r>
            <a:r>
              <a:rPr lang="en-US" dirty="0" err="1"/>
              <a:t>ia</a:t>
            </a:r>
            <a:r>
              <a:rPr lang="en-US" dirty="0"/>
              <a:t> tidak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menyusui</a:t>
            </a:r>
            <a:r>
              <a:rPr lang="en-US" dirty="0"/>
              <a:t>. </a:t>
            </a:r>
            <a:r>
              <a:rPr lang="en-US" dirty="0" err="1"/>
              <a:t>Suaminya</a:t>
            </a:r>
            <a:r>
              <a:rPr lang="en-US" dirty="0"/>
              <a:t>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kontrasepsi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pun yang </a:t>
            </a:r>
            <a:r>
              <a:rPr lang="en-US" dirty="0" err="1"/>
              <a:t>dipilih</a:t>
            </a:r>
            <a:r>
              <a:rPr lang="en-US" dirty="0"/>
              <a:t> </a:t>
            </a:r>
            <a:r>
              <a:rPr lang="en-US" dirty="0" err="1"/>
              <a:t>istrinya.Namun</a:t>
            </a:r>
            <a:r>
              <a:rPr lang="en-US" dirty="0"/>
              <a:t>, Ny. R </a:t>
            </a:r>
            <a:r>
              <a:rPr lang="en-US" dirty="0" err="1"/>
              <a:t>mengeluhkan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lupa</a:t>
            </a:r>
            <a:r>
              <a:rPr lang="en-US" dirty="0"/>
              <a:t> jika harus </a:t>
            </a:r>
            <a:r>
              <a:rPr lang="en-US" dirty="0" err="1"/>
              <a:t>mengonsumsi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 </a:t>
            </a:r>
            <a:r>
              <a:rPr lang="en-US" dirty="0" err="1"/>
              <a:t>rutin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dan </a:t>
            </a:r>
            <a:r>
              <a:rPr lang="en-US" dirty="0" err="1"/>
              <a:t>takut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efek</a:t>
            </a:r>
            <a:r>
              <a:rPr lang="en-US" dirty="0"/>
              <a:t> hormonal yang bisa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suasana</a:t>
            </a:r>
            <a:r>
              <a:rPr lang="en-US" dirty="0"/>
              <a:t> </a:t>
            </a:r>
            <a:r>
              <a:rPr lang="en-US" dirty="0" err="1"/>
              <a:t>hatinya</a:t>
            </a:r>
            <a:r>
              <a:rPr lang="en-US" dirty="0"/>
              <a:t>.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ingin</a:t>
            </a:r>
            <a:r>
              <a:rPr lang="en-US" dirty="0"/>
              <a:t> KB yang </a:t>
            </a:r>
            <a:r>
              <a:rPr lang="en-US" dirty="0" err="1"/>
              <a:t>aman</a:t>
            </a:r>
            <a:r>
              <a:rPr lang="en-US" dirty="0"/>
              <a:t>, </a:t>
            </a:r>
            <a:r>
              <a:rPr lang="en-US" dirty="0" err="1"/>
              <a:t>efektif</a:t>
            </a:r>
            <a:r>
              <a:rPr lang="en-US" dirty="0"/>
              <a:t>, dan tidak </a:t>
            </a:r>
            <a:r>
              <a:rPr lang="en-US" dirty="0" err="1"/>
              <a:t>merepotkan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4015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A338C-22CB-401A-B6F8-1248FC4F2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KASUS 8 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Ocha</a:t>
            </a:r>
            <a:r>
              <a:rPr lang="en-US" dirty="0"/>
              <a:t> + Clarita)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42848D-E5D0-4B24-A679-BC70F9C06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perempuan</a:t>
            </a:r>
            <a:r>
              <a:rPr lang="en-US" dirty="0"/>
              <a:t> </a:t>
            </a:r>
            <a:r>
              <a:rPr lang="en-US" dirty="0" err="1"/>
              <a:t>bernama</a:t>
            </a:r>
            <a:r>
              <a:rPr lang="en-US" dirty="0"/>
              <a:t> Ny. S, usia 27 tahun, </a:t>
            </a:r>
            <a:r>
              <a:rPr lang="en-US" dirty="0" err="1"/>
              <a:t>datang</a:t>
            </a:r>
            <a:r>
              <a:rPr lang="en-US" dirty="0"/>
              <a:t> ke </a:t>
            </a:r>
            <a:r>
              <a:rPr lang="en-US" dirty="0" err="1"/>
              <a:t>klinik</a:t>
            </a:r>
            <a:r>
              <a:rPr lang="en-US" dirty="0"/>
              <a:t> untuk </a:t>
            </a:r>
            <a:r>
              <a:rPr lang="en-US" dirty="0" err="1"/>
              <a:t>mengganti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kontrasepsi</a:t>
            </a:r>
            <a:r>
              <a:rPr lang="en-US" dirty="0"/>
              <a:t>.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suntik</a:t>
            </a:r>
            <a:r>
              <a:rPr lang="en-US" dirty="0"/>
              <a:t> KB 3 </a:t>
            </a:r>
            <a:r>
              <a:rPr lang="en-US" dirty="0" err="1"/>
              <a:t>bulanan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2 tahun, </a:t>
            </a:r>
            <a:r>
              <a:rPr lang="en-US" dirty="0" err="1"/>
              <a:t>namun</a:t>
            </a:r>
            <a:r>
              <a:rPr lang="en-US" dirty="0"/>
              <a:t> mulai </a:t>
            </a:r>
            <a:r>
              <a:rPr lang="en-US" dirty="0" err="1"/>
              <a:t>mengeluh</a:t>
            </a:r>
            <a:r>
              <a:rPr lang="en-US" dirty="0"/>
              <a:t> </a:t>
            </a:r>
            <a:r>
              <a:rPr lang="en-US" dirty="0" err="1"/>
              <a:t>siklus</a:t>
            </a:r>
            <a:r>
              <a:rPr lang="en-US" dirty="0"/>
              <a:t> </a:t>
            </a:r>
            <a:r>
              <a:rPr lang="en-US" dirty="0" err="1"/>
              <a:t>haidnya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tidak </a:t>
            </a:r>
            <a:r>
              <a:rPr lang="en-US" dirty="0" err="1"/>
              <a:t>teratur</a:t>
            </a:r>
            <a:r>
              <a:rPr lang="en-US" dirty="0"/>
              <a:t> dan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berat</a:t>
            </a:r>
            <a:r>
              <a:rPr lang="en-US" dirty="0"/>
              <a:t> badan.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anak dan tidak </a:t>
            </a:r>
            <a:r>
              <a:rPr lang="en-US" dirty="0" err="1"/>
              <a:t>berencana</a:t>
            </a:r>
            <a:r>
              <a:rPr lang="en-US" dirty="0"/>
              <a:t> </a:t>
            </a:r>
            <a:r>
              <a:rPr lang="en-US" dirty="0" err="1"/>
              <a:t>menambah</a:t>
            </a:r>
            <a:r>
              <a:rPr lang="en-US" dirty="0"/>
              <a:t> anak lagi. Dalam </a:t>
            </a:r>
            <a:r>
              <a:rPr lang="en-US" dirty="0" err="1"/>
              <a:t>riwayat</a:t>
            </a:r>
            <a:r>
              <a:rPr lang="en-US" dirty="0"/>
              <a:t> </a:t>
            </a:r>
            <a:r>
              <a:rPr lang="en-US" dirty="0" err="1"/>
              <a:t>kesehatannya</a:t>
            </a:r>
            <a:r>
              <a:rPr lang="en-US" dirty="0"/>
              <a:t>, Ny. S tidak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kronis</a:t>
            </a:r>
            <a:r>
              <a:rPr lang="en-US" dirty="0"/>
              <a:t>, tetapi </a:t>
            </a:r>
            <a:r>
              <a:rPr lang="en-US" dirty="0" err="1"/>
              <a:t>mengaku</a:t>
            </a:r>
            <a:r>
              <a:rPr lang="en-US" dirty="0"/>
              <a:t>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stres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 yang </a:t>
            </a:r>
            <a:r>
              <a:rPr lang="en-US" dirty="0" err="1"/>
              <a:t>dirasakan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370689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139D2-FDD6-4374-B3D9-4557543F0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KASUS 9</a:t>
            </a:r>
            <a:br>
              <a:rPr lang="en-US" dirty="0"/>
            </a:br>
            <a:r>
              <a:rPr lang="en-US" dirty="0"/>
              <a:t>(Fanny </a:t>
            </a:r>
            <a:r>
              <a:rPr lang="en-US" dirty="0" err="1"/>
              <a:t>Jahui</a:t>
            </a:r>
            <a:r>
              <a:rPr lang="en-US" dirty="0"/>
              <a:t> + </a:t>
            </a:r>
            <a:r>
              <a:rPr lang="en-US" dirty="0" err="1"/>
              <a:t>Dellis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B6EF16-B697-4C46-BBE5-7E6A6709FB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Bu Rina, usia 28 tahun, baru saja </a:t>
            </a:r>
            <a:r>
              <a:rPr lang="en-US" dirty="0" err="1"/>
              <a:t>melahirkan</a:t>
            </a:r>
            <a:r>
              <a:rPr lang="en-US" dirty="0"/>
              <a:t> anak </a:t>
            </a:r>
            <a:r>
              <a:rPr lang="en-US" dirty="0" err="1"/>
              <a:t>pertamanya</a:t>
            </a:r>
            <a:r>
              <a:rPr lang="en-US" dirty="0"/>
              <a:t> 4 minggu yang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persalinan</a:t>
            </a:r>
            <a:r>
              <a:rPr lang="en-US" dirty="0"/>
              <a:t> normal.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datang</a:t>
            </a:r>
            <a:r>
              <a:rPr lang="en-US" dirty="0"/>
              <a:t> ke Puskesmas untuk </a:t>
            </a:r>
            <a:r>
              <a:rPr lang="en-US" dirty="0" err="1"/>
              <a:t>meminta</a:t>
            </a:r>
            <a:r>
              <a:rPr lang="en-US" dirty="0"/>
              <a:t> saran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kontrasepsi</a:t>
            </a:r>
            <a:r>
              <a:rPr lang="en-US" dirty="0"/>
              <a:t> yang </a:t>
            </a:r>
            <a:r>
              <a:rPr lang="en-US" dirty="0" err="1"/>
              <a:t>cocok</a:t>
            </a:r>
            <a:r>
              <a:rPr lang="en-US" dirty="0"/>
              <a:t> untuk </a:t>
            </a:r>
            <a:r>
              <a:rPr lang="en-US" dirty="0" err="1"/>
              <a:t>mencegah</a:t>
            </a:r>
            <a:r>
              <a:rPr lang="en-US" dirty="0"/>
              <a:t> kehamilan dalam 2 tahun ke depan.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menyusui</a:t>
            </a:r>
            <a:r>
              <a:rPr lang="en-US" dirty="0"/>
              <a:t> </a:t>
            </a:r>
            <a:r>
              <a:rPr lang="en-US" dirty="0" err="1"/>
              <a:t>bayinya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eksklusif</a:t>
            </a:r>
            <a:r>
              <a:rPr lang="en-US" dirty="0"/>
              <a:t> dan belum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menstruasi</a:t>
            </a:r>
            <a:r>
              <a:rPr lang="en-US" dirty="0"/>
              <a:t> </a:t>
            </a:r>
            <a:r>
              <a:rPr lang="en-US" dirty="0" err="1"/>
              <a:t>pascapersalinan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5057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9BD09-17EB-4F94-B2B3-CDE94214A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LANDASAN HUKUM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Permenkes</a:t>
            </a:r>
            <a:r>
              <a:rPr lang="en-US" dirty="0"/>
              <a:t> no. 4 tahun 2021 </a:t>
            </a:r>
            <a:r>
              <a:rPr lang="en-US" dirty="0" err="1"/>
              <a:t>Pasal</a:t>
            </a:r>
            <a:r>
              <a:rPr lang="en-US" dirty="0"/>
              <a:t> 30)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B9AB8E-FDC0-4E4D-A416-F675E21004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Pelayanan</a:t>
            </a:r>
            <a:r>
              <a:rPr lang="en-US" dirty="0"/>
              <a:t> </a:t>
            </a:r>
            <a:r>
              <a:rPr lang="en-US" dirty="0" err="1"/>
              <a:t>kontrasepsi</a:t>
            </a:r>
            <a:r>
              <a:rPr lang="en-US" dirty="0"/>
              <a:t> </a:t>
            </a:r>
            <a:r>
              <a:rPr lang="en-US" dirty="0" err="1"/>
              <a:t>darurat</a:t>
            </a:r>
            <a:r>
              <a:rPr lang="en-US" dirty="0"/>
              <a:t> </a:t>
            </a:r>
            <a:r>
              <a:rPr lang="en-US" dirty="0" err="1"/>
              <a:t>sebagaimana</a:t>
            </a:r>
            <a:r>
              <a:rPr lang="en-US" dirty="0"/>
              <a:t> </a:t>
            </a:r>
            <a:r>
              <a:rPr lang="en-US" dirty="0" err="1"/>
              <a:t>dimaksud</a:t>
            </a:r>
            <a:r>
              <a:rPr lang="en-US" dirty="0"/>
              <a:t> dalam </a:t>
            </a:r>
            <a:r>
              <a:rPr lang="en-US" dirty="0" err="1"/>
              <a:t>pasal</a:t>
            </a:r>
            <a:r>
              <a:rPr lang="en-US" dirty="0"/>
              <a:t> 27 </a:t>
            </a:r>
            <a:r>
              <a:rPr lang="en-US" dirty="0" err="1"/>
              <a:t>ayat</a:t>
            </a:r>
            <a:r>
              <a:rPr lang="en-US" dirty="0"/>
              <a:t> (2) </a:t>
            </a:r>
            <a:r>
              <a:rPr lang="en-US" dirty="0" err="1"/>
              <a:t>huruf</a:t>
            </a:r>
            <a:r>
              <a:rPr lang="en-US" dirty="0"/>
              <a:t> d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perempuan</a:t>
            </a:r>
            <a:r>
              <a:rPr lang="en-US" dirty="0"/>
              <a:t> yang </a:t>
            </a:r>
            <a:r>
              <a:rPr lang="en-US" dirty="0">
                <a:highlight>
                  <a:srgbClr val="808080"/>
                </a:highlight>
              </a:rPr>
              <a:t>tidak </a:t>
            </a:r>
            <a:r>
              <a:rPr lang="en-US" dirty="0" err="1">
                <a:highlight>
                  <a:srgbClr val="808080"/>
                </a:highlight>
              </a:rPr>
              <a:t>terlindungi</a:t>
            </a:r>
            <a:r>
              <a:rPr lang="en-US" dirty="0">
                <a:highlight>
                  <a:srgbClr val="808080"/>
                </a:highlight>
              </a:rPr>
              <a:t> </a:t>
            </a:r>
            <a:r>
              <a:rPr lang="en-US" dirty="0" err="1">
                <a:highlight>
                  <a:srgbClr val="808080"/>
                </a:highlight>
              </a:rPr>
              <a:t>kontrasepsi</a:t>
            </a:r>
            <a:r>
              <a:rPr lang="en-US" dirty="0">
                <a:highlight>
                  <a:srgbClr val="808080"/>
                </a:highlight>
              </a:rPr>
              <a:t> atau korban </a:t>
            </a:r>
            <a:r>
              <a:rPr lang="en-US" dirty="0" err="1">
                <a:highlight>
                  <a:srgbClr val="808080"/>
                </a:highlight>
              </a:rPr>
              <a:t>perkosaan</a:t>
            </a:r>
            <a:r>
              <a:rPr lang="en-US" dirty="0">
                <a:highlight>
                  <a:srgbClr val="808080"/>
                </a:highlight>
              </a:rPr>
              <a:t> untuk </a:t>
            </a:r>
            <a:r>
              <a:rPr lang="en-US" dirty="0" err="1">
                <a:highlight>
                  <a:srgbClr val="808080"/>
                </a:highlight>
              </a:rPr>
              <a:t>mencegah</a:t>
            </a:r>
            <a:r>
              <a:rPr lang="en-US" dirty="0">
                <a:highlight>
                  <a:srgbClr val="808080"/>
                </a:highlight>
              </a:rPr>
              <a:t> kehamilan</a:t>
            </a:r>
          </a:p>
          <a:p>
            <a:pPr algn="just"/>
            <a:r>
              <a:rPr lang="en-US" dirty="0" err="1"/>
              <a:t>Kontrasepsi</a:t>
            </a:r>
            <a:r>
              <a:rPr lang="en-US" dirty="0"/>
              <a:t> </a:t>
            </a:r>
            <a:r>
              <a:rPr lang="en-US" dirty="0" err="1"/>
              <a:t>darurat</a:t>
            </a:r>
            <a:r>
              <a:rPr lang="en-US" dirty="0"/>
              <a:t> </a:t>
            </a:r>
            <a:r>
              <a:rPr lang="en-US" dirty="0" err="1"/>
              <a:t>sebagaimana</a:t>
            </a:r>
            <a:r>
              <a:rPr lang="en-US" dirty="0"/>
              <a:t> </a:t>
            </a:r>
            <a:r>
              <a:rPr lang="en-US" dirty="0" err="1"/>
              <a:t>dimaksud</a:t>
            </a:r>
            <a:r>
              <a:rPr lang="en-US" dirty="0"/>
              <a:t> pada </a:t>
            </a:r>
            <a:r>
              <a:rPr lang="en-US" dirty="0" err="1"/>
              <a:t>ayat</a:t>
            </a:r>
            <a:r>
              <a:rPr lang="en-US" dirty="0"/>
              <a:t> (1) </a:t>
            </a:r>
            <a:r>
              <a:rPr lang="en-US" dirty="0" err="1"/>
              <a:t>diberikan</a:t>
            </a:r>
            <a:r>
              <a:rPr lang="en-US" dirty="0"/>
              <a:t> dalam waktu </a:t>
            </a:r>
            <a:r>
              <a:rPr lang="en-US" dirty="0">
                <a:highlight>
                  <a:srgbClr val="808000"/>
                </a:highlight>
              </a:rPr>
              <a:t>5 (lima) </a:t>
            </a:r>
            <a:r>
              <a:rPr lang="en-US" dirty="0" err="1">
                <a:highlight>
                  <a:srgbClr val="808000"/>
                </a:highlight>
              </a:rPr>
              <a:t>hari</a:t>
            </a:r>
            <a:r>
              <a:rPr lang="en-US" dirty="0">
                <a:highlight>
                  <a:srgbClr val="808000"/>
                </a:highlight>
              </a:rPr>
              <a:t> </a:t>
            </a:r>
            <a:r>
              <a:rPr lang="en-US" dirty="0" err="1">
                <a:highlight>
                  <a:srgbClr val="808000"/>
                </a:highlight>
              </a:rPr>
              <a:t>pasca</a:t>
            </a:r>
            <a:r>
              <a:rPr lang="en-US" dirty="0">
                <a:highlight>
                  <a:srgbClr val="808000"/>
                </a:highlight>
              </a:rPr>
              <a:t> </a:t>
            </a:r>
            <a:r>
              <a:rPr lang="en-US" dirty="0" err="1">
                <a:highlight>
                  <a:srgbClr val="808000"/>
                </a:highlight>
              </a:rPr>
              <a:t>sanggama</a:t>
            </a:r>
            <a:r>
              <a:rPr lang="en-US" dirty="0"/>
              <a:t> atau </a:t>
            </a:r>
            <a:r>
              <a:rPr lang="en-US" dirty="0" err="1"/>
              <a:t>kejadian</a:t>
            </a:r>
            <a:r>
              <a:rPr lang="en-US" dirty="0"/>
              <a:t> </a:t>
            </a:r>
            <a:r>
              <a:rPr lang="en-US" dirty="0" err="1"/>
              <a:t>perkosaan</a:t>
            </a:r>
            <a:endParaRPr lang="en-US" dirty="0"/>
          </a:p>
          <a:p>
            <a:pPr algn="just"/>
            <a:r>
              <a:rPr lang="en-US" dirty="0" err="1"/>
              <a:t>Pelayanan</a:t>
            </a:r>
            <a:r>
              <a:rPr lang="en-US" dirty="0"/>
              <a:t> </a:t>
            </a:r>
            <a:r>
              <a:rPr lang="en-US" dirty="0" err="1"/>
              <a:t>kontrasepsi</a:t>
            </a:r>
            <a:r>
              <a:rPr lang="en-US" dirty="0"/>
              <a:t> </a:t>
            </a:r>
            <a:r>
              <a:rPr lang="en-US" dirty="0" err="1"/>
              <a:t>darurat</a:t>
            </a:r>
            <a:r>
              <a:rPr lang="en-US" dirty="0"/>
              <a:t> </a:t>
            </a:r>
            <a:r>
              <a:rPr lang="en-US" dirty="0" err="1"/>
              <a:t>sebagaimana</a:t>
            </a:r>
            <a:r>
              <a:rPr lang="en-US" dirty="0"/>
              <a:t> </a:t>
            </a:r>
            <a:r>
              <a:rPr lang="en-US" dirty="0" err="1"/>
              <a:t>dimaksud</a:t>
            </a:r>
            <a:r>
              <a:rPr lang="en-US" dirty="0"/>
              <a:t> pada </a:t>
            </a:r>
            <a:r>
              <a:rPr lang="en-US" dirty="0" err="1"/>
              <a:t>ayat</a:t>
            </a:r>
            <a:r>
              <a:rPr lang="en-US" dirty="0"/>
              <a:t> (1) harus </a:t>
            </a:r>
            <a:r>
              <a:rPr lang="en-US" dirty="0" err="1"/>
              <a:t>dilakukan</a:t>
            </a:r>
            <a:r>
              <a:rPr lang="en-US" dirty="0"/>
              <a:t> oleh </a:t>
            </a:r>
            <a:r>
              <a:rPr lang="en-US" dirty="0" err="1">
                <a:highlight>
                  <a:srgbClr val="000080"/>
                </a:highlight>
              </a:rPr>
              <a:t>dokter</a:t>
            </a:r>
            <a:r>
              <a:rPr lang="en-US" dirty="0">
                <a:highlight>
                  <a:srgbClr val="000080"/>
                </a:highlight>
              </a:rPr>
              <a:t> dan/atau </a:t>
            </a:r>
            <a:r>
              <a:rPr lang="en-US" dirty="0" err="1">
                <a:highlight>
                  <a:srgbClr val="000080"/>
                </a:highlight>
              </a:rPr>
              <a:t>tenaga</a:t>
            </a:r>
            <a:r>
              <a:rPr lang="en-US" dirty="0">
                <a:highlight>
                  <a:srgbClr val="000080"/>
                </a:highlight>
              </a:rPr>
              <a:t> </a:t>
            </a:r>
            <a:r>
              <a:rPr lang="en-US" dirty="0" err="1">
                <a:highlight>
                  <a:srgbClr val="000080"/>
                </a:highlight>
              </a:rPr>
              <a:t>kesehatan</a:t>
            </a:r>
            <a:r>
              <a:rPr lang="en-US" dirty="0">
                <a:highlight>
                  <a:srgbClr val="000080"/>
                </a:highlight>
              </a:rPr>
              <a:t> </a:t>
            </a:r>
            <a:r>
              <a:rPr lang="en-US" dirty="0" err="1">
                <a:highlight>
                  <a:srgbClr val="000080"/>
                </a:highlight>
              </a:rPr>
              <a:t>lainnya</a:t>
            </a:r>
            <a:r>
              <a:rPr lang="en-US" dirty="0">
                <a:highlight>
                  <a:srgbClr val="000080"/>
                </a:highlight>
              </a:rPr>
              <a:t> yang </a:t>
            </a:r>
            <a:r>
              <a:rPr lang="en-US" dirty="0" err="1">
                <a:highlight>
                  <a:srgbClr val="000080"/>
                </a:highlight>
              </a:rPr>
              <a:t>memiliki</a:t>
            </a:r>
            <a:r>
              <a:rPr lang="en-US" dirty="0">
                <a:highlight>
                  <a:srgbClr val="000080"/>
                </a:highlight>
              </a:rPr>
              <a:t> </a:t>
            </a:r>
            <a:r>
              <a:rPr lang="en-US" dirty="0" err="1">
                <a:highlight>
                  <a:srgbClr val="000080"/>
                </a:highlight>
              </a:rPr>
              <a:t>kompetensi</a:t>
            </a:r>
            <a:r>
              <a:rPr lang="en-US" dirty="0">
                <a:highlight>
                  <a:srgbClr val="000080"/>
                </a:highlight>
              </a:rPr>
              <a:t> dan </a:t>
            </a:r>
            <a:r>
              <a:rPr lang="en-US" dirty="0" err="1">
                <a:highlight>
                  <a:srgbClr val="000080"/>
                </a:highlight>
              </a:rPr>
              <a:t>kewenangan</a:t>
            </a:r>
            <a:endParaRPr lang="en-US" dirty="0">
              <a:highlight>
                <a:srgbClr val="00008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037738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220AF-FFB3-4F9F-BAB7-59B786263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C3FAB-A553-4189-966A-6D20EFF61F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Jenis </a:t>
            </a:r>
            <a:r>
              <a:rPr lang="en-US" dirty="0" err="1"/>
              <a:t>kontrasepsi</a:t>
            </a:r>
            <a:r>
              <a:rPr lang="en-US" dirty="0"/>
              <a:t> yang </a:t>
            </a:r>
            <a:r>
              <a:rPr lang="en-US" dirty="0" err="1"/>
              <a:t>diberikan</a:t>
            </a:r>
            <a:r>
              <a:rPr lang="en-US" dirty="0"/>
              <a:t> setelah </a:t>
            </a:r>
            <a:r>
              <a:rPr lang="en-US" dirty="0" err="1"/>
              <a:t>sanggama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perlindungan</a:t>
            </a:r>
            <a:r>
              <a:rPr lang="en-US" dirty="0"/>
              <a:t> </a:t>
            </a:r>
            <a:r>
              <a:rPr lang="en-US" dirty="0" err="1"/>
              <a:t>kontrasepsi</a:t>
            </a:r>
            <a:r>
              <a:rPr lang="en-US" dirty="0"/>
              <a:t> </a:t>
            </a:r>
            <a:r>
              <a:rPr lang="en-US" dirty="0" err="1"/>
              <a:t>apapun</a:t>
            </a:r>
            <a:endParaRPr lang="en-US" dirty="0"/>
          </a:p>
          <a:p>
            <a:r>
              <a:rPr lang="en-US" dirty="0" err="1"/>
              <a:t>Disebut</a:t>
            </a:r>
            <a:r>
              <a:rPr lang="en-US" dirty="0"/>
              <a:t> juga </a:t>
            </a:r>
            <a:r>
              <a:rPr lang="en-US" dirty="0" err="1"/>
              <a:t>kontrasepsi</a:t>
            </a:r>
            <a:r>
              <a:rPr lang="en-US" dirty="0"/>
              <a:t> </a:t>
            </a:r>
            <a:r>
              <a:rPr lang="en-US" dirty="0" err="1"/>
              <a:t>pasca</a:t>
            </a:r>
            <a:r>
              <a:rPr lang="en-US" dirty="0"/>
              <a:t> </a:t>
            </a:r>
            <a:r>
              <a:rPr lang="en-US" dirty="0" err="1"/>
              <a:t>sanggama</a:t>
            </a:r>
            <a:r>
              <a:rPr lang="en-US" dirty="0"/>
              <a:t> (morning after pill)</a:t>
            </a:r>
          </a:p>
          <a:p>
            <a:r>
              <a:rPr lang="en-US" dirty="0" err="1"/>
              <a:t>Keberhasilan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 oleh </a:t>
            </a:r>
            <a:r>
              <a:rPr lang="en-US" dirty="0" err="1"/>
              <a:t>selang</a:t>
            </a:r>
            <a:r>
              <a:rPr lang="en-US" dirty="0"/>
              <a:t> waktu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sanggama</a:t>
            </a:r>
            <a:r>
              <a:rPr lang="en-US" dirty="0"/>
              <a:t> dan </a:t>
            </a:r>
            <a:r>
              <a:rPr lang="en-US" dirty="0" err="1"/>
              <a:t>pemberian</a:t>
            </a:r>
            <a:r>
              <a:rPr lang="en-US" dirty="0"/>
              <a:t> </a:t>
            </a:r>
            <a:r>
              <a:rPr lang="en-US" dirty="0" err="1"/>
              <a:t>kontrasepsi</a:t>
            </a:r>
            <a:endParaRPr lang="en-US" dirty="0"/>
          </a:p>
          <a:p>
            <a:r>
              <a:rPr lang="en-US" dirty="0" err="1"/>
              <a:t>Disebut</a:t>
            </a:r>
            <a:r>
              <a:rPr lang="en-US" dirty="0"/>
              <a:t> juga Morning after pills, post coital contraception atau secondary contraception</a:t>
            </a:r>
          </a:p>
        </p:txBody>
      </p:sp>
    </p:spTree>
    <p:extLst>
      <p:ext uri="{BB962C8B-B14F-4D97-AF65-F5344CB8AC3E}">
        <p14:creationId xmlns:p14="http://schemas.microsoft.com/office/powerpoint/2010/main" val="4195390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F062E-237A-4312-812B-6FE58F52E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Efektifitas</a:t>
            </a:r>
            <a:r>
              <a:rPr lang="en-US" dirty="0"/>
              <a:t> dan </a:t>
            </a:r>
            <a:r>
              <a:rPr lang="en-US" dirty="0" err="1"/>
              <a:t>keamanan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B32BCB-8DA6-4393-862A-1E59B28A5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Efektifitas</a:t>
            </a:r>
            <a:r>
              <a:rPr lang="en-US" dirty="0"/>
              <a:t> : 2% </a:t>
            </a:r>
            <a:r>
              <a:rPr lang="en-US" dirty="0" err="1"/>
              <a:t>kegagalan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dipakai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tepat</a:t>
            </a:r>
            <a:endParaRPr lang="en-US" dirty="0"/>
          </a:p>
          <a:p>
            <a:r>
              <a:rPr lang="en-US" dirty="0" err="1"/>
              <a:t>Keamanan</a:t>
            </a:r>
            <a:r>
              <a:rPr lang="en-US" dirty="0"/>
              <a:t> : </a:t>
            </a:r>
            <a:r>
              <a:rPr lang="en-US" dirty="0" err="1"/>
              <a:t>Mual</a:t>
            </a:r>
            <a:r>
              <a:rPr lang="en-US" dirty="0"/>
              <a:t> dan </a:t>
            </a:r>
            <a:r>
              <a:rPr lang="en-US" dirty="0" err="1"/>
              <a:t>munah</a:t>
            </a:r>
            <a:r>
              <a:rPr lang="en-US" dirty="0"/>
              <a:t> sementara </a:t>
            </a:r>
            <a:r>
              <a:rPr lang="en-US" dirty="0" err="1"/>
              <a:t>wakt</a:t>
            </a:r>
            <a:r>
              <a:rPr lang="en-US" dirty="0"/>
              <a:t> (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esterogen</a:t>
            </a:r>
            <a:r>
              <a:rPr lang="en-US" dirty="0"/>
              <a:t>); Tidak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efek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panjang</a:t>
            </a:r>
            <a:r>
              <a:rPr lang="en-US" dirty="0"/>
              <a:t> pada </a:t>
            </a:r>
            <a:r>
              <a:rPr lang="en-US" dirty="0" err="1"/>
              <a:t>hampir</a:t>
            </a:r>
            <a:r>
              <a:rPr lang="en-US" dirty="0"/>
              <a:t> semua </a:t>
            </a:r>
            <a:r>
              <a:rPr lang="en-US" dirty="0" err="1"/>
              <a:t>wanita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026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47961-626F-4EEA-B1BD-8120AFB25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0281" y="301620"/>
            <a:ext cx="7958331" cy="1077229"/>
          </a:xfrm>
        </p:spPr>
        <p:txBody>
          <a:bodyPr/>
          <a:lstStyle/>
          <a:p>
            <a:r>
              <a:rPr lang="en-US" dirty="0"/>
              <a:t>CARA PENGGUNAAN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37FA381-A7EB-40CC-98F1-C1F09530EE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9123682"/>
              </p:ext>
            </p:extLst>
          </p:nvPr>
        </p:nvGraphicFramePr>
        <p:xfrm>
          <a:off x="1244991" y="850109"/>
          <a:ext cx="9920314" cy="5721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6884">
                  <a:extLst>
                    <a:ext uri="{9D8B030D-6E8A-4147-A177-3AD203B41FA5}">
                      <a16:colId xmlns:a16="http://schemas.microsoft.com/office/drawing/2014/main" val="1348952088"/>
                    </a:ext>
                  </a:extLst>
                </a:gridCol>
                <a:gridCol w="2497540">
                  <a:extLst>
                    <a:ext uri="{9D8B030D-6E8A-4147-A177-3AD203B41FA5}">
                      <a16:colId xmlns:a16="http://schemas.microsoft.com/office/drawing/2014/main" val="940297289"/>
                    </a:ext>
                  </a:extLst>
                </a:gridCol>
                <a:gridCol w="1787857">
                  <a:extLst>
                    <a:ext uri="{9D8B030D-6E8A-4147-A177-3AD203B41FA5}">
                      <a16:colId xmlns:a16="http://schemas.microsoft.com/office/drawing/2014/main" val="3862340620"/>
                    </a:ext>
                  </a:extLst>
                </a:gridCol>
                <a:gridCol w="2458033">
                  <a:extLst>
                    <a:ext uri="{9D8B030D-6E8A-4147-A177-3AD203B41FA5}">
                      <a16:colId xmlns:a16="http://schemas.microsoft.com/office/drawing/2014/main" val="1472833362"/>
                    </a:ext>
                  </a:extLst>
                </a:gridCol>
              </a:tblGrid>
              <a:tr h="374922">
                <a:tc>
                  <a:txBody>
                    <a:bodyPr/>
                    <a:lstStyle/>
                    <a:p>
                      <a:r>
                        <a:rPr lang="en-US" sz="1700" dirty="0"/>
                        <a:t>CARA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PREPARAT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DOSIS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WAKTU PEMBERIAN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2977559"/>
                  </a:ext>
                </a:extLst>
              </a:tr>
              <a:tr h="374922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700" dirty="0"/>
                        <a:t>MEKANIK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5199451"/>
                  </a:ext>
                </a:extLst>
              </a:tr>
              <a:tr h="616311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700" dirty="0"/>
                        <a:t>AKDR-Cu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Copper T; Multiload; Nova-T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1x </a:t>
                      </a:r>
                      <a:r>
                        <a:rPr lang="en-US" sz="1700" dirty="0" err="1"/>
                        <a:t>pemasangan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Dalam waktu 7 </a:t>
                      </a:r>
                      <a:r>
                        <a:rPr lang="en-US" sz="1700" dirty="0" err="1"/>
                        <a:t>hari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pasca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sanggama</a:t>
                      </a:r>
                      <a:endParaRPr lang="en-US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846134"/>
                  </a:ext>
                </a:extLst>
              </a:tr>
              <a:tr h="374922">
                <a:tc>
                  <a:txBody>
                    <a:bodyPr/>
                    <a:lstStyle/>
                    <a:p>
                      <a:r>
                        <a:rPr lang="en-US" sz="1700" dirty="0"/>
                        <a:t>MEDIK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0821655"/>
                  </a:ext>
                </a:extLst>
              </a:tr>
              <a:tr h="878243">
                <a:tc>
                  <a:txBody>
                    <a:bodyPr/>
                    <a:lstStyle/>
                    <a:p>
                      <a:r>
                        <a:rPr lang="en-US" sz="1700" dirty="0" err="1"/>
                        <a:t>Pil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Kombinasi</a:t>
                      </a:r>
                      <a:r>
                        <a:rPr lang="en-US" sz="1700" dirty="0"/>
                        <a:t>  (</a:t>
                      </a:r>
                      <a:r>
                        <a:rPr lang="en-US" sz="1700" dirty="0" err="1"/>
                        <a:t>Yuzpe</a:t>
                      </a:r>
                      <a:r>
                        <a:rPr lang="en-US" sz="1700" dirty="0"/>
                        <a:t>) (100 µg ethinyl estradiol &amp; 0.5 mg </a:t>
                      </a:r>
                      <a:r>
                        <a:rPr lang="en-US" sz="1700" dirty="0" err="1"/>
                        <a:t>levonogestrel</a:t>
                      </a:r>
                      <a:r>
                        <a:rPr lang="en-US" sz="17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err="1"/>
                        <a:t>Microgynon</a:t>
                      </a:r>
                      <a:r>
                        <a:rPr lang="en-US" sz="1700" dirty="0"/>
                        <a:t> 50; </a:t>
                      </a:r>
                      <a:r>
                        <a:rPr lang="en-US" sz="1700" dirty="0" err="1"/>
                        <a:t>Ovral</a:t>
                      </a:r>
                      <a:r>
                        <a:rPr lang="en-US" sz="1700" dirty="0"/>
                        <a:t>; </a:t>
                      </a:r>
                      <a:r>
                        <a:rPr lang="en-US" sz="1700" dirty="0" err="1"/>
                        <a:t>Neogynon</a:t>
                      </a:r>
                      <a:r>
                        <a:rPr lang="en-US" sz="1700" dirty="0"/>
                        <a:t>; </a:t>
                      </a:r>
                      <a:r>
                        <a:rPr lang="en-US" sz="1700" dirty="0" err="1"/>
                        <a:t>Nordio</a:t>
                      </a:r>
                      <a:r>
                        <a:rPr lang="en-US" sz="1700" dirty="0"/>
                        <a:t>;</a:t>
                      </a:r>
                    </a:p>
                    <a:p>
                      <a:r>
                        <a:rPr lang="en-US" sz="1700" dirty="0" err="1"/>
                        <a:t>Eugynon</a:t>
                      </a:r>
                      <a:r>
                        <a:rPr lang="en-US" sz="1700" dirty="0"/>
                        <a:t>;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2x2 tablet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Sampai 72 jam </a:t>
                      </a:r>
                      <a:r>
                        <a:rPr lang="en-US" sz="1700" dirty="0" err="1"/>
                        <a:t>pasca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sanggama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diulang</a:t>
                      </a:r>
                      <a:r>
                        <a:rPr lang="en-US" sz="1700" dirty="0"/>
                        <a:t> 12 jam </a:t>
                      </a:r>
                      <a:r>
                        <a:rPr lang="en-US" sz="1700" dirty="0" err="1"/>
                        <a:t>kemudian</a:t>
                      </a:r>
                      <a:endParaRPr lang="en-US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4821014"/>
                  </a:ext>
                </a:extLst>
              </a:tr>
              <a:tr h="616311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err="1"/>
                        <a:t>Microgynon</a:t>
                      </a:r>
                      <a:r>
                        <a:rPr lang="en-US" sz="1700" dirty="0"/>
                        <a:t> 30; </a:t>
                      </a:r>
                      <a:r>
                        <a:rPr lang="en-US" sz="1700" dirty="0" err="1"/>
                        <a:t>Mikrodiol</a:t>
                      </a:r>
                      <a:r>
                        <a:rPr lang="en-US" sz="1700" dirty="0"/>
                        <a:t>; </a:t>
                      </a:r>
                      <a:r>
                        <a:rPr lang="en-US" sz="1700" dirty="0" err="1"/>
                        <a:t>Noedette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2x4 tablet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idem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4549141"/>
                  </a:ext>
                </a:extLst>
              </a:tr>
              <a:tr h="374922">
                <a:tc>
                  <a:txBody>
                    <a:bodyPr/>
                    <a:lstStyle/>
                    <a:p>
                      <a:r>
                        <a:rPr lang="en-US" sz="1700" dirty="0"/>
                        <a:t>Progestin (0,75 </a:t>
                      </a:r>
                      <a:r>
                        <a:rPr lang="en-US" sz="1700" dirty="0" err="1"/>
                        <a:t>levonogestrel</a:t>
                      </a:r>
                      <a:r>
                        <a:rPr lang="en-US" sz="17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err="1"/>
                        <a:t>Postinor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2x1 tablet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Idem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298670"/>
                  </a:ext>
                </a:extLst>
              </a:tr>
              <a:tr h="878243">
                <a:tc>
                  <a:txBody>
                    <a:bodyPr/>
                    <a:lstStyle/>
                    <a:p>
                      <a:r>
                        <a:rPr lang="en-US" sz="1700" dirty="0" err="1"/>
                        <a:t>Esterogen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err="1"/>
                        <a:t>Lynoral</a:t>
                      </a:r>
                      <a:r>
                        <a:rPr lang="en-US" sz="1700" dirty="0"/>
                        <a:t>; </a:t>
                      </a:r>
                    </a:p>
                    <a:p>
                      <a:r>
                        <a:rPr lang="en-US" sz="1700" dirty="0"/>
                        <a:t>Premarin; </a:t>
                      </a:r>
                    </a:p>
                    <a:p>
                      <a:r>
                        <a:rPr lang="en-US" sz="1700" dirty="0" err="1"/>
                        <a:t>Progynova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2,5 mg/</a:t>
                      </a:r>
                      <a:r>
                        <a:rPr lang="en-US" sz="1700" dirty="0" err="1"/>
                        <a:t>dosis</a:t>
                      </a:r>
                      <a:endParaRPr lang="en-US" sz="1700" dirty="0"/>
                    </a:p>
                    <a:p>
                      <a:r>
                        <a:rPr lang="en-US" sz="1700" dirty="0"/>
                        <a:t>10 mg/</a:t>
                      </a:r>
                      <a:r>
                        <a:rPr lang="en-US" sz="1700" dirty="0" err="1"/>
                        <a:t>dosis</a:t>
                      </a:r>
                      <a:endParaRPr lang="en-US" sz="1700" dirty="0"/>
                    </a:p>
                    <a:p>
                      <a:r>
                        <a:rPr lang="en-US" sz="1700" dirty="0"/>
                        <a:t>10 mg/</a:t>
                      </a:r>
                      <a:r>
                        <a:rPr lang="en-US" sz="1700" dirty="0" err="1"/>
                        <a:t>dosis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Dalam waktu 7 </a:t>
                      </a:r>
                      <a:r>
                        <a:rPr lang="en-US" sz="1700" dirty="0" err="1"/>
                        <a:t>hari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pasca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sanggama</a:t>
                      </a:r>
                      <a:endParaRPr lang="en-US" sz="1700" dirty="0"/>
                    </a:p>
                    <a:p>
                      <a:r>
                        <a:rPr lang="en-US" sz="1700" dirty="0"/>
                        <a:t>2x1 tablet dalam 5 </a:t>
                      </a:r>
                      <a:r>
                        <a:rPr lang="en-US" sz="1700" dirty="0" err="1"/>
                        <a:t>hari</a:t>
                      </a:r>
                      <a:endParaRPr lang="en-US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4039853"/>
                  </a:ext>
                </a:extLst>
              </a:tr>
              <a:tr h="616311">
                <a:tc>
                  <a:txBody>
                    <a:bodyPr/>
                    <a:lstStyle/>
                    <a:p>
                      <a:r>
                        <a:rPr lang="en-US" sz="1700" dirty="0"/>
                        <a:t>Anti progestin (600 mg mifepristone/ulipristal acetate)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RU-486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1x600 mg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Dalam waktu 7 </a:t>
                      </a:r>
                      <a:r>
                        <a:rPr lang="en-US" sz="1700" dirty="0" err="1"/>
                        <a:t>hari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pasca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sanggama</a:t>
                      </a:r>
                      <a:endParaRPr lang="en-US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0264982"/>
                  </a:ext>
                </a:extLst>
              </a:tr>
              <a:tr h="616311">
                <a:tc>
                  <a:txBody>
                    <a:bodyPr/>
                    <a:lstStyle/>
                    <a:p>
                      <a:r>
                        <a:rPr lang="en-US" sz="1700" dirty="0"/>
                        <a:t>GnRH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 err="1"/>
                        <a:t>Danocrine</a:t>
                      </a:r>
                      <a:r>
                        <a:rPr lang="en-US" sz="1700" dirty="0"/>
                        <a:t>; </a:t>
                      </a:r>
                      <a:r>
                        <a:rPr lang="en-US" sz="1700" dirty="0" err="1"/>
                        <a:t>Azol</a:t>
                      </a:r>
                      <a:endParaRPr lang="en-US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2 x 4 tablet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Dalam waktu 7 </a:t>
                      </a:r>
                      <a:r>
                        <a:rPr lang="en-US" sz="1700" dirty="0" err="1"/>
                        <a:t>hari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pasca</a:t>
                      </a:r>
                      <a:r>
                        <a:rPr lang="en-US" sz="1700" dirty="0"/>
                        <a:t> </a:t>
                      </a:r>
                      <a:r>
                        <a:rPr lang="en-US" sz="1700" dirty="0" err="1"/>
                        <a:t>sanggama</a:t>
                      </a:r>
                      <a:endParaRPr lang="en-US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849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1833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AC76E-9AA3-41A1-A589-24FB8A96B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MEKANISME KERJA ANTIPRGESTIN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59399-4280-4924-9308-3274A62708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Menghambat</a:t>
            </a:r>
            <a:r>
              <a:rPr lang="en-US" dirty="0"/>
              <a:t> </a:t>
            </a:r>
            <a:r>
              <a:rPr lang="en-US" dirty="0" err="1"/>
              <a:t>aksi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hormone </a:t>
            </a:r>
            <a:r>
              <a:rPr lang="en-US" dirty="0" err="1"/>
              <a:t>progesteron</a:t>
            </a:r>
            <a:endParaRPr lang="en-US" dirty="0"/>
          </a:p>
          <a:p>
            <a:r>
              <a:rPr lang="en-US" dirty="0"/>
              <a:t>Cara </a:t>
            </a:r>
            <a:r>
              <a:rPr lang="en-US" dirty="0" err="1"/>
              <a:t>kerja</a:t>
            </a:r>
            <a:r>
              <a:rPr lang="en-US" dirty="0"/>
              <a:t> dengan </a:t>
            </a:r>
            <a:r>
              <a:rPr lang="en-US" dirty="0" err="1"/>
              <a:t>merubah</a:t>
            </a:r>
            <a:r>
              <a:rPr lang="en-US" dirty="0"/>
              <a:t> </a:t>
            </a:r>
            <a:r>
              <a:rPr lang="en-US" dirty="0" err="1"/>
              <a:t>lapisan</a:t>
            </a:r>
            <a:r>
              <a:rPr lang="en-US" dirty="0"/>
              <a:t> dalam Rahim (endometrium), </a:t>
            </a:r>
            <a:r>
              <a:rPr lang="en-US" dirty="0" err="1"/>
              <a:t>pelunakan</a:t>
            </a:r>
            <a:r>
              <a:rPr lang="en-US" dirty="0"/>
              <a:t> dan </a:t>
            </a:r>
            <a:r>
              <a:rPr lang="en-US" dirty="0" err="1"/>
              <a:t>pembukaan</a:t>
            </a:r>
            <a:r>
              <a:rPr lang="en-US" dirty="0"/>
              <a:t> OUE dan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sensirifitas</a:t>
            </a:r>
            <a:r>
              <a:rPr lang="en-US" dirty="0"/>
              <a:t> Rahim dengan prostaglandin</a:t>
            </a:r>
          </a:p>
        </p:txBody>
      </p:sp>
    </p:spTree>
    <p:extLst>
      <p:ext uri="{BB962C8B-B14F-4D97-AF65-F5344CB8AC3E}">
        <p14:creationId xmlns:p14="http://schemas.microsoft.com/office/powerpoint/2010/main" val="1729121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A9C95-1855-4F09-80FE-7B8035F3E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MEKANISME KERJA AKDR-TEMBAGA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DB71B4-E881-4B7C-81D6-B6D3CF661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IUD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benda</a:t>
            </a:r>
            <a:r>
              <a:rPr lang="en-US" dirty="0"/>
              <a:t> </a:t>
            </a:r>
            <a:r>
              <a:rPr lang="en-US" dirty="0" err="1"/>
              <a:t>asing</a:t>
            </a:r>
            <a:r>
              <a:rPr lang="en-US" dirty="0"/>
              <a:t> dalam Rahim sehingga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reaksi</a:t>
            </a:r>
            <a:r>
              <a:rPr lang="en-US" dirty="0"/>
              <a:t> </a:t>
            </a:r>
            <a:r>
              <a:rPr lang="en-US" dirty="0" err="1"/>
              <a:t>benda</a:t>
            </a:r>
            <a:r>
              <a:rPr lang="en-US" dirty="0"/>
              <a:t> </a:t>
            </a:r>
            <a:r>
              <a:rPr lang="en-US" dirty="0" err="1"/>
              <a:t>asing</a:t>
            </a:r>
            <a:r>
              <a:rPr lang="en-US" dirty="0"/>
              <a:t> dengan </a:t>
            </a:r>
            <a:r>
              <a:rPr lang="en-US" dirty="0" err="1"/>
              <a:t>timbunan</a:t>
            </a:r>
            <a:r>
              <a:rPr lang="en-US" dirty="0"/>
              <a:t> </a:t>
            </a:r>
            <a:r>
              <a:rPr lang="en-US" dirty="0" err="1"/>
              <a:t>leukosit</a:t>
            </a:r>
            <a:r>
              <a:rPr lang="en-US" dirty="0"/>
              <a:t>, </a:t>
            </a:r>
            <a:r>
              <a:rPr lang="en-US" dirty="0" err="1"/>
              <a:t>makrofag</a:t>
            </a:r>
            <a:r>
              <a:rPr lang="en-US" dirty="0"/>
              <a:t> dan </a:t>
            </a:r>
            <a:r>
              <a:rPr lang="en-US" dirty="0" err="1"/>
              <a:t>limfosit</a:t>
            </a:r>
            <a:endParaRPr lang="en-US" dirty="0"/>
          </a:p>
          <a:p>
            <a:r>
              <a:rPr lang="en-US" dirty="0"/>
              <a:t>IUD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pengeluaran</a:t>
            </a:r>
            <a:r>
              <a:rPr lang="en-US" dirty="0"/>
              <a:t> </a:t>
            </a:r>
            <a:r>
              <a:rPr lang="en-US" dirty="0" err="1"/>
              <a:t>cairan</a:t>
            </a:r>
            <a:r>
              <a:rPr lang="en-US" dirty="0"/>
              <a:t>, </a:t>
            </a:r>
            <a:r>
              <a:rPr lang="en-US" dirty="0" err="1"/>
              <a:t>prodtaglandin</a:t>
            </a:r>
            <a:r>
              <a:rPr lang="en-US" dirty="0"/>
              <a:t> yang </a:t>
            </a:r>
            <a:r>
              <a:rPr lang="en-US" dirty="0" err="1"/>
              <a:t>menghalangi</a:t>
            </a:r>
            <a:r>
              <a:rPr lang="en-US" dirty="0"/>
              <a:t> </a:t>
            </a:r>
            <a:r>
              <a:rPr lang="en-US" dirty="0" err="1"/>
              <a:t>kapasitasi</a:t>
            </a:r>
            <a:r>
              <a:rPr lang="en-US" dirty="0"/>
              <a:t> </a:t>
            </a:r>
            <a:r>
              <a:rPr lang="en-US" dirty="0" err="1"/>
              <a:t>sperma</a:t>
            </a:r>
            <a:endParaRPr lang="en-US" dirty="0"/>
          </a:p>
          <a:p>
            <a:r>
              <a:rPr lang="en-US" dirty="0" err="1"/>
              <a:t>Pemadatan</a:t>
            </a:r>
            <a:r>
              <a:rPr lang="en-US" dirty="0"/>
              <a:t> endometrium oleh </a:t>
            </a:r>
            <a:r>
              <a:rPr lang="en-US" dirty="0" err="1"/>
              <a:t>leukosit</a:t>
            </a:r>
            <a:r>
              <a:rPr lang="en-US" dirty="0"/>
              <a:t>, </a:t>
            </a:r>
            <a:r>
              <a:rPr lang="en-US" dirty="0" err="1"/>
              <a:t>makrofag</a:t>
            </a:r>
            <a:r>
              <a:rPr lang="en-US" dirty="0"/>
              <a:t> dan </a:t>
            </a:r>
            <a:r>
              <a:rPr lang="en-US" dirty="0" err="1"/>
              <a:t>limfosis</a:t>
            </a:r>
            <a:r>
              <a:rPr lang="en-US" dirty="0"/>
              <a:t>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blastokista</a:t>
            </a:r>
            <a:r>
              <a:rPr lang="en-US" dirty="0"/>
              <a:t> mungkin </a:t>
            </a:r>
            <a:r>
              <a:rPr lang="en-US" dirty="0" err="1"/>
              <a:t>dirusak</a:t>
            </a:r>
            <a:r>
              <a:rPr lang="en-US" dirty="0"/>
              <a:t> oleh </a:t>
            </a:r>
            <a:r>
              <a:rPr lang="en-US" dirty="0" err="1"/>
              <a:t>makrofag</a:t>
            </a:r>
            <a:endParaRPr lang="en-US" dirty="0"/>
          </a:p>
          <a:p>
            <a:r>
              <a:rPr lang="en-US" dirty="0"/>
              <a:t>Ion Cu yang </a:t>
            </a:r>
            <a:r>
              <a:rPr lang="en-US" dirty="0" err="1"/>
              <a:t>dikeluarkan</a:t>
            </a:r>
            <a:r>
              <a:rPr lang="en-US" dirty="0"/>
              <a:t> IUD copper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gerak</a:t>
            </a:r>
            <a:r>
              <a:rPr lang="en-US" dirty="0"/>
              <a:t> spermatozoa sehingga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untuk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konsepsi</a:t>
            </a:r>
            <a:endParaRPr lang="en-US" dirty="0"/>
          </a:p>
          <a:p>
            <a:r>
              <a:rPr lang="en-US" dirty="0"/>
              <a:t>IUD </a:t>
            </a:r>
            <a:r>
              <a:rPr lang="en-US" dirty="0" err="1"/>
              <a:t>menghentikan</a:t>
            </a:r>
            <a:r>
              <a:rPr lang="en-US" dirty="0"/>
              <a:t> </a:t>
            </a:r>
            <a:r>
              <a:rPr lang="en-US" dirty="0" err="1"/>
              <a:t>fertilisasi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telur</a:t>
            </a:r>
            <a:r>
              <a:rPr lang="en-US" dirty="0"/>
              <a:t> itu sendiri dan </a:t>
            </a:r>
            <a:r>
              <a:rPr lang="en-US" dirty="0" err="1"/>
              <a:t>menghentikan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telur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penempelan</a:t>
            </a:r>
            <a:r>
              <a:rPr lang="en-US" dirty="0"/>
              <a:t> uterus</a:t>
            </a:r>
          </a:p>
        </p:txBody>
      </p:sp>
    </p:spTree>
    <p:extLst>
      <p:ext uri="{BB962C8B-B14F-4D97-AF65-F5344CB8AC3E}">
        <p14:creationId xmlns:p14="http://schemas.microsoft.com/office/powerpoint/2010/main" val="2738842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C09D4-F41E-4032-94CF-5F8B2FEF7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KASUS 1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Andini</a:t>
            </a:r>
            <a:r>
              <a:rPr lang="en-US" dirty="0"/>
              <a:t> + Sri Lala)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3C29E-D9B8-4F28-B9E8-E192C64660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wanita</a:t>
            </a:r>
            <a:r>
              <a:rPr lang="en-US" dirty="0"/>
              <a:t> </a:t>
            </a:r>
            <a:r>
              <a:rPr lang="en-US" dirty="0" err="1"/>
              <a:t>berusia</a:t>
            </a:r>
            <a:r>
              <a:rPr lang="en-US" dirty="0"/>
              <a:t> 24 tahun </a:t>
            </a:r>
            <a:r>
              <a:rPr lang="en-US" dirty="0" err="1"/>
              <a:t>datang</a:t>
            </a:r>
            <a:r>
              <a:rPr lang="en-US" dirty="0"/>
              <a:t> ke </a:t>
            </a:r>
            <a:r>
              <a:rPr lang="en-US" dirty="0" err="1"/>
              <a:t>klinik</a:t>
            </a:r>
            <a:r>
              <a:rPr lang="en-US" dirty="0"/>
              <a:t> pada pagi </a:t>
            </a:r>
            <a:r>
              <a:rPr lang="en-US" dirty="0" err="1"/>
              <a:t>hari</a:t>
            </a:r>
            <a:r>
              <a:rPr lang="en-US" dirty="0"/>
              <a:t>, </a:t>
            </a:r>
            <a:r>
              <a:rPr lang="en-US" dirty="0" err="1"/>
              <a:t>mengaku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seksual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pengaman</a:t>
            </a:r>
            <a:r>
              <a:rPr lang="en-US" dirty="0"/>
              <a:t> (</a:t>
            </a:r>
            <a:r>
              <a:rPr lang="en-US" dirty="0" err="1"/>
              <a:t>kondom</a:t>
            </a:r>
            <a:r>
              <a:rPr lang="en-US" dirty="0"/>
              <a:t> </a:t>
            </a:r>
            <a:r>
              <a:rPr lang="en-US" dirty="0" err="1"/>
              <a:t>robek</a:t>
            </a:r>
            <a:r>
              <a:rPr lang="en-US" dirty="0"/>
              <a:t>) pada </a:t>
            </a:r>
            <a:r>
              <a:rPr lang="en-US" dirty="0" err="1"/>
              <a:t>malam</a:t>
            </a:r>
            <a:r>
              <a:rPr lang="en-US" dirty="0"/>
              <a:t> sebelumnya, sekitar 12 jam yang </a:t>
            </a:r>
            <a:r>
              <a:rPr lang="en-US" dirty="0" err="1"/>
              <a:t>lalu</a:t>
            </a:r>
            <a:r>
              <a:rPr lang="en-US" dirty="0"/>
              <a:t>. </a:t>
            </a:r>
            <a:r>
              <a:rPr lang="en-US" dirty="0" err="1"/>
              <a:t>Ia</a:t>
            </a:r>
            <a:r>
              <a:rPr lang="en-US" dirty="0"/>
              <a:t> tidak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kontrasepsi</a:t>
            </a:r>
            <a:r>
              <a:rPr lang="en-US" dirty="0"/>
              <a:t> </a:t>
            </a:r>
            <a:r>
              <a:rPr lang="en-US" dirty="0" err="1"/>
              <a:t>rutin</a:t>
            </a:r>
            <a:r>
              <a:rPr lang="en-US" dirty="0"/>
              <a:t> dan </a:t>
            </a:r>
            <a:r>
              <a:rPr lang="en-US" dirty="0" err="1"/>
              <a:t>khawatir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kemungkinan</a:t>
            </a:r>
            <a:r>
              <a:rPr lang="en-US" dirty="0"/>
              <a:t> kehamilan yang tidak </a:t>
            </a:r>
            <a:r>
              <a:rPr lang="en-US" dirty="0" err="1"/>
              <a:t>diinginkan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27961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C09D4-F41E-4032-94CF-5F8B2FEF7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KASUS 2</a:t>
            </a:r>
            <a:br>
              <a:rPr lang="en-US" dirty="0"/>
            </a:br>
            <a:r>
              <a:rPr lang="en-US" dirty="0"/>
              <a:t>(Fanny Tae + </a:t>
            </a:r>
            <a:r>
              <a:rPr lang="en-US" dirty="0" err="1"/>
              <a:t>Noyanti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3C29E-D9B8-4F28-B9E8-E192C64660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Soal Kasus </a:t>
            </a:r>
            <a:r>
              <a:rPr lang="en-US" dirty="0" err="1"/>
              <a:t>Diskusi</a:t>
            </a:r>
            <a:r>
              <a:rPr lang="en-US" dirty="0"/>
              <a:t> </a:t>
            </a:r>
            <a:r>
              <a:rPr lang="en-US" dirty="0" err="1"/>
              <a:t>Kelompok:Ny</a:t>
            </a:r>
            <a:r>
              <a:rPr lang="en-US" dirty="0"/>
              <a:t>. A, usia 23 tahun, baru saja </a:t>
            </a:r>
            <a:r>
              <a:rPr lang="en-US" dirty="0" err="1"/>
              <a:t>melahirkan</a:t>
            </a:r>
            <a:r>
              <a:rPr lang="en-US" dirty="0"/>
              <a:t> anak </a:t>
            </a:r>
            <a:r>
              <a:rPr lang="en-US" dirty="0" err="1"/>
              <a:t>pertamanya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normal 4 minggu yang </a:t>
            </a:r>
            <a:r>
              <a:rPr lang="en-US" dirty="0" err="1"/>
              <a:t>lalu</a:t>
            </a:r>
            <a:r>
              <a:rPr lang="en-US" dirty="0"/>
              <a:t>.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datang</a:t>
            </a:r>
            <a:r>
              <a:rPr lang="en-US" dirty="0"/>
              <a:t> ke Puskesmas </a:t>
            </a:r>
            <a:r>
              <a:rPr lang="en-US" dirty="0" err="1"/>
              <a:t>bersama</a:t>
            </a:r>
            <a:r>
              <a:rPr lang="en-US" dirty="0"/>
              <a:t> </a:t>
            </a:r>
            <a:r>
              <a:rPr lang="en-US" dirty="0" err="1"/>
              <a:t>suaminya</a:t>
            </a:r>
            <a:r>
              <a:rPr lang="en-US" dirty="0"/>
              <a:t> untuk </a:t>
            </a:r>
            <a:r>
              <a:rPr lang="en-US" dirty="0" err="1"/>
              <a:t>berkonsultasi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alat </a:t>
            </a:r>
            <a:r>
              <a:rPr lang="en-US" dirty="0" err="1"/>
              <a:t>kontrasepsi</a:t>
            </a:r>
            <a:r>
              <a:rPr lang="en-US" dirty="0"/>
              <a:t>. Ny. A </a:t>
            </a:r>
            <a:r>
              <a:rPr lang="en-US" dirty="0" err="1"/>
              <a:t>mengatakan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menunda</a:t>
            </a:r>
            <a:r>
              <a:rPr lang="en-US" dirty="0"/>
              <a:t> kehamilan minimal 2 tahun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fokus</a:t>
            </a:r>
            <a:r>
              <a:rPr lang="en-US" dirty="0"/>
              <a:t> </a:t>
            </a:r>
            <a:r>
              <a:rPr lang="en-US" dirty="0" err="1"/>
              <a:t>mengurus</a:t>
            </a:r>
            <a:r>
              <a:rPr lang="en-US" dirty="0"/>
              <a:t> </a:t>
            </a:r>
            <a:r>
              <a:rPr lang="en-US" dirty="0" err="1"/>
              <a:t>bayinya</a:t>
            </a:r>
            <a:r>
              <a:rPr lang="en-US" dirty="0"/>
              <a:t> </a:t>
            </a:r>
            <a:r>
              <a:rPr lang="en-US" dirty="0" err="1"/>
              <a:t>terlebih</a:t>
            </a:r>
            <a:r>
              <a:rPr lang="en-US" dirty="0"/>
              <a:t> </a:t>
            </a:r>
            <a:r>
              <a:rPr lang="en-US" dirty="0" err="1"/>
              <a:t>dahulu</a:t>
            </a:r>
            <a:r>
              <a:rPr lang="en-US" dirty="0"/>
              <a:t>. </a:t>
            </a:r>
            <a:r>
              <a:rPr lang="en-US" dirty="0" err="1"/>
              <a:t>Ia</a:t>
            </a:r>
            <a:r>
              <a:rPr lang="en-US" dirty="0"/>
              <a:t> saat ini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menyusui</a:t>
            </a:r>
            <a:r>
              <a:rPr lang="en-US" dirty="0"/>
              <a:t> </a:t>
            </a:r>
            <a:r>
              <a:rPr lang="en-US" dirty="0" err="1"/>
              <a:t>eksklusif</a:t>
            </a:r>
            <a:r>
              <a:rPr lang="en-US" dirty="0"/>
              <a:t>. </a:t>
            </a:r>
            <a:r>
              <a:rPr lang="en-US" dirty="0" err="1"/>
              <a:t>Suaminya</a:t>
            </a:r>
            <a:r>
              <a:rPr lang="en-US" dirty="0"/>
              <a:t>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KB, tetapi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ragu</a:t>
            </a:r>
            <a:r>
              <a:rPr lang="en-US" dirty="0"/>
              <a:t> </a:t>
            </a:r>
            <a:r>
              <a:rPr lang="en-US" dirty="0" err="1"/>
              <a:t>memilih</a:t>
            </a:r>
            <a:r>
              <a:rPr lang="en-US" dirty="0"/>
              <a:t> jenis </a:t>
            </a:r>
            <a:r>
              <a:rPr lang="en-US" dirty="0" err="1"/>
              <a:t>kontrasepsi</a:t>
            </a:r>
            <a:r>
              <a:rPr lang="en-US" dirty="0"/>
              <a:t> yang tepat.⁠</a:t>
            </a:r>
          </a:p>
        </p:txBody>
      </p:sp>
    </p:spTree>
    <p:extLst>
      <p:ext uri="{BB962C8B-B14F-4D97-AF65-F5344CB8AC3E}">
        <p14:creationId xmlns:p14="http://schemas.microsoft.com/office/powerpoint/2010/main" val="946920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TM16401375[[fn=Madison]]</Template>
  <TotalTime>124</TotalTime>
  <Words>1179</Words>
  <Application>Microsoft Office PowerPoint</Application>
  <PresentationFormat>Widescreen</PresentationFormat>
  <Paragraphs>80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MS Shell Dlg 2</vt:lpstr>
      <vt:lpstr>Wingdings</vt:lpstr>
      <vt:lpstr>Wingdings 3</vt:lpstr>
      <vt:lpstr>Madison</vt:lpstr>
      <vt:lpstr>ALAT KONTRASEPSI DARURAT</vt:lpstr>
      <vt:lpstr>LANDASAN HUKUM (Permenkes no. 4 tahun 2021 Pasal 30)</vt:lpstr>
      <vt:lpstr>DEFINISI</vt:lpstr>
      <vt:lpstr>Efektifitas dan keamanan</vt:lpstr>
      <vt:lpstr>CARA PENGGUNAAN</vt:lpstr>
      <vt:lpstr>MEKANISME KERJA ANTIPRGESTIN</vt:lpstr>
      <vt:lpstr>MEKANISME KERJA AKDR-TEMBAGA</vt:lpstr>
      <vt:lpstr>KASUS 1 (Andini + Sri Lala)  </vt:lpstr>
      <vt:lpstr>KASUS 2 (Fanny Tae + Noyanti)</vt:lpstr>
      <vt:lpstr>KASUS 3 (Shella + Dessy)</vt:lpstr>
      <vt:lpstr>KASUS 4 (Sastri + Areni)</vt:lpstr>
      <vt:lpstr>KASUS 5 (Minarti + Naila)</vt:lpstr>
      <vt:lpstr>KASUS 6 (Qonita + Chiki)</vt:lpstr>
      <vt:lpstr>KASUS 7 (Febriyanti + Hawa)</vt:lpstr>
      <vt:lpstr>KASUS 8  (Ocha + Clarita)</vt:lpstr>
      <vt:lpstr>KASUS 9 (Fanny Jahui + Dellis)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ALAT KONTRASEPSI DARURAT</dc:title>
  <dc:creator>jiarti kusbandiyah</dc:creator>
  <cp:lastModifiedBy>jiarti kusbandiyah</cp:lastModifiedBy>
  <cp:revision>2</cp:revision>
  <dcterms:created xsi:type="dcterms:W3CDTF">2025-04-10T23:26:07Z</dcterms:created>
  <dcterms:modified xsi:type="dcterms:W3CDTF">2025-04-11T04:55:27Z</dcterms:modified>
</cp:coreProperties>
</file>