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65" r:id="rId4"/>
    <p:sldId id="266" r:id="rId5"/>
    <p:sldId id="258" r:id="rId6"/>
    <p:sldId id="269" r:id="rId7"/>
    <p:sldId id="270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9AF7-C484-4A2E-85EE-707E5FAC1020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5824-7645-40E4-B0E3-D33794E6E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824-7645-40E4-B0E3-D33794E6E0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BCD2-F530-4859-827F-556A14ACB33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1DCE-23FA-427F-AB31-6D8EE8C14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Komparatif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id-ID" dirty="0"/>
              <a:t>Numerik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Berpasangan</a:t>
            </a:r>
            <a:r>
              <a:rPr lang="en-US" dirty="0"/>
              <a:t> (</a:t>
            </a:r>
            <a:r>
              <a:rPr lang="id-ID" dirty="0"/>
              <a:t>&gt; 2 Kelompok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One Way 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1752600"/>
          </a:xfrm>
        </p:spPr>
        <p:txBody>
          <a:bodyPr/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Komparatif</a:t>
            </a:r>
            <a:r>
              <a:rPr lang="en-US" dirty="0"/>
              <a:t>  </a:t>
            </a:r>
            <a:r>
              <a:rPr lang="id-ID" dirty="0"/>
              <a:t>Numerik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berpasangan</a:t>
            </a:r>
            <a:r>
              <a:rPr lang="id-ID" dirty="0"/>
              <a:t>, &gt; 2 Kelompok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id-ID" dirty="0"/>
              <a:t>kadar gula darah dengan kelompok ekonomi rendah, sedang, dan tinggi.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id-ID" dirty="0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id-ID" dirty="0"/>
              <a:t>kadar gula darah antara kelompok ekonomi rendah, sedang, dan tinggi?</a:t>
            </a:r>
            <a:endParaRPr lang="en-US" dirty="0"/>
          </a:p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045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32691"/>
              </p:ext>
            </p:extLst>
          </p:nvPr>
        </p:nvGraphicFramePr>
        <p:xfrm>
          <a:off x="304800" y="381000"/>
          <a:ext cx="8763000" cy="6210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7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Langkah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Jawaban????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9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Menentukan uji variabel yang dihubungkan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Kadar gula darah (Numerik) dan ekonomi (Kategorik)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Menentukan jenis hipotesa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Komparatif Numerik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9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Menentukan masalah skala variabel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Numerik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9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Menentukan pasangan/tidak pasangan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id-ID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berpasangan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26">
                <a:tc>
                  <a:txBody>
                    <a:bodyPr/>
                    <a:lstStyle/>
                    <a:p>
                      <a:pPr marL="36513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Menentukan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jumlah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kelompok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22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Kesimpulan?????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Uji yang digunakan adalah One Way Anova (parametrik) jika memenuhi syarat, jika tidak</a:t>
                      </a:r>
                      <a:r>
                        <a:rPr lang="id-ID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maka menggunakan kruskal wallis (uji Non parametrik)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56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id-ID" sz="3600" b="1" dirty="0"/>
              <a:t>Bagaimana Melakukan Uji ANOVA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Langkahnya sebagai berikut :</a:t>
            </a:r>
          </a:p>
          <a:p>
            <a:r>
              <a:rPr lang="id-ID" dirty="0"/>
              <a:t>Memeriksa syarat ANOVA Untuk &gt; 2 Kelompok tidak berpangan </a:t>
            </a:r>
          </a:p>
          <a:p>
            <a:pPr marL="717550"/>
            <a:r>
              <a:rPr lang="id-ID" sz="2400" dirty="0"/>
              <a:t>Distrubusi data harus normal (Wajib)</a:t>
            </a:r>
          </a:p>
          <a:p>
            <a:pPr marL="717550"/>
            <a:r>
              <a:rPr lang="id-ID" sz="2400" dirty="0"/>
              <a:t>Varian data harus sama (Wajib)</a:t>
            </a:r>
          </a:p>
          <a:p>
            <a:pPr marL="439738"/>
            <a:r>
              <a:rPr lang="id-ID" sz="2800" dirty="0"/>
              <a:t>Jikapada Uji ANOVA atau Kruskal-Wallis Menghasilkan nilai p &lt; 0,05, maka dilanjutkan dengan analisis </a:t>
            </a:r>
            <a:r>
              <a:rPr lang="id-ID" sz="2800" i="1" dirty="0"/>
              <a:t>post hoc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9DAA-AAF6-CCA0-C508-051025D0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8575"/>
            <a:ext cx="8229600" cy="1143000"/>
          </a:xfrm>
        </p:spPr>
        <p:txBody>
          <a:bodyPr/>
          <a:lstStyle/>
          <a:p>
            <a:r>
              <a:rPr lang="en-US" dirty="0"/>
              <a:t>Cara uji </a:t>
            </a:r>
            <a:r>
              <a:rPr lang="en-US" dirty="0" err="1"/>
              <a:t>normalitas</a:t>
            </a:r>
            <a:endParaRPr lang="en-ID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C37A8CF-4863-49FD-B7A3-F4AECE308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4269" y="996533"/>
            <a:ext cx="4431606" cy="301349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E0FD0-6788-7729-A61A-4F5894B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25108"/>
            <a:ext cx="4038600" cy="3013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B4A52A-A7AE-CAF7-A3AF-3DAE9049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374" y="4038600"/>
            <a:ext cx="3867652" cy="27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42FC-C59C-FD30-3663-CBE5560A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3"/>
            <a:ext cx="8229600" cy="1143000"/>
          </a:xfrm>
        </p:spPr>
        <p:txBody>
          <a:bodyPr/>
          <a:lstStyle/>
          <a:p>
            <a:r>
              <a:rPr lang="en-US" dirty="0"/>
              <a:t>Cara uji One Way </a:t>
            </a:r>
            <a:r>
              <a:rPr lang="en-US" dirty="0" err="1"/>
              <a:t>Annova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71B17B-F2B8-E946-612B-A0E0E81AA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85800"/>
            <a:ext cx="4191000" cy="324566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D8351F-A358-46D9-E0A7-46E978A7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4191000" cy="3245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10D18E-43D2-07C6-6AE1-11C1AED69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555" y="4038600"/>
            <a:ext cx="4076172" cy="25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5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Penyajian uji One way Anova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41336"/>
              </p:ext>
            </p:extLst>
          </p:nvPr>
        </p:nvGraphicFramePr>
        <p:xfrm>
          <a:off x="685800" y="1600200"/>
          <a:ext cx="81534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Tingkat ekonomi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/>
                        <a:t>Rata-rata</a:t>
                      </a:r>
                      <a:r>
                        <a:rPr lang="id-ID" baseline="0" dirty="0"/>
                        <a:t> ± sd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P-Value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Tinggi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273 </a:t>
                      </a:r>
                      <a:r>
                        <a:rPr lang="id-ID" baseline="0" dirty="0"/>
                        <a:t>± 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  <a:p>
                      <a:pPr algn="ctr"/>
                      <a:r>
                        <a:rPr lang="id-ID" dirty="0"/>
                        <a:t>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Sedang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213 </a:t>
                      </a:r>
                      <a:r>
                        <a:rPr lang="id-ID" baseline="0" dirty="0"/>
                        <a:t>± 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Rendah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204 </a:t>
                      </a:r>
                      <a:r>
                        <a:rPr lang="id-ID" baseline="0" dirty="0"/>
                        <a:t>± 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0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75890"/>
              </p:ext>
            </p:extLst>
          </p:nvPr>
        </p:nvGraphicFramePr>
        <p:xfrm>
          <a:off x="685800" y="1600200"/>
          <a:ext cx="81534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Perbedaan</a:t>
                      </a:r>
                      <a:r>
                        <a:rPr lang="id-ID" baseline="0" dirty="0"/>
                        <a:t> rata-rata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/>
                        <a:t>IK</a:t>
                      </a:r>
                      <a:r>
                        <a:rPr lang="id-ID" baseline="0" dirty="0"/>
                        <a:t> 95%</a:t>
                      </a:r>
                    </a:p>
                    <a:p>
                      <a:pPr algn="ctr"/>
                      <a:r>
                        <a:rPr lang="id-ID" baseline="0" dirty="0"/>
                        <a:t>Minimum   maksimum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P-Value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Tinggi vs Sedang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47,7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73,3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Tinggi</a:t>
                      </a:r>
                      <a:r>
                        <a:rPr lang="id-ID" baseline="0" dirty="0"/>
                        <a:t> vs rendah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/>
                        <a:t>0,000</a:t>
                      </a:r>
                    </a:p>
                    <a:p>
                      <a:pPr algn="ctr"/>
                      <a:endParaRPr lang="id-ID" dirty="0"/>
                    </a:p>
                    <a:p>
                      <a:pPr algn="ctr"/>
                      <a:r>
                        <a:rPr lang="id-ID" dirty="0"/>
                        <a:t>0,</a:t>
                      </a:r>
                      <a:r>
                        <a:rPr lang="en-US" dirty="0"/>
                        <a:t>073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Sedang</a:t>
                      </a:r>
                      <a:r>
                        <a:rPr lang="id-ID" baseline="0" dirty="0"/>
                        <a:t> vs Rendah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d-ID" dirty="0"/>
              <a:t>Penyajian uji Post-Hoc </a:t>
            </a:r>
          </a:p>
        </p:txBody>
      </p:sp>
    </p:spTree>
    <p:extLst>
      <p:ext uri="{BB962C8B-B14F-4D97-AF65-F5344CB8AC3E}">
        <p14:creationId xmlns:p14="http://schemas.microsoft.com/office/powerpoint/2010/main" val="2450124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268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Uji Hipotesis Komparatif  Variabel Numerik Tidak Berpasangan (&gt; 2 Kelompok)</vt:lpstr>
      <vt:lpstr>One Way Anova</vt:lpstr>
      <vt:lpstr>Kasus</vt:lpstr>
      <vt:lpstr>PowerPoint Presentation</vt:lpstr>
      <vt:lpstr>Bagaimana Melakukan Uji ANOVA</vt:lpstr>
      <vt:lpstr>Cara uji normalitas</vt:lpstr>
      <vt:lpstr>Cara uji One Way Annova</vt:lpstr>
      <vt:lpstr>Penyajian uji One way Anova</vt:lpstr>
      <vt:lpstr>Penyajian uji Post-Hoc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Chi_square</dc:title>
  <dc:creator>Kumbo; Abdul Qodir</dc:creator>
  <cp:lastModifiedBy>Angernani Trias</cp:lastModifiedBy>
  <cp:revision>67</cp:revision>
  <dcterms:created xsi:type="dcterms:W3CDTF">2011-10-07T18:21:43Z</dcterms:created>
  <dcterms:modified xsi:type="dcterms:W3CDTF">2025-04-22T04:59:56Z</dcterms:modified>
</cp:coreProperties>
</file>