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58" r:id="rId5"/>
    <p:sldId id="261" r:id="rId6"/>
    <p:sldId id="262" r:id="rId7"/>
    <p:sldId id="259" r:id="rId8"/>
    <p:sldId id="271"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snapToGrid="0">
      <p:cViewPr>
        <p:scale>
          <a:sx n="60" d="100"/>
          <a:sy n="60" d="100"/>
        </p:scale>
        <p:origin x="103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7D38A-26FE-4CB1-A7AA-4F945B457ECB}" type="datetimeFigureOut">
              <a:rPr lang="id-ID" smtClean="0"/>
              <a:t>30/09/2022</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27522-1F96-4065-B400-602DE2B532A8}" type="slidenum">
              <a:rPr lang="id-ID" smtClean="0"/>
              <a:t>‹#›</a:t>
            </a:fld>
            <a:endParaRPr lang="id-ID"/>
          </a:p>
        </p:txBody>
      </p:sp>
    </p:spTree>
    <p:extLst>
      <p:ext uri="{BB962C8B-B14F-4D97-AF65-F5344CB8AC3E}">
        <p14:creationId xmlns:p14="http://schemas.microsoft.com/office/powerpoint/2010/main" val="88681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Penggunaan</a:t>
            </a:r>
            <a:r>
              <a:rPr lang="en-US" sz="1200" b="0" i="0" u="none" strike="noStrike" kern="1200" baseline="0" dirty="0" smtClean="0">
                <a:solidFill>
                  <a:schemeClr val="tx1"/>
                </a:solidFill>
                <a:latin typeface="+mn-lt"/>
                <a:ea typeface="+mn-ea"/>
                <a:cs typeface="+mn-cs"/>
              </a:rPr>
              <a:t> air </a:t>
            </a:r>
            <a:r>
              <a:rPr lang="en-US" sz="1200" b="0" i="0" u="none" strike="noStrike" kern="1200" baseline="0" dirty="0" err="1" smtClean="0">
                <a:solidFill>
                  <a:schemeClr val="tx1"/>
                </a:solidFill>
                <a:latin typeface="+mn-lt"/>
                <a:ea typeface="+mn-ea"/>
                <a:cs typeface="+mn-cs"/>
              </a:rPr>
              <a:t>hujan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sebagai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sumber</a:t>
            </a:r>
            <a:r>
              <a:rPr lang="en-US" sz="1200" b="0" i="0" u="none" strike="noStrike" kern="1200" baseline="0" dirty="0" smtClean="0">
                <a:solidFill>
                  <a:schemeClr val="tx1"/>
                </a:solidFill>
                <a:latin typeface="+mn-lt"/>
                <a:ea typeface="+mn-ea"/>
                <a:cs typeface="+mn-cs"/>
              </a:rPr>
              <a:t> air </a:t>
            </a:r>
            <a:r>
              <a:rPr lang="en-US" sz="1200" b="0" i="0" u="none" strike="noStrike" kern="1200" baseline="0" dirty="0" err="1" smtClean="0">
                <a:solidFill>
                  <a:schemeClr val="tx1"/>
                </a:solidFill>
                <a:latin typeface="+mn-lt"/>
                <a:ea typeface="+mn-ea"/>
                <a:cs typeface="+mn-cs"/>
              </a:rPr>
              <a:t>untuk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masyarakat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adalah</a:t>
            </a:r>
            <a:r>
              <a:rPr lang="id-ID" sz="1200" b="0" i="0" u="none" strike="noStrike" kern="1200" baseline="0" dirty="0" smtClean="0">
                <a:solidFill>
                  <a:schemeClr val="tx1"/>
                </a:solidFill>
                <a:latin typeface="+mn-lt"/>
                <a:ea typeface="+mn-ea"/>
                <a:cs typeface="+mn-cs"/>
              </a:rPr>
              <a:t> merupakan pilihan yang terakhir apabila sumber lain tidak ada yang bias dimanfaatkan.Derajat curah hujan biasanya dinyatakan dalam jumlah curah hujan dalam suatu waktu dan disebut sebagai intensitas curah hujan. Jadi intensitas curah hujan adalah jumlah </a:t>
            </a:r>
            <a:r>
              <a:rPr lang="id-ID" sz="1200" b="0" i="0" u="none" strike="noStrike" kern="1200" baseline="0" smtClean="0">
                <a:solidFill>
                  <a:schemeClr val="tx1"/>
                </a:solidFill>
                <a:latin typeface="+mn-lt"/>
                <a:ea typeface="+mn-ea"/>
                <a:cs typeface="+mn-cs"/>
              </a:rPr>
              <a:t>presipitasi/ curah </a:t>
            </a:r>
            <a:r>
              <a:rPr lang="id-ID" sz="1200" b="0" i="0" u="none" strike="noStrike" kern="1200" baseline="0" dirty="0" smtClean="0">
                <a:solidFill>
                  <a:schemeClr val="tx1"/>
                </a:solidFill>
                <a:latin typeface="+mn-lt"/>
                <a:ea typeface="+mn-ea"/>
                <a:cs typeface="+mn-cs"/>
              </a:rPr>
              <a:t>hujan dalam waktu </a:t>
            </a:r>
            <a:r>
              <a:rPr lang="it-IT" sz="1200" b="0" i="0" u="none" strike="noStrike" kern="1200" baseline="0" dirty="0" smtClean="0">
                <a:solidFill>
                  <a:schemeClr val="tx1"/>
                </a:solidFill>
                <a:latin typeface="+mn-lt"/>
                <a:ea typeface="+mn-ea"/>
                <a:cs typeface="+mn-cs"/>
              </a:rPr>
              <a:t>relative singkat (biasanya 2 jam). Data curah hujan di Indonesia</a:t>
            </a:r>
            <a:r>
              <a:rPr lang="id-ID" sz="1200" b="0" i="0" u="none" strike="noStrike" kern="1200" baseline="0" dirty="0" smtClean="0">
                <a:solidFill>
                  <a:schemeClr val="tx1"/>
                </a:solidFill>
                <a:latin typeface="+mn-lt"/>
                <a:ea typeface="+mn-ea"/>
                <a:cs typeface="+mn-cs"/>
              </a:rPr>
              <a:t> dikumpulkan oleh Lembaga Meteorologi dan Geofisika Kementrian Perhubungan.</a:t>
            </a:r>
            <a:endParaRPr lang="id-ID" dirty="0"/>
          </a:p>
        </p:txBody>
      </p:sp>
      <p:sp>
        <p:nvSpPr>
          <p:cNvPr id="4" name="Slide Number Placeholder 3"/>
          <p:cNvSpPr>
            <a:spLocks noGrp="1"/>
          </p:cNvSpPr>
          <p:nvPr>
            <p:ph type="sldNum" sz="quarter" idx="10"/>
          </p:nvPr>
        </p:nvSpPr>
        <p:spPr/>
        <p:txBody>
          <a:bodyPr/>
          <a:lstStyle/>
          <a:p>
            <a:fld id="{E6427522-1F96-4065-B400-602DE2B532A8}" type="slidenum">
              <a:rPr lang="id-ID" smtClean="0"/>
              <a:t>3</a:t>
            </a:fld>
            <a:endParaRPr lang="id-ID"/>
          </a:p>
        </p:txBody>
      </p:sp>
    </p:spTree>
    <p:extLst>
      <p:ext uri="{BB962C8B-B14F-4D97-AF65-F5344CB8AC3E}">
        <p14:creationId xmlns:p14="http://schemas.microsoft.com/office/powerpoint/2010/main" val="3760398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4449E100-BE6C-43BA-9F51-238AE8F3199C}" type="datetimeFigureOut">
              <a:rPr lang="id-ID" smtClean="0"/>
              <a:t>30/09/2022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A424E0E-A951-4C27-B152-19A68AD6D92D}" type="slidenum">
              <a:rPr lang="id-ID" smtClean="0"/>
              <a:t>‹#›</a:t>
            </a:fld>
            <a:endParaRPr lang="id-ID"/>
          </a:p>
        </p:txBody>
      </p:sp>
    </p:spTree>
    <p:extLst>
      <p:ext uri="{BB962C8B-B14F-4D97-AF65-F5344CB8AC3E}">
        <p14:creationId xmlns:p14="http://schemas.microsoft.com/office/powerpoint/2010/main" val="123485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449E100-BE6C-43BA-9F51-238AE8F3199C}" type="datetimeFigureOut">
              <a:rPr lang="id-ID" smtClean="0"/>
              <a:t>30/09/2022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A424E0E-A951-4C27-B152-19A68AD6D92D}" type="slidenum">
              <a:rPr lang="id-ID" smtClean="0"/>
              <a:t>‹#›</a:t>
            </a:fld>
            <a:endParaRPr lang="id-ID"/>
          </a:p>
        </p:txBody>
      </p:sp>
    </p:spTree>
    <p:extLst>
      <p:ext uri="{BB962C8B-B14F-4D97-AF65-F5344CB8AC3E}">
        <p14:creationId xmlns:p14="http://schemas.microsoft.com/office/powerpoint/2010/main" val="1155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449E100-BE6C-43BA-9F51-238AE8F3199C}" type="datetimeFigureOut">
              <a:rPr lang="id-ID" smtClean="0"/>
              <a:t>30/09/2022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A424E0E-A951-4C27-B152-19A68AD6D92D}" type="slidenum">
              <a:rPr lang="id-ID" smtClean="0"/>
              <a:t>‹#›</a:t>
            </a:fld>
            <a:endParaRPr lang="id-ID"/>
          </a:p>
        </p:txBody>
      </p:sp>
    </p:spTree>
    <p:extLst>
      <p:ext uri="{BB962C8B-B14F-4D97-AF65-F5344CB8AC3E}">
        <p14:creationId xmlns:p14="http://schemas.microsoft.com/office/powerpoint/2010/main" val="273204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449E100-BE6C-43BA-9F51-238AE8F3199C}" type="datetimeFigureOut">
              <a:rPr lang="id-ID" smtClean="0"/>
              <a:t>30/09/2022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A424E0E-A951-4C27-B152-19A68AD6D92D}" type="slidenum">
              <a:rPr lang="id-ID" smtClean="0"/>
              <a:t>‹#›</a:t>
            </a:fld>
            <a:endParaRPr lang="id-ID"/>
          </a:p>
        </p:txBody>
      </p:sp>
    </p:spTree>
    <p:extLst>
      <p:ext uri="{BB962C8B-B14F-4D97-AF65-F5344CB8AC3E}">
        <p14:creationId xmlns:p14="http://schemas.microsoft.com/office/powerpoint/2010/main" val="90700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49E100-BE6C-43BA-9F51-238AE8F3199C}" type="datetimeFigureOut">
              <a:rPr lang="id-ID" smtClean="0"/>
              <a:t>30/09/2022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A424E0E-A951-4C27-B152-19A68AD6D92D}" type="slidenum">
              <a:rPr lang="id-ID" smtClean="0"/>
              <a:t>‹#›</a:t>
            </a:fld>
            <a:endParaRPr lang="id-ID"/>
          </a:p>
        </p:txBody>
      </p:sp>
    </p:spTree>
    <p:extLst>
      <p:ext uri="{BB962C8B-B14F-4D97-AF65-F5344CB8AC3E}">
        <p14:creationId xmlns:p14="http://schemas.microsoft.com/office/powerpoint/2010/main" val="215717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4449E100-BE6C-43BA-9F51-238AE8F3199C}" type="datetimeFigureOut">
              <a:rPr lang="id-ID" smtClean="0"/>
              <a:t>30/09/2022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A424E0E-A951-4C27-B152-19A68AD6D92D}" type="slidenum">
              <a:rPr lang="id-ID" smtClean="0"/>
              <a:t>‹#›</a:t>
            </a:fld>
            <a:endParaRPr lang="id-ID"/>
          </a:p>
        </p:txBody>
      </p:sp>
    </p:spTree>
    <p:extLst>
      <p:ext uri="{BB962C8B-B14F-4D97-AF65-F5344CB8AC3E}">
        <p14:creationId xmlns:p14="http://schemas.microsoft.com/office/powerpoint/2010/main" val="414223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4449E100-BE6C-43BA-9F51-238AE8F3199C}" type="datetimeFigureOut">
              <a:rPr lang="id-ID" smtClean="0"/>
              <a:t>30/09/2022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A424E0E-A951-4C27-B152-19A68AD6D92D}" type="slidenum">
              <a:rPr lang="id-ID" smtClean="0"/>
              <a:t>‹#›</a:t>
            </a:fld>
            <a:endParaRPr lang="id-ID"/>
          </a:p>
        </p:txBody>
      </p:sp>
    </p:spTree>
    <p:extLst>
      <p:ext uri="{BB962C8B-B14F-4D97-AF65-F5344CB8AC3E}">
        <p14:creationId xmlns:p14="http://schemas.microsoft.com/office/powerpoint/2010/main" val="229780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449E100-BE6C-43BA-9F51-238AE8F3199C}" type="datetimeFigureOut">
              <a:rPr lang="id-ID" smtClean="0"/>
              <a:t>30/09/2022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A424E0E-A951-4C27-B152-19A68AD6D92D}" type="slidenum">
              <a:rPr lang="id-ID" smtClean="0"/>
              <a:t>‹#›</a:t>
            </a:fld>
            <a:endParaRPr lang="id-ID"/>
          </a:p>
        </p:txBody>
      </p:sp>
    </p:spTree>
    <p:extLst>
      <p:ext uri="{BB962C8B-B14F-4D97-AF65-F5344CB8AC3E}">
        <p14:creationId xmlns:p14="http://schemas.microsoft.com/office/powerpoint/2010/main" val="198126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9E100-BE6C-43BA-9F51-238AE8F3199C}" type="datetimeFigureOut">
              <a:rPr lang="id-ID" smtClean="0"/>
              <a:t>30/09/2022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A424E0E-A951-4C27-B152-19A68AD6D92D}" type="slidenum">
              <a:rPr lang="id-ID" smtClean="0"/>
              <a:t>‹#›</a:t>
            </a:fld>
            <a:endParaRPr lang="id-ID"/>
          </a:p>
        </p:txBody>
      </p:sp>
    </p:spTree>
    <p:extLst>
      <p:ext uri="{BB962C8B-B14F-4D97-AF65-F5344CB8AC3E}">
        <p14:creationId xmlns:p14="http://schemas.microsoft.com/office/powerpoint/2010/main" val="135047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9E100-BE6C-43BA-9F51-238AE8F3199C}" type="datetimeFigureOut">
              <a:rPr lang="id-ID" smtClean="0"/>
              <a:t>30/09/2022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A424E0E-A951-4C27-B152-19A68AD6D92D}" type="slidenum">
              <a:rPr lang="id-ID" smtClean="0"/>
              <a:t>‹#›</a:t>
            </a:fld>
            <a:endParaRPr lang="id-ID"/>
          </a:p>
        </p:txBody>
      </p:sp>
    </p:spTree>
    <p:extLst>
      <p:ext uri="{BB962C8B-B14F-4D97-AF65-F5344CB8AC3E}">
        <p14:creationId xmlns:p14="http://schemas.microsoft.com/office/powerpoint/2010/main" val="216852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9E100-BE6C-43BA-9F51-238AE8F3199C}" type="datetimeFigureOut">
              <a:rPr lang="id-ID" smtClean="0"/>
              <a:t>30/09/2022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A424E0E-A951-4C27-B152-19A68AD6D92D}" type="slidenum">
              <a:rPr lang="id-ID" smtClean="0"/>
              <a:t>‹#›</a:t>
            </a:fld>
            <a:endParaRPr lang="id-ID"/>
          </a:p>
        </p:txBody>
      </p:sp>
    </p:spTree>
    <p:extLst>
      <p:ext uri="{BB962C8B-B14F-4D97-AF65-F5344CB8AC3E}">
        <p14:creationId xmlns:p14="http://schemas.microsoft.com/office/powerpoint/2010/main" val="261829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9E100-BE6C-43BA-9F51-238AE8F3199C}" type="datetimeFigureOut">
              <a:rPr lang="id-ID" smtClean="0"/>
              <a:t>30/09/2022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24E0E-A951-4C27-B152-19A68AD6D92D}" type="slidenum">
              <a:rPr lang="id-ID" smtClean="0"/>
              <a:t>‹#›</a:t>
            </a:fld>
            <a:endParaRPr lang="id-ID"/>
          </a:p>
        </p:txBody>
      </p:sp>
    </p:spTree>
    <p:extLst>
      <p:ext uri="{BB962C8B-B14F-4D97-AF65-F5344CB8AC3E}">
        <p14:creationId xmlns:p14="http://schemas.microsoft.com/office/powerpoint/2010/main" val="153053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itle 1"/>
          <p:cNvSpPr>
            <a:spLocks noGrp="1"/>
          </p:cNvSpPr>
          <p:nvPr>
            <p:ph type="ctrTitle"/>
          </p:nvPr>
        </p:nvSpPr>
        <p:spPr>
          <a:xfrm>
            <a:off x="1833283" y="1660245"/>
            <a:ext cx="9144000" cy="2387600"/>
          </a:xfrm>
        </p:spPr>
        <p:txBody>
          <a:bodyPr>
            <a:normAutofit fontScale="90000"/>
          </a:bodyPr>
          <a:lstStyle/>
          <a:p>
            <a:r>
              <a:rPr lang="id-ID" b="1" dirty="0" smtClean="0">
                <a:solidFill>
                  <a:srgbClr val="FFFF00"/>
                </a:solidFill>
                <a:effectLst>
                  <a:outerShdw blurRad="38100" dist="38100" dir="2700000" algn="tl">
                    <a:srgbClr val="000000">
                      <a:alpha val="43137"/>
                    </a:srgbClr>
                  </a:outerShdw>
                </a:effectLst>
              </a:rPr>
              <a:t>Sumber Air Dan Karakteristiknya Air Hujan Sebagai Sumber Air Bersih</a:t>
            </a:r>
            <a:endParaRPr lang="id-ID"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1477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ir Hujan dalam Alquran dan Penjelasan Ilmiahnya | IH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id-ID" b="1" dirty="0" smtClean="0">
                <a:solidFill>
                  <a:schemeClr val="bg1"/>
                </a:solidFill>
                <a:effectLst>
                  <a:outerShdw blurRad="38100" dist="38100" dir="2700000" algn="tl">
                    <a:srgbClr val="000000">
                      <a:alpha val="43137"/>
                    </a:srgbClr>
                  </a:outerShdw>
                </a:effectLst>
              </a:rPr>
              <a:t>2. LUAS TALANG</a:t>
            </a:r>
            <a:endParaRPr lang="id-ID"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id-ID" b="1" dirty="0">
                <a:solidFill>
                  <a:schemeClr val="bg1"/>
                </a:solidFill>
                <a:effectLst>
                  <a:outerShdw blurRad="38100" dist="38100" dir="2700000" algn="tl">
                    <a:srgbClr val="000000">
                      <a:alpha val="43137"/>
                    </a:srgbClr>
                  </a:outerShdw>
                </a:effectLst>
              </a:rPr>
              <a:t>Kecepatan (V) untuk mengalirkan pasir dan debu ===&gt;0,15 sd </a:t>
            </a:r>
            <a:r>
              <a:rPr lang="id-ID" b="1" dirty="0" smtClean="0">
                <a:solidFill>
                  <a:schemeClr val="bg1"/>
                </a:solidFill>
                <a:effectLst>
                  <a:outerShdw blurRad="38100" dist="38100" dir="2700000" algn="tl">
                    <a:srgbClr val="000000">
                      <a:alpha val="43137"/>
                    </a:srgbClr>
                  </a:outerShdw>
                </a:effectLst>
              </a:rPr>
              <a:t>0,20 m/detik</a:t>
            </a:r>
            <a:endParaRPr lang="id-ID" b="1" dirty="0">
              <a:solidFill>
                <a:schemeClr val="bg1"/>
              </a:solidFill>
              <a:effectLst>
                <a:outerShdw blurRad="38100" dist="38100" dir="2700000" algn="tl">
                  <a:srgbClr val="000000">
                    <a:alpha val="43137"/>
                  </a:srgbClr>
                </a:outerShdw>
              </a:effectLst>
            </a:endParaRPr>
          </a:p>
          <a:p>
            <a:pPr marL="0" indent="0">
              <a:buNone/>
            </a:pPr>
            <a:r>
              <a:rPr lang="id-ID" b="1" dirty="0">
                <a:solidFill>
                  <a:schemeClr val="bg1"/>
                </a:solidFill>
                <a:effectLst>
                  <a:outerShdw blurRad="38100" dist="38100" dir="2700000" algn="tl">
                    <a:srgbClr val="000000">
                      <a:alpha val="43137"/>
                    </a:srgbClr>
                  </a:outerShdw>
                </a:effectLst>
              </a:rPr>
              <a:t>Q = V x A</a:t>
            </a:r>
          </a:p>
          <a:p>
            <a:pPr marL="0" indent="0">
              <a:buNone/>
            </a:pPr>
            <a:r>
              <a:rPr lang="id-ID" b="1" dirty="0">
                <a:solidFill>
                  <a:schemeClr val="bg1"/>
                </a:solidFill>
                <a:effectLst>
                  <a:outerShdw blurRad="38100" dist="38100" dir="2700000" algn="tl">
                    <a:srgbClr val="000000">
                      <a:alpha val="43137"/>
                    </a:srgbClr>
                  </a:outerShdw>
                </a:effectLst>
              </a:rPr>
              <a:t>A = Q/V</a:t>
            </a:r>
          </a:p>
          <a:p>
            <a:pPr marL="0" indent="0">
              <a:buNone/>
            </a:pPr>
            <a:r>
              <a:rPr lang="id-ID" b="1" dirty="0">
                <a:solidFill>
                  <a:schemeClr val="bg1"/>
                </a:solidFill>
                <a:effectLst>
                  <a:outerShdw blurRad="38100" dist="38100" dir="2700000" algn="tl">
                    <a:srgbClr val="000000">
                      <a:alpha val="43137"/>
                    </a:srgbClr>
                  </a:outerShdw>
                </a:effectLst>
              </a:rPr>
              <a:t>= 8,125 . 10-4 m3/detik / 0,20 m/detik</a:t>
            </a:r>
          </a:p>
          <a:p>
            <a:pPr marL="0" indent="0">
              <a:buNone/>
            </a:pPr>
            <a:r>
              <a:rPr lang="id-ID" b="1" dirty="0">
                <a:solidFill>
                  <a:schemeClr val="bg1"/>
                </a:solidFill>
                <a:effectLst>
                  <a:outerShdw blurRad="38100" dist="38100" dir="2700000" algn="tl">
                    <a:srgbClr val="000000">
                      <a:alpha val="43137"/>
                    </a:srgbClr>
                  </a:outerShdw>
                </a:effectLst>
              </a:rPr>
              <a:t>= 4,0625.10-3 m2</a:t>
            </a:r>
            <a:endParaRPr lang="id-ID"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2784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ir Hujan dalam Alquran dan Penjelasan Ilmiahnya | IH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id-ID" b="1" dirty="0" smtClean="0">
                <a:solidFill>
                  <a:schemeClr val="bg1"/>
                </a:solidFill>
                <a:effectLst>
                  <a:outerShdw blurRad="38100" dist="38100" dir="2700000" algn="tl">
                    <a:srgbClr val="000000">
                      <a:alpha val="43137"/>
                    </a:srgbClr>
                  </a:outerShdw>
                </a:effectLst>
              </a:rPr>
              <a:t>3. DIAMETER TALANG</a:t>
            </a:r>
            <a:endParaRPr lang="id-ID"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a:buNone/>
            </a:pPr>
            <a:r>
              <a:rPr lang="id-ID" b="1" dirty="0">
                <a:solidFill>
                  <a:schemeClr val="bg1"/>
                </a:solidFill>
                <a:effectLst>
                  <a:outerShdw blurRad="38100" dist="38100" dir="2700000" algn="tl">
                    <a:srgbClr val="000000">
                      <a:alpha val="43137"/>
                    </a:srgbClr>
                  </a:outerShdw>
                </a:effectLst>
              </a:rPr>
              <a:t>Penampang talang= ½ lingkaran</a:t>
            </a:r>
          </a:p>
          <a:p>
            <a:pPr marL="0" indent="0">
              <a:buNone/>
            </a:pPr>
            <a:r>
              <a:rPr lang="id-ID" b="1" dirty="0">
                <a:solidFill>
                  <a:schemeClr val="bg1"/>
                </a:solidFill>
                <a:effectLst>
                  <a:outerShdw blurRad="38100" dist="38100" dir="2700000" algn="tl">
                    <a:srgbClr val="000000">
                      <a:alpha val="43137"/>
                    </a:srgbClr>
                  </a:outerShdw>
                </a:effectLst>
              </a:rPr>
              <a:t>A= </a:t>
            </a:r>
            <a:r>
              <a:rPr lang="az-Cyrl-AZ" b="1" dirty="0">
                <a:solidFill>
                  <a:schemeClr val="bg1"/>
                </a:solidFill>
                <a:effectLst>
                  <a:outerShdw blurRad="38100" dist="38100" dir="2700000" algn="tl">
                    <a:srgbClr val="000000">
                      <a:alpha val="43137"/>
                    </a:srgbClr>
                  </a:outerShdw>
                </a:effectLst>
              </a:rPr>
              <a:t>д</a:t>
            </a:r>
            <a:r>
              <a:rPr lang="id-ID" b="1" dirty="0">
                <a:solidFill>
                  <a:schemeClr val="bg1"/>
                </a:solidFill>
                <a:effectLst>
                  <a:outerShdw blurRad="38100" dist="38100" dir="2700000" algn="tl">
                    <a:srgbClr val="000000">
                      <a:alpha val="43137"/>
                    </a:srgbClr>
                  </a:outerShdw>
                </a:effectLst>
              </a:rPr>
              <a:t>r2/2</a:t>
            </a:r>
          </a:p>
          <a:p>
            <a:pPr marL="0" indent="0">
              <a:buNone/>
            </a:pPr>
            <a:r>
              <a:rPr lang="pt-BR" b="1" dirty="0">
                <a:solidFill>
                  <a:schemeClr val="bg1"/>
                </a:solidFill>
                <a:effectLst>
                  <a:outerShdw blurRad="38100" dist="38100" dir="2700000" algn="tl">
                    <a:srgbClr val="000000">
                      <a:alpha val="43137"/>
                    </a:srgbClr>
                  </a:outerShdw>
                </a:effectLst>
              </a:rPr>
              <a:t>4,0625 . 10-3 m2 = 3,14 x r2/2</a:t>
            </a:r>
          </a:p>
          <a:p>
            <a:pPr marL="0" indent="0">
              <a:buNone/>
            </a:pPr>
            <a:r>
              <a:rPr lang="pt-BR" b="1" dirty="0">
                <a:solidFill>
                  <a:schemeClr val="bg1"/>
                </a:solidFill>
                <a:effectLst>
                  <a:outerShdw blurRad="38100" dist="38100" dir="2700000" algn="tl">
                    <a:srgbClr val="000000">
                      <a:alpha val="43137"/>
                    </a:srgbClr>
                  </a:outerShdw>
                </a:effectLst>
              </a:rPr>
              <a:t>r2 = 4,0625 . 10-3 m2 x 2 / 3,14</a:t>
            </a:r>
          </a:p>
          <a:p>
            <a:pPr marL="0" indent="0">
              <a:buNone/>
            </a:pPr>
            <a:r>
              <a:rPr lang="id-ID" b="1" dirty="0">
                <a:solidFill>
                  <a:schemeClr val="bg1"/>
                </a:solidFill>
                <a:effectLst>
                  <a:outerShdw blurRad="38100" dist="38100" dir="2700000" algn="tl">
                    <a:srgbClr val="000000">
                      <a:alpha val="43137"/>
                    </a:srgbClr>
                  </a:outerShdw>
                </a:effectLst>
              </a:rPr>
              <a:t>r = 0,050868257 m</a:t>
            </a:r>
          </a:p>
          <a:p>
            <a:pPr marL="0" indent="0">
              <a:buNone/>
            </a:pPr>
            <a:r>
              <a:rPr lang="id-ID" b="1" dirty="0">
                <a:solidFill>
                  <a:schemeClr val="bg1"/>
                </a:solidFill>
                <a:effectLst>
                  <a:outerShdw blurRad="38100" dist="38100" dir="2700000" algn="tl">
                    <a:srgbClr val="000000">
                      <a:alpha val="43137"/>
                    </a:srgbClr>
                  </a:outerShdw>
                </a:effectLst>
              </a:rPr>
              <a:t>Jadi diameter talang</a:t>
            </a:r>
          </a:p>
          <a:p>
            <a:pPr marL="0" indent="0">
              <a:buNone/>
            </a:pPr>
            <a:r>
              <a:rPr lang="id-ID" b="1" dirty="0">
                <a:solidFill>
                  <a:schemeClr val="bg1"/>
                </a:solidFill>
                <a:effectLst>
                  <a:outerShdw blurRad="38100" dist="38100" dir="2700000" algn="tl">
                    <a:srgbClr val="000000">
                      <a:alpha val="43137"/>
                    </a:srgbClr>
                  </a:outerShdw>
                </a:effectLst>
              </a:rPr>
              <a:t>= 2 x r</a:t>
            </a:r>
          </a:p>
          <a:p>
            <a:pPr marL="0" indent="0">
              <a:buNone/>
            </a:pPr>
            <a:r>
              <a:rPr lang="id-ID" b="1" dirty="0">
                <a:solidFill>
                  <a:schemeClr val="bg1"/>
                </a:solidFill>
                <a:effectLst>
                  <a:outerShdw blurRad="38100" dist="38100" dir="2700000" algn="tl">
                    <a:srgbClr val="000000">
                      <a:alpha val="43137"/>
                    </a:srgbClr>
                  </a:outerShdw>
                </a:effectLst>
              </a:rPr>
              <a:t>= 2 x 0,050868257 m</a:t>
            </a:r>
          </a:p>
          <a:p>
            <a:pPr marL="0" indent="0">
              <a:buNone/>
            </a:pPr>
            <a:r>
              <a:rPr lang="id-ID" b="1" dirty="0">
                <a:solidFill>
                  <a:schemeClr val="bg1"/>
                </a:solidFill>
                <a:effectLst>
                  <a:outerShdw blurRad="38100" dist="38100" dir="2700000" algn="tl">
                    <a:srgbClr val="000000">
                      <a:alpha val="43137"/>
                    </a:srgbClr>
                  </a:outerShdw>
                </a:effectLst>
              </a:rPr>
              <a:t>= 0,1017 m ~ 10,2 cm</a:t>
            </a:r>
            <a:endParaRPr lang="id-ID"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0694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ir Hujan dalam Alquran dan Penjelasan Ilmiahnya | IH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id-ID" b="1" dirty="0" smtClean="0">
                <a:solidFill>
                  <a:schemeClr val="bg1"/>
                </a:solidFill>
              </a:rPr>
              <a:t>4. PIPA MENGALIR</a:t>
            </a:r>
            <a:endParaRPr lang="id-ID" b="1"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r>
              <a:rPr lang="id-ID" b="1" dirty="0">
                <a:solidFill>
                  <a:schemeClr val="bg1"/>
                </a:solidFill>
                <a:effectLst>
                  <a:outerShdw blurRad="38100" dist="38100" dir="2700000" algn="tl">
                    <a:srgbClr val="000000">
                      <a:alpha val="43137"/>
                    </a:srgbClr>
                  </a:outerShdw>
                </a:effectLst>
              </a:rPr>
              <a:t>- Luas atap= 75 m2</a:t>
            </a:r>
          </a:p>
          <a:p>
            <a:pPr marL="0" indent="0">
              <a:buNone/>
            </a:pPr>
            <a:r>
              <a:rPr lang="id-ID" b="1" dirty="0">
                <a:solidFill>
                  <a:schemeClr val="bg1"/>
                </a:solidFill>
                <a:effectLst>
                  <a:outerShdw blurRad="38100" dist="38100" dir="2700000" algn="tl">
                    <a:srgbClr val="000000">
                      <a:alpha val="43137"/>
                    </a:srgbClr>
                  </a:outerShdw>
                </a:effectLst>
              </a:rPr>
              <a:t>- Intensitas hujan terbesar</a:t>
            </a:r>
          </a:p>
          <a:p>
            <a:pPr marL="0" indent="0">
              <a:buNone/>
            </a:pPr>
            <a:r>
              <a:rPr lang="fi-FI" b="1" dirty="0">
                <a:solidFill>
                  <a:schemeClr val="bg1"/>
                </a:solidFill>
                <a:effectLst>
                  <a:outerShdw blurRad="38100" dist="38100" dir="2700000" algn="tl">
                    <a:srgbClr val="000000">
                      <a:alpha val="43137"/>
                    </a:srgbClr>
                  </a:outerShdw>
                </a:effectLst>
              </a:rPr>
              <a:t>5 menit ==&gt; 3,25 mm= 0,00325 m</a:t>
            </a:r>
          </a:p>
          <a:p>
            <a:pPr marL="0" indent="0">
              <a:buNone/>
            </a:pPr>
            <a:r>
              <a:rPr lang="pt-BR" b="1" dirty="0">
                <a:solidFill>
                  <a:schemeClr val="bg1"/>
                </a:solidFill>
                <a:effectLst>
                  <a:outerShdw blurRad="38100" dist="38100" dir="2700000" algn="tl">
                    <a:srgbClr val="000000">
                      <a:alpha val="43137"/>
                    </a:srgbClr>
                  </a:outerShdw>
                </a:effectLst>
              </a:rPr>
              <a:t>- Debit (Q) = Luas atap x intensitas hujan</a:t>
            </a:r>
          </a:p>
          <a:p>
            <a:pPr marL="0" indent="0">
              <a:buNone/>
            </a:pPr>
            <a:r>
              <a:rPr lang="id-ID" b="1" dirty="0">
                <a:solidFill>
                  <a:schemeClr val="bg1"/>
                </a:solidFill>
                <a:effectLst>
                  <a:outerShdw blurRad="38100" dist="38100" dir="2700000" algn="tl">
                    <a:srgbClr val="000000">
                      <a:alpha val="43137"/>
                    </a:srgbClr>
                  </a:outerShdw>
                </a:effectLst>
              </a:rPr>
              <a:t>= 8,125 . 10-4 m3/detik</a:t>
            </a:r>
          </a:p>
          <a:p>
            <a:pPr marL="0" indent="0">
              <a:buNone/>
            </a:pPr>
            <a:r>
              <a:rPr lang="id-ID" b="1" dirty="0">
                <a:solidFill>
                  <a:schemeClr val="bg1"/>
                </a:solidFill>
                <a:effectLst>
                  <a:outerShdw blurRad="38100" dist="38100" dir="2700000" algn="tl">
                    <a:srgbClr val="000000">
                      <a:alpha val="43137"/>
                    </a:srgbClr>
                  </a:outerShdw>
                </a:effectLst>
              </a:rPr>
              <a:t>- Tinggi jatuh ---&gt; h = 3 m</a:t>
            </a:r>
          </a:p>
          <a:p>
            <a:pPr marL="0" indent="0">
              <a:buNone/>
            </a:pPr>
            <a:r>
              <a:rPr lang="id-ID" b="1" dirty="0">
                <a:solidFill>
                  <a:schemeClr val="bg1"/>
                </a:solidFill>
                <a:effectLst>
                  <a:outerShdw blurRad="38100" dist="38100" dir="2700000" algn="tl">
                    <a:srgbClr val="000000">
                      <a:alpha val="43137"/>
                    </a:srgbClr>
                  </a:outerShdw>
                </a:effectLst>
              </a:rPr>
              <a:t>g = 9,8</a:t>
            </a:r>
          </a:p>
          <a:p>
            <a:pPr marL="0" indent="0">
              <a:buNone/>
            </a:pPr>
            <a:r>
              <a:rPr lang="pt-BR" b="1" dirty="0">
                <a:solidFill>
                  <a:schemeClr val="bg1"/>
                </a:solidFill>
                <a:effectLst>
                  <a:outerShdw blurRad="38100" dist="38100" dir="2700000" algn="tl">
                    <a:srgbClr val="000000">
                      <a:alpha val="43137"/>
                    </a:srgbClr>
                  </a:outerShdw>
                </a:effectLst>
              </a:rPr>
              <a:t>- Kec. Jatuh (V) = 2 . g . h</a:t>
            </a:r>
          </a:p>
          <a:p>
            <a:pPr marL="0" indent="0">
              <a:buNone/>
            </a:pPr>
            <a:r>
              <a:rPr lang="id-ID" b="1" dirty="0">
                <a:solidFill>
                  <a:schemeClr val="bg1"/>
                </a:solidFill>
                <a:effectLst>
                  <a:outerShdw blurRad="38100" dist="38100" dir="2700000" algn="tl">
                    <a:srgbClr val="000000">
                      <a:alpha val="43137"/>
                    </a:srgbClr>
                  </a:outerShdw>
                </a:effectLst>
              </a:rPr>
              <a:t>= 7,67 m/detik</a:t>
            </a:r>
            <a:endParaRPr lang="id-ID"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847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ir Hujan dalam Alquran dan Penjelasan Ilmiahnya | IH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id-ID" b="1" dirty="0" smtClean="0">
                <a:solidFill>
                  <a:schemeClr val="bg1"/>
                </a:solidFill>
                <a:effectLst>
                  <a:outerShdw blurRad="38100" dist="38100" dir="2700000" algn="tl">
                    <a:srgbClr val="000000">
                      <a:alpha val="43137"/>
                    </a:srgbClr>
                  </a:outerShdw>
                </a:effectLst>
              </a:rPr>
              <a:t>5. LUAS PIPA (A)</a:t>
            </a:r>
            <a:endParaRPr lang="id-ID"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pt-BR" b="1" dirty="0" smtClean="0">
                <a:solidFill>
                  <a:schemeClr val="bg1"/>
                </a:solidFill>
                <a:effectLst>
                  <a:outerShdw blurRad="38100" dist="38100" dir="2700000" algn="tl">
                    <a:srgbClr val="000000">
                      <a:alpha val="43137"/>
                    </a:srgbClr>
                  </a:outerShdw>
                </a:effectLst>
              </a:rPr>
              <a:t>Luas </a:t>
            </a:r>
            <a:r>
              <a:rPr lang="pt-BR" b="1" dirty="0">
                <a:solidFill>
                  <a:schemeClr val="bg1"/>
                </a:solidFill>
                <a:effectLst>
                  <a:outerShdw blurRad="38100" dist="38100" dir="2700000" algn="tl">
                    <a:srgbClr val="000000">
                      <a:alpha val="43137"/>
                    </a:srgbClr>
                  </a:outerShdw>
                </a:effectLst>
              </a:rPr>
              <a:t>pipa (A) = Q/V</a:t>
            </a:r>
          </a:p>
          <a:p>
            <a:pPr marL="0" indent="0">
              <a:buNone/>
            </a:pPr>
            <a:r>
              <a:rPr lang="id-ID" b="1" dirty="0">
                <a:solidFill>
                  <a:schemeClr val="bg1"/>
                </a:solidFill>
                <a:effectLst>
                  <a:outerShdw blurRad="38100" dist="38100" dir="2700000" algn="tl">
                    <a:srgbClr val="000000">
                      <a:alpha val="43137"/>
                    </a:srgbClr>
                  </a:outerShdw>
                </a:effectLst>
              </a:rPr>
              <a:t>= 8,125 . 10-4 m3/detik / 7,67 m/detik</a:t>
            </a:r>
          </a:p>
          <a:p>
            <a:pPr marL="0" indent="0">
              <a:buNone/>
            </a:pPr>
            <a:r>
              <a:rPr lang="id-ID" b="1" dirty="0">
                <a:solidFill>
                  <a:schemeClr val="bg1"/>
                </a:solidFill>
                <a:effectLst>
                  <a:outerShdw blurRad="38100" dist="38100" dir="2700000" algn="tl">
                    <a:srgbClr val="000000">
                      <a:alpha val="43137"/>
                    </a:srgbClr>
                  </a:outerShdw>
                </a:effectLst>
              </a:rPr>
              <a:t>= 1,0596 . 10-4 m2</a:t>
            </a:r>
            <a:endParaRPr lang="id-ID"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857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ir Hujan dalam Alquran dan Penjelasan Ilmiahnya | IH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id-ID" b="1" dirty="0" smtClean="0">
                <a:solidFill>
                  <a:schemeClr val="bg1"/>
                </a:solidFill>
              </a:rPr>
              <a:t>6. DIAMETER PIPA</a:t>
            </a:r>
            <a:endParaRPr lang="id-ID" b="1" dirty="0">
              <a:solidFill>
                <a:schemeClr val="bg1"/>
              </a:solidFill>
            </a:endParaRPr>
          </a:p>
        </p:txBody>
      </p:sp>
      <p:sp>
        <p:nvSpPr>
          <p:cNvPr id="3" name="Content Placeholder 2"/>
          <p:cNvSpPr>
            <a:spLocks noGrp="1"/>
          </p:cNvSpPr>
          <p:nvPr>
            <p:ph idx="1"/>
          </p:nvPr>
        </p:nvSpPr>
        <p:spPr/>
        <p:txBody>
          <a:bodyPr/>
          <a:lstStyle/>
          <a:p>
            <a:pPr marL="0" indent="0">
              <a:buNone/>
            </a:pPr>
            <a:r>
              <a:rPr lang="pt-BR" b="1" dirty="0" smtClean="0">
                <a:solidFill>
                  <a:schemeClr val="bg1"/>
                </a:solidFill>
              </a:rPr>
              <a:t>Diameter </a:t>
            </a:r>
            <a:r>
              <a:rPr lang="pt-BR" b="1" dirty="0">
                <a:solidFill>
                  <a:schemeClr val="bg1"/>
                </a:solidFill>
              </a:rPr>
              <a:t>pipa ===&gt; A= д . R2</a:t>
            </a:r>
          </a:p>
          <a:p>
            <a:pPr marL="0" indent="0">
              <a:buNone/>
            </a:pPr>
            <a:r>
              <a:rPr lang="id-ID" b="1" dirty="0">
                <a:solidFill>
                  <a:schemeClr val="bg1"/>
                </a:solidFill>
              </a:rPr>
              <a:t>r = A/</a:t>
            </a:r>
            <a:r>
              <a:rPr lang="az-Cyrl-AZ" b="1" dirty="0">
                <a:solidFill>
                  <a:schemeClr val="bg1"/>
                </a:solidFill>
              </a:rPr>
              <a:t>д</a:t>
            </a:r>
          </a:p>
          <a:p>
            <a:pPr marL="0" indent="0">
              <a:buNone/>
            </a:pPr>
            <a:r>
              <a:rPr lang="id-ID" b="1" dirty="0">
                <a:solidFill>
                  <a:schemeClr val="bg1"/>
                </a:solidFill>
              </a:rPr>
              <a:t>= 1,0596 . 10-4 m2 / 3,14</a:t>
            </a:r>
          </a:p>
          <a:p>
            <a:pPr marL="0" indent="0">
              <a:buNone/>
            </a:pPr>
            <a:r>
              <a:rPr lang="id-ID" b="1" dirty="0">
                <a:solidFill>
                  <a:schemeClr val="bg1"/>
                </a:solidFill>
              </a:rPr>
              <a:t>= 0,58091 . 10-2 m</a:t>
            </a:r>
            <a:endParaRPr lang="id-ID" b="1" dirty="0">
              <a:solidFill>
                <a:schemeClr val="bg1"/>
              </a:solidFill>
            </a:endParaRPr>
          </a:p>
        </p:txBody>
      </p:sp>
    </p:spTree>
    <p:extLst>
      <p:ext uri="{BB962C8B-B14F-4D97-AF65-F5344CB8AC3E}">
        <p14:creationId xmlns:p14="http://schemas.microsoft.com/office/powerpoint/2010/main" val="3162798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ir Hujan dalam Alquran dan Penjelasan Ilmiahnya | IH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id-ID" b="1" dirty="0" smtClean="0">
                <a:solidFill>
                  <a:schemeClr val="bg1"/>
                </a:solidFill>
                <a:effectLst>
                  <a:outerShdw blurRad="38100" dist="38100" dir="2700000" algn="tl">
                    <a:srgbClr val="000000">
                      <a:alpha val="43137"/>
                    </a:srgbClr>
                  </a:outerShdw>
                </a:effectLst>
              </a:rPr>
              <a:t>7. KAPASITAS BAK PENAMPUNGAN</a:t>
            </a:r>
            <a:endParaRPr lang="id-ID"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id-ID" dirty="0">
                <a:solidFill>
                  <a:schemeClr val="bg1"/>
                </a:solidFill>
              </a:rPr>
              <a:t>Bagi masyarakat yang kebutuhan air untuk keperluan sehari-hari </a:t>
            </a:r>
            <a:r>
              <a:rPr lang="id-ID" dirty="0" smtClean="0">
                <a:solidFill>
                  <a:schemeClr val="bg1"/>
                </a:solidFill>
              </a:rPr>
              <a:t>hanya tergantung </a:t>
            </a:r>
            <a:r>
              <a:rPr lang="id-ID" dirty="0">
                <a:solidFill>
                  <a:schemeClr val="bg1"/>
                </a:solidFill>
              </a:rPr>
              <a:t>dari air hujan. perlu dipikirkan untuk memenuhi </a:t>
            </a:r>
            <a:r>
              <a:rPr lang="id-ID" dirty="0" smtClean="0">
                <a:solidFill>
                  <a:schemeClr val="bg1"/>
                </a:solidFill>
              </a:rPr>
              <a:t>kebutuhan </a:t>
            </a:r>
            <a:r>
              <a:rPr lang="fi-FI" dirty="0" smtClean="0">
                <a:solidFill>
                  <a:schemeClr val="bg1"/>
                </a:solidFill>
              </a:rPr>
              <a:t>air </a:t>
            </a:r>
            <a:r>
              <a:rPr lang="fi-FI" dirty="0">
                <a:solidFill>
                  <a:schemeClr val="bg1"/>
                </a:solidFill>
              </a:rPr>
              <a:t>nya pada saat musim kemarau Pada saat musim kemarau, </a:t>
            </a:r>
            <a:r>
              <a:rPr lang="fi-FI" dirty="0" smtClean="0">
                <a:solidFill>
                  <a:schemeClr val="bg1"/>
                </a:solidFill>
              </a:rPr>
              <a:t>yang</a:t>
            </a:r>
            <a:r>
              <a:rPr lang="id-ID" dirty="0" smtClean="0">
                <a:solidFill>
                  <a:schemeClr val="bg1"/>
                </a:solidFill>
              </a:rPr>
              <a:t> </a:t>
            </a:r>
            <a:r>
              <a:rPr lang="sv-SE" dirty="0" smtClean="0">
                <a:solidFill>
                  <a:schemeClr val="bg1"/>
                </a:solidFill>
              </a:rPr>
              <a:t>betul </a:t>
            </a:r>
            <a:r>
              <a:rPr lang="sv-SE" dirty="0">
                <a:solidFill>
                  <a:schemeClr val="bg1"/>
                </a:solidFill>
              </a:rPr>
              <a:t>betul tidak ada hujan diperkirakan lamanya sekitar 3 bulan </a:t>
            </a:r>
            <a:r>
              <a:rPr lang="sv-SE" dirty="0" smtClean="0">
                <a:solidFill>
                  <a:schemeClr val="bg1"/>
                </a:solidFill>
              </a:rPr>
              <a:t>atau</a:t>
            </a:r>
            <a:r>
              <a:rPr lang="id-ID" dirty="0" smtClean="0">
                <a:solidFill>
                  <a:schemeClr val="bg1"/>
                </a:solidFill>
              </a:rPr>
              <a:t> sekitar </a:t>
            </a:r>
            <a:r>
              <a:rPr lang="id-ID" dirty="0">
                <a:solidFill>
                  <a:schemeClr val="bg1"/>
                </a:solidFill>
              </a:rPr>
              <a:t>90 hari. Untuk itu setiap keluarga perlu membuat </a:t>
            </a:r>
            <a:r>
              <a:rPr lang="id-ID" dirty="0" smtClean="0">
                <a:solidFill>
                  <a:schemeClr val="bg1"/>
                </a:solidFill>
              </a:rPr>
              <a:t>sarana penampungan </a:t>
            </a:r>
            <a:r>
              <a:rPr lang="id-ID" dirty="0">
                <a:solidFill>
                  <a:schemeClr val="bg1"/>
                </a:solidFill>
              </a:rPr>
              <a:t>air hujan untuk menampung air pada saat hujan </a:t>
            </a:r>
            <a:r>
              <a:rPr lang="id-ID" dirty="0" smtClean="0">
                <a:solidFill>
                  <a:schemeClr val="bg1"/>
                </a:solidFill>
              </a:rPr>
              <a:t>yang </a:t>
            </a:r>
            <a:r>
              <a:rPr lang="fi-FI" dirty="0" smtClean="0">
                <a:solidFill>
                  <a:schemeClr val="bg1"/>
                </a:solidFill>
              </a:rPr>
              <a:t>dapat </a:t>
            </a:r>
            <a:r>
              <a:rPr lang="fi-FI" dirty="0">
                <a:solidFill>
                  <a:schemeClr val="bg1"/>
                </a:solidFill>
              </a:rPr>
              <a:t>dimanfaatkan pada saat musim kemarau.</a:t>
            </a:r>
          </a:p>
          <a:p>
            <a:r>
              <a:rPr lang="id-ID" dirty="0">
                <a:solidFill>
                  <a:schemeClr val="bg1"/>
                </a:solidFill>
              </a:rPr>
              <a:t>Diperhitungkan untuk kebutuhan air selama musim kemarau (</a:t>
            </a:r>
            <a:r>
              <a:rPr lang="id-ID" dirty="0" smtClean="0">
                <a:solidFill>
                  <a:schemeClr val="bg1"/>
                </a:solidFill>
              </a:rPr>
              <a:t>hanya untuk </a:t>
            </a:r>
            <a:r>
              <a:rPr lang="id-ID" dirty="0">
                <a:solidFill>
                  <a:schemeClr val="bg1"/>
                </a:solidFill>
              </a:rPr>
              <a:t>memasak dan minum) sekitar 10 liter/orang/hari. Jadi selama </a:t>
            </a:r>
            <a:r>
              <a:rPr lang="id-ID" dirty="0" smtClean="0">
                <a:solidFill>
                  <a:schemeClr val="bg1"/>
                </a:solidFill>
              </a:rPr>
              <a:t>90 </a:t>
            </a:r>
            <a:r>
              <a:rPr lang="sv-SE" dirty="0" smtClean="0">
                <a:solidFill>
                  <a:schemeClr val="bg1"/>
                </a:solidFill>
              </a:rPr>
              <a:t>hari </a:t>
            </a:r>
            <a:r>
              <a:rPr lang="sv-SE" dirty="0">
                <a:solidFill>
                  <a:schemeClr val="bg1"/>
                </a:solidFill>
              </a:rPr>
              <a:t>kebutuhan air yang harus ditampung dalam Bak Penampungan </a:t>
            </a:r>
            <a:r>
              <a:rPr lang="sv-SE" dirty="0" smtClean="0">
                <a:solidFill>
                  <a:schemeClr val="bg1"/>
                </a:solidFill>
              </a:rPr>
              <a:t>Air</a:t>
            </a:r>
            <a:r>
              <a:rPr lang="id-ID" dirty="0" smtClean="0">
                <a:solidFill>
                  <a:schemeClr val="bg1"/>
                </a:solidFill>
              </a:rPr>
              <a:t> </a:t>
            </a:r>
            <a:r>
              <a:rPr lang="sv-SE" dirty="0" smtClean="0">
                <a:solidFill>
                  <a:schemeClr val="bg1"/>
                </a:solidFill>
              </a:rPr>
              <a:t>Hujan </a:t>
            </a:r>
            <a:r>
              <a:rPr lang="sv-SE" dirty="0">
                <a:solidFill>
                  <a:schemeClr val="bg1"/>
                </a:solidFill>
              </a:rPr>
              <a:t>(PAH) adalah 10 liter/orang/hari kali 90.</a:t>
            </a:r>
            <a:endParaRPr lang="id-ID" dirty="0">
              <a:solidFill>
                <a:schemeClr val="bg1"/>
              </a:solidFill>
            </a:endParaRPr>
          </a:p>
        </p:txBody>
      </p:sp>
    </p:spTree>
    <p:extLst>
      <p:ext uri="{BB962C8B-B14F-4D97-AF65-F5344CB8AC3E}">
        <p14:creationId xmlns:p14="http://schemas.microsoft.com/office/powerpoint/2010/main" val="2761358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
        <p:nvSpPr>
          <p:cNvPr id="5" name="Rectangle 4"/>
          <p:cNvSpPr/>
          <p:nvPr/>
        </p:nvSpPr>
        <p:spPr>
          <a:xfrm>
            <a:off x="3168780" y="2520018"/>
            <a:ext cx="5585504" cy="1754326"/>
          </a:xfrm>
          <a:prstGeom prst="rect">
            <a:avLst/>
          </a:prstGeom>
          <a:noFill/>
        </p:spPr>
        <p:txBody>
          <a:bodyPr wrap="none" lIns="91440" tIns="45720" rIns="91440" bIns="45720">
            <a:spAutoFit/>
          </a:bodyPr>
          <a:lstStyle/>
          <a:p>
            <a:pPr algn="ctr"/>
            <a:r>
              <a:rPr lang="id-ID"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Atas perhatiannya,</a:t>
            </a:r>
          </a:p>
          <a:p>
            <a:pPr algn="ctr"/>
            <a:r>
              <a:rPr lang="id-ID" sz="5400" b="1" dirty="0" smtClean="0">
                <a:ln w="9525">
                  <a:solidFill>
                    <a:schemeClr val="bg1"/>
                  </a:solidFill>
                  <a:prstDash val="solid"/>
                </a:ln>
                <a:effectLst>
                  <a:outerShdw blurRad="12700" dist="38100" dir="2700000" algn="tl" rotWithShape="0">
                    <a:schemeClr val="bg1">
                      <a:lumMod val="50000"/>
                    </a:schemeClr>
                  </a:outerShdw>
                </a:effectLst>
              </a:rPr>
              <a:t>Terimakasih...</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76904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039"/>
          </a:xfrm>
          <a:prstGeom prst="rect">
            <a:avLst/>
          </a:prstGeom>
        </p:spPr>
      </p:pic>
      <p:sp>
        <p:nvSpPr>
          <p:cNvPr id="2" name="Title 1"/>
          <p:cNvSpPr>
            <a:spLocks noGrp="1"/>
          </p:cNvSpPr>
          <p:nvPr>
            <p:ph type="title"/>
          </p:nvPr>
        </p:nvSpPr>
        <p:spPr/>
        <p:txBody>
          <a:bodyPr/>
          <a:lstStyle/>
          <a:p>
            <a:r>
              <a:rPr lang="id-ID" b="1" dirty="0" smtClean="0">
                <a:effectLst>
                  <a:outerShdw blurRad="38100" dist="38100" dir="2700000" algn="tl">
                    <a:srgbClr val="000000">
                      <a:alpha val="43137"/>
                    </a:srgbClr>
                  </a:outerShdw>
                </a:effectLst>
              </a:rPr>
              <a:t>SIFAT AIR HUJAN</a:t>
            </a:r>
            <a:endParaRPr lang="id-ID"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id-ID" b="1" dirty="0">
                <a:effectLst>
                  <a:outerShdw blurRad="38100" dist="38100" dir="2700000" algn="tl">
                    <a:srgbClr val="000000">
                      <a:alpha val="43137"/>
                    </a:srgbClr>
                  </a:outerShdw>
                </a:effectLst>
              </a:rPr>
              <a:t>Air hujan berasal dari:</a:t>
            </a:r>
          </a:p>
          <a:p>
            <a:pPr marL="0" indent="0">
              <a:buNone/>
            </a:pPr>
            <a:r>
              <a:rPr lang="id-ID" b="1" dirty="0">
                <a:effectLst>
                  <a:outerShdw blurRad="38100" dist="38100" dir="2700000" algn="tl">
                    <a:srgbClr val="000000">
                      <a:alpha val="43137"/>
                    </a:srgbClr>
                  </a:outerShdw>
                </a:effectLst>
              </a:rPr>
              <a:t>a. Proses evaporasi (penguapan)</a:t>
            </a:r>
          </a:p>
          <a:p>
            <a:pPr marL="0" indent="0">
              <a:buNone/>
            </a:pPr>
            <a:r>
              <a:rPr lang="id-ID" b="1" dirty="0">
                <a:effectLst>
                  <a:outerShdw blurRad="38100" dist="38100" dir="2700000" algn="tl">
                    <a:srgbClr val="000000">
                      <a:alpha val="43137"/>
                    </a:srgbClr>
                  </a:outerShdw>
                </a:effectLst>
              </a:rPr>
              <a:t>b. Proses kondensasi (pengembunan)</a:t>
            </a:r>
          </a:p>
          <a:p>
            <a:pPr marL="0" indent="0">
              <a:buNone/>
            </a:pPr>
            <a:r>
              <a:rPr lang="id-ID" b="1" dirty="0">
                <a:effectLst>
                  <a:outerShdw blurRad="38100" dist="38100" dir="2700000" algn="tl">
                    <a:srgbClr val="000000">
                      <a:alpha val="43137"/>
                    </a:srgbClr>
                  </a:outerShdw>
                </a:effectLst>
              </a:rPr>
              <a:t>c. Proses presipitasi (hujan)</a:t>
            </a:r>
          </a:p>
          <a:p>
            <a:pPr marL="0" indent="0" algn="just">
              <a:buNone/>
            </a:pPr>
            <a:endParaRPr lang="id-ID" dirty="0" smtClean="0"/>
          </a:p>
          <a:p>
            <a:pPr marL="0" indent="0" algn="just">
              <a:buNone/>
            </a:pPr>
            <a:r>
              <a:rPr lang="id-ID" b="1" dirty="0" smtClean="0">
                <a:solidFill>
                  <a:schemeClr val="bg1"/>
                </a:solidFill>
                <a:effectLst>
                  <a:outerShdw blurRad="38100" dist="38100" dir="2700000" algn="tl">
                    <a:srgbClr val="000000">
                      <a:alpha val="43137"/>
                    </a:srgbClr>
                  </a:outerShdw>
                </a:effectLst>
              </a:rPr>
              <a:t>Dilihat </a:t>
            </a:r>
            <a:r>
              <a:rPr lang="id-ID" b="1" dirty="0">
                <a:solidFill>
                  <a:schemeClr val="bg1"/>
                </a:solidFill>
                <a:effectLst>
                  <a:outerShdw blurRad="38100" dist="38100" dir="2700000" algn="tl">
                    <a:srgbClr val="000000">
                      <a:alpha val="43137"/>
                    </a:srgbClr>
                  </a:outerShdw>
                </a:effectLst>
              </a:rPr>
              <a:t>dari proses terjadinya maka air hujan adalah air yang murni </a:t>
            </a:r>
            <a:r>
              <a:rPr lang="id-ID" b="1" dirty="0" smtClean="0">
                <a:solidFill>
                  <a:schemeClr val="bg1"/>
                </a:solidFill>
                <a:effectLst>
                  <a:outerShdw blurRad="38100" dist="38100" dir="2700000" algn="tl">
                    <a:srgbClr val="000000">
                      <a:alpha val="43137"/>
                    </a:srgbClr>
                  </a:outerShdw>
                </a:effectLst>
              </a:rPr>
              <a:t>sebagai H2O </a:t>
            </a:r>
            <a:r>
              <a:rPr lang="id-ID" b="1" dirty="0">
                <a:solidFill>
                  <a:schemeClr val="bg1"/>
                </a:solidFill>
                <a:effectLst>
                  <a:outerShdw blurRad="38100" dist="38100" dir="2700000" algn="tl">
                    <a:srgbClr val="000000">
                      <a:alpha val="43137"/>
                    </a:srgbClr>
                  </a:outerShdw>
                </a:effectLst>
              </a:rPr>
              <a:t>dan oleh sebab itu air hujan kurang/tidak mengandung larutan </a:t>
            </a:r>
            <a:r>
              <a:rPr lang="id-ID" b="1" dirty="0" smtClean="0">
                <a:solidFill>
                  <a:schemeClr val="bg1"/>
                </a:solidFill>
                <a:effectLst>
                  <a:outerShdw blurRad="38100" dist="38100" dir="2700000" algn="tl">
                    <a:srgbClr val="000000">
                      <a:alpha val="43137"/>
                    </a:srgbClr>
                  </a:outerShdw>
                </a:effectLst>
              </a:rPr>
              <a:t>garam dan </a:t>
            </a:r>
            <a:r>
              <a:rPr lang="id-ID" b="1" dirty="0">
                <a:solidFill>
                  <a:schemeClr val="bg1"/>
                </a:solidFill>
                <a:effectLst>
                  <a:outerShdw blurRad="38100" dist="38100" dir="2700000" algn="tl">
                    <a:srgbClr val="000000">
                      <a:alpha val="43137"/>
                    </a:srgbClr>
                  </a:outerShdw>
                </a:effectLst>
              </a:rPr>
              <a:t>zat mineral, dari sifat inilah maka kalau dimanfaatkan sebagai </a:t>
            </a:r>
            <a:r>
              <a:rPr lang="id-ID" b="1" dirty="0" smtClean="0">
                <a:solidFill>
                  <a:schemeClr val="bg1"/>
                </a:solidFill>
                <a:effectLst>
                  <a:outerShdw blurRad="38100" dist="38100" dir="2700000" algn="tl">
                    <a:srgbClr val="000000">
                      <a:alpha val="43137"/>
                    </a:srgbClr>
                  </a:outerShdw>
                </a:effectLst>
              </a:rPr>
              <a:t>air minum </a:t>
            </a:r>
            <a:r>
              <a:rPr lang="id-ID" b="1" dirty="0">
                <a:solidFill>
                  <a:schemeClr val="bg1"/>
                </a:solidFill>
                <a:effectLst>
                  <a:outerShdw blurRad="38100" dist="38100" dir="2700000" algn="tl">
                    <a:srgbClr val="000000">
                      <a:alpha val="43137"/>
                    </a:srgbClr>
                  </a:outerShdw>
                </a:effectLst>
              </a:rPr>
              <a:t>air hujan terasa kurang segar.</a:t>
            </a:r>
          </a:p>
        </p:txBody>
      </p:sp>
    </p:spTree>
    <p:extLst>
      <p:ext uri="{BB962C8B-B14F-4D97-AF65-F5344CB8AC3E}">
        <p14:creationId xmlns:p14="http://schemas.microsoft.com/office/powerpoint/2010/main" val="2598411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9039"/>
          </a:xfrm>
          <a:prstGeom prst="rect">
            <a:avLst/>
          </a:prstGeom>
        </p:spPr>
      </p:pic>
      <p:sp>
        <p:nvSpPr>
          <p:cNvPr id="2" name="Title 1"/>
          <p:cNvSpPr>
            <a:spLocks noGrp="1"/>
          </p:cNvSpPr>
          <p:nvPr>
            <p:ph type="title"/>
          </p:nvPr>
        </p:nvSpPr>
        <p:spPr/>
        <p:txBody>
          <a:bodyPr/>
          <a:lstStyle/>
          <a:p>
            <a:r>
              <a:rPr lang="id-ID" b="1" dirty="0" smtClean="0">
                <a:effectLst>
                  <a:outerShdw blurRad="38100" dist="38100" dir="2700000" algn="tl">
                    <a:srgbClr val="000000">
                      <a:alpha val="43137"/>
                    </a:srgbClr>
                  </a:outerShdw>
                </a:effectLst>
              </a:rPr>
              <a:t>SIFAT AIR HUJAN</a:t>
            </a:r>
            <a:endParaRPr lang="id-ID"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marL="0" indent="0">
              <a:buNone/>
            </a:pPr>
            <a:r>
              <a:rPr lang="sv-SE" b="1" dirty="0">
                <a:solidFill>
                  <a:schemeClr val="bg1"/>
                </a:solidFill>
                <a:effectLst>
                  <a:outerShdw blurRad="38100" dist="38100" dir="2700000" algn="tl">
                    <a:srgbClr val="000000">
                      <a:alpha val="43137"/>
                    </a:srgbClr>
                  </a:outerShdw>
                </a:effectLst>
              </a:rPr>
              <a:t>Kualitas air hujan sangat tergantung dari kualitas udara setempat. </a:t>
            </a:r>
            <a:endParaRPr lang="id-ID" b="1" dirty="0" smtClean="0">
              <a:solidFill>
                <a:schemeClr val="bg1"/>
              </a:solidFill>
              <a:effectLst>
                <a:outerShdw blurRad="38100" dist="38100" dir="2700000" algn="tl">
                  <a:srgbClr val="000000">
                    <a:alpha val="43137"/>
                  </a:srgbClr>
                </a:outerShdw>
              </a:effectLst>
            </a:endParaRPr>
          </a:p>
          <a:p>
            <a:pPr marL="0" indent="0">
              <a:buNone/>
            </a:pPr>
            <a:r>
              <a:rPr lang="id-ID" b="1" dirty="0" smtClean="0">
                <a:solidFill>
                  <a:schemeClr val="bg1"/>
                </a:solidFill>
                <a:effectLst>
                  <a:outerShdw blurRad="38100" dist="38100" dir="2700000" algn="tl">
                    <a:srgbClr val="000000">
                      <a:alpha val="43137"/>
                    </a:srgbClr>
                  </a:outerShdw>
                </a:effectLst>
              </a:rPr>
              <a:t>Berikut beberapa </a:t>
            </a:r>
            <a:r>
              <a:rPr lang="id-ID" b="1" dirty="0">
                <a:solidFill>
                  <a:schemeClr val="bg1"/>
                </a:solidFill>
                <a:effectLst>
                  <a:outerShdw blurRad="38100" dist="38100" dir="2700000" algn="tl">
                    <a:srgbClr val="000000">
                      <a:alpha val="43137"/>
                    </a:srgbClr>
                  </a:outerShdw>
                </a:effectLst>
              </a:rPr>
              <a:t>sifat dari air hujan.</a:t>
            </a:r>
          </a:p>
          <a:p>
            <a:pPr marL="514350" indent="-514350">
              <a:buFont typeface="+mj-lt"/>
              <a:buAutoNum type="alphaLcPeriod"/>
            </a:pPr>
            <a:r>
              <a:rPr lang="id-ID" b="1" dirty="0" smtClean="0">
                <a:solidFill>
                  <a:schemeClr val="bg1"/>
                </a:solidFill>
                <a:effectLst>
                  <a:outerShdw blurRad="38100" dist="38100" dir="2700000" algn="tl">
                    <a:srgbClr val="000000">
                      <a:alpha val="43137"/>
                    </a:srgbClr>
                  </a:outerShdw>
                </a:effectLst>
              </a:rPr>
              <a:t>Air </a:t>
            </a:r>
            <a:r>
              <a:rPr lang="id-ID" b="1" dirty="0">
                <a:solidFill>
                  <a:schemeClr val="bg1"/>
                </a:solidFill>
                <a:effectLst>
                  <a:outerShdw blurRad="38100" dist="38100" dir="2700000" algn="tl">
                    <a:srgbClr val="000000">
                      <a:alpha val="43137"/>
                    </a:srgbClr>
                  </a:outerShdw>
                </a:effectLst>
              </a:rPr>
              <a:t>hujan bersifat lunak (soft water) karena kurang/tidak </a:t>
            </a:r>
            <a:r>
              <a:rPr lang="id-ID" b="1" dirty="0" smtClean="0">
                <a:solidFill>
                  <a:schemeClr val="bg1"/>
                </a:solidFill>
                <a:effectLst>
                  <a:outerShdw blurRad="38100" dist="38100" dir="2700000" algn="tl">
                    <a:srgbClr val="000000">
                      <a:alpha val="43137"/>
                    </a:srgbClr>
                  </a:outerShdw>
                </a:effectLst>
              </a:rPr>
              <a:t>mengandung larutan </a:t>
            </a:r>
            <a:r>
              <a:rPr lang="id-ID" b="1" dirty="0">
                <a:solidFill>
                  <a:schemeClr val="bg1"/>
                </a:solidFill>
                <a:effectLst>
                  <a:outerShdw blurRad="38100" dist="38100" dir="2700000" algn="tl">
                    <a:srgbClr val="000000">
                      <a:alpha val="43137"/>
                    </a:srgbClr>
                  </a:outerShdw>
                </a:effectLst>
              </a:rPr>
              <a:t>garam dan zat-zat mineral sehingga terasa kurang </a:t>
            </a:r>
            <a:r>
              <a:rPr lang="id-ID" b="1" dirty="0" smtClean="0">
                <a:solidFill>
                  <a:schemeClr val="bg1"/>
                </a:solidFill>
                <a:effectLst>
                  <a:outerShdw blurRad="38100" dist="38100" dir="2700000" algn="tl">
                    <a:srgbClr val="000000">
                      <a:alpha val="43137"/>
                    </a:srgbClr>
                  </a:outerShdw>
                </a:effectLst>
              </a:rPr>
              <a:t>segar</a:t>
            </a:r>
          </a:p>
          <a:p>
            <a:pPr marL="514350" indent="-514350">
              <a:buFont typeface="+mj-lt"/>
              <a:buAutoNum type="alphaLcPeriod"/>
            </a:pPr>
            <a:r>
              <a:rPr lang="id-ID" b="1" dirty="0" smtClean="0">
                <a:solidFill>
                  <a:schemeClr val="bg1"/>
                </a:solidFill>
                <a:effectLst>
                  <a:outerShdw blurRad="38100" dist="38100" dir="2700000" algn="tl">
                    <a:srgbClr val="000000">
                      <a:alpha val="43137"/>
                    </a:srgbClr>
                  </a:outerShdw>
                </a:effectLst>
              </a:rPr>
              <a:t>Dapat </a:t>
            </a:r>
            <a:r>
              <a:rPr lang="id-ID" b="1" dirty="0">
                <a:solidFill>
                  <a:schemeClr val="bg1"/>
                </a:solidFill>
                <a:effectLst>
                  <a:outerShdw blurRad="38100" dist="38100" dir="2700000" algn="tl">
                    <a:srgbClr val="000000">
                      <a:alpha val="43137"/>
                    </a:srgbClr>
                  </a:outerShdw>
                </a:effectLst>
              </a:rPr>
              <a:t>mengandung beberapa zat yang ada di udara seperti, NH3 dan </a:t>
            </a:r>
            <a:r>
              <a:rPr lang="id-ID" b="1" dirty="0" smtClean="0">
                <a:solidFill>
                  <a:schemeClr val="bg1"/>
                </a:solidFill>
                <a:effectLst>
                  <a:outerShdw blurRad="38100" dist="38100" dir="2700000" algn="tl">
                    <a:srgbClr val="000000">
                      <a:alpha val="43137"/>
                    </a:srgbClr>
                  </a:outerShdw>
                </a:effectLst>
              </a:rPr>
              <a:t>CO2 agresif </a:t>
            </a:r>
            <a:r>
              <a:rPr lang="id-ID" b="1" dirty="0">
                <a:solidFill>
                  <a:schemeClr val="bg1"/>
                </a:solidFill>
                <a:effectLst>
                  <a:outerShdw blurRad="38100" dist="38100" dir="2700000" algn="tl">
                    <a:srgbClr val="000000">
                      <a:alpha val="43137"/>
                    </a:srgbClr>
                  </a:outerShdw>
                </a:effectLst>
              </a:rPr>
              <a:t>sehingga bersifat korosif</a:t>
            </a:r>
          </a:p>
          <a:p>
            <a:pPr marL="514350" indent="-514350">
              <a:buFont typeface="+mj-lt"/>
              <a:buAutoNum type="alphaLcPeriod"/>
            </a:pPr>
            <a:r>
              <a:rPr lang="id-ID" b="1" dirty="0" smtClean="0">
                <a:solidFill>
                  <a:schemeClr val="bg1"/>
                </a:solidFill>
                <a:effectLst>
                  <a:outerShdw blurRad="38100" dist="38100" dir="2700000" algn="tl">
                    <a:srgbClr val="000000">
                      <a:alpha val="43137"/>
                    </a:srgbClr>
                  </a:outerShdw>
                </a:effectLst>
              </a:rPr>
              <a:t>Dari </a:t>
            </a:r>
            <a:r>
              <a:rPr lang="id-ID" b="1" dirty="0">
                <a:solidFill>
                  <a:schemeClr val="bg1"/>
                </a:solidFill>
                <a:effectLst>
                  <a:outerShdw blurRad="38100" dist="38100" dir="2700000" algn="tl">
                    <a:srgbClr val="000000">
                      <a:alpha val="43137"/>
                    </a:srgbClr>
                  </a:outerShdw>
                </a:effectLst>
              </a:rPr>
              <a:t>segi bakteriologis air hujan relative lebih bersih tergantung </a:t>
            </a:r>
            <a:r>
              <a:rPr lang="id-ID" b="1" dirty="0" smtClean="0">
                <a:solidFill>
                  <a:schemeClr val="bg1"/>
                </a:solidFill>
                <a:effectLst>
                  <a:outerShdw blurRad="38100" dist="38100" dir="2700000" algn="tl">
                    <a:srgbClr val="000000">
                      <a:alpha val="43137"/>
                    </a:srgbClr>
                  </a:outerShdw>
                </a:effectLst>
              </a:rPr>
              <a:t>pada tempat </a:t>
            </a:r>
            <a:r>
              <a:rPr lang="id-ID" b="1" dirty="0">
                <a:solidFill>
                  <a:schemeClr val="bg1"/>
                </a:solidFill>
                <a:effectLst>
                  <a:outerShdw blurRad="38100" dist="38100" dir="2700000" algn="tl">
                    <a:srgbClr val="000000">
                      <a:alpha val="43137"/>
                    </a:srgbClr>
                  </a:outerShdw>
                </a:effectLst>
              </a:rPr>
              <a:t>penampungannya</a:t>
            </a:r>
          </a:p>
          <a:p>
            <a:pPr marL="514350" indent="-514350">
              <a:buFont typeface="+mj-lt"/>
              <a:buAutoNum type="alphaLcPeriod"/>
            </a:pPr>
            <a:r>
              <a:rPr lang="id-ID" b="1" dirty="0" smtClean="0">
                <a:solidFill>
                  <a:schemeClr val="bg1"/>
                </a:solidFill>
                <a:effectLst>
                  <a:outerShdw blurRad="38100" dist="38100" dir="2700000" algn="tl">
                    <a:srgbClr val="000000">
                      <a:alpha val="43137"/>
                    </a:srgbClr>
                  </a:outerShdw>
                </a:effectLst>
              </a:rPr>
              <a:t>Besarnya </a:t>
            </a:r>
            <a:r>
              <a:rPr lang="id-ID" b="1" dirty="0">
                <a:solidFill>
                  <a:schemeClr val="bg1"/>
                </a:solidFill>
                <a:effectLst>
                  <a:outerShdw blurRad="38100" dist="38100" dir="2700000" algn="tl">
                    <a:srgbClr val="000000">
                      <a:alpha val="43137"/>
                    </a:srgbClr>
                  </a:outerShdw>
                </a:effectLst>
              </a:rPr>
              <a:t>curah hujan di suatu daerah merupakan patokan yang </a:t>
            </a:r>
            <a:r>
              <a:rPr lang="id-ID" b="1" dirty="0" smtClean="0">
                <a:solidFill>
                  <a:schemeClr val="bg1"/>
                </a:solidFill>
                <a:effectLst>
                  <a:outerShdw blurRad="38100" dist="38100" dir="2700000" algn="tl">
                    <a:srgbClr val="000000">
                      <a:alpha val="43137"/>
                    </a:srgbClr>
                  </a:outerShdw>
                </a:effectLst>
              </a:rPr>
              <a:t>utama dalam </a:t>
            </a:r>
            <a:r>
              <a:rPr lang="id-ID" b="1" dirty="0">
                <a:solidFill>
                  <a:schemeClr val="bg1"/>
                </a:solidFill>
                <a:effectLst>
                  <a:outerShdw blurRad="38100" dist="38100" dir="2700000" algn="tl">
                    <a:srgbClr val="000000">
                      <a:alpha val="43137"/>
                    </a:srgbClr>
                  </a:outerShdw>
                </a:effectLst>
              </a:rPr>
              <a:t>perencanaan penyediaan air bagi masyarakat</a:t>
            </a:r>
          </a:p>
        </p:txBody>
      </p:sp>
    </p:spTree>
    <p:extLst>
      <p:ext uri="{BB962C8B-B14F-4D97-AF65-F5344CB8AC3E}">
        <p14:creationId xmlns:p14="http://schemas.microsoft.com/office/powerpoint/2010/main" val="679129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039"/>
          </a:xfrm>
          <a:prstGeom prst="rect">
            <a:avLst/>
          </a:prstGeom>
        </p:spPr>
      </p:pic>
      <p:sp>
        <p:nvSpPr>
          <p:cNvPr id="2" name="Title 1"/>
          <p:cNvSpPr>
            <a:spLocks noGrp="1"/>
          </p:cNvSpPr>
          <p:nvPr>
            <p:ph type="title"/>
          </p:nvPr>
        </p:nvSpPr>
        <p:spPr/>
        <p:txBody>
          <a:bodyPr/>
          <a:lstStyle/>
          <a:p>
            <a:r>
              <a:rPr lang="id-ID" b="1" dirty="0" smtClean="0">
                <a:effectLst>
                  <a:outerShdw blurRad="38100" dist="38100" dir="2700000" algn="tl">
                    <a:srgbClr val="000000">
                      <a:alpha val="43137"/>
                    </a:srgbClr>
                  </a:outerShdw>
                </a:effectLst>
              </a:rPr>
              <a:t>INTENSITAS CURAH HUJAN</a:t>
            </a:r>
            <a:endParaRPr lang="id-ID"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id-ID" b="1" dirty="0">
                <a:solidFill>
                  <a:schemeClr val="bg1"/>
                </a:solidFill>
                <a:effectLst>
                  <a:outerShdw blurRad="38100" dist="38100" dir="2700000" algn="tl">
                    <a:srgbClr val="000000">
                      <a:alpha val="43137"/>
                    </a:srgbClr>
                  </a:outerShdw>
                </a:effectLst>
              </a:rPr>
              <a:t>Derajat curah hujan dan intensitas curah hujan dapat digolongkan </a:t>
            </a:r>
            <a:r>
              <a:rPr lang="id-ID" b="1" dirty="0" smtClean="0">
                <a:solidFill>
                  <a:schemeClr val="bg1"/>
                </a:solidFill>
                <a:effectLst>
                  <a:outerShdw blurRad="38100" dist="38100" dir="2700000" algn="tl">
                    <a:srgbClr val="000000">
                      <a:alpha val="43137"/>
                    </a:srgbClr>
                  </a:outerShdw>
                </a:effectLst>
              </a:rPr>
              <a:t>sebagai berikut</a:t>
            </a:r>
            <a:r>
              <a:rPr lang="id-ID" b="1" dirty="0">
                <a:solidFill>
                  <a:schemeClr val="bg1"/>
                </a:solidFill>
                <a:effectLst>
                  <a:outerShdw blurRad="38100" dist="38100" dir="2700000" algn="tl">
                    <a:srgbClr val="000000">
                      <a:alpha val="43137"/>
                    </a:srgbClr>
                  </a:outerShdw>
                </a:effectLst>
              </a:rPr>
              <a:t>;</a:t>
            </a:r>
          </a:p>
          <a:p>
            <a:pPr marL="0" indent="0">
              <a:buNone/>
            </a:pPr>
            <a:r>
              <a:rPr lang="id-ID" b="1" dirty="0">
                <a:solidFill>
                  <a:schemeClr val="bg1"/>
                </a:solidFill>
                <a:effectLst>
                  <a:outerShdw blurRad="38100" dist="38100" dir="2700000" algn="tl">
                    <a:srgbClr val="000000">
                      <a:alpha val="43137"/>
                    </a:srgbClr>
                  </a:outerShdw>
                </a:effectLst>
              </a:rPr>
              <a:t>a. Hujan sangat lemah</a:t>
            </a:r>
          </a:p>
          <a:p>
            <a:pPr marL="0" indent="0">
              <a:buNone/>
            </a:pPr>
            <a:r>
              <a:rPr lang="id-ID" b="1" dirty="0">
                <a:solidFill>
                  <a:schemeClr val="bg1"/>
                </a:solidFill>
                <a:effectLst>
                  <a:outerShdw blurRad="38100" dist="38100" dir="2700000" algn="tl">
                    <a:srgbClr val="000000">
                      <a:alpha val="43137"/>
                    </a:srgbClr>
                  </a:outerShdw>
                </a:effectLst>
              </a:rPr>
              <a:t>b. Hujan lemah</a:t>
            </a:r>
          </a:p>
          <a:p>
            <a:pPr marL="0" indent="0">
              <a:buNone/>
            </a:pPr>
            <a:r>
              <a:rPr lang="id-ID" b="1" dirty="0">
                <a:solidFill>
                  <a:schemeClr val="bg1"/>
                </a:solidFill>
                <a:effectLst>
                  <a:outerShdw blurRad="38100" dist="38100" dir="2700000" algn="tl">
                    <a:srgbClr val="000000">
                      <a:alpha val="43137"/>
                    </a:srgbClr>
                  </a:outerShdw>
                </a:effectLst>
              </a:rPr>
              <a:t>c. Hujan Normal</a:t>
            </a:r>
          </a:p>
          <a:p>
            <a:pPr marL="0" indent="0">
              <a:buNone/>
            </a:pPr>
            <a:r>
              <a:rPr lang="id-ID" b="1" dirty="0">
                <a:solidFill>
                  <a:schemeClr val="bg1"/>
                </a:solidFill>
                <a:effectLst>
                  <a:outerShdw blurRad="38100" dist="38100" dir="2700000" algn="tl">
                    <a:srgbClr val="000000">
                      <a:alpha val="43137"/>
                    </a:srgbClr>
                  </a:outerShdw>
                </a:effectLst>
              </a:rPr>
              <a:t>d. Hujan deras</a:t>
            </a:r>
          </a:p>
          <a:p>
            <a:pPr marL="0" indent="0">
              <a:buNone/>
            </a:pPr>
            <a:r>
              <a:rPr lang="id-ID" b="1" dirty="0">
                <a:solidFill>
                  <a:schemeClr val="bg1"/>
                </a:solidFill>
                <a:effectLst>
                  <a:outerShdw blurRad="38100" dist="38100" dir="2700000" algn="tl">
                    <a:srgbClr val="000000">
                      <a:alpha val="43137"/>
                    </a:srgbClr>
                  </a:outerShdw>
                </a:effectLst>
              </a:rPr>
              <a:t>e. Hujan sangat </a:t>
            </a:r>
            <a:r>
              <a:rPr lang="id-ID" b="1" dirty="0" smtClean="0">
                <a:solidFill>
                  <a:schemeClr val="bg1"/>
                </a:solidFill>
                <a:effectLst>
                  <a:outerShdw blurRad="38100" dist="38100" dir="2700000" algn="tl">
                    <a:srgbClr val="000000">
                      <a:alpha val="43137"/>
                    </a:srgbClr>
                  </a:outerShdw>
                </a:effectLst>
              </a:rPr>
              <a:t>deras</a:t>
            </a:r>
            <a:endParaRPr lang="id-ID"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5066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ir Hujan dalam Alquran dan Penjelasan Ilmiahnya | IH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id-ID" sz="4000" b="1" dirty="0" smtClean="0">
                <a:solidFill>
                  <a:schemeClr val="bg1"/>
                </a:solidFill>
              </a:rPr>
              <a:t>DERAJAT HUJAN DAN INTENSITAS CURAH HUJAN</a:t>
            </a:r>
            <a:endParaRPr lang="id-ID" sz="40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1875094"/>
              </p:ext>
            </p:extLst>
          </p:nvPr>
        </p:nvGraphicFramePr>
        <p:xfrm>
          <a:off x="838200" y="1690688"/>
          <a:ext cx="10685929" cy="4575174"/>
        </p:xfrm>
        <a:graphic>
          <a:graphicData uri="http://schemas.openxmlformats.org/drawingml/2006/table">
            <a:tbl>
              <a:tblPr firstRow="1" bandRow="1">
                <a:tableStyleId>{5C22544A-7EE6-4342-B048-85BDC9FD1C3A}</a:tableStyleId>
              </a:tblPr>
              <a:tblGrid>
                <a:gridCol w="658209"/>
                <a:gridCol w="2372095"/>
                <a:gridCol w="2845821"/>
                <a:gridCol w="4809804"/>
              </a:tblGrid>
              <a:tr h="1015452">
                <a:tc>
                  <a:txBody>
                    <a:bodyPr/>
                    <a:lstStyle/>
                    <a:p>
                      <a:pPr algn="ctr"/>
                      <a:r>
                        <a:rPr lang="id-ID" sz="2000" b="1" dirty="0" smtClean="0"/>
                        <a:t>No</a:t>
                      </a:r>
                      <a:endParaRPr lang="id-ID" sz="2000" b="1" dirty="0"/>
                    </a:p>
                  </a:txBody>
                  <a:tcPr/>
                </a:tc>
                <a:tc>
                  <a:txBody>
                    <a:bodyPr/>
                    <a:lstStyle/>
                    <a:p>
                      <a:pPr algn="ctr"/>
                      <a:r>
                        <a:rPr lang="id-ID" sz="2000" b="1" i="0" u="none" strike="noStrike" kern="1200" baseline="0" dirty="0" smtClean="0">
                          <a:solidFill>
                            <a:schemeClr val="lt1"/>
                          </a:solidFill>
                          <a:latin typeface="+mn-lt"/>
                          <a:ea typeface="+mn-ea"/>
                          <a:cs typeface="+mn-cs"/>
                        </a:rPr>
                        <a:t>DERAJAT HUJAN</a:t>
                      </a:r>
                      <a:endParaRPr lang="id-ID" sz="2000" b="1" dirty="0"/>
                    </a:p>
                  </a:txBody>
                  <a:tcPr/>
                </a:tc>
                <a:tc>
                  <a:txBody>
                    <a:bodyPr/>
                    <a:lstStyle/>
                    <a:p>
                      <a:pPr algn="ctr"/>
                      <a:r>
                        <a:rPr lang="id-ID" sz="2000" b="1" i="0" u="none" strike="noStrike" kern="1200" baseline="0" dirty="0" smtClean="0">
                          <a:solidFill>
                            <a:schemeClr val="lt1"/>
                          </a:solidFill>
                          <a:latin typeface="+mn-lt"/>
                          <a:ea typeface="+mn-ea"/>
                          <a:cs typeface="+mn-cs"/>
                        </a:rPr>
                        <a:t>INTENSITAS</a:t>
                      </a:r>
                    </a:p>
                    <a:p>
                      <a:pPr algn="ctr"/>
                      <a:r>
                        <a:rPr lang="id-ID" sz="2000" b="1" i="0" u="none" strike="noStrike" kern="1200" baseline="0" dirty="0" smtClean="0">
                          <a:solidFill>
                            <a:schemeClr val="lt1"/>
                          </a:solidFill>
                          <a:latin typeface="+mn-lt"/>
                          <a:ea typeface="+mn-ea"/>
                          <a:cs typeface="+mn-cs"/>
                        </a:rPr>
                        <a:t>CURAH HUJAN</a:t>
                      </a:r>
                    </a:p>
                    <a:p>
                      <a:pPr algn="ctr"/>
                      <a:r>
                        <a:rPr lang="id-ID" sz="2000" b="1" i="0" u="none" strike="noStrike" kern="1200" baseline="0" dirty="0" smtClean="0">
                          <a:solidFill>
                            <a:schemeClr val="lt1"/>
                          </a:solidFill>
                          <a:latin typeface="+mn-lt"/>
                          <a:ea typeface="+mn-ea"/>
                          <a:cs typeface="+mn-cs"/>
                        </a:rPr>
                        <a:t>(mm/menit)</a:t>
                      </a:r>
                      <a:endParaRPr lang="id-ID" sz="2000" b="1" dirty="0"/>
                    </a:p>
                  </a:txBody>
                  <a:tcPr/>
                </a:tc>
                <a:tc>
                  <a:txBody>
                    <a:bodyPr/>
                    <a:lstStyle/>
                    <a:p>
                      <a:pPr algn="ctr"/>
                      <a:r>
                        <a:rPr lang="id-ID" sz="2000" b="1" i="0" u="none" strike="noStrike" kern="1200" baseline="0" dirty="0" smtClean="0">
                          <a:solidFill>
                            <a:schemeClr val="lt1"/>
                          </a:solidFill>
                          <a:latin typeface="+mn-lt"/>
                          <a:ea typeface="+mn-ea"/>
                          <a:cs typeface="+mn-cs"/>
                        </a:rPr>
                        <a:t>KONDISI</a:t>
                      </a:r>
                      <a:endParaRPr lang="id-ID" sz="2000" b="1" dirty="0"/>
                    </a:p>
                  </a:txBody>
                  <a:tcPr/>
                </a:tc>
              </a:tr>
              <a:tr h="411822">
                <a:tc>
                  <a:txBody>
                    <a:bodyPr/>
                    <a:lstStyle/>
                    <a:p>
                      <a:pPr algn="ctr"/>
                      <a:r>
                        <a:rPr lang="id-ID" dirty="0" smtClean="0"/>
                        <a:t>1</a:t>
                      </a:r>
                      <a:endParaRPr lang="id-ID" dirty="0"/>
                    </a:p>
                  </a:txBody>
                  <a:tcPr/>
                </a:tc>
                <a:tc>
                  <a:txBody>
                    <a:bodyPr/>
                    <a:lstStyle/>
                    <a:p>
                      <a:r>
                        <a:rPr lang="id-ID" sz="1800" b="0" i="0" u="none" strike="noStrike" kern="1200" baseline="0" dirty="0" smtClean="0">
                          <a:solidFill>
                            <a:schemeClr val="dk1"/>
                          </a:solidFill>
                          <a:latin typeface="+mn-lt"/>
                          <a:ea typeface="+mn-ea"/>
                          <a:cs typeface="+mn-cs"/>
                        </a:rPr>
                        <a:t>Hujan sangat lemah</a:t>
                      </a:r>
                      <a:endParaRPr lang="id-ID" dirty="0"/>
                    </a:p>
                  </a:txBody>
                  <a:tcPr/>
                </a:tc>
                <a:tc>
                  <a:txBody>
                    <a:bodyPr/>
                    <a:lstStyle/>
                    <a:p>
                      <a:r>
                        <a:rPr lang="id-ID" sz="1800" b="0" i="0" u="none" strike="noStrike" kern="1200" baseline="0" dirty="0" smtClean="0">
                          <a:solidFill>
                            <a:schemeClr val="dk1"/>
                          </a:solidFill>
                          <a:latin typeface="+mn-lt"/>
                          <a:ea typeface="+mn-ea"/>
                          <a:cs typeface="+mn-cs"/>
                        </a:rPr>
                        <a:t>&lt; 0,02</a:t>
                      </a:r>
                      <a:endParaRPr lang="id-ID" dirty="0"/>
                    </a:p>
                  </a:txBody>
                  <a:tcPr/>
                </a:tc>
                <a:tc>
                  <a:txBody>
                    <a:bodyPr/>
                    <a:lstStyle/>
                    <a:p>
                      <a:r>
                        <a:rPr lang="id-ID" sz="1800" b="0" i="0" u="none" strike="noStrike" kern="1200" baseline="0" dirty="0" smtClean="0">
                          <a:solidFill>
                            <a:schemeClr val="dk1"/>
                          </a:solidFill>
                          <a:latin typeface="+mn-lt"/>
                          <a:ea typeface="+mn-ea"/>
                          <a:cs typeface="+mn-cs"/>
                        </a:rPr>
                        <a:t>Tanah agak basah atau basah sedikit</a:t>
                      </a:r>
                      <a:endParaRPr lang="id-ID" dirty="0"/>
                    </a:p>
                  </a:txBody>
                  <a:tcPr/>
                </a:tc>
              </a:tr>
              <a:tr h="710816">
                <a:tc>
                  <a:txBody>
                    <a:bodyPr/>
                    <a:lstStyle/>
                    <a:p>
                      <a:pPr algn="ctr"/>
                      <a:r>
                        <a:rPr lang="id-ID" dirty="0" smtClean="0"/>
                        <a:t>2</a:t>
                      </a:r>
                      <a:endParaRPr lang="id-ID" dirty="0"/>
                    </a:p>
                  </a:txBody>
                  <a:tcPr/>
                </a:tc>
                <a:tc>
                  <a:txBody>
                    <a:bodyPr/>
                    <a:lstStyle/>
                    <a:p>
                      <a:r>
                        <a:rPr lang="id-ID" sz="1800" b="0" i="0" u="none" strike="noStrike" kern="1200" baseline="0" dirty="0" smtClean="0">
                          <a:solidFill>
                            <a:schemeClr val="dk1"/>
                          </a:solidFill>
                          <a:latin typeface="+mn-lt"/>
                          <a:ea typeface="+mn-ea"/>
                          <a:cs typeface="+mn-cs"/>
                        </a:rPr>
                        <a:t>Hujan lemah</a:t>
                      </a:r>
                      <a:endParaRPr lang="id-ID" dirty="0"/>
                    </a:p>
                  </a:txBody>
                  <a:tcPr/>
                </a:tc>
                <a:tc>
                  <a:txBody>
                    <a:bodyPr/>
                    <a:lstStyle/>
                    <a:p>
                      <a:r>
                        <a:rPr lang="id-ID" sz="1800" b="0" i="0" u="none" strike="noStrike" kern="1200" baseline="0" dirty="0" smtClean="0">
                          <a:solidFill>
                            <a:schemeClr val="dk1"/>
                          </a:solidFill>
                          <a:latin typeface="+mn-lt"/>
                          <a:ea typeface="+mn-ea"/>
                          <a:cs typeface="+mn-cs"/>
                        </a:rPr>
                        <a:t>0,02 – 0,05</a:t>
                      </a:r>
                      <a:endParaRPr lang="id-ID" dirty="0"/>
                    </a:p>
                  </a:txBody>
                  <a:tcPr/>
                </a:tc>
                <a:tc>
                  <a:txBody>
                    <a:bodyPr/>
                    <a:lstStyle/>
                    <a:p>
                      <a:r>
                        <a:rPr lang="nn-NO" sz="1800" b="0" i="0" u="none" strike="noStrike" kern="1200" baseline="0" dirty="0" smtClean="0">
                          <a:solidFill>
                            <a:schemeClr val="dk1"/>
                          </a:solidFill>
                          <a:latin typeface="+mn-lt"/>
                          <a:ea typeface="+mn-ea"/>
                          <a:cs typeface="+mn-cs"/>
                        </a:rPr>
                        <a:t>Tanah jadi basah, tetapi tidak</a:t>
                      </a:r>
                      <a:r>
                        <a:rPr lang="id-ID" sz="1800" b="0" i="0" u="none" strike="noStrike" kern="1200" baseline="0" dirty="0" smtClean="0">
                          <a:solidFill>
                            <a:schemeClr val="dk1"/>
                          </a:solidFill>
                          <a:latin typeface="+mn-lt"/>
                          <a:ea typeface="+mn-ea"/>
                          <a:cs typeface="+mn-cs"/>
                        </a:rPr>
                        <a:t> membuat kubangan</a:t>
                      </a:r>
                      <a:endParaRPr lang="id-ID" dirty="0"/>
                    </a:p>
                  </a:txBody>
                  <a:tcPr/>
                </a:tc>
              </a:tr>
              <a:tr h="710816">
                <a:tc>
                  <a:txBody>
                    <a:bodyPr/>
                    <a:lstStyle/>
                    <a:p>
                      <a:pPr algn="ctr"/>
                      <a:r>
                        <a:rPr lang="id-ID" dirty="0" smtClean="0"/>
                        <a:t>3</a:t>
                      </a:r>
                      <a:endParaRPr lang="id-ID" dirty="0"/>
                    </a:p>
                  </a:txBody>
                  <a:tcPr/>
                </a:tc>
                <a:tc>
                  <a:txBody>
                    <a:bodyPr/>
                    <a:lstStyle/>
                    <a:p>
                      <a:r>
                        <a:rPr lang="id-ID" sz="1800" b="0" i="0" u="none" strike="noStrike" kern="1200" baseline="0" dirty="0" smtClean="0">
                          <a:solidFill>
                            <a:schemeClr val="dk1"/>
                          </a:solidFill>
                          <a:latin typeface="+mn-lt"/>
                          <a:ea typeface="+mn-ea"/>
                          <a:cs typeface="+mn-cs"/>
                        </a:rPr>
                        <a:t>Hujan normal</a:t>
                      </a:r>
                      <a:endParaRPr lang="id-ID" dirty="0"/>
                    </a:p>
                  </a:txBody>
                  <a:tcPr/>
                </a:tc>
                <a:tc>
                  <a:txBody>
                    <a:bodyPr/>
                    <a:lstStyle/>
                    <a:p>
                      <a:r>
                        <a:rPr lang="id-ID" sz="1800" b="0" i="0" u="none" strike="noStrike" kern="1200" baseline="0" dirty="0" smtClean="0">
                          <a:solidFill>
                            <a:schemeClr val="dk1"/>
                          </a:solidFill>
                          <a:latin typeface="+mn-lt"/>
                          <a:ea typeface="+mn-ea"/>
                          <a:cs typeface="+mn-cs"/>
                        </a:rPr>
                        <a:t>0,05 – 0,25</a:t>
                      </a:r>
                      <a:endParaRPr lang="id-ID" dirty="0"/>
                    </a:p>
                  </a:txBody>
                  <a:tcPr/>
                </a:tc>
                <a:tc>
                  <a:txBody>
                    <a:bodyPr/>
                    <a:lstStyle/>
                    <a:p>
                      <a:r>
                        <a:rPr lang="id-ID" sz="1800" b="0" i="0" u="none" strike="noStrike" kern="1200" baseline="0" dirty="0" smtClean="0">
                          <a:solidFill>
                            <a:schemeClr val="dk1"/>
                          </a:solidFill>
                          <a:latin typeface="+mn-lt"/>
                          <a:ea typeface="+mn-ea"/>
                          <a:cs typeface="+mn-cs"/>
                        </a:rPr>
                        <a:t>Dapat membuat kubangan dan</a:t>
                      </a:r>
                    </a:p>
                    <a:p>
                      <a:r>
                        <a:rPr lang="id-ID" sz="1800" b="0" i="0" u="none" strike="noStrike" kern="1200" baseline="0" dirty="0" smtClean="0">
                          <a:solidFill>
                            <a:schemeClr val="dk1"/>
                          </a:solidFill>
                          <a:latin typeface="+mn-lt"/>
                          <a:ea typeface="+mn-ea"/>
                          <a:cs typeface="+mn-cs"/>
                        </a:rPr>
                        <a:t>terdengar bunyi hujan</a:t>
                      </a:r>
                      <a:endParaRPr lang="id-ID" dirty="0"/>
                    </a:p>
                  </a:txBody>
                  <a:tcPr/>
                </a:tc>
              </a:tr>
              <a:tr h="1015452">
                <a:tc>
                  <a:txBody>
                    <a:bodyPr/>
                    <a:lstStyle/>
                    <a:p>
                      <a:pPr algn="ctr"/>
                      <a:r>
                        <a:rPr lang="id-ID" dirty="0" smtClean="0"/>
                        <a:t>4</a:t>
                      </a:r>
                      <a:endParaRPr lang="id-ID" dirty="0"/>
                    </a:p>
                  </a:txBody>
                  <a:tcPr/>
                </a:tc>
                <a:tc>
                  <a:txBody>
                    <a:bodyPr/>
                    <a:lstStyle/>
                    <a:p>
                      <a:r>
                        <a:rPr lang="id-ID" sz="1800" b="0" i="0" u="none" strike="noStrike" kern="1200" baseline="0" dirty="0" smtClean="0">
                          <a:solidFill>
                            <a:schemeClr val="dk1"/>
                          </a:solidFill>
                          <a:latin typeface="+mn-lt"/>
                          <a:ea typeface="+mn-ea"/>
                          <a:cs typeface="+mn-cs"/>
                        </a:rPr>
                        <a:t>Hujan deras</a:t>
                      </a:r>
                      <a:endParaRPr lang="id-ID" dirty="0"/>
                    </a:p>
                  </a:txBody>
                  <a:tcPr/>
                </a:tc>
                <a:tc>
                  <a:txBody>
                    <a:bodyPr/>
                    <a:lstStyle/>
                    <a:p>
                      <a:r>
                        <a:rPr lang="id-ID" sz="1800" b="0" i="0" u="none" strike="noStrike" kern="1200" baseline="0" dirty="0" smtClean="0">
                          <a:solidFill>
                            <a:schemeClr val="dk1"/>
                          </a:solidFill>
                          <a:latin typeface="+mn-lt"/>
                          <a:ea typeface="+mn-ea"/>
                          <a:cs typeface="+mn-cs"/>
                        </a:rPr>
                        <a:t>0,26 – 1,00</a:t>
                      </a:r>
                      <a:endParaRPr lang="id-ID" dirty="0"/>
                    </a:p>
                  </a:txBody>
                  <a:tcPr/>
                </a:tc>
                <a:tc>
                  <a:txBody>
                    <a:bodyPr/>
                    <a:lstStyle/>
                    <a:p>
                      <a:r>
                        <a:rPr lang="id-ID" sz="1800" b="0" i="0" u="none" strike="noStrike" kern="1200" baseline="0" dirty="0" smtClean="0">
                          <a:solidFill>
                            <a:schemeClr val="dk1"/>
                          </a:solidFill>
                          <a:latin typeface="+mn-lt"/>
                          <a:ea typeface="+mn-ea"/>
                          <a:cs typeface="+mn-cs"/>
                        </a:rPr>
                        <a:t>Air tergenang diseluruh </a:t>
                      </a:r>
                      <a:r>
                        <a:rPr lang="fi-FI" sz="1800" b="0" i="0" u="none" strike="noStrike" kern="1200" baseline="0" dirty="0" smtClean="0">
                          <a:solidFill>
                            <a:schemeClr val="dk1"/>
                          </a:solidFill>
                          <a:latin typeface="+mn-lt"/>
                          <a:ea typeface="+mn-ea"/>
                          <a:cs typeface="+mn-cs"/>
                        </a:rPr>
                        <a:t>permukaan</a:t>
                      </a:r>
                      <a:r>
                        <a:rPr lang="id-ID" sz="1800" b="0" i="0" u="none" strike="noStrike" kern="1200" baseline="0" dirty="0" smtClean="0">
                          <a:solidFill>
                            <a:schemeClr val="dk1"/>
                          </a:solidFill>
                          <a:latin typeface="+mn-lt"/>
                          <a:ea typeface="+mn-ea"/>
                          <a:cs typeface="+mn-cs"/>
                        </a:rPr>
                        <a:t> </a:t>
                      </a:r>
                      <a:r>
                        <a:rPr lang="fi-FI" sz="1800" b="0" i="0" u="none" strike="noStrike" kern="1200" baseline="0" dirty="0" smtClean="0">
                          <a:solidFill>
                            <a:schemeClr val="dk1"/>
                          </a:solidFill>
                          <a:latin typeface="+mn-lt"/>
                          <a:ea typeface="+mn-ea"/>
                          <a:cs typeface="+mn-cs"/>
                        </a:rPr>
                        <a:t>tanah dan bunyi keras</a:t>
                      </a:r>
                      <a:r>
                        <a:rPr lang="id-ID" sz="1800" b="0" i="0" u="none" strike="noStrike" kern="1200" baseline="0" dirty="0" smtClean="0">
                          <a:solidFill>
                            <a:schemeClr val="dk1"/>
                          </a:solidFill>
                          <a:latin typeface="+mn-lt"/>
                          <a:ea typeface="+mn-ea"/>
                          <a:cs typeface="+mn-cs"/>
                        </a:rPr>
                        <a:t> hujan terdengar dari genangan</a:t>
                      </a:r>
                      <a:endParaRPr lang="id-ID" dirty="0"/>
                    </a:p>
                  </a:txBody>
                  <a:tcPr/>
                </a:tc>
              </a:tr>
              <a:tr h="710816">
                <a:tc>
                  <a:txBody>
                    <a:bodyPr/>
                    <a:lstStyle/>
                    <a:p>
                      <a:pPr algn="ctr"/>
                      <a:r>
                        <a:rPr lang="id-ID" dirty="0" smtClean="0"/>
                        <a:t>5</a:t>
                      </a:r>
                      <a:endParaRPr lang="id-ID" dirty="0"/>
                    </a:p>
                  </a:txBody>
                  <a:tcPr/>
                </a:tc>
                <a:tc>
                  <a:txBody>
                    <a:bodyPr/>
                    <a:lstStyle/>
                    <a:p>
                      <a:r>
                        <a:rPr lang="id-ID" sz="1800" b="0" i="0" u="none" strike="noStrike" kern="1200" baseline="0" dirty="0" smtClean="0">
                          <a:solidFill>
                            <a:schemeClr val="dk1"/>
                          </a:solidFill>
                          <a:latin typeface="+mn-lt"/>
                          <a:ea typeface="+mn-ea"/>
                          <a:cs typeface="+mn-cs"/>
                        </a:rPr>
                        <a:t>Hujan sangat deras</a:t>
                      </a:r>
                      <a:endParaRPr lang="id-ID" dirty="0"/>
                    </a:p>
                  </a:txBody>
                  <a:tcPr/>
                </a:tc>
                <a:tc>
                  <a:txBody>
                    <a:bodyPr/>
                    <a:lstStyle/>
                    <a:p>
                      <a:r>
                        <a:rPr lang="id-ID" sz="1800" b="0" i="0" u="none" strike="noStrike" kern="1200" baseline="0" dirty="0" smtClean="0">
                          <a:solidFill>
                            <a:schemeClr val="dk1"/>
                          </a:solidFill>
                          <a:latin typeface="+mn-lt"/>
                          <a:ea typeface="+mn-ea"/>
                          <a:cs typeface="+mn-cs"/>
                        </a:rPr>
                        <a:t>&gt; 1,00</a:t>
                      </a:r>
                      <a:endParaRPr lang="id-ID" dirty="0"/>
                    </a:p>
                  </a:txBody>
                  <a:tcPr/>
                </a:tc>
                <a:tc>
                  <a:txBody>
                    <a:bodyPr/>
                    <a:lstStyle/>
                    <a:p>
                      <a:r>
                        <a:rPr lang="id-ID" sz="1800" b="0" i="0" u="none" strike="noStrike" kern="1200" baseline="0" dirty="0" smtClean="0">
                          <a:solidFill>
                            <a:schemeClr val="dk1"/>
                          </a:solidFill>
                          <a:latin typeface="+mn-lt"/>
                          <a:ea typeface="+mn-ea"/>
                          <a:cs typeface="+mn-cs"/>
                        </a:rPr>
                        <a:t>Hujan seperti ditumpahkan dari saluran dan selokan meluap</a:t>
                      </a:r>
                      <a:endParaRPr lang="id-ID" dirty="0"/>
                    </a:p>
                  </a:txBody>
                  <a:tcPr/>
                </a:tc>
              </a:tr>
            </a:tbl>
          </a:graphicData>
        </a:graphic>
      </p:graphicFrame>
    </p:spTree>
    <p:extLst>
      <p:ext uri="{BB962C8B-B14F-4D97-AF65-F5344CB8AC3E}">
        <p14:creationId xmlns:p14="http://schemas.microsoft.com/office/powerpoint/2010/main" val="105556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ir Hujan dalam Alquran dan Penjelasan Ilmiahnya | IH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203760"/>
            <a:ext cx="10515600" cy="1325563"/>
          </a:xfrm>
        </p:spPr>
        <p:txBody>
          <a:bodyPr/>
          <a:lstStyle/>
          <a:p>
            <a:r>
              <a:rPr lang="sv-SE" b="1" dirty="0">
                <a:solidFill>
                  <a:schemeClr val="bg1"/>
                </a:solidFill>
              </a:rPr>
              <a:t>Intensitas hujan, ukuran butir hujan, massa, dan kecepatan jatuh</a:t>
            </a:r>
            <a:endParaRPr lang="id-ID"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1880758"/>
              </p:ext>
            </p:extLst>
          </p:nvPr>
        </p:nvGraphicFramePr>
        <p:xfrm>
          <a:off x="838200" y="1690688"/>
          <a:ext cx="10954870" cy="4831136"/>
        </p:xfrm>
        <a:graphic>
          <a:graphicData uri="http://schemas.openxmlformats.org/drawingml/2006/table">
            <a:tbl>
              <a:tblPr firstRow="1" bandRow="1">
                <a:tableStyleId>{5C22544A-7EE6-4342-B048-85BDC9FD1C3A}</a:tableStyleId>
              </a:tblPr>
              <a:tblGrid>
                <a:gridCol w="745942"/>
                <a:gridCol w="2552232"/>
                <a:gridCol w="2552232"/>
                <a:gridCol w="2552232"/>
                <a:gridCol w="2552232"/>
              </a:tblGrid>
              <a:tr h="1011168">
                <a:tc>
                  <a:txBody>
                    <a:bodyPr/>
                    <a:lstStyle/>
                    <a:p>
                      <a:pPr algn="ctr"/>
                      <a:r>
                        <a:rPr lang="id-ID" sz="2400" dirty="0" smtClean="0"/>
                        <a:t>No</a:t>
                      </a:r>
                      <a:endParaRPr lang="id-ID" sz="2400" dirty="0"/>
                    </a:p>
                  </a:txBody>
                  <a:tcPr/>
                </a:tc>
                <a:tc>
                  <a:txBody>
                    <a:bodyPr/>
                    <a:lstStyle/>
                    <a:p>
                      <a:pPr algn="ctr"/>
                      <a:r>
                        <a:rPr lang="id-ID" sz="2400" dirty="0" smtClean="0"/>
                        <a:t>JENIS</a:t>
                      </a:r>
                      <a:endParaRPr lang="id-ID" sz="2400" dirty="0"/>
                    </a:p>
                  </a:txBody>
                  <a:tcPr/>
                </a:tc>
                <a:tc>
                  <a:txBody>
                    <a:bodyPr/>
                    <a:lstStyle/>
                    <a:p>
                      <a:pPr algn="ctr"/>
                      <a:r>
                        <a:rPr lang="id-ID" sz="2400" dirty="0" smtClean="0"/>
                        <a:t>DIAMETER (mm)</a:t>
                      </a:r>
                      <a:endParaRPr lang="id-ID" sz="2400" dirty="0"/>
                    </a:p>
                  </a:txBody>
                  <a:tcPr/>
                </a:tc>
                <a:tc>
                  <a:txBody>
                    <a:bodyPr/>
                    <a:lstStyle/>
                    <a:p>
                      <a:pPr algn="ctr"/>
                      <a:r>
                        <a:rPr lang="id-ID" sz="2400" dirty="0" smtClean="0"/>
                        <a:t>MASSA</a:t>
                      </a:r>
                      <a:endParaRPr lang="id-ID" sz="2400" dirty="0"/>
                    </a:p>
                  </a:txBody>
                  <a:tcPr/>
                </a:tc>
                <a:tc>
                  <a:txBody>
                    <a:bodyPr/>
                    <a:lstStyle/>
                    <a:p>
                      <a:pPr algn="ctr"/>
                      <a:r>
                        <a:rPr lang="id-ID" sz="2400" dirty="0" smtClean="0"/>
                        <a:t>KEC. JATUH (m/detik)</a:t>
                      </a:r>
                      <a:endParaRPr lang="id-ID" sz="2400" dirty="0"/>
                    </a:p>
                  </a:txBody>
                  <a:tcPr/>
                </a:tc>
              </a:tr>
              <a:tr h="561760">
                <a:tc>
                  <a:txBody>
                    <a:bodyPr/>
                    <a:lstStyle/>
                    <a:p>
                      <a:pPr algn="ctr"/>
                      <a:r>
                        <a:rPr lang="id-ID" sz="2400" dirty="0" smtClean="0"/>
                        <a:t>1</a:t>
                      </a:r>
                      <a:endParaRPr lang="id-ID" sz="2400" dirty="0"/>
                    </a:p>
                  </a:txBody>
                  <a:tcPr/>
                </a:tc>
                <a:tc>
                  <a:txBody>
                    <a:bodyPr/>
                    <a:lstStyle/>
                    <a:p>
                      <a:r>
                        <a:rPr lang="id-ID" sz="2400" dirty="0" smtClean="0"/>
                        <a:t>Hujan gerimis</a:t>
                      </a:r>
                      <a:endParaRPr lang="id-ID" sz="2400" dirty="0"/>
                    </a:p>
                  </a:txBody>
                  <a:tcPr/>
                </a:tc>
                <a:tc>
                  <a:txBody>
                    <a:bodyPr/>
                    <a:lstStyle/>
                    <a:p>
                      <a:pPr algn="ctr"/>
                      <a:r>
                        <a:rPr lang="id-ID" sz="2400" dirty="0" smtClean="0"/>
                        <a:t>0,15</a:t>
                      </a:r>
                      <a:endParaRPr lang="id-ID" sz="2400" dirty="0"/>
                    </a:p>
                  </a:txBody>
                  <a:tcPr/>
                </a:tc>
                <a:tc>
                  <a:txBody>
                    <a:bodyPr/>
                    <a:lstStyle/>
                    <a:p>
                      <a:pPr algn="ctr"/>
                      <a:r>
                        <a:rPr lang="id-ID" sz="2400" dirty="0" smtClean="0"/>
                        <a:t>0,0024</a:t>
                      </a:r>
                      <a:endParaRPr lang="id-ID" sz="2400" dirty="0"/>
                    </a:p>
                  </a:txBody>
                  <a:tcPr/>
                </a:tc>
                <a:tc>
                  <a:txBody>
                    <a:bodyPr/>
                    <a:lstStyle/>
                    <a:p>
                      <a:pPr algn="ctr"/>
                      <a:r>
                        <a:rPr lang="id-ID" sz="2400" dirty="0" smtClean="0"/>
                        <a:t>0,5</a:t>
                      </a:r>
                      <a:endParaRPr lang="id-ID" sz="2400" dirty="0"/>
                    </a:p>
                  </a:txBody>
                  <a:tcPr/>
                </a:tc>
              </a:tr>
              <a:tr h="561760">
                <a:tc>
                  <a:txBody>
                    <a:bodyPr/>
                    <a:lstStyle/>
                    <a:p>
                      <a:pPr algn="ctr"/>
                      <a:r>
                        <a:rPr lang="id-ID" sz="2400" dirty="0" smtClean="0"/>
                        <a:t>2</a:t>
                      </a:r>
                      <a:endParaRPr lang="id-ID" sz="2400" dirty="0"/>
                    </a:p>
                  </a:txBody>
                  <a:tcPr/>
                </a:tc>
                <a:tc>
                  <a:txBody>
                    <a:bodyPr/>
                    <a:lstStyle/>
                    <a:p>
                      <a:r>
                        <a:rPr lang="id-ID" sz="2400" dirty="0" smtClean="0"/>
                        <a:t>Hujan halus</a:t>
                      </a:r>
                      <a:endParaRPr lang="id-ID" sz="2400" dirty="0"/>
                    </a:p>
                  </a:txBody>
                  <a:tcPr/>
                </a:tc>
                <a:tc>
                  <a:txBody>
                    <a:bodyPr/>
                    <a:lstStyle/>
                    <a:p>
                      <a:pPr algn="ctr"/>
                      <a:r>
                        <a:rPr lang="id-ID" sz="2400" dirty="0" smtClean="0"/>
                        <a:t>0,5</a:t>
                      </a:r>
                      <a:endParaRPr lang="id-ID" sz="2400" dirty="0"/>
                    </a:p>
                  </a:txBody>
                  <a:tcPr/>
                </a:tc>
                <a:tc>
                  <a:txBody>
                    <a:bodyPr/>
                    <a:lstStyle/>
                    <a:p>
                      <a:pPr algn="ctr"/>
                      <a:r>
                        <a:rPr lang="id-ID" sz="2400" dirty="0" smtClean="0"/>
                        <a:t>0,065</a:t>
                      </a:r>
                      <a:endParaRPr lang="id-ID" sz="2400" dirty="0"/>
                    </a:p>
                  </a:txBody>
                  <a:tcPr/>
                </a:tc>
                <a:tc>
                  <a:txBody>
                    <a:bodyPr/>
                    <a:lstStyle/>
                    <a:p>
                      <a:pPr algn="ctr"/>
                      <a:r>
                        <a:rPr lang="id-ID" sz="2400" dirty="0" smtClean="0"/>
                        <a:t>2,1</a:t>
                      </a:r>
                      <a:endParaRPr lang="id-ID" sz="2400" dirty="0"/>
                    </a:p>
                  </a:txBody>
                  <a:tcPr/>
                </a:tc>
              </a:tr>
              <a:tr h="561760">
                <a:tc>
                  <a:txBody>
                    <a:bodyPr/>
                    <a:lstStyle/>
                    <a:p>
                      <a:pPr algn="ctr"/>
                      <a:r>
                        <a:rPr lang="id-ID" sz="2400" dirty="0" smtClean="0"/>
                        <a:t>3</a:t>
                      </a:r>
                      <a:endParaRPr lang="id-ID" sz="2400" dirty="0"/>
                    </a:p>
                  </a:txBody>
                  <a:tcPr/>
                </a:tc>
                <a:tc>
                  <a:txBody>
                    <a:bodyPr/>
                    <a:lstStyle/>
                    <a:p>
                      <a:r>
                        <a:rPr lang="id-ID" sz="2400" dirty="0" smtClean="0"/>
                        <a:t>Hujan norma</a:t>
                      </a:r>
                      <a:endParaRPr lang="id-ID" sz="2400" dirty="0"/>
                    </a:p>
                  </a:txBody>
                  <a:tcPr/>
                </a:tc>
                <a:tc>
                  <a:txBody>
                    <a:bodyPr/>
                    <a:lstStyle/>
                    <a:p>
                      <a:pPr algn="ctr"/>
                      <a:endParaRPr lang="id-ID" sz="2400" dirty="0"/>
                    </a:p>
                  </a:txBody>
                  <a:tcPr/>
                </a:tc>
                <a:tc>
                  <a:txBody>
                    <a:bodyPr/>
                    <a:lstStyle/>
                    <a:p>
                      <a:pPr algn="ctr"/>
                      <a:endParaRPr lang="id-ID" sz="2400" dirty="0"/>
                    </a:p>
                  </a:txBody>
                  <a:tcPr/>
                </a:tc>
                <a:tc>
                  <a:txBody>
                    <a:bodyPr/>
                    <a:lstStyle/>
                    <a:p>
                      <a:pPr algn="ctr"/>
                      <a:endParaRPr lang="id-ID" sz="2400" dirty="0"/>
                    </a:p>
                  </a:txBody>
                  <a:tcPr/>
                </a:tc>
              </a:tr>
              <a:tr h="561760">
                <a:tc>
                  <a:txBody>
                    <a:bodyPr/>
                    <a:lstStyle/>
                    <a:p>
                      <a:pPr algn="ctr"/>
                      <a:endParaRPr lang="id-ID" sz="2400" dirty="0"/>
                    </a:p>
                  </a:txBody>
                  <a:tcPr/>
                </a:tc>
                <a:tc>
                  <a:txBody>
                    <a:bodyPr/>
                    <a:lstStyle/>
                    <a:p>
                      <a:r>
                        <a:rPr lang="id-ID" sz="2400" dirty="0" smtClean="0"/>
                        <a:t>Lemah</a:t>
                      </a:r>
                      <a:endParaRPr lang="id-ID" sz="2400" dirty="0"/>
                    </a:p>
                  </a:txBody>
                  <a:tcPr/>
                </a:tc>
                <a:tc>
                  <a:txBody>
                    <a:bodyPr/>
                    <a:lstStyle/>
                    <a:p>
                      <a:pPr algn="ctr"/>
                      <a:r>
                        <a:rPr lang="id-ID" sz="2400" dirty="0" smtClean="0"/>
                        <a:t>1</a:t>
                      </a:r>
                      <a:endParaRPr lang="id-ID" sz="2400" dirty="0"/>
                    </a:p>
                  </a:txBody>
                  <a:tcPr/>
                </a:tc>
                <a:tc>
                  <a:txBody>
                    <a:bodyPr/>
                    <a:lstStyle/>
                    <a:p>
                      <a:pPr algn="ctr"/>
                      <a:r>
                        <a:rPr lang="id-ID" sz="2400" dirty="0" smtClean="0"/>
                        <a:t>0,52</a:t>
                      </a:r>
                      <a:endParaRPr lang="id-ID" sz="2400" dirty="0"/>
                    </a:p>
                  </a:txBody>
                  <a:tcPr/>
                </a:tc>
                <a:tc>
                  <a:txBody>
                    <a:bodyPr/>
                    <a:lstStyle/>
                    <a:p>
                      <a:pPr algn="ctr"/>
                      <a:r>
                        <a:rPr lang="id-ID" sz="2400" dirty="0" smtClean="0"/>
                        <a:t>4</a:t>
                      </a:r>
                      <a:endParaRPr lang="id-ID" sz="2400" dirty="0"/>
                    </a:p>
                  </a:txBody>
                  <a:tcPr/>
                </a:tc>
              </a:tr>
              <a:tr h="561760">
                <a:tc>
                  <a:txBody>
                    <a:bodyPr/>
                    <a:lstStyle/>
                    <a:p>
                      <a:pPr algn="ctr"/>
                      <a:endParaRPr lang="id-ID" sz="2400" dirty="0"/>
                    </a:p>
                  </a:txBody>
                  <a:tcPr/>
                </a:tc>
                <a:tc>
                  <a:txBody>
                    <a:bodyPr/>
                    <a:lstStyle/>
                    <a:p>
                      <a:r>
                        <a:rPr lang="id-ID" sz="2400" dirty="0" smtClean="0"/>
                        <a:t>Deras</a:t>
                      </a:r>
                      <a:endParaRPr lang="id-ID" sz="2400" dirty="0"/>
                    </a:p>
                  </a:txBody>
                  <a:tcPr/>
                </a:tc>
                <a:tc>
                  <a:txBody>
                    <a:bodyPr/>
                    <a:lstStyle/>
                    <a:p>
                      <a:pPr algn="ctr"/>
                      <a:r>
                        <a:rPr lang="id-ID" sz="2400" dirty="0" smtClean="0"/>
                        <a:t>2</a:t>
                      </a:r>
                      <a:endParaRPr lang="id-ID" sz="2400" dirty="0"/>
                    </a:p>
                  </a:txBody>
                  <a:tcPr/>
                </a:tc>
                <a:tc>
                  <a:txBody>
                    <a:bodyPr/>
                    <a:lstStyle/>
                    <a:p>
                      <a:pPr algn="ctr"/>
                      <a:r>
                        <a:rPr lang="id-ID" sz="2400" dirty="0" smtClean="0"/>
                        <a:t>4,2</a:t>
                      </a:r>
                      <a:endParaRPr lang="id-ID" sz="2400" dirty="0"/>
                    </a:p>
                  </a:txBody>
                  <a:tcPr/>
                </a:tc>
                <a:tc>
                  <a:txBody>
                    <a:bodyPr/>
                    <a:lstStyle/>
                    <a:p>
                      <a:pPr algn="ctr"/>
                      <a:r>
                        <a:rPr lang="id-ID" sz="2400" dirty="0" smtClean="0"/>
                        <a:t>6,5</a:t>
                      </a:r>
                      <a:endParaRPr lang="id-ID" sz="2400" dirty="0"/>
                    </a:p>
                  </a:txBody>
                  <a:tcPr/>
                </a:tc>
              </a:tr>
              <a:tr h="1011168">
                <a:tc>
                  <a:txBody>
                    <a:bodyPr/>
                    <a:lstStyle/>
                    <a:p>
                      <a:pPr algn="ctr"/>
                      <a:r>
                        <a:rPr lang="id-ID" sz="2400" dirty="0" smtClean="0"/>
                        <a:t>4</a:t>
                      </a:r>
                      <a:endParaRPr lang="id-ID" sz="2400" dirty="0"/>
                    </a:p>
                  </a:txBody>
                  <a:tcPr/>
                </a:tc>
                <a:tc>
                  <a:txBody>
                    <a:bodyPr/>
                    <a:lstStyle/>
                    <a:p>
                      <a:r>
                        <a:rPr lang="id-ID" sz="2400" dirty="0" smtClean="0"/>
                        <a:t>Hujan sangat deras</a:t>
                      </a:r>
                      <a:endParaRPr lang="id-ID" sz="2400" dirty="0"/>
                    </a:p>
                  </a:txBody>
                  <a:tcPr/>
                </a:tc>
                <a:tc>
                  <a:txBody>
                    <a:bodyPr/>
                    <a:lstStyle/>
                    <a:p>
                      <a:pPr algn="ctr"/>
                      <a:r>
                        <a:rPr lang="id-ID" sz="2400" dirty="0" smtClean="0"/>
                        <a:t>3</a:t>
                      </a:r>
                      <a:endParaRPr lang="id-ID" sz="2400" dirty="0"/>
                    </a:p>
                  </a:txBody>
                  <a:tcPr/>
                </a:tc>
                <a:tc>
                  <a:txBody>
                    <a:bodyPr/>
                    <a:lstStyle/>
                    <a:p>
                      <a:pPr algn="ctr"/>
                      <a:r>
                        <a:rPr lang="id-ID" sz="2400" dirty="0" smtClean="0"/>
                        <a:t>14</a:t>
                      </a:r>
                      <a:endParaRPr lang="id-ID" sz="2400" dirty="0"/>
                    </a:p>
                  </a:txBody>
                  <a:tcPr/>
                </a:tc>
                <a:tc>
                  <a:txBody>
                    <a:bodyPr/>
                    <a:lstStyle/>
                    <a:p>
                      <a:pPr algn="ctr"/>
                      <a:r>
                        <a:rPr lang="id-ID" sz="2400" dirty="0" smtClean="0"/>
                        <a:t>8,1</a:t>
                      </a:r>
                      <a:endParaRPr lang="id-ID" sz="2400" dirty="0"/>
                    </a:p>
                  </a:txBody>
                  <a:tcPr/>
                </a:tc>
              </a:tr>
            </a:tbl>
          </a:graphicData>
        </a:graphic>
      </p:graphicFrame>
    </p:spTree>
    <p:extLst>
      <p:ext uri="{BB962C8B-B14F-4D97-AF65-F5344CB8AC3E}">
        <p14:creationId xmlns:p14="http://schemas.microsoft.com/office/powerpoint/2010/main" val="3592676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6"/>
            <a:ext cx="12192000" cy="6851904"/>
          </a:xfrm>
          <a:prstGeom prst="rect">
            <a:avLst/>
          </a:prstGeom>
        </p:spPr>
      </p:pic>
      <p:sp>
        <p:nvSpPr>
          <p:cNvPr id="2" name="Title 1"/>
          <p:cNvSpPr>
            <a:spLocks noGrp="1"/>
          </p:cNvSpPr>
          <p:nvPr>
            <p:ph type="title"/>
          </p:nvPr>
        </p:nvSpPr>
        <p:spPr/>
        <p:txBody>
          <a:bodyPr>
            <a:normAutofit/>
          </a:bodyPr>
          <a:lstStyle/>
          <a:p>
            <a:pPr marL="0" indent="0"/>
            <a:r>
              <a:rPr lang="id-ID" b="1" dirty="0" smtClean="0">
                <a:solidFill>
                  <a:schemeClr val="bg1"/>
                </a:solidFill>
                <a:effectLst>
                  <a:outerShdw blurRad="38100" dist="38100" dir="2700000" algn="tl">
                    <a:srgbClr val="000000">
                      <a:alpha val="43137"/>
                    </a:srgbClr>
                  </a:outerShdw>
                </a:effectLst>
              </a:rPr>
              <a:t>PERHITUNGAN KONSTRUKSI TALANG</a:t>
            </a:r>
            <a:endParaRPr lang="id-ID"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id-ID" b="1" dirty="0">
                <a:solidFill>
                  <a:schemeClr val="bg1"/>
                </a:solidFill>
                <a:effectLst>
                  <a:outerShdw blurRad="38100" dist="38100" dir="2700000" algn="tl">
                    <a:srgbClr val="000000">
                      <a:alpha val="43137"/>
                    </a:srgbClr>
                  </a:outerShdw>
                </a:effectLst>
              </a:rPr>
              <a:t>1. Debit air </a:t>
            </a:r>
            <a:r>
              <a:rPr lang="id-ID" b="1" dirty="0" smtClean="0">
                <a:solidFill>
                  <a:schemeClr val="bg1"/>
                </a:solidFill>
                <a:effectLst>
                  <a:outerShdw blurRad="38100" dist="38100" dir="2700000" algn="tl">
                    <a:srgbClr val="000000">
                      <a:alpha val="43137"/>
                    </a:srgbClr>
                  </a:outerShdw>
                </a:effectLst>
              </a:rPr>
              <a:t>hujan</a:t>
            </a:r>
          </a:p>
          <a:p>
            <a:pPr marL="0" indent="0">
              <a:buNone/>
            </a:pPr>
            <a:r>
              <a:rPr lang="id-ID" b="1" dirty="0">
                <a:solidFill>
                  <a:schemeClr val="bg1"/>
                </a:solidFill>
                <a:effectLst>
                  <a:outerShdw blurRad="38100" dist="38100" dir="2700000" algn="tl">
                    <a:srgbClr val="000000">
                      <a:alpha val="43137"/>
                    </a:srgbClr>
                  </a:outerShdw>
                </a:effectLst>
              </a:rPr>
              <a:t>2. Luas </a:t>
            </a:r>
            <a:r>
              <a:rPr lang="id-ID" b="1" dirty="0" smtClean="0">
                <a:solidFill>
                  <a:schemeClr val="bg1"/>
                </a:solidFill>
                <a:effectLst>
                  <a:outerShdw blurRad="38100" dist="38100" dir="2700000" algn="tl">
                    <a:srgbClr val="000000">
                      <a:alpha val="43137"/>
                    </a:srgbClr>
                  </a:outerShdw>
                </a:effectLst>
              </a:rPr>
              <a:t>talang</a:t>
            </a:r>
          </a:p>
          <a:p>
            <a:pPr marL="0" indent="0">
              <a:buNone/>
            </a:pPr>
            <a:r>
              <a:rPr lang="id-ID" b="1" dirty="0">
                <a:solidFill>
                  <a:schemeClr val="bg1"/>
                </a:solidFill>
                <a:effectLst>
                  <a:outerShdw blurRad="38100" dist="38100" dir="2700000" algn="tl">
                    <a:srgbClr val="000000">
                      <a:alpha val="43137"/>
                    </a:srgbClr>
                  </a:outerShdw>
                </a:effectLst>
              </a:rPr>
              <a:t>3. Diameter </a:t>
            </a:r>
            <a:r>
              <a:rPr lang="id-ID" b="1" dirty="0" smtClean="0">
                <a:solidFill>
                  <a:schemeClr val="bg1"/>
                </a:solidFill>
                <a:effectLst>
                  <a:outerShdw blurRad="38100" dist="38100" dir="2700000" algn="tl">
                    <a:srgbClr val="000000">
                      <a:alpha val="43137"/>
                    </a:srgbClr>
                  </a:outerShdw>
                </a:effectLst>
              </a:rPr>
              <a:t>talang</a:t>
            </a:r>
          </a:p>
          <a:p>
            <a:pPr marL="0" indent="0">
              <a:buNone/>
            </a:pPr>
            <a:r>
              <a:rPr lang="id-ID" b="1" dirty="0">
                <a:solidFill>
                  <a:schemeClr val="bg1"/>
                </a:solidFill>
                <a:effectLst>
                  <a:outerShdw blurRad="38100" dist="38100" dir="2700000" algn="tl">
                    <a:srgbClr val="000000">
                      <a:alpha val="43137"/>
                    </a:srgbClr>
                  </a:outerShdw>
                </a:effectLst>
              </a:rPr>
              <a:t>4. Pipa </a:t>
            </a:r>
            <a:r>
              <a:rPr lang="id-ID" b="1" dirty="0" smtClean="0">
                <a:solidFill>
                  <a:schemeClr val="bg1"/>
                </a:solidFill>
                <a:effectLst>
                  <a:outerShdw blurRad="38100" dist="38100" dir="2700000" algn="tl">
                    <a:srgbClr val="000000">
                      <a:alpha val="43137"/>
                    </a:srgbClr>
                  </a:outerShdw>
                </a:effectLst>
              </a:rPr>
              <a:t>Mengalir</a:t>
            </a:r>
          </a:p>
          <a:p>
            <a:pPr marL="0" indent="0">
              <a:buNone/>
            </a:pPr>
            <a:r>
              <a:rPr lang="id-ID" b="1" dirty="0">
                <a:solidFill>
                  <a:schemeClr val="bg1"/>
                </a:solidFill>
                <a:effectLst>
                  <a:outerShdw blurRad="38100" dist="38100" dir="2700000" algn="tl">
                    <a:srgbClr val="000000">
                      <a:alpha val="43137"/>
                    </a:srgbClr>
                  </a:outerShdw>
                </a:effectLst>
              </a:rPr>
              <a:t>5. Luas pipa (A</a:t>
            </a:r>
            <a:r>
              <a:rPr lang="id-ID" b="1" dirty="0" smtClean="0">
                <a:solidFill>
                  <a:schemeClr val="bg1"/>
                </a:solidFill>
                <a:effectLst>
                  <a:outerShdw blurRad="38100" dist="38100" dir="2700000" algn="tl">
                    <a:srgbClr val="000000">
                      <a:alpha val="43137"/>
                    </a:srgbClr>
                  </a:outerShdw>
                </a:effectLst>
              </a:rPr>
              <a:t>)</a:t>
            </a:r>
          </a:p>
          <a:p>
            <a:pPr marL="0" indent="0">
              <a:buNone/>
            </a:pPr>
            <a:r>
              <a:rPr lang="id-ID" b="1" dirty="0">
                <a:solidFill>
                  <a:schemeClr val="bg1"/>
                </a:solidFill>
                <a:effectLst>
                  <a:outerShdw blurRad="38100" dist="38100" dir="2700000" algn="tl">
                    <a:srgbClr val="000000">
                      <a:alpha val="43137"/>
                    </a:srgbClr>
                  </a:outerShdw>
                </a:effectLst>
              </a:rPr>
              <a:t>6. Diameter </a:t>
            </a:r>
            <a:r>
              <a:rPr lang="id-ID" b="1" dirty="0" smtClean="0">
                <a:solidFill>
                  <a:schemeClr val="bg1"/>
                </a:solidFill>
                <a:effectLst>
                  <a:outerShdw blurRad="38100" dist="38100" dir="2700000" algn="tl">
                    <a:srgbClr val="000000">
                      <a:alpha val="43137"/>
                    </a:srgbClr>
                  </a:outerShdw>
                </a:effectLst>
              </a:rPr>
              <a:t>pipa</a:t>
            </a:r>
          </a:p>
          <a:p>
            <a:pPr marL="0" indent="0">
              <a:buNone/>
            </a:pPr>
            <a:r>
              <a:rPr lang="id-ID" b="1" dirty="0">
                <a:solidFill>
                  <a:schemeClr val="bg1"/>
                </a:solidFill>
                <a:effectLst>
                  <a:outerShdw blurRad="38100" dist="38100" dir="2700000" algn="tl">
                    <a:srgbClr val="000000">
                      <a:alpha val="43137"/>
                    </a:srgbClr>
                  </a:outerShdw>
                </a:effectLst>
              </a:rPr>
              <a:t>7. Kapasitas Bak Penampungan</a:t>
            </a:r>
            <a:endParaRPr lang="id-ID"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4496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6"/>
            <a:ext cx="12192000" cy="6851904"/>
          </a:xfrm>
          <a:prstGeom prst="rect">
            <a:avLst/>
          </a:prstGeom>
        </p:spPr>
      </p:pic>
      <p:sp>
        <p:nvSpPr>
          <p:cNvPr id="2" name="Title 1"/>
          <p:cNvSpPr>
            <a:spLocks noGrp="1"/>
          </p:cNvSpPr>
          <p:nvPr>
            <p:ph type="title"/>
          </p:nvPr>
        </p:nvSpPr>
        <p:spPr/>
        <p:txBody>
          <a:bodyPr>
            <a:normAutofit/>
          </a:bodyPr>
          <a:lstStyle/>
          <a:p>
            <a:r>
              <a:rPr lang="id-ID" b="1" dirty="0">
                <a:solidFill>
                  <a:schemeClr val="bg1"/>
                </a:solidFill>
                <a:effectLst>
                  <a:outerShdw blurRad="38100" dist="38100" dir="2700000" algn="tl">
                    <a:srgbClr val="000000">
                      <a:alpha val="43137"/>
                    </a:srgbClr>
                  </a:outerShdw>
                </a:effectLst>
              </a:rPr>
              <a:t>Contoh: </a:t>
            </a:r>
            <a:r>
              <a:rPr lang="id-ID" b="1" dirty="0" smtClean="0">
                <a:solidFill>
                  <a:schemeClr val="bg1"/>
                </a:solidFill>
                <a:effectLst>
                  <a:outerShdw blurRad="38100" dist="38100" dir="2700000" algn="tl">
                    <a:srgbClr val="000000">
                      <a:alpha val="43137"/>
                    </a:srgbClr>
                  </a:outerShdw>
                </a:effectLst>
              </a:rPr>
              <a:t>Volume </a:t>
            </a:r>
            <a:r>
              <a:rPr lang="id-ID" b="1" dirty="0">
                <a:solidFill>
                  <a:schemeClr val="bg1"/>
                </a:solidFill>
                <a:effectLst>
                  <a:outerShdw blurRad="38100" dist="38100" dir="2700000" algn="tl">
                    <a:srgbClr val="000000">
                      <a:alpha val="43137"/>
                    </a:srgbClr>
                  </a:outerShdw>
                </a:effectLst>
              </a:rPr>
              <a:t>talang sangat ditentukan oleh intensitas hujan dan luas </a:t>
            </a:r>
            <a:r>
              <a:rPr lang="id-ID" b="1" dirty="0" smtClean="0">
                <a:solidFill>
                  <a:schemeClr val="bg1"/>
                </a:solidFill>
                <a:effectLst>
                  <a:outerShdw blurRad="38100" dist="38100" dir="2700000" algn="tl">
                    <a:srgbClr val="000000">
                      <a:alpha val="43137"/>
                    </a:srgbClr>
                  </a:outerShdw>
                </a:effectLst>
              </a:rPr>
              <a:t>atap</a:t>
            </a:r>
            <a:endParaRPr lang="id-ID"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419525" y="2706949"/>
            <a:ext cx="4265569" cy="3372918"/>
          </a:xfrm>
        </p:spPr>
        <p:txBody>
          <a:bodyPr>
            <a:noAutofit/>
          </a:bodyPr>
          <a:lstStyle/>
          <a:p>
            <a:pPr marL="0" indent="0">
              <a:lnSpc>
                <a:spcPct val="120000"/>
              </a:lnSpc>
              <a:spcBef>
                <a:spcPts val="0"/>
              </a:spcBef>
              <a:buNone/>
            </a:pPr>
            <a:r>
              <a:rPr lang="pt-BR" sz="2200" b="1" dirty="0" smtClean="0">
                <a:solidFill>
                  <a:schemeClr val="bg1"/>
                </a:solidFill>
              </a:rPr>
              <a:t>Bila </a:t>
            </a:r>
            <a:r>
              <a:rPr lang="pt-BR" sz="2200" b="1" dirty="0">
                <a:solidFill>
                  <a:schemeClr val="bg1"/>
                </a:solidFill>
              </a:rPr>
              <a:t>luas atap 75 </a:t>
            </a:r>
            <a:r>
              <a:rPr lang="pt-BR" sz="2200" b="1" dirty="0" smtClean="0">
                <a:solidFill>
                  <a:schemeClr val="bg1"/>
                </a:solidFill>
              </a:rPr>
              <a:t>m2</a:t>
            </a:r>
            <a:r>
              <a:rPr lang="id-ID" sz="2200" b="1" dirty="0" smtClean="0">
                <a:solidFill>
                  <a:schemeClr val="bg1"/>
                </a:solidFill>
              </a:rPr>
              <a:t>. </a:t>
            </a:r>
            <a:r>
              <a:rPr lang="sv-SE" sz="2200" b="1" dirty="0" smtClean="0">
                <a:solidFill>
                  <a:schemeClr val="bg1"/>
                </a:solidFill>
              </a:rPr>
              <a:t>Berapa</a:t>
            </a:r>
            <a:r>
              <a:rPr lang="sv-SE" sz="2200" b="1" dirty="0">
                <a:solidFill>
                  <a:schemeClr val="bg1"/>
                </a:solidFill>
              </a:rPr>
              <a:t>: </a:t>
            </a:r>
            <a:endParaRPr lang="id-ID" sz="2200" b="1" dirty="0" smtClean="0">
              <a:solidFill>
                <a:schemeClr val="bg1"/>
              </a:solidFill>
            </a:endParaRPr>
          </a:p>
          <a:p>
            <a:pPr marL="0" indent="0">
              <a:lnSpc>
                <a:spcPct val="120000"/>
              </a:lnSpc>
              <a:spcBef>
                <a:spcPts val="0"/>
              </a:spcBef>
              <a:buNone/>
            </a:pPr>
            <a:r>
              <a:rPr lang="sv-SE" sz="2200" b="1" dirty="0" smtClean="0">
                <a:solidFill>
                  <a:schemeClr val="bg1"/>
                </a:solidFill>
              </a:rPr>
              <a:t>1. Debit </a:t>
            </a:r>
            <a:r>
              <a:rPr lang="sv-SE" sz="2200" b="1" dirty="0">
                <a:solidFill>
                  <a:schemeClr val="bg1"/>
                </a:solidFill>
              </a:rPr>
              <a:t>air </a:t>
            </a:r>
            <a:r>
              <a:rPr lang="sv-SE" sz="2200" b="1" dirty="0" smtClean="0">
                <a:solidFill>
                  <a:schemeClr val="bg1"/>
                </a:solidFill>
              </a:rPr>
              <a:t>hujan</a:t>
            </a:r>
            <a:r>
              <a:rPr lang="id-ID" sz="2200" b="1" dirty="0" smtClean="0">
                <a:solidFill>
                  <a:schemeClr val="bg1"/>
                </a:solidFill>
              </a:rPr>
              <a:t>? </a:t>
            </a:r>
          </a:p>
          <a:p>
            <a:pPr marL="0" indent="0">
              <a:lnSpc>
                <a:spcPct val="120000"/>
              </a:lnSpc>
              <a:spcBef>
                <a:spcPts val="0"/>
              </a:spcBef>
              <a:buNone/>
            </a:pPr>
            <a:r>
              <a:rPr lang="id-ID" sz="2200" b="1" dirty="0" smtClean="0">
                <a:solidFill>
                  <a:schemeClr val="bg1"/>
                </a:solidFill>
              </a:rPr>
              <a:t>2</a:t>
            </a:r>
            <a:r>
              <a:rPr lang="id-ID" sz="2200" b="1" dirty="0">
                <a:solidFill>
                  <a:schemeClr val="bg1"/>
                </a:solidFill>
              </a:rPr>
              <a:t>. Luas </a:t>
            </a:r>
            <a:r>
              <a:rPr lang="id-ID" sz="2200" b="1" dirty="0" smtClean="0">
                <a:solidFill>
                  <a:schemeClr val="bg1"/>
                </a:solidFill>
              </a:rPr>
              <a:t>talang? </a:t>
            </a:r>
          </a:p>
          <a:p>
            <a:pPr marL="0" indent="0">
              <a:lnSpc>
                <a:spcPct val="120000"/>
              </a:lnSpc>
              <a:spcBef>
                <a:spcPts val="0"/>
              </a:spcBef>
              <a:buNone/>
            </a:pPr>
            <a:r>
              <a:rPr lang="id-ID" sz="2200" b="1" dirty="0" smtClean="0">
                <a:solidFill>
                  <a:schemeClr val="bg1"/>
                </a:solidFill>
              </a:rPr>
              <a:t>3</a:t>
            </a:r>
            <a:r>
              <a:rPr lang="id-ID" sz="2200" b="1" dirty="0">
                <a:solidFill>
                  <a:schemeClr val="bg1"/>
                </a:solidFill>
              </a:rPr>
              <a:t>. Diameter talan</a:t>
            </a:r>
          </a:p>
          <a:p>
            <a:pPr marL="0" indent="0">
              <a:lnSpc>
                <a:spcPct val="120000"/>
              </a:lnSpc>
              <a:spcBef>
                <a:spcPts val="0"/>
              </a:spcBef>
              <a:buNone/>
            </a:pPr>
            <a:r>
              <a:rPr lang="id-ID" sz="2200" b="1" i="1" dirty="0">
                <a:solidFill>
                  <a:schemeClr val="bg1"/>
                </a:solidFill>
              </a:rPr>
              <a:t>Penyelesaian:</a:t>
            </a:r>
          </a:p>
          <a:p>
            <a:pPr marL="0" indent="0">
              <a:lnSpc>
                <a:spcPct val="120000"/>
              </a:lnSpc>
              <a:spcBef>
                <a:spcPts val="0"/>
              </a:spcBef>
              <a:buNone/>
            </a:pPr>
            <a:r>
              <a:rPr lang="id-ID" sz="2200" b="1" dirty="0">
                <a:solidFill>
                  <a:schemeClr val="bg1"/>
                </a:solidFill>
              </a:rPr>
              <a:t>- Luas atap= 75 m2</a:t>
            </a:r>
          </a:p>
          <a:p>
            <a:pPr marL="0" indent="0">
              <a:lnSpc>
                <a:spcPct val="120000"/>
              </a:lnSpc>
              <a:spcBef>
                <a:spcPts val="0"/>
              </a:spcBef>
              <a:buNone/>
            </a:pPr>
            <a:r>
              <a:rPr lang="id-ID" sz="2200" b="1" dirty="0">
                <a:solidFill>
                  <a:schemeClr val="bg1"/>
                </a:solidFill>
              </a:rPr>
              <a:t>- Intensitas hujan terbesar</a:t>
            </a:r>
          </a:p>
          <a:p>
            <a:pPr marL="0" indent="0">
              <a:lnSpc>
                <a:spcPct val="120000"/>
              </a:lnSpc>
              <a:spcBef>
                <a:spcPts val="0"/>
              </a:spcBef>
              <a:buNone/>
            </a:pPr>
            <a:r>
              <a:rPr lang="id-ID" sz="2200" b="1" dirty="0">
                <a:solidFill>
                  <a:schemeClr val="bg1"/>
                </a:solidFill>
              </a:rPr>
              <a:t> </a:t>
            </a:r>
            <a:r>
              <a:rPr lang="id-ID" sz="2200" b="1" dirty="0" smtClean="0">
                <a:solidFill>
                  <a:schemeClr val="bg1"/>
                </a:solidFill>
              </a:rPr>
              <a:t>  </a:t>
            </a:r>
            <a:r>
              <a:rPr lang="fi-FI" sz="2200" b="1" dirty="0" smtClean="0">
                <a:solidFill>
                  <a:schemeClr val="bg1"/>
                </a:solidFill>
              </a:rPr>
              <a:t>5 </a:t>
            </a:r>
            <a:r>
              <a:rPr lang="fi-FI" sz="2200" b="1" dirty="0">
                <a:solidFill>
                  <a:schemeClr val="bg1"/>
                </a:solidFill>
              </a:rPr>
              <a:t>menit ==&gt; 3,25 mm= 0,00325 </a:t>
            </a:r>
            <a:r>
              <a:rPr lang="fi-FI" sz="2200" b="1" dirty="0" smtClean="0">
                <a:solidFill>
                  <a:schemeClr val="bg1"/>
                </a:solidFill>
              </a:rPr>
              <a:t>m</a:t>
            </a:r>
            <a:endParaRPr lang="id-ID" sz="2200" b="1" dirty="0" smtClean="0">
              <a:solidFill>
                <a:schemeClr val="bg1"/>
              </a:solidFill>
            </a:endParaRPr>
          </a:p>
        </p:txBody>
      </p:sp>
      <p:pic>
        <p:nvPicPr>
          <p:cNvPr id="4" name="Picture 3"/>
          <p:cNvPicPr>
            <a:picLocks noChangeAspect="1"/>
          </p:cNvPicPr>
          <p:nvPr/>
        </p:nvPicPr>
        <p:blipFill>
          <a:blip r:embed="rId3"/>
          <a:stretch>
            <a:fillRect/>
          </a:stretch>
        </p:blipFill>
        <p:spPr>
          <a:xfrm>
            <a:off x="795755" y="2748589"/>
            <a:ext cx="6385804" cy="3331278"/>
          </a:xfrm>
          <a:prstGeom prst="rect">
            <a:avLst/>
          </a:prstGeom>
        </p:spPr>
      </p:pic>
      <p:sp>
        <p:nvSpPr>
          <p:cNvPr id="5" name="Rectangle 4"/>
          <p:cNvSpPr/>
          <p:nvPr/>
        </p:nvSpPr>
        <p:spPr>
          <a:xfrm>
            <a:off x="614248" y="2100461"/>
            <a:ext cx="6567311" cy="461665"/>
          </a:xfrm>
          <a:prstGeom prst="rect">
            <a:avLst/>
          </a:prstGeom>
        </p:spPr>
        <p:txBody>
          <a:bodyPr wrap="none">
            <a:spAutoFit/>
          </a:bodyPr>
          <a:lstStyle/>
          <a:p>
            <a:r>
              <a:rPr lang="es-ES" sz="2400" b="1" dirty="0">
                <a:solidFill>
                  <a:schemeClr val="bg1"/>
                </a:solidFill>
              </a:rPr>
              <a:t>Data lama </a:t>
            </a:r>
            <a:r>
              <a:rPr lang="es-ES" sz="2400" b="1" dirty="0" err="1">
                <a:solidFill>
                  <a:schemeClr val="bg1"/>
                </a:solidFill>
              </a:rPr>
              <a:t>hujan</a:t>
            </a:r>
            <a:r>
              <a:rPr lang="es-ES" sz="2400" b="1" dirty="0">
                <a:solidFill>
                  <a:schemeClr val="bg1"/>
                </a:solidFill>
              </a:rPr>
              <a:t> dan intensitas/</a:t>
            </a:r>
            <a:r>
              <a:rPr lang="es-ES" sz="2400" b="1" dirty="0" err="1">
                <a:solidFill>
                  <a:schemeClr val="bg1"/>
                </a:solidFill>
              </a:rPr>
              <a:t>tinggi</a:t>
            </a:r>
            <a:r>
              <a:rPr lang="es-ES" sz="2400" b="1" dirty="0">
                <a:solidFill>
                  <a:schemeClr val="bg1"/>
                </a:solidFill>
              </a:rPr>
              <a:t> </a:t>
            </a:r>
            <a:r>
              <a:rPr lang="es-ES" sz="2400" b="1" dirty="0" err="1">
                <a:solidFill>
                  <a:schemeClr val="bg1"/>
                </a:solidFill>
              </a:rPr>
              <a:t>curah</a:t>
            </a:r>
            <a:r>
              <a:rPr lang="es-ES" sz="2400" b="1" dirty="0">
                <a:solidFill>
                  <a:schemeClr val="bg1"/>
                </a:solidFill>
              </a:rPr>
              <a:t> </a:t>
            </a:r>
            <a:r>
              <a:rPr lang="es-ES" sz="2400" b="1" dirty="0" err="1">
                <a:solidFill>
                  <a:schemeClr val="bg1"/>
                </a:solidFill>
              </a:rPr>
              <a:t>hujan</a:t>
            </a:r>
            <a:endParaRPr lang="id-ID" sz="2400" b="1" dirty="0">
              <a:solidFill>
                <a:schemeClr val="bg1"/>
              </a:solidFill>
            </a:endParaRPr>
          </a:p>
        </p:txBody>
      </p:sp>
    </p:spTree>
    <p:extLst>
      <p:ext uri="{BB962C8B-B14F-4D97-AF65-F5344CB8AC3E}">
        <p14:creationId xmlns:p14="http://schemas.microsoft.com/office/powerpoint/2010/main" val="2679407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ir Hujan dalam Alquran dan Penjelasan Ilmiahnya | IH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id-ID" b="1" dirty="0" smtClean="0">
                <a:solidFill>
                  <a:schemeClr val="bg1"/>
                </a:solidFill>
                <a:effectLst>
                  <a:outerShdw blurRad="38100" dist="38100" dir="2700000" algn="tl">
                    <a:srgbClr val="000000">
                      <a:alpha val="43137"/>
                    </a:srgbClr>
                  </a:outerShdw>
                </a:effectLst>
              </a:rPr>
              <a:t>1. DEBIT AIR HUJAN</a:t>
            </a:r>
            <a:endParaRPr lang="id-ID"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id-ID" b="1" dirty="0" smtClean="0">
                <a:solidFill>
                  <a:schemeClr val="bg1"/>
                </a:solidFill>
                <a:effectLst>
                  <a:outerShdw blurRad="38100" dist="38100" dir="2700000" algn="tl">
                    <a:srgbClr val="000000">
                      <a:alpha val="43137"/>
                    </a:srgbClr>
                  </a:outerShdw>
                </a:effectLst>
              </a:rPr>
              <a:t>Debit </a:t>
            </a:r>
            <a:r>
              <a:rPr lang="id-ID" b="1" dirty="0">
                <a:solidFill>
                  <a:schemeClr val="bg1"/>
                </a:solidFill>
                <a:effectLst>
                  <a:outerShdw blurRad="38100" dist="38100" dir="2700000" algn="tl">
                    <a:srgbClr val="000000">
                      <a:alpha val="43137"/>
                    </a:srgbClr>
                  </a:outerShdw>
                </a:effectLst>
              </a:rPr>
              <a:t>air hujan </a:t>
            </a:r>
            <a:r>
              <a:rPr lang="id-ID" b="1" dirty="0" smtClean="0">
                <a:solidFill>
                  <a:schemeClr val="bg1"/>
                </a:solidFill>
                <a:effectLst>
                  <a:outerShdw blurRad="38100" dist="38100" dir="2700000" algn="tl">
                    <a:srgbClr val="000000">
                      <a:alpha val="43137"/>
                    </a:srgbClr>
                  </a:outerShdw>
                </a:effectLst>
              </a:rPr>
              <a:t>	= </a:t>
            </a:r>
            <a:r>
              <a:rPr lang="id-ID" b="1" dirty="0">
                <a:solidFill>
                  <a:schemeClr val="bg1"/>
                </a:solidFill>
                <a:effectLst>
                  <a:outerShdw blurRad="38100" dist="38100" dir="2700000" algn="tl">
                    <a:srgbClr val="000000">
                      <a:alpha val="43137"/>
                    </a:srgbClr>
                  </a:outerShdw>
                </a:effectLst>
              </a:rPr>
              <a:t>Luas atap x intensitas hujan</a:t>
            </a:r>
          </a:p>
          <a:p>
            <a:pPr marL="0" indent="0">
              <a:buNone/>
            </a:pPr>
            <a:r>
              <a:rPr lang="id-ID" b="1" dirty="0" smtClean="0">
                <a:solidFill>
                  <a:schemeClr val="bg1"/>
                </a:solidFill>
                <a:effectLst>
                  <a:outerShdw blurRad="38100" dist="38100" dir="2700000" algn="tl">
                    <a:srgbClr val="000000">
                      <a:alpha val="43137"/>
                    </a:srgbClr>
                  </a:outerShdw>
                </a:effectLst>
              </a:rPr>
              <a:t>			</a:t>
            </a:r>
            <a:r>
              <a:rPr lang="pt-BR" b="1" dirty="0" smtClean="0">
                <a:solidFill>
                  <a:schemeClr val="bg1"/>
                </a:solidFill>
                <a:effectLst>
                  <a:outerShdw blurRad="38100" dist="38100" dir="2700000" algn="tl">
                    <a:srgbClr val="000000">
                      <a:alpha val="43137"/>
                    </a:srgbClr>
                  </a:outerShdw>
                </a:effectLst>
              </a:rPr>
              <a:t>= </a:t>
            </a:r>
            <a:r>
              <a:rPr lang="pt-BR" b="1" dirty="0">
                <a:solidFill>
                  <a:schemeClr val="bg1"/>
                </a:solidFill>
                <a:effectLst>
                  <a:outerShdw blurRad="38100" dist="38100" dir="2700000" algn="tl">
                    <a:srgbClr val="000000">
                      <a:alpha val="43137"/>
                    </a:srgbClr>
                  </a:outerShdw>
                </a:effectLst>
              </a:rPr>
              <a:t>Luas atap x intensitas hujan</a:t>
            </a:r>
          </a:p>
          <a:p>
            <a:pPr marL="0" indent="0">
              <a:buNone/>
            </a:pPr>
            <a:r>
              <a:rPr lang="id-ID" b="1" dirty="0" smtClean="0">
                <a:solidFill>
                  <a:schemeClr val="bg1"/>
                </a:solidFill>
                <a:effectLst>
                  <a:outerShdw blurRad="38100" dist="38100" dir="2700000" algn="tl">
                    <a:srgbClr val="000000">
                      <a:alpha val="43137"/>
                    </a:srgbClr>
                  </a:outerShdw>
                </a:effectLst>
              </a:rPr>
              <a:t>			= </a:t>
            </a:r>
            <a:r>
              <a:rPr lang="id-ID" b="1" dirty="0">
                <a:solidFill>
                  <a:schemeClr val="bg1"/>
                </a:solidFill>
                <a:effectLst>
                  <a:outerShdw blurRad="38100" dist="38100" dir="2700000" algn="tl">
                    <a:srgbClr val="000000">
                      <a:alpha val="43137"/>
                    </a:srgbClr>
                  </a:outerShdw>
                </a:effectLst>
              </a:rPr>
              <a:t>75 m2 x 0,00325 m</a:t>
            </a:r>
          </a:p>
          <a:p>
            <a:pPr marL="0" indent="0">
              <a:buNone/>
            </a:pPr>
            <a:r>
              <a:rPr lang="id-ID" b="1" dirty="0" smtClean="0">
                <a:solidFill>
                  <a:schemeClr val="bg1"/>
                </a:solidFill>
                <a:effectLst>
                  <a:outerShdw blurRad="38100" dist="38100" dir="2700000" algn="tl">
                    <a:srgbClr val="000000">
                      <a:alpha val="43137"/>
                    </a:srgbClr>
                  </a:outerShdw>
                </a:effectLst>
              </a:rPr>
              <a:t>			</a:t>
            </a:r>
            <a:r>
              <a:rPr lang="fi-FI" b="1" dirty="0" smtClean="0">
                <a:solidFill>
                  <a:schemeClr val="bg1"/>
                </a:solidFill>
                <a:effectLst>
                  <a:outerShdw blurRad="38100" dist="38100" dir="2700000" algn="tl">
                    <a:srgbClr val="000000">
                      <a:alpha val="43137"/>
                    </a:srgbClr>
                  </a:outerShdw>
                </a:effectLst>
              </a:rPr>
              <a:t>= </a:t>
            </a:r>
            <a:r>
              <a:rPr lang="fi-FI" b="1" dirty="0">
                <a:solidFill>
                  <a:schemeClr val="bg1"/>
                </a:solidFill>
                <a:effectLst>
                  <a:outerShdw blurRad="38100" dist="38100" dir="2700000" algn="tl">
                    <a:srgbClr val="000000">
                      <a:alpha val="43137"/>
                    </a:srgbClr>
                  </a:outerShdw>
                </a:effectLst>
              </a:rPr>
              <a:t>0,24375 m3 ===&gt; selama 5 menit</a:t>
            </a:r>
          </a:p>
          <a:p>
            <a:pPr marL="0" indent="0">
              <a:buNone/>
            </a:pPr>
            <a:r>
              <a:rPr lang="id-ID" b="1" dirty="0" smtClean="0">
                <a:solidFill>
                  <a:schemeClr val="bg1"/>
                </a:solidFill>
                <a:effectLst>
                  <a:outerShdw blurRad="38100" dist="38100" dir="2700000" algn="tl">
                    <a:srgbClr val="000000">
                      <a:alpha val="43137"/>
                    </a:srgbClr>
                  </a:outerShdw>
                </a:effectLst>
              </a:rPr>
              <a:t>			= </a:t>
            </a:r>
            <a:r>
              <a:rPr lang="id-ID" b="1" dirty="0">
                <a:solidFill>
                  <a:schemeClr val="bg1"/>
                </a:solidFill>
                <a:effectLst>
                  <a:outerShdw blurRad="38100" dist="38100" dir="2700000" algn="tl">
                    <a:srgbClr val="000000">
                      <a:alpha val="43137"/>
                    </a:srgbClr>
                  </a:outerShdw>
                </a:effectLst>
              </a:rPr>
              <a:t>0,24375 m3 : 5 menit</a:t>
            </a:r>
          </a:p>
          <a:p>
            <a:pPr marL="0" indent="0">
              <a:buNone/>
            </a:pPr>
            <a:r>
              <a:rPr lang="id-ID" b="1" dirty="0" smtClean="0">
                <a:solidFill>
                  <a:schemeClr val="bg1"/>
                </a:solidFill>
                <a:effectLst>
                  <a:outerShdw blurRad="38100" dist="38100" dir="2700000" algn="tl">
                    <a:srgbClr val="000000">
                      <a:alpha val="43137"/>
                    </a:srgbClr>
                  </a:outerShdw>
                </a:effectLst>
              </a:rPr>
              <a:t>			= </a:t>
            </a:r>
            <a:r>
              <a:rPr lang="id-ID" b="1" dirty="0">
                <a:solidFill>
                  <a:schemeClr val="bg1"/>
                </a:solidFill>
                <a:effectLst>
                  <a:outerShdw blurRad="38100" dist="38100" dir="2700000" algn="tl">
                    <a:srgbClr val="000000">
                      <a:alpha val="43137"/>
                    </a:srgbClr>
                  </a:outerShdw>
                </a:effectLst>
              </a:rPr>
              <a:t>8,125 . 10-4 m3/detik</a:t>
            </a:r>
            <a:endParaRPr lang="id-ID"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1328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856</Words>
  <Application>Microsoft Office PowerPoint</Application>
  <PresentationFormat>Widescreen</PresentationFormat>
  <Paragraphs>148</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Sumber Air Dan Karakteristiknya Air Hujan Sebagai Sumber Air Bersih</vt:lpstr>
      <vt:lpstr>SIFAT AIR HUJAN</vt:lpstr>
      <vt:lpstr>SIFAT AIR HUJAN</vt:lpstr>
      <vt:lpstr>INTENSITAS CURAH HUJAN</vt:lpstr>
      <vt:lpstr>DERAJAT HUJAN DAN INTENSITAS CURAH HUJAN</vt:lpstr>
      <vt:lpstr>Intensitas hujan, ukuran butir hujan, massa, dan kecepatan jatuh</vt:lpstr>
      <vt:lpstr>PERHITUNGAN KONSTRUKSI TALANG</vt:lpstr>
      <vt:lpstr>Contoh: Volume talang sangat ditentukan oleh intensitas hujan dan luas atap</vt:lpstr>
      <vt:lpstr>1. DEBIT AIR HUJAN</vt:lpstr>
      <vt:lpstr>2. LUAS TALANG</vt:lpstr>
      <vt:lpstr>3. DIAMETER TALANG</vt:lpstr>
      <vt:lpstr>4. PIPA MENGALIR</vt:lpstr>
      <vt:lpstr>5. LUAS PIPA (A)</vt:lpstr>
      <vt:lpstr>6. DIAMETER PIPA</vt:lpstr>
      <vt:lpstr>7. KAPASITAS BAK PENAMPUNGAN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Sumber Air Dan Karakteristiknya Air Hujan Sebagai Sumber Air Bersih</dc:title>
  <dc:creator>HP</dc:creator>
  <cp:lastModifiedBy>HP</cp:lastModifiedBy>
  <cp:revision>18</cp:revision>
  <dcterms:created xsi:type="dcterms:W3CDTF">2022-09-29T21:41:14Z</dcterms:created>
  <dcterms:modified xsi:type="dcterms:W3CDTF">2022-09-29T22:54:47Z</dcterms:modified>
</cp:coreProperties>
</file>