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0" autoAdjust="0"/>
    <p:restoredTop sz="94660"/>
  </p:normalViewPr>
  <p:slideViewPr>
    <p:cSldViewPr snapToGrid="0">
      <p:cViewPr varScale="1">
        <p:scale>
          <a:sx n="38" d="100"/>
          <a:sy n="38" d="100"/>
        </p:scale>
        <p:origin x="57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7DF38-39F3-403F-9E43-1825919C0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584761-4805-4310-BC7C-2C97082FD5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8C7F4-55CD-4C46-90B1-44ACFBD1A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82B35-DD2E-4954-950E-BC6875A4C00F}" type="datetimeFigureOut">
              <a:rPr lang="en-ID" smtClean="0"/>
              <a:t>11/07/2025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889A9-A447-421C-8FAD-AB7421D72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A4977-19E8-49EC-9FDB-7EE967FFB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23CA-7D11-4F9A-8CFC-B73E1A2A5E8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21620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50110-1DD4-44C0-B85F-822EC98FE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F86291-E65F-4C57-BA0D-C9F14AA42C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7FB00-ADC1-4EAD-AE71-DF63F7B03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82B35-DD2E-4954-950E-BC6875A4C00F}" type="datetimeFigureOut">
              <a:rPr lang="en-ID" smtClean="0"/>
              <a:t>11/07/2025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87507-B4D3-428E-A335-4E743E37A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29EAA6-81FB-4476-A73C-E3EC25318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23CA-7D11-4F9A-8CFC-B73E1A2A5E8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29963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A8CF8E-741E-4147-9859-6E67D59F5F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F1684C-AD0D-4BDD-83BA-F44EFE456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C7D79-967B-4AEE-B96D-0A2F61F20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82B35-DD2E-4954-950E-BC6875A4C00F}" type="datetimeFigureOut">
              <a:rPr lang="en-ID" smtClean="0"/>
              <a:t>11/07/2025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8946C-206E-4FB7-A624-788D7BB72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9660DF-89A3-4EFE-8425-7F1906FA5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23CA-7D11-4F9A-8CFC-B73E1A2A5E8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28677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7502C-A091-42D7-8235-10FAF1439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427AB-D747-41AE-A82A-FD3296CA8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0AD0C-C97E-43A8-881C-A81D0AB5F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82B35-DD2E-4954-950E-BC6875A4C00F}" type="datetimeFigureOut">
              <a:rPr lang="en-ID" smtClean="0"/>
              <a:t>11/07/2025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1AF82-7894-4169-AB8F-AF45DF048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0D63C-1F84-4ACF-8A70-A4F38BDE6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23CA-7D11-4F9A-8CFC-B73E1A2A5E8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1718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02B6C-DC24-4318-8F8B-F0C4754E9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49FE05-A4BB-44D4-A5A8-FA3FA35E3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19ED2-DDC2-48F6-975D-ADBE122F2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82B35-DD2E-4954-950E-BC6875A4C00F}" type="datetimeFigureOut">
              <a:rPr lang="en-ID" smtClean="0"/>
              <a:t>11/07/2025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D23A0-5E86-46C9-AEDF-8B2D5CB75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2A686-20EF-4307-B961-8F8D76FAB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23CA-7D11-4F9A-8CFC-B73E1A2A5E8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3440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4633A-0403-4660-9792-0FE315052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AA747-8846-4F2F-A049-EB65320D4F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F46D63-549F-451F-B095-ABA948A412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75B434-C42C-4F0E-81AF-69FB9A573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82B35-DD2E-4954-950E-BC6875A4C00F}" type="datetimeFigureOut">
              <a:rPr lang="en-ID" smtClean="0"/>
              <a:t>11/07/2025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F10038-FB24-44E6-BE4B-9345CF678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4A948-93A8-4D1B-8928-3DCF1BE74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23CA-7D11-4F9A-8CFC-B73E1A2A5E8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96756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E675B-4EF0-4D35-9EFA-F07AB3638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323620-A4F1-432E-8A70-AAD079B02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F90579-A45E-4293-B168-5A588B12E1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C4B650-E0C8-4C1E-9599-B954EE746D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83A548-BECA-4E27-ABA7-FF487F4177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42B159-8C0D-47D4-94FA-984261B30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82B35-DD2E-4954-950E-BC6875A4C00F}" type="datetimeFigureOut">
              <a:rPr lang="en-ID" smtClean="0"/>
              <a:t>11/07/2025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CA15D5-DCED-46BF-8370-FFA8EC274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065190-3754-4373-B3DB-5FFFA245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23CA-7D11-4F9A-8CFC-B73E1A2A5E8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41333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1F5E0-58DC-4302-9968-013C8312C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99E855-E3DD-429A-B0CA-018818EAC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82B35-DD2E-4954-950E-BC6875A4C00F}" type="datetimeFigureOut">
              <a:rPr lang="en-ID" smtClean="0"/>
              <a:t>11/07/2025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F8E152-4B30-4E01-9662-331CE53FA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E05FFF-BBEA-49CE-B2A1-DB7BA6384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23CA-7D11-4F9A-8CFC-B73E1A2A5E8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8780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02C99C-4442-46A3-A14B-B38B1200F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82B35-DD2E-4954-950E-BC6875A4C00F}" type="datetimeFigureOut">
              <a:rPr lang="en-ID" smtClean="0"/>
              <a:t>11/07/2025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2F908F-617D-414F-82FE-FE256CFEB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35E8E5-EFC5-458C-B164-68CF7A1E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23CA-7D11-4F9A-8CFC-B73E1A2A5E8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4832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03571-1FFA-48CD-A0BD-2B6C6837A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28D6-11F9-46F3-8B5F-CB9248471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8490F8-927C-440D-8FBC-DC79EC6A53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836BEF-EF15-4A09-8F07-A5B2FB90F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82B35-DD2E-4954-950E-BC6875A4C00F}" type="datetimeFigureOut">
              <a:rPr lang="en-ID" smtClean="0"/>
              <a:t>11/07/2025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71780E-F366-4732-930B-D960A1413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D5952F-4135-4820-BBB6-FA3ADA51C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23CA-7D11-4F9A-8CFC-B73E1A2A5E8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8995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1BE68-C672-416C-ADA5-FA4309895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D0D85A-7C72-43BC-9427-B47F20BA2D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A0A0A0-FF94-4474-8B3B-16B232AE1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ACF98-0615-4AC5-90FE-06D75430D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82B35-DD2E-4954-950E-BC6875A4C00F}" type="datetimeFigureOut">
              <a:rPr lang="en-ID" smtClean="0"/>
              <a:t>11/07/2025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845716-6A15-4097-A2BB-C612F426C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E2EB2-CF45-430C-B4B8-73AD39DA3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23CA-7D11-4F9A-8CFC-B73E1A2A5E8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4179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55710D-DFEC-48EB-842C-25E279F36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88D6E3-E49C-43DD-BD8D-D1004E051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F9E6E-309E-4837-B771-218DC19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82B35-DD2E-4954-950E-BC6875A4C00F}" type="datetimeFigureOut">
              <a:rPr lang="en-ID" smtClean="0"/>
              <a:t>11/07/2025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99C57-C76F-4983-9E08-F4F3317AF5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8C2FC-0B68-4558-9FF0-12913E6519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123CA-7D11-4F9A-8CFC-B73E1A2A5E8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67478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4EA41-463A-45DD-9DA9-1B28025436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68362"/>
            <a:ext cx="9144000" cy="2387600"/>
          </a:xfrm>
        </p:spPr>
        <p:txBody>
          <a:bodyPr/>
          <a:lstStyle/>
          <a:p>
            <a:r>
              <a:rPr lang="en-ID" b="1" dirty="0"/>
              <a:t>Gaya </a:t>
            </a:r>
            <a:r>
              <a:rPr lang="en-ID" b="1" dirty="0" err="1"/>
              <a:t>Kepemimpinan</a:t>
            </a:r>
            <a:r>
              <a:rPr lang="en-ID" b="1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2EF006-3DF8-4D05-8EA9-C45D8FDAC7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Frengki</a:t>
            </a:r>
            <a:r>
              <a:rPr lang="en-US" dirty="0"/>
              <a:t> </a:t>
            </a:r>
            <a:r>
              <a:rPr lang="en-US" dirty="0" err="1"/>
              <a:t>Apryanto</a:t>
            </a:r>
            <a:r>
              <a:rPr lang="en-US" dirty="0"/>
              <a:t>, </a:t>
            </a:r>
            <a:r>
              <a:rPr lang="en-US" dirty="0" err="1"/>
              <a:t>S.Kep</a:t>
            </a:r>
            <a:r>
              <a:rPr lang="en-US" dirty="0"/>
              <a:t>., </a:t>
            </a:r>
            <a:r>
              <a:rPr lang="en-US" dirty="0" err="1"/>
              <a:t>Ners</a:t>
            </a:r>
            <a:r>
              <a:rPr lang="en-US" dirty="0"/>
              <a:t>., </a:t>
            </a:r>
            <a:r>
              <a:rPr lang="en-US" dirty="0" err="1"/>
              <a:t>M.Kep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83827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0BF20-A092-4125-84C1-7C87D6A1F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Ciri</a:t>
            </a:r>
            <a:r>
              <a:rPr lang="en-ID" dirty="0"/>
              <a:t> Gaya </a:t>
            </a:r>
            <a:r>
              <a:rPr lang="en-ID" dirty="0" err="1"/>
              <a:t>Kepemimpinan</a:t>
            </a:r>
            <a:r>
              <a:rPr lang="en-ID" dirty="0"/>
              <a:t> </a:t>
            </a:r>
            <a:r>
              <a:rPr lang="en-ID" dirty="0" err="1"/>
              <a:t>Otoriter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Keperawatan</a:t>
            </a:r>
            <a:r>
              <a:rPr lang="en-ID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DC82B-CF66-4309-8504-B91B467E6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D" dirty="0" err="1"/>
              <a:t>Struktur</a:t>
            </a:r>
            <a:r>
              <a:rPr lang="en-ID" dirty="0"/>
              <a:t> </a:t>
            </a:r>
            <a:r>
              <a:rPr lang="en-ID" dirty="0" err="1"/>
              <a:t>jelas</a:t>
            </a:r>
            <a:r>
              <a:rPr lang="en-ID" dirty="0"/>
              <a:t>: </a:t>
            </a:r>
            <a:r>
              <a:rPr lang="en-ID" dirty="0" err="1"/>
              <a:t>Tugas</a:t>
            </a:r>
            <a:r>
              <a:rPr lang="en-ID" dirty="0"/>
              <a:t>, </a:t>
            </a:r>
            <a:r>
              <a:rPr lang="en-ID" dirty="0" err="1"/>
              <a:t>prosedur</a:t>
            </a:r>
            <a:r>
              <a:rPr lang="en-ID" dirty="0"/>
              <a:t>, dan </a:t>
            </a:r>
            <a:r>
              <a:rPr lang="en-ID" dirty="0" err="1"/>
              <a:t>tanggung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 </a:t>
            </a:r>
            <a:r>
              <a:rPr lang="en-ID" dirty="0" err="1"/>
              <a:t>ditetapkan</a:t>
            </a:r>
            <a:r>
              <a:rPr lang="en-ID" dirty="0"/>
              <a:t> </a:t>
            </a:r>
            <a:r>
              <a:rPr lang="en-ID" dirty="0" err="1"/>
              <a:t>sepihak</a:t>
            </a:r>
            <a:r>
              <a:rPr lang="en-ID" dirty="0"/>
              <a:t>.  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/>
              <a:t>Minim </a:t>
            </a:r>
            <a:r>
              <a:rPr lang="en-ID" dirty="0" err="1"/>
              <a:t>fleksibilitas</a:t>
            </a:r>
            <a:r>
              <a:rPr lang="en-ID" dirty="0"/>
              <a:t>: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mengikuti</a:t>
            </a:r>
            <a:r>
              <a:rPr lang="en-ID" dirty="0"/>
              <a:t> </a:t>
            </a:r>
            <a:r>
              <a:rPr lang="en-ID" dirty="0" err="1"/>
              <a:t>instruksi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pertanyaan</a:t>
            </a:r>
            <a:r>
              <a:rPr lang="en-ID" dirty="0"/>
              <a:t>.  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err="1"/>
              <a:t>Fokus</a:t>
            </a:r>
            <a:r>
              <a:rPr lang="en-ID" dirty="0"/>
              <a:t> pada </a:t>
            </a:r>
            <a:r>
              <a:rPr lang="en-ID" dirty="0" err="1"/>
              <a:t>hasil</a:t>
            </a:r>
            <a:r>
              <a:rPr lang="en-ID" dirty="0"/>
              <a:t>: </a:t>
            </a:r>
            <a:r>
              <a:rPr lang="en-ID" dirty="0" err="1"/>
              <a:t>Efisiensi</a:t>
            </a:r>
            <a:r>
              <a:rPr lang="en-ID" dirty="0"/>
              <a:t> dan </a:t>
            </a:r>
            <a:r>
              <a:rPr lang="en-ID" dirty="0" err="1"/>
              <a:t>keselamatan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diutamakan</a:t>
            </a:r>
            <a:r>
              <a:rPr lang="en-ID" dirty="0"/>
              <a:t> </a:t>
            </a:r>
            <a:r>
              <a:rPr lang="en-ID" dirty="0" err="1"/>
              <a:t>daripada</a:t>
            </a:r>
            <a:r>
              <a:rPr lang="en-ID" dirty="0"/>
              <a:t> </a:t>
            </a:r>
            <a:r>
              <a:rPr lang="en-ID" dirty="0" err="1"/>
              <a:t>kepuasan</a:t>
            </a:r>
            <a:r>
              <a:rPr lang="en-ID" dirty="0"/>
              <a:t> </a:t>
            </a:r>
            <a:r>
              <a:rPr lang="en-ID" dirty="0" err="1"/>
              <a:t>staf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97425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3D1F4-F72F-4123-8003-D53BC5495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73BF8-96F2-4A91-AD47-6151AC095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D" b="1" dirty="0" err="1"/>
              <a:t>Catatan</a:t>
            </a:r>
            <a:r>
              <a:rPr lang="en-ID" dirty="0"/>
              <a:t>: Gaya </a:t>
            </a:r>
            <a:r>
              <a:rPr lang="en-ID" dirty="0" err="1"/>
              <a:t>otoriter</a:t>
            </a:r>
            <a:r>
              <a:rPr lang="en-ID" dirty="0"/>
              <a:t> </a:t>
            </a:r>
            <a:r>
              <a:rPr lang="en-ID" dirty="0" err="1"/>
              <a:t>cocok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:  </a:t>
            </a:r>
          </a:p>
          <a:p>
            <a:pPr algn="just"/>
            <a:r>
              <a:rPr lang="en-ID" dirty="0" err="1"/>
              <a:t>Situasi</a:t>
            </a:r>
            <a:r>
              <a:rPr lang="en-ID" dirty="0"/>
              <a:t> </a:t>
            </a:r>
            <a:r>
              <a:rPr lang="en-ID" dirty="0" err="1"/>
              <a:t>krisis</a:t>
            </a:r>
            <a:r>
              <a:rPr lang="en-ID" dirty="0"/>
              <a:t> (</a:t>
            </a:r>
            <a:r>
              <a:rPr lang="en-ID" dirty="0" err="1"/>
              <a:t>misal</a:t>
            </a:r>
            <a:r>
              <a:rPr lang="en-ID" dirty="0"/>
              <a:t>: </a:t>
            </a:r>
            <a:r>
              <a:rPr lang="en-ID" dirty="0" err="1"/>
              <a:t>wabah</a:t>
            </a:r>
            <a:r>
              <a:rPr lang="en-ID" dirty="0"/>
              <a:t>, </a:t>
            </a:r>
            <a:r>
              <a:rPr lang="en-ID" dirty="0" err="1"/>
              <a:t>kesalahan</a:t>
            </a:r>
            <a:r>
              <a:rPr lang="en-ID" dirty="0"/>
              <a:t> </a:t>
            </a:r>
            <a:r>
              <a:rPr lang="en-ID" dirty="0" err="1"/>
              <a:t>medis</a:t>
            </a:r>
            <a:r>
              <a:rPr lang="en-ID" dirty="0"/>
              <a:t> </a:t>
            </a:r>
            <a:r>
              <a:rPr lang="en-ID" dirty="0" err="1"/>
              <a:t>berulang</a:t>
            </a:r>
            <a:r>
              <a:rPr lang="en-ID" dirty="0"/>
              <a:t>).  </a:t>
            </a:r>
          </a:p>
          <a:p>
            <a:pPr algn="just"/>
            <a:r>
              <a:rPr lang="en-ID" dirty="0"/>
              <a:t>Tim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disiplin</a:t>
            </a:r>
            <a:r>
              <a:rPr lang="en-ID" dirty="0"/>
              <a:t> </a:t>
            </a:r>
            <a:r>
              <a:rPr lang="en-ID" dirty="0" err="1"/>
              <a:t>rendah</a:t>
            </a:r>
            <a:r>
              <a:rPr lang="en-ID" dirty="0"/>
              <a:t>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membutuhkan</a:t>
            </a:r>
            <a:r>
              <a:rPr lang="en-ID" dirty="0"/>
              <a:t> </a:t>
            </a:r>
            <a:r>
              <a:rPr lang="en-ID" dirty="0" err="1"/>
              <a:t>pengawasan</a:t>
            </a:r>
            <a:r>
              <a:rPr lang="en-ID" dirty="0"/>
              <a:t> </a:t>
            </a:r>
            <a:r>
              <a:rPr lang="en-ID" dirty="0" err="1"/>
              <a:t>ketat</a:t>
            </a:r>
            <a:r>
              <a:rPr lang="en-ID" dirty="0"/>
              <a:t>.  </a:t>
            </a:r>
          </a:p>
          <a:p>
            <a:pPr algn="just"/>
            <a:r>
              <a:rPr lang="en-ID" dirty="0" err="1"/>
              <a:t>Standar</a:t>
            </a:r>
            <a:r>
              <a:rPr lang="en-ID" dirty="0"/>
              <a:t> </a:t>
            </a:r>
            <a:r>
              <a:rPr lang="en-ID" dirty="0" err="1"/>
              <a:t>keselamatan</a:t>
            </a:r>
            <a:r>
              <a:rPr lang="en-ID" dirty="0"/>
              <a:t> </a:t>
            </a:r>
            <a:r>
              <a:rPr lang="en-ID" dirty="0" err="1"/>
              <a:t>tinggi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ICU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ruang</a:t>
            </a:r>
            <a:r>
              <a:rPr lang="en-ID" dirty="0"/>
              <a:t> </a:t>
            </a:r>
            <a:r>
              <a:rPr lang="en-ID" dirty="0" err="1"/>
              <a:t>operasi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19128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C7FA5-7309-42C0-B22D-0C0127EAE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3400"/>
            <a:ext cx="10515600" cy="56435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ID" dirty="0"/>
              <a:t>3. Di </a:t>
            </a:r>
            <a:r>
              <a:rPr lang="en-ID" dirty="0" err="1"/>
              <a:t>Poliklinik</a:t>
            </a:r>
            <a:r>
              <a:rPr lang="en-ID" dirty="0"/>
              <a:t> RS "Sejahtera" yang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tim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berpengalaman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5-10 </a:t>
            </a:r>
            <a:r>
              <a:rPr lang="en-ID" dirty="0" err="1"/>
              <a:t>tahun</a:t>
            </a:r>
            <a:r>
              <a:rPr lang="en-ID" dirty="0"/>
              <a:t>, </a:t>
            </a:r>
            <a:r>
              <a:rPr lang="en-ID" dirty="0" err="1"/>
              <a:t>Kepala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kebebasan</a:t>
            </a:r>
            <a:r>
              <a:rPr lang="en-ID" dirty="0"/>
              <a:t> </a:t>
            </a:r>
            <a:r>
              <a:rPr lang="en-ID" dirty="0" err="1"/>
              <a:t>penuh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pelaksanaan</a:t>
            </a:r>
            <a:r>
              <a:rPr lang="en-ID" dirty="0"/>
              <a:t> </a:t>
            </a:r>
            <a:r>
              <a:rPr lang="en-ID" dirty="0" err="1"/>
              <a:t>asuhan</a:t>
            </a:r>
            <a:r>
              <a:rPr lang="en-ID" dirty="0"/>
              <a:t> </a:t>
            </a:r>
            <a:r>
              <a:rPr lang="en-ID" dirty="0" err="1"/>
              <a:t>keperawatan</a:t>
            </a:r>
            <a:r>
              <a:rPr lang="en-ID" dirty="0"/>
              <a:t>. </a:t>
            </a:r>
            <a:r>
              <a:rPr lang="en-ID" dirty="0" err="1"/>
              <a:t>Namun</a:t>
            </a:r>
            <a:r>
              <a:rPr lang="en-ID" dirty="0"/>
              <a:t>, </a:t>
            </a:r>
            <a:r>
              <a:rPr lang="en-ID" dirty="0" err="1"/>
              <a:t>akhir-akhir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muncul</a:t>
            </a:r>
            <a:r>
              <a:rPr lang="en-ID" dirty="0"/>
              <a:t> </a:t>
            </a:r>
            <a:r>
              <a:rPr lang="en-ID" dirty="0" err="1"/>
              <a:t>keluhan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ketidakkonsistenan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pemberian</a:t>
            </a:r>
            <a:r>
              <a:rPr lang="en-ID" dirty="0"/>
              <a:t> </a:t>
            </a:r>
            <a:r>
              <a:rPr lang="en-ID" dirty="0" err="1"/>
              <a:t>edukasi</a:t>
            </a:r>
            <a:r>
              <a:rPr lang="en-ID" dirty="0"/>
              <a:t> </a:t>
            </a:r>
            <a:r>
              <a:rPr lang="en-ID" dirty="0" err="1"/>
              <a:t>kesehatan</a:t>
            </a:r>
            <a:r>
              <a:rPr lang="en-ID" dirty="0"/>
              <a:t> dan </a:t>
            </a:r>
            <a:r>
              <a:rPr lang="en-ID" dirty="0" err="1"/>
              <a:t>kurangnya</a:t>
            </a:r>
            <a:r>
              <a:rPr lang="en-ID" dirty="0"/>
              <a:t> </a:t>
            </a:r>
            <a:r>
              <a:rPr lang="en-ID" dirty="0" err="1"/>
              <a:t>koordinasi</a:t>
            </a:r>
            <a:r>
              <a:rPr lang="en-ID" dirty="0"/>
              <a:t> </a:t>
            </a:r>
            <a:r>
              <a:rPr lang="en-ID" dirty="0" err="1"/>
              <a:t>antar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. </a:t>
            </a:r>
            <a:r>
              <a:rPr lang="en-ID" dirty="0" err="1"/>
              <a:t>Manakah</a:t>
            </a:r>
            <a:r>
              <a:rPr lang="en-ID" dirty="0"/>
              <a:t> yang PALING </a:t>
            </a:r>
            <a:r>
              <a:rPr lang="en-ID" dirty="0" err="1"/>
              <a:t>mencerminkan</a:t>
            </a:r>
            <a:r>
              <a:rPr lang="en-ID" dirty="0"/>
              <a:t> </a:t>
            </a:r>
            <a:r>
              <a:rPr lang="en-ID" dirty="0" err="1"/>
              <a:t>gaya</a:t>
            </a:r>
            <a:r>
              <a:rPr lang="en-ID" dirty="0"/>
              <a:t> </a:t>
            </a:r>
            <a:r>
              <a:rPr lang="en-ID" dirty="0" err="1"/>
              <a:t>kepemimpinan</a:t>
            </a:r>
            <a:r>
              <a:rPr lang="en-ID" dirty="0"/>
              <a:t> laissez-faire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situasi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?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aturan</a:t>
            </a:r>
            <a:r>
              <a:rPr lang="en-ID" dirty="0"/>
              <a:t> </a:t>
            </a:r>
            <a:r>
              <a:rPr lang="en-ID" dirty="0" err="1"/>
              <a:t>ketat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standar</a:t>
            </a:r>
            <a:r>
              <a:rPr lang="en-ID" dirty="0"/>
              <a:t> </a:t>
            </a:r>
            <a:r>
              <a:rPr lang="en-ID" dirty="0" err="1"/>
              <a:t>edukasi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dan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pengawasan</a:t>
            </a:r>
            <a:r>
              <a:rPr lang="en-ID" dirty="0"/>
              <a:t> </a:t>
            </a:r>
            <a:r>
              <a:rPr lang="en-ID" dirty="0" err="1"/>
              <a:t>harian</a:t>
            </a:r>
            <a:endParaRPr lang="en-ID" dirty="0"/>
          </a:p>
          <a:p>
            <a:pPr marL="514350" indent="-514350" algn="just">
              <a:buFont typeface="+mj-lt"/>
              <a:buAutoNum type="alphaLcPeriod"/>
            </a:pP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kebebasan</a:t>
            </a:r>
            <a:r>
              <a:rPr lang="en-ID" dirty="0"/>
              <a:t> </a:t>
            </a:r>
            <a:r>
              <a:rPr lang="en-ID" dirty="0" err="1"/>
              <a:t>penuh</a:t>
            </a:r>
            <a:r>
              <a:rPr lang="en-ID" dirty="0"/>
              <a:t> pada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menentukan</a:t>
            </a:r>
            <a:r>
              <a:rPr lang="en-ID" dirty="0"/>
              <a:t> </a:t>
            </a:r>
            <a:r>
              <a:rPr lang="en-ID" dirty="0" err="1"/>
              <a:t>metode</a:t>
            </a:r>
            <a:r>
              <a:rPr lang="en-ID" dirty="0"/>
              <a:t> </a:t>
            </a:r>
            <a:r>
              <a:rPr lang="en-ID" dirty="0" err="1"/>
              <a:t>edukasi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intervensi</a:t>
            </a:r>
            <a:endParaRPr lang="en-ID" dirty="0"/>
          </a:p>
          <a:p>
            <a:pPr marL="514350" indent="-514350" algn="just">
              <a:buFont typeface="+mj-lt"/>
              <a:buAutoNum type="alphaLcPeriod"/>
            </a:pPr>
            <a:r>
              <a:rPr lang="en-ID" dirty="0" err="1"/>
              <a:t>Mengadakan</a:t>
            </a:r>
            <a:r>
              <a:rPr lang="en-ID" dirty="0"/>
              <a:t> </a:t>
            </a:r>
            <a:r>
              <a:rPr lang="en-ID" dirty="0" err="1"/>
              <a:t>rapat</a:t>
            </a:r>
            <a:r>
              <a:rPr lang="en-ID" dirty="0"/>
              <a:t> </a:t>
            </a:r>
            <a:r>
              <a:rPr lang="en-ID" dirty="0" err="1"/>
              <a:t>mingguan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evaluasi</a:t>
            </a:r>
            <a:r>
              <a:rPr lang="en-ID" dirty="0"/>
              <a:t> </a:t>
            </a:r>
            <a:r>
              <a:rPr lang="en-ID" dirty="0" err="1"/>
              <a:t>bersama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kualitas</a:t>
            </a:r>
            <a:r>
              <a:rPr lang="en-ID" dirty="0"/>
              <a:t> </a:t>
            </a:r>
            <a:r>
              <a:rPr lang="en-ID" dirty="0" err="1"/>
              <a:t>edukasi</a:t>
            </a:r>
            <a:r>
              <a:rPr lang="en-ID" dirty="0"/>
              <a:t> </a:t>
            </a:r>
            <a:r>
              <a:rPr lang="en-ID" dirty="0" err="1"/>
              <a:t>pasien</a:t>
            </a:r>
            <a:endParaRPr lang="en-ID" dirty="0"/>
          </a:p>
          <a:p>
            <a:pPr marL="514350" indent="-514350" algn="just">
              <a:buFont typeface="+mj-lt"/>
              <a:buAutoNum type="alphaLcPeriod"/>
            </a:pPr>
            <a:r>
              <a:rPr lang="en-ID" dirty="0" err="1"/>
              <a:t>Menunjuk</a:t>
            </a:r>
            <a:r>
              <a:rPr lang="en-ID" dirty="0"/>
              <a:t> </a:t>
            </a:r>
            <a:r>
              <a:rPr lang="en-ID" dirty="0" err="1"/>
              <a:t>koordinator</a:t>
            </a:r>
            <a:r>
              <a:rPr lang="en-ID" dirty="0"/>
              <a:t> </a:t>
            </a:r>
            <a:r>
              <a:rPr lang="en-ID" dirty="0" err="1"/>
              <a:t>tim</a:t>
            </a:r>
            <a:r>
              <a:rPr lang="en-ID" dirty="0"/>
              <a:t>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mengawasi</a:t>
            </a:r>
            <a:r>
              <a:rPr lang="en-ID" dirty="0"/>
              <a:t> </a:t>
            </a:r>
            <a:r>
              <a:rPr lang="en-ID" dirty="0" err="1"/>
              <a:t>pekerjaan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lainnya</a:t>
            </a:r>
            <a:endParaRPr lang="en-ID" dirty="0"/>
          </a:p>
          <a:p>
            <a:pPr marL="514350" indent="-514350" algn="just">
              <a:buFont typeface="+mj-lt"/>
              <a:buAutoNum type="alphaLcPeriod"/>
            </a:pPr>
            <a:r>
              <a:rPr lang="en-ID" dirty="0" err="1"/>
              <a:t>Memutar</a:t>
            </a:r>
            <a:r>
              <a:rPr lang="en-ID" dirty="0"/>
              <a:t> </a:t>
            </a:r>
            <a:r>
              <a:rPr lang="en-ID" dirty="0" err="1"/>
              <a:t>formasi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bagian</a:t>
            </a:r>
            <a:r>
              <a:rPr lang="en-ID" dirty="0"/>
              <a:t> lain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minggu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variasi</a:t>
            </a:r>
            <a:r>
              <a:rPr lang="en-ID" dirty="0"/>
              <a:t> skills</a:t>
            </a:r>
          </a:p>
          <a:p>
            <a:pPr algn="just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10729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631FD-4C0A-4314-A971-21E6CE487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D" sz="2800" b="1" dirty="0" err="1"/>
              <a:t>Kunci</a:t>
            </a:r>
            <a:r>
              <a:rPr lang="en-ID" sz="2800" b="1" dirty="0"/>
              <a:t> </a:t>
            </a:r>
            <a:r>
              <a:rPr lang="en-ID" sz="2800" b="1" dirty="0" err="1"/>
              <a:t>Jawaban</a:t>
            </a:r>
            <a:r>
              <a:rPr lang="en-ID" sz="2800" b="1" dirty="0"/>
              <a:t>: B </a:t>
            </a:r>
            <a:r>
              <a:rPr lang="en-ID" sz="2800" dirty="0"/>
              <a:t>(</a:t>
            </a:r>
            <a:r>
              <a:rPr lang="en-ID" sz="2800" dirty="0" err="1"/>
              <a:t>Memberikan</a:t>
            </a:r>
            <a:r>
              <a:rPr lang="en-ID" sz="2800" dirty="0"/>
              <a:t> </a:t>
            </a:r>
            <a:r>
              <a:rPr lang="en-ID" sz="2800" dirty="0" err="1"/>
              <a:t>kebebasan</a:t>
            </a:r>
            <a:r>
              <a:rPr lang="en-ID" sz="2800" dirty="0"/>
              <a:t> </a:t>
            </a:r>
            <a:r>
              <a:rPr lang="en-ID" sz="2800" dirty="0" err="1"/>
              <a:t>penuh</a:t>
            </a:r>
            <a:r>
              <a:rPr lang="en-ID" sz="2800" dirty="0"/>
              <a:t> pada </a:t>
            </a:r>
            <a:r>
              <a:rPr lang="en-ID" sz="2800" dirty="0" err="1"/>
              <a:t>perawat</a:t>
            </a:r>
            <a:r>
              <a:rPr lang="en-ID" sz="2800" dirty="0"/>
              <a:t> </a:t>
            </a:r>
            <a:r>
              <a:rPr lang="en-ID" sz="2800" dirty="0" err="1"/>
              <a:t>untuk</a:t>
            </a:r>
            <a:r>
              <a:rPr lang="en-ID" sz="2800" dirty="0"/>
              <a:t> </a:t>
            </a:r>
            <a:r>
              <a:rPr lang="en-ID" sz="2800" dirty="0" err="1"/>
              <a:t>menentukan</a:t>
            </a:r>
            <a:r>
              <a:rPr lang="en-ID" sz="2800" dirty="0"/>
              <a:t> </a:t>
            </a:r>
            <a:r>
              <a:rPr lang="en-ID" sz="2800" dirty="0" err="1"/>
              <a:t>metode</a:t>
            </a:r>
            <a:r>
              <a:rPr lang="en-ID" sz="2800" dirty="0"/>
              <a:t> </a:t>
            </a:r>
            <a:r>
              <a:rPr lang="en-ID" sz="2800" dirty="0" err="1"/>
              <a:t>edukasi</a:t>
            </a:r>
            <a:r>
              <a:rPr lang="en-ID" sz="2800" dirty="0"/>
              <a:t> </a:t>
            </a:r>
            <a:r>
              <a:rPr lang="en-ID" sz="2800" dirty="0" err="1"/>
              <a:t>tanpa</a:t>
            </a:r>
            <a:r>
              <a:rPr lang="en-ID" sz="2800" dirty="0"/>
              <a:t> </a:t>
            </a:r>
            <a:r>
              <a:rPr lang="en-ID" sz="2800" dirty="0" err="1"/>
              <a:t>intervensi</a:t>
            </a:r>
            <a:r>
              <a:rPr lang="en-ID" sz="2800" dirty="0"/>
              <a:t>)</a:t>
            </a:r>
            <a:br>
              <a:rPr lang="en-ID" sz="2800" dirty="0"/>
            </a:b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AE837-4F6F-46FA-BF79-EAE2067CE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D" dirty="0" err="1"/>
              <a:t>Opsi</a:t>
            </a:r>
            <a:r>
              <a:rPr lang="en-ID" dirty="0"/>
              <a:t> B paling </a:t>
            </a:r>
            <a:r>
              <a:rPr lang="en-ID" dirty="0" err="1"/>
              <a:t>tepat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ID" dirty="0" err="1"/>
              <a:t>Ciri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laissez-faire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pemberian</a:t>
            </a:r>
            <a:r>
              <a:rPr lang="en-ID" dirty="0"/>
              <a:t> </a:t>
            </a:r>
            <a:r>
              <a:rPr lang="en-ID" dirty="0" err="1"/>
              <a:t>kebebasan</a:t>
            </a:r>
            <a:r>
              <a:rPr lang="en-ID" dirty="0"/>
              <a:t> </a:t>
            </a:r>
            <a:r>
              <a:rPr lang="en-ID" dirty="0" err="1"/>
              <a:t>penuh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intervensi</a:t>
            </a:r>
            <a:r>
              <a:rPr lang="en-ID" dirty="0"/>
              <a:t> </a:t>
            </a:r>
            <a:r>
              <a:rPr lang="en-ID" dirty="0" err="1"/>
              <a:t>pemimpin</a:t>
            </a:r>
            <a:endParaRPr lang="en-ID" dirty="0"/>
          </a:p>
          <a:p>
            <a:pPr marL="514350" indent="-514350" algn="just">
              <a:buFont typeface="+mj-lt"/>
              <a:buAutoNum type="arabicPeriod"/>
            </a:pP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struktur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pengawasan</a:t>
            </a:r>
            <a:r>
              <a:rPr lang="en-ID" dirty="0"/>
              <a:t> yang </a:t>
            </a:r>
            <a:r>
              <a:rPr lang="en-ID" dirty="0" err="1"/>
              <a:t>ketat</a:t>
            </a:r>
            <a:endParaRPr lang="en-ID" dirty="0"/>
          </a:p>
          <a:p>
            <a:pPr marL="514350" indent="-514350" algn="just">
              <a:buFont typeface="+mj-lt"/>
              <a:buAutoNum type="arabicPeriod"/>
            </a:pPr>
            <a:r>
              <a:rPr lang="en-ID" dirty="0" err="1"/>
              <a:t>Percaya</a:t>
            </a:r>
            <a:r>
              <a:rPr lang="en-ID" dirty="0"/>
              <a:t> </a:t>
            </a:r>
            <a:r>
              <a:rPr lang="en-ID" dirty="0" err="1"/>
              <a:t>penuh</a:t>
            </a:r>
            <a:r>
              <a:rPr lang="en-ID" dirty="0"/>
              <a:t> pada </a:t>
            </a:r>
            <a:r>
              <a:rPr lang="en-ID" dirty="0" err="1"/>
              <a:t>kemampuan</a:t>
            </a:r>
            <a:r>
              <a:rPr lang="en-ID" dirty="0"/>
              <a:t> </a:t>
            </a:r>
            <a:r>
              <a:rPr lang="en-ID" dirty="0" err="1"/>
              <a:t>bawahan</a:t>
            </a:r>
            <a:r>
              <a:rPr lang="en-ID" dirty="0"/>
              <a:t> yang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berpengalaman</a:t>
            </a:r>
            <a:endParaRPr lang="en-ID" dirty="0"/>
          </a:p>
          <a:p>
            <a:pPr algn="just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9958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5F3C5-3330-430E-A3C3-3B730D9E7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81D93-9986-40DB-86D3-7002F020B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Opsi</a:t>
            </a:r>
            <a:r>
              <a:rPr lang="en-ID" dirty="0"/>
              <a:t> A : Gaya </a:t>
            </a:r>
            <a:r>
              <a:rPr lang="en-ID" dirty="0" err="1"/>
              <a:t>otoriter</a:t>
            </a:r>
            <a:r>
              <a:rPr lang="en-ID" dirty="0"/>
              <a:t> (</a:t>
            </a:r>
            <a:r>
              <a:rPr lang="en-ID" dirty="0" err="1"/>
              <a:t>kontrol</a:t>
            </a:r>
            <a:r>
              <a:rPr lang="en-ID" dirty="0"/>
              <a:t> </a:t>
            </a:r>
            <a:r>
              <a:rPr lang="en-ID" dirty="0" err="1"/>
              <a:t>ketat</a:t>
            </a:r>
            <a:r>
              <a:rPr lang="en-ID" dirty="0"/>
              <a:t>)</a:t>
            </a:r>
          </a:p>
          <a:p>
            <a:r>
              <a:rPr lang="en-ID" dirty="0" err="1"/>
              <a:t>Opsi</a:t>
            </a:r>
            <a:r>
              <a:rPr lang="en-ID" dirty="0"/>
              <a:t> C : Gaya </a:t>
            </a:r>
            <a:r>
              <a:rPr lang="en-ID" dirty="0" err="1"/>
              <a:t>demokratis</a:t>
            </a:r>
            <a:r>
              <a:rPr lang="en-ID" dirty="0"/>
              <a:t> (</a:t>
            </a:r>
            <a:r>
              <a:rPr lang="en-ID" dirty="0" err="1"/>
              <a:t>kolaboratif</a:t>
            </a:r>
            <a:r>
              <a:rPr lang="en-ID" dirty="0"/>
              <a:t>)</a:t>
            </a:r>
          </a:p>
          <a:p>
            <a:r>
              <a:rPr lang="en-ID" dirty="0" err="1"/>
              <a:t>Opsi</a:t>
            </a:r>
            <a:r>
              <a:rPr lang="en-ID" dirty="0"/>
              <a:t> D : Gaya </a:t>
            </a:r>
            <a:r>
              <a:rPr lang="en-ID" dirty="0" err="1"/>
              <a:t>delegatif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pengawasan</a:t>
            </a:r>
            <a:endParaRPr lang="en-ID" dirty="0"/>
          </a:p>
          <a:p>
            <a:r>
              <a:rPr lang="en-ID" dirty="0" err="1"/>
              <a:t>Opsi</a:t>
            </a:r>
            <a:r>
              <a:rPr lang="en-ID" dirty="0"/>
              <a:t> E : </a:t>
            </a:r>
            <a:r>
              <a:rPr lang="en-ID" dirty="0" err="1"/>
              <a:t>Rotasi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</a:t>
            </a:r>
            <a:r>
              <a:rPr lang="en-ID" dirty="0" err="1"/>
              <a:t>bukan</a:t>
            </a:r>
            <a:r>
              <a:rPr lang="en-ID" dirty="0"/>
              <a:t> </a:t>
            </a:r>
            <a:r>
              <a:rPr lang="en-ID" dirty="0" err="1"/>
              <a:t>ciri</a:t>
            </a:r>
            <a:r>
              <a:rPr lang="en-ID" dirty="0"/>
              <a:t> laissez-faire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269580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8AAF5-C899-4A80-92B1-79D010E07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Karakteristik</a:t>
            </a:r>
            <a:r>
              <a:rPr lang="en-ID" dirty="0"/>
              <a:t> Gaya Laissez-Faire: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0D396-709B-4C22-B2B0-707CAACB8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/>
              <a:t>✓ </a:t>
            </a:r>
            <a:r>
              <a:rPr lang="en-ID" dirty="0" err="1"/>
              <a:t>Cocok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tim</a:t>
            </a:r>
            <a:r>
              <a:rPr lang="en-ID" dirty="0"/>
              <a:t> yang </a:t>
            </a:r>
            <a:r>
              <a:rPr lang="en-ID" dirty="0" err="1"/>
              <a:t>sangat</a:t>
            </a:r>
            <a:r>
              <a:rPr lang="en-ID" dirty="0"/>
              <a:t> </a:t>
            </a:r>
            <a:r>
              <a:rPr lang="en-ID" dirty="0" err="1"/>
              <a:t>kompeten</a:t>
            </a:r>
            <a:r>
              <a:rPr lang="en-ID" dirty="0"/>
              <a:t> dan </a:t>
            </a:r>
            <a:r>
              <a:rPr lang="en-ID" dirty="0" err="1"/>
              <a:t>berpengalaman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✓ Minim </a:t>
            </a:r>
            <a:r>
              <a:rPr lang="en-ID" dirty="0" err="1"/>
              <a:t>struktur</a:t>
            </a:r>
            <a:r>
              <a:rPr lang="en-ID" dirty="0"/>
              <a:t> dan </a:t>
            </a:r>
            <a:r>
              <a:rPr lang="en-ID" dirty="0" err="1"/>
              <a:t>aturan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✓ </a:t>
            </a:r>
            <a:r>
              <a:rPr lang="en-ID" dirty="0" err="1"/>
              <a:t>Pemimpin</a:t>
            </a:r>
            <a:r>
              <a:rPr lang="en-ID" dirty="0"/>
              <a:t> </a:t>
            </a:r>
            <a:r>
              <a:rPr lang="en-ID" dirty="0" err="1"/>
              <a:t>bersifat</a:t>
            </a:r>
            <a:r>
              <a:rPr lang="en-ID" dirty="0"/>
              <a:t> </a:t>
            </a:r>
            <a:r>
              <a:rPr lang="en-ID" dirty="0" err="1"/>
              <a:t>pasif</a:t>
            </a:r>
            <a:r>
              <a:rPr lang="en-ID" dirty="0"/>
              <a:t> dan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direktif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✓ </a:t>
            </a:r>
            <a:r>
              <a:rPr lang="en-ID" dirty="0" err="1"/>
              <a:t>Bawahan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otonomi</a:t>
            </a:r>
            <a:r>
              <a:rPr lang="en-ID" dirty="0"/>
              <a:t> </a:t>
            </a:r>
            <a:r>
              <a:rPr lang="en-ID" dirty="0" err="1"/>
              <a:t>penuh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79541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AE726-4A50-4FE1-A35D-41605CC21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Dampak</a:t>
            </a:r>
            <a:r>
              <a:rPr lang="en-ID" dirty="0"/>
              <a:t> </a:t>
            </a:r>
            <a:r>
              <a:rPr lang="en-ID" dirty="0" err="1"/>
              <a:t>Positif</a:t>
            </a:r>
            <a:r>
              <a:rPr lang="en-ID" dirty="0"/>
              <a:t>/</a:t>
            </a:r>
            <a:r>
              <a:rPr lang="en-ID" dirty="0" err="1"/>
              <a:t>Negatif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496F2-5C01-4214-8839-0FF39211C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/>
              <a:t>(+ ) </a:t>
            </a:r>
            <a:r>
              <a:rPr lang="en-ID" dirty="0" err="1"/>
              <a:t>Memungkinkan</a:t>
            </a:r>
            <a:r>
              <a:rPr lang="en-ID" dirty="0"/>
              <a:t> </a:t>
            </a:r>
            <a:r>
              <a:rPr lang="en-ID" dirty="0" err="1"/>
              <a:t>kreativitas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berkembang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( - ) </a:t>
            </a:r>
            <a:r>
              <a:rPr lang="en-ID" dirty="0" err="1"/>
              <a:t>Berisiko</a:t>
            </a:r>
            <a:r>
              <a:rPr lang="en-ID" dirty="0"/>
              <a:t> </a:t>
            </a:r>
            <a:r>
              <a:rPr lang="en-ID" dirty="0" err="1"/>
              <a:t>menimbulkan</a:t>
            </a:r>
            <a:r>
              <a:rPr lang="en-ID" dirty="0"/>
              <a:t> </a:t>
            </a:r>
            <a:r>
              <a:rPr lang="en-ID" dirty="0" err="1"/>
              <a:t>ketidakkonsistenan</a:t>
            </a:r>
            <a:r>
              <a:rPr lang="en-ID" dirty="0"/>
              <a:t> </a:t>
            </a:r>
            <a:r>
              <a:rPr lang="en-ID" dirty="0" err="1"/>
              <a:t>pelayanan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( - ) </a:t>
            </a:r>
            <a:r>
              <a:rPr lang="en-ID" dirty="0" err="1"/>
              <a:t>Kurangnya</a:t>
            </a:r>
            <a:r>
              <a:rPr lang="en-ID" dirty="0"/>
              <a:t> </a:t>
            </a:r>
            <a:r>
              <a:rPr lang="en-ID" dirty="0" err="1"/>
              <a:t>standarisasi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menurunkan</a:t>
            </a:r>
            <a:r>
              <a:rPr lang="en-ID" dirty="0"/>
              <a:t> </a:t>
            </a:r>
            <a:r>
              <a:rPr lang="en-ID" dirty="0" err="1"/>
              <a:t>kualitas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( - ) </a:t>
            </a:r>
            <a:r>
              <a:rPr lang="en-ID" dirty="0" err="1"/>
              <a:t>Koordinasi</a:t>
            </a:r>
            <a:r>
              <a:rPr lang="en-ID" dirty="0"/>
              <a:t> </a:t>
            </a:r>
            <a:r>
              <a:rPr lang="en-ID" dirty="0" err="1"/>
              <a:t>tim</a:t>
            </a:r>
            <a:r>
              <a:rPr lang="en-ID" dirty="0"/>
              <a:t> </a:t>
            </a:r>
            <a:r>
              <a:rPr lang="en-ID" dirty="0" err="1"/>
              <a:t>cenderung</a:t>
            </a:r>
            <a:r>
              <a:rPr lang="en-ID" dirty="0"/>
              <a:t> </a:t>
            </a:r>
            <a:r>
              <a:rPr lang="en-ID" dirty="0" err="1"/>
              <a:t>lemah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78012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A26C9-3292-4FCF-8A2A-A92E30A88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Gaya laissez-faire paling </a:t>
            </a:r>
            <a:r>
              <a:rPr lang="en-ID" dirty="0" err="1"/>
              <a:t>cocok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:</a:t>
            </a:r>
            <a:br>
              <a:rPr lang="en-ID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BF467-CAAF-4C90-948C-CB848A049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/>
              <a:t>✓ Tim yang </a:t>
            </a:r>
            <a:r>
              <a:rPr lang="en-ID" dirty="0" err="1"/>
              <a:t>sangat</a:t>
            </a:r>
            <a:r>
              <a:rPr lang="en-ID" dirty="0"/>
              <a:t> </a:t>
            </a:r>
            <a:r>
              <a:rPr lang="en-ID" dirty="0" err="1"/>
              <a:t>matang</a:t>
            </a:r>
            <a:r>
              <a:rPr lang="en-ID" dirty="0"/>
              <a:t> dan </a:t>
            </a:r>
            <a:r>
              <a:rPr lang="en-ID" dirty="0" err="1"/>
              <a:t>mandiri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✓ </a:t>
            </a:r>
            <a:r>
              <a:rPr lang="en-ID" dirty="0" err="1"/>
              <a:t>Situasi</a:t>
            </a:r>
            <a:r>
              <a:rPr lang="en-ID" dirty="0"/>
              <a:t> non-</a:t>
            </a:r>
            <a:r>
              <a:rPr lang="en-ID" dirty="0" err="1"/>
              <a:t>krisis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✓ </a:t>
            </a:r>
            <a:r>
              <a:rPr lang="en-ID" dirty="0" err="1"/>
              <a:t>Lingkungan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yang </a:t>
            </a:r>
            <a:r>
              <a:rPr lang="en-ID" dirty="0" err="1"/>
              <a:t>mendukung</a:t>
            </a:r>
            <a:r>
              <a:rPr lang="en-ID" dirty="0"/>
              <a:t> </a:t>
            </a:r>
            <a:r>
              <a:rPr lang="en-ID" dirty="0" err="1"/>
              <a:t>inovasi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253450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644B8-E81A-435E-B063-2F69C9577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ID" dirty="0"/>
              <a:t>4.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Manajer</a:t>
            </a:r>
            <a:r>
              <a:rPr lang="en-ID" dirty="0"/>
              <a:t> </a:t>
            </a:r>
            <a:r>
              <a:rPr lang="en-ID" dirty="0" err="1"/>
              <a:t>Keperawatan</a:t>
            </a:r>
            <a:r>
              <a:rPr lang="en-ID" dirty="0"/>
              <a:t> di RS "</a:t>
            </a:r>
            <a:r>
              <a:rPr lang="en-ID" dirty="0" err="1"/>
              <a:t>Sehat</a:t>
            </a:r>
            <a:r>
              <a:rPr lang="en-ID" dirty="0"/>
              <a:t> </a:t>
            </a:r>
            <a:r>
              <a:rPr lang="en-ID" dirty="0" err="1"/>
              <a:t>Mandiri</a:t>
            </a:r>
            <a:r>
              <a:rPr lang="en-ID" dirty="0"/>
              <a:t>", Anda </a:t>
            </a:r>
            <a:r>
              <a:rPr lang="en-ID" dirty="0" err="1"/>
              <a:t>menghadapi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keterlambatan</a:t>
            </a:r>
            <a:r>
              <a:rPr lang="en-ID" dirty="0"/>
              <a:t> </a:t>
            </a:r>
            <a:r>
              <a:rPr lang="en-ID" dirty="0" err="1"/>
              <a:t>dokumentasi</a:t>
            </a:r>
            <a:r>
              <a:rPr lang="en-ID" dirty="0"/>
              <a:t> </a:t>
            </a:r>
            <a:r>
              <a:rPr lang="en-ID" dirty="0" err="1"/>
              <a:t>asuhan</a:t>
            </a:r>
            <a:r>
              <a:rPr lang="en-ID" dirty="0"/>
              <a:t> </a:t>
            </a:r>
            <a:r>
              <a:rPr lang="en-ID" dirty="0" err="1"/>
              <a:t>keperawatan</a:t>
            </a:r>
            <a:r>
              <a:rPr lang="en-ID" dirty="0"/>
              <a:t> oleh 60% </a:t>
            </a:r>
            <a:r>
              <a:rPr lang="en-ID" dirty="0" err="1"/>
              <a:t>staf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. Data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40% </a:t>
            </a:r>
            <a:r>
              <a:rPr lang="en-ID" dirty="0" err="1"/>
              <a:t>dokumentasi</a:t>
            </a:r>
            <a:r>
              <a:rPr lang="en-ID" dirty="0"/>
              <a:t> yang </a:t>
            </a:r>
            <a:r>
              <a:rPr lang="en-ID" dirty="0" err="1"/>
              <a:t>lengkap</a:t>
            </a:r>
            <a:r>
              <a:rPr lang="en-ID" dirty="0"/>
              <a:t> dan </a:t>
            </a:r>
            <a:r>
              <a:rPr lang="en-ID" dirty="0" err="1"/>
              <a:t>tepat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. Anda </a:t>
            </a:r>
            <a:r>
              <a:rPr lang="en-ID" dirty="0" err="1"/>
              <a:t>ingin</a:t>
            </a:r>
            <a:r>
              <a:rPr lang="en-ID" dirty="0"/>
              <a:t>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kepatuhan</a:t>
            </a:r>
            <a:r>
              <a:rPr lang="en-ID" dirty="0"/>
              <a:t> </a:t>
            </a:r>
            <a:r>
              <a:rPr lang="en-ID" dirty="0" err="1"/>
              <a:t>dokumentasi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pendekatan</a:t>
            </a:r>
            <a:r>
              <a:rPr lang="en-ID" dirty="0"/>
              <a:t> </a:t>
            </a:r>
            <a:r>
              <a:rPr lang="en-ID" dirty="0" err="1"/>
              <a:t>kepemimpinan</a:t>
            </a:r>
            <a:r>
              <a:rPr lang="en-ID" dirty="0"/>
              <a:t> yang </a:t>
            </a:r>
            <a:r>
              <a:rPr lang="en-ID" dirty="0" err="1"/>
              <a:t>jelas</a:t>
            </a:r>
            <a:r>
              <a:rPr lang="en-ID" dirty="0"/>
              <a:t>. </a:t>
            </a:r>
            <a:r>
              <a:rPr lang="en-ID" dirty="0" err="1"/>
              <a:t>Manakah</a:t>
            </a:r>
            <a:r>
              <a:rPr lang="en-ID" dirty="0"/>
              <a:t> </a:t>
            </a:r>
            <a:r>
              <a:rPr lang="en-ID" dirty="0" err="1"/>
              <a:t>tindakan</a:t>
            </a:r>
            <a:r>
              <a:rPr lang="en-ID" dirty="0"/>
              <a:t> yang PALING </a:t>
            </a:r>
            <a:r>
              <a:rPr lang="en-ID" dirty="0" err="1"/>
              <a:t>mencerminkan</a:t>
            </a:r>
            <a:r>
              <a:rPr lang="en-ID" dirty="0"/>
              <a:t> </a:t>
            </a:r>
            <a:r>
              <a:rPr lang="en-ID" dirty="0" err="1"/>
              <a:t>gaya</a:t>
            </a:r>
            <a:r>
              <a:rPr lang="en-ID" dirty="0"/>
              <a:t> </a:t>
            </a:r>
            <a:r>
              <a:rPr lang="en-ID" dirty="0" err="1"/>
              <a:t>kepemimpinan</a:t>
            </a:r>
            <a:r>
              <a:rPr lang="en-ID" dirty="0"/>
              <a:t> </a:t>
            </a:r>
            <a:r>
              <a:rPr lang="en-ID" dirty="0" err="1"/>
              <a:t>transaksional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mengatasi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?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 err="1"/>
              <a:t>Memberikan</a:t>
            </a:r>
            <a:r>
              <a:rPr lang="en-ID" dirty="0"/>
              <a:t> bonus </a:t>
            </a:r>
            <a:r>
              <a:rPr lang="en-ID" dirty="0" err="1"/>
              <a:t>bulanan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dokumentasi</a:t>
            </a:r>
            <a:r>
              <a:rPr lang="en-ID" dirty="0"/>
              <a:t> </a:t>
            </a:r>
            <a:r>
              <a:rPr lang="en-ID" dirty="0" err="1"/>
              <a:t>terlengkap</a:t>
            </a:r>
            <a:r>
              <a:rPr lang="en-ID" dirty="0"/>
              <a:t> dan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peringatan</a:t>
            </a:r>
            <a:r>
              <a:rPr lang="en-ID" dirty="0"/>
              <a:t> </a:t>
            </a:r>
            <a:r>
              <a:rPr lang="en-ID" dirty="0" err="1"/>
              <a:t>tertulis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memenuhi</a:t>
            </a:r>
            <a:r>
              <a:rPr lang="en-ID" dirty="0"/>
              <a:t> </a:t>
            </a:r>
            <a:r>
              <a:rPr lang="en-ID" dirty="0" err="1"/>
              <a:t>standar</a:t>
            </a:r>
            <a:r>
              <a:rPr lang="en-ID" dirty="0"/>
              <a:t> 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 err="1"/>
              <a:t>Mengadakan</a:t>
            </a:r>
            <a:r>
              <a:rPr lang="en-ID" dirty="0"/>
              <a:t> </a:t>
            </a:r>
            <a:r>
              <a:rPr lang="en-ID" dirty="0" err="1"/>
              <a:t>diskusi</a:t>
            </a:r>
            <a:r>
              <a:rPr lang="en-ID" dirty="0"/>
              <a:t> </a:t>
            </a:r>
            <a:r>
              <a:rPr lang="en-ID" dirty="0" err="1"/>
              <a:t>kelompok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memahami</a:t>
            </a:r>
            <a:r>
              <a:rPr lang="en-ID" dirty="0"/>
              <a:t> </a:t>
            </a:r>
            <a:r>
              <a:rPr lang="en-ID" dirty="0" err="1"/>
              <a:t>akar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keterlambatan</a:t>
            </a:r>
            <a:r>
              <a:rPr lang="en-ID" dirty="0"/>
              <a:t> </a:t>
            </a:r>
            <a:r>
              <a:rPr lang="en-ID" dirty="0" err="1"/>
              <a:t>dokumentasi</a:t>
            </a:r>
            <a:endParaRPr lang="en-ID" dirty="0"/>
          </a:p>
          <a:p>
            <a:pPr marL="514350" indent="-514350">
              <a:buFont typeface="+mj-lt"/>
              <a:buAutoNum type="alphaLcPeriod"/>
            </a:pPr>
            <a:r>
              <a:rPr lang="en-ID" dirty="0" err="1"/>
              <a:t>Membiarkan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mengatur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dokumentasi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profesional</a:t>
            </a:r>
            <a:endParaRPr lang="en-ID" dirty="0"/>
          </a:p>
          <a:p>
            <a:pPr marL="514350" indent="-514350">
              <a:buFont typeface="+mj-lt"/>
              <a:buAutoNum type="alphaLcPeriod"/>
            </a:pPr>
            <a:r>
              <a:rPr lang="en-ID" dirty="0"/>
              <a:t> </a:t>
            </a:r>
            <a:r>
              <a:rPr lang="en-ID" dirty="0" err="1"/>
              <a:t>Membuat</a:t>
            </a:r>
            <a:r>
              <a:rPr lang="en-ID" dirty="0"/>
              <a:t> program </a:t>
            </a:r>
            <a:r>
              <a:rPr lang="en-ID" dirty="0" err="1"/>
              <a:t>pelatihan</a:t>
            </a:r>
            <a:r>
              <a:rPr lang="en-ID" dirty="0"/>
              <a:t> </a:t>
            </a:r>
            <a:r>
              <a:rPr lang="en-ID" dirty="0" err="1"/>
              <a:t>empat</a:t>
            </a:r>
            <a:r>
              <a:rPr lang="en-ID" dirty="0"/>
              <a:t> </a:t>
            </a:r>
            <a:r>
              <a:rPr lang="en-ID" dirty="0" err="1"/>
              <a:t>hari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pentingnya</a:t>
            </a:r>
            <a:r>
              <a:rPr lang="en-ID" dirty="0"/>
              <a:t> </a:t>
            </a:r>
            <a:r>
              <a:rPr lang="en-ID" dirty="0" err="1"/>
              <a:t>dokumentasi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reward/punishment</a:t>
            </a:r>
          </a:p>
          <a:p>
            <a:pPr marL="514350" indent="-514350">
              <a:buFont typeface="+mj-lt"/>
              <a:buAutoNum type="alphaLcPeriod"/>
            </a:pPr>
            <a:r>
              <a:rPr lang="en-ID" dirty="0" err="1"/>
              <a:t>Memindahkan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patuh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unit lain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penjelasan</a:t>
            </a:r>
            <a:endParaRPr lang="en-ID" dirty="0"/>
          </a:p>
          <a:p>
            <a:pPr algn="just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44125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E6E80-B93A-4BE9-A53D-9AD9A929B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D" sz="2400" b="1" dirty="0" err="1"/>
              <a:t>Kunci</a:t>
            </a:r>
            <a:r>
              <a:rPr lang="en-ID" sz="2400" b="1" dirty="0"/>
              <a:t> </a:t>
            </a:r>
            <a:r>
              <a:rPr lang="en-ID" sz="2400" b="1" dirty="0" err="1"/>
              <a:t>Jawaban</a:t>
            </a:r>
            <a:r>
              <a:rPr lang="en-ID" sz="2400" b="1" dirty="0"/>
              <a:t>: A </a:t>
            </a:r>
            <a:r>
              <a:rPr lang="en-ID" sz="2400" dirty="0"/>
              <a:t>(</a:t>
            </a:r>
            <a:r>
              <a:rPr lang="en-ID" sz="2400" dirty="0" err="1"/>
              <a:t>Memberikan</a:t>
            </a:r>
            <a:r>
              <a:rPr lang="en-ID" sz="2400" dirty="0"/>
              <a:t> bonus </a:t>
            </a:r>
            <a:r>
              <a:rPr lang="en-ID" sz="2400" dirty="0" err="1"/>
              <a:t>bulanan</a:t>
            </a:r>
            <a:r>
              <a:rPr lang="en-ID" sz="2400" dirty="0"/>
              <a:t> </a:t>
            </a:r>
            <a:r>
              <a:rPr lang="en-ID" sz="2400" dirty="0" err="1"/>
              <a:t>bagi</a:t>
            </a:r>
            <a:r>
              <a:rPr lang="en-ID" sz="2400" dirty="0"/>
              <a:t> </a:t>
            </a:r>
            <a:r>
              <a:rPr lang="en-ID" sz="2400" dirty="0" err="1"/>
              <a:t>perawat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dokumentasi</a:t>
            </a:r>
            <a:r>
              <a:rPr lang="en-ID" sz="2400" dirty="0"/>
              <a:t> </a:t>
            </a:r>
            <a:r>
              <a:rPr lang="en-ID" sz="2400" dirty="0" err="1"/>
              <a:t>terlengkap</a:t>
            </a:r>
            <a:r>
              <a:rPr lang="en-ID" sz="2400" dirty="0"/>
              <a:t> dan </a:t>
            </a:r>
            <a:r>
              <a:rPr lang="en-ID" sz="2400" dirty="0" err="1"/>
              <a:t>memberikan</a:t>
            </a:r>
            <a:r>
              <a:rPr lang="en-ID" sz="2400" dirty="0"/>
              <a:t> </a:t>
            </a:r>
            <a:r>
              <a:rPr lang="en-ID" sz="2400" dirty="0" err="1"/>
              <a:t>peringatan</a:t>
            </a:r>
            <a:r>
              <a:rPr lang="en-ID" sz="2400" dirty="0"/>
              <a:t> </a:t>
            </a:r>
            <a:r>
              <a:rPr lang="en-ID" sz="2400" dirty="0" err="1"/>
              <a:t>tertulis</a:t>
            </a:r>
            <a:r>
              <a:rPr lang="en-ID" sz="2400" dirty="0"/>
              <a:t> </a:t>
            </a:r>
            <a:r>
              <a:rPr lang="en-ID" sz="2400" dirty="0" err="1"/>
              <a:t>bagi</a:t>
            </a:r>
            <a:r>
              <a:rPr lang="en-ID" sz="2400" dirty="0"/>
              <a:t> yang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memenuhi</a:t>
            </a:r>
            <a:r>
              <a:rPr lang="en-ID" sz="2400" dirty="0"/>
              <a:t> </a:t>
            </a:r>
            <a:r>
              <a:rPr lang="en-ID" sz="2400" dirty="0" err="1"/>
              <a:t>standar</a:t>
            </a:r>
            <a:r>
              <a:rPr lang="en-ID" sz="2400" dirty="0"/>
              <a:t>)</a:t>
            </a:r>
            <a:br>
              <a:rPr lang="en-ID" sz="2400" dirty="0"/>
            </a:br>
            <a:endParaRPr lang="en-ID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27587-5735-4F6B-A8A9-9EEE9EF11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D" dirty="0" err="1"/>
              <a:t>Opsi</a:t>
            </a:r>
            <a:r>
              <a:rPr lang="en-ID" dirty="0"/>
              <a:t> A : </a:t>
            </a:r>
            <a:r>
              <a:rPr lang="en-ID" dirty="0" err="1"/>
              <a:t>Tepat</a:t>
            </a:r>
            <a:r>
              <a:rPr lang="en-ID" dirty="0"/>
              <a:t> </a:t>
            </a:r>
            <a:r>
              <a:rPr lang="en-ID" dirty="0" err="1"/>
              <a:t>mencerminkan</a:t>
            </a:r>
            <a:r>
              <a:rPr lang="en-ID" dirty="0"/>
              <a:t> </a:t>
            </a:r>
            <a:r>
              <a:rPr lang="en-ID" dirty="0" err="1"/>
              <a:t>transaksional</a:t>
            </a:r>
            <a:r>
              <a:rPr lang="en-ID" dirty="0"/>
              <a:t> (reward </a:t>
            </a:r>
            <a:r>
              <a:rPr lang="en-ID" dirty="0" err="1"/>
              <a:t>berupa</a:t>
            </a:r>
            <a:r>
              <a:rPr lang="en-ID" dirty="0"/>
              <a:t> bonus dan punishment </a:t>
            </a:r>
            <a:r>
              <a:rPr lang="en-ID" dirty="0" err="1"/>
              <a:t>berupa</a:t>
            </a:r>
            <a:r>
              <a:rPr lang="en-ID" dirty="0"/>
              <a:t> </a:t>
            </a:r>
            <a:r>
              <a:rPr lang="en-ID" dirty="0" err="1"/>
              <a:t>peringatan</a:t>
            </a:r>
            <a:r>
              <a:rPr lang="en-ID" dirty="0"/>
              <a:t>)</a:t>
            </a:r>
          </a:p>
          <a:p>
            <a:pPr algn="just"/>
            <a:r>
              <a:rPr lang="en-ID" dirty="0" err="1"/>
              <a:t>Opsi</a:t>
            </a:r>
            <a:r>
              <a:rPr lang="en-ID" dirty="0"/>
              <a:t> B : Gaya </a:t>
            </a:r>
            <a:r>
              <a:rPr lang="en-ID" dirty="0" err="1"/>
              <a:t>demokratis</a:t>
            </a:r>
            <a:r>
              <a:rPr lang="en-ID" dirty="0"/>
              <a:t> (</a:t>
            </a:r>
            <a:r>
              <a:rPr lang="en-ID" dirty="0" err="1"/>
              <a:t>partisipatif</a:t>
            </a:r>
            <a:r>
              <a:rPr lang="en-ID" dirty="0"/>
              <a:t>)</a:t>
            </a:r>
          </a:p>
          <a:p>
            <a:pPr algn="just"/>
            <a:r>
              <a:rPr lang="en-ID" dirty="0" err="1"/>
              <a:t>Opsi</a:t>
            </a:r>
            <a:r>
              <a:rPr lang="en-ID" dirty="0"/>
              <a:t> C : Gaya laissez-faire (</a:t>
            </a:r>
            <a:r>
              <a:rPr lang="en-ID" dirty="0" err="1"/>
              <a:t>bebas</a:t>
            </a:r>
            <a:r>
              <a:rPr lang="en-ID" dirty="0"/>
              <a:t>)</a:t>
            </a:r>
          </a:p>
          <a:p>
            <a:pPr algn="just"/>
            <a:r>
              <a:rPr lang="en-ID" dirty="0" err="1"/>
              <a:t>Opsi</a:t>
            </a:r>
            <a:r>
              <a:rPr lang="en-ID" dirty="0"/>
              <a:t> D : Gaya </a:t>
            </a:r>
            <a:r>
              <a:rPr lang="en-ID" dirty="0" err="1"/>
              <a:t>transformasional</a:t>
            </a:r>
            <a:r>
              <a:rPr lang="en-ID" dirty="0"/>
              <a:t> (</a:t>
            </a:r>
            <a:r>
              <a:rPr lang="en-ID" dirty="0" err="1"/>
              <a:t>pengembangan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transaksi</a:t>
            </a:r>
            <a:r>
              <a:rPr lang="en-ID" dirty="0"/>
              <a:t>)</a:t>
            </a:r>
          </a:p>
          <a:p>
            <a:pPr algn="just"/>
            <a:r>
              <a:rPr lang="en-ID" dirty="0" err="1"/>
              <a:t>Opsi</a:t>
            </a:r>
            <a:r>
              <a:rPr lang="en-ID" dirty="0"/>
              <a:t> E : Gaya </a:t>
            </a:r>
            <a:r>
              <a:rPr lang="en-ID" dirty="0" err="1"/>
              <a:t>otoriter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transaksi</a:t>
            </a:r>
            <a:r>
              <a:rPr lang="en-ID" dirty="0"/>
              <a:t> </a:t>
            </a:r>
            <a:r>
              <a:rPr lang="en-ID" dirty="0" err="1"/>
              <a:t>jelas</a:t>
            </a:r>
            <a:endParaRPr lang="en-ID" dirty="0"/>
          </a:p>
          <a:p>
            <a:pPr algn="just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51626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EFE73-FA1E-4610-9632-276FF6209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3900"/>
            <a:ext cx="10515600" cy="54530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ID" dirty="0"/>
              <a:t>1.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Kepala</a:t>
            </a:r>
            <a:r>
              <a:rPr lang="en-ID" dirty="0"/>
              <a:t> </a:t>
            </a:r>
            <a:r>
              <a:rPr lang="en-ID" dirty="0" err="1"/>
              <a:t>Ruang</a:t>
            </a:r>
            <a:r>
              <a:rPr lang="en-ID" dirty="0"/>
              <a:t> Rawat </a:t>
            </a:r>
            <a:r>
              <a:rPr lang="en-ID" dirty="0" err="1"/>
              <a:t>Inap</a:t>
            </a:r>
            <a:r>
              <a:rPr lang="en-ID" dirty="0"/>
              <a:t> di RS "Bina </a:t>
            </a:r>
            <a:r>
              <a:rPr lang="en-ID" dirty="0" err="1"/>
              <a:t>Sehat</a:t>
            </a:r>
            <a:r>
              <a:rPr lang="en-ID" dirty="0"/>
              <a:t>", Anda </a:t>
            </a:r>
            <a:r>
              <a:rPr lang="en-ID" dirty="0" err="1"/>
              <a:t>ingin</a:t>
            </a:r>
            <a:r>
              <a:rPr lang="en-ID" dirty="0"/>
              <a:t>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partisipasi</a:t>
            </a:r>
            <a:r>
              <a:rPr lang="en-ID" dirty="0"/>
              <a:t> </a:t>
            </a:r>
            <a:r>
              <a:rPr lang="en-ID" dirty="0" err="1"/>
              <a:t>staf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pengambilan</a:t>
            </a:r>
            <a:r>
              <a:rPr lang="en-ID" dirty="0"/>
              <a:t> </a:t>
            </a:r>
            <a:r>
              <a:rPr lang="en-ID" dirty="0" err="1"/>
              <a:t>keputusan</a:t>
            </a:r>
            <a:r>
              <a:rPr lang="en-ID" dirty="0"/>
              <a:t> </a:t>
            </a:r>
            <a:r>
              <a:rPr lang="en-ID" dirty="0" err="1"/>
              <a:t>terkait</a:t>
            </a:r>
            <a:r>
              <a:rPr lang="en-ID" dirty="0"/>
              <a:t> </a:t>
            </a:r>
            <a:r>
              <a:rPr lang="en-ID" dirty="0" err="1"/>
              <a:t>penyusunan</a:t>
            </a:r>
            <a:r>
              <a:rPr lang="en-ID" dirty="0"/>
              <a:t> </a:t>
            </a:r>
            <a:r>
              <a:rPr lang="en-ID" dirty="0" err="1"/>
              <a:t>jadwal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dan </a:t>
            </a:r>
            <a:r>
              <a:rPr lang="en-ID" dirty="0" err="1"/>
              <a:t>penanganan</a:t>
            </a:r>
            <a:r>
              <a:rPr lang="en-ID" dirty="0"/>
              <a:t> </a:t>
            </a:r>
            <a:r>
              <a:rPr lang="en-ID" dirty="0" err="1"/>
              <a:t>keluhan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. </a:t>
            </a:r>
            <a:r>
              <a:rPr lang="en-ID" dirty="0" err="1"/>
              <a:t>Selama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,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merasa</a:t>
            </a:r>
            <a:r>
              <a:rPr lang="en-ID" dirty="0"/>
              <a:t> </a:t>
            </a:r>
            <a:r>
              <a:rPr lang="en-ID" dirty="0" err="1"/>
              <a:t>kurang</a:t>
            </a:r>
            <a:r>
              <a:rPr lang="en-ID" dirty="0"/>
              <a:t> </a:t>
            </a:r>
            <a:r>
              <a:rPr lang="en-ID" dirty="0" err="1"/>
              <a:t>dilibatkan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motivasi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menurun</a:t>
            </a:r>
            <a:r>
              <a:rPr lang="en-ID" dirty="0"/>
              <a:t>. </a:t>
            </a:r>
            <a:r>
              <a:rPr lang="en-ID" dirty="0" err="1"/>
              <a:t>Manakah</a:t>
            </a:r>
            <a:r>
              <a:rPr lang="en-ID" dirty="0"/>
              <a:t> </a:t>
            </a:r>
            <a:r>
              <a:rPr lang="en-ID" dirty="0" err="1"/>
              <a:t>tindakan</a:t>
            </a:r>
            <a:r>
              <a:rPr lang="en-ID" dirty="0"/>
              <a:t> yang paling </a:t>
            </a:r>
            <a:r>
              <a:rPr lang="en-ID" dirty="0" err="1"/>
              <a:t>mencerminkan</a:t>
            </a:r>
            <a:r>
              <a:rPr lang="en-ID" dirty="0"/>
              <a:t> </a:t>
            </a:r>
            <a:r>
              <a:rPr lang="en-ID" dirty="0" err="1"/>
              <a:t>gaya</a:t>
            </a:r>
            <a:r>
              <a:rPr lang="en-ID" dirty="0"/>
              <a:t> </a:t>
            </a:r>
            <a:r>
              <a:rPr lang="en-ID" dirty="0" err="1"/>
              <a:t>kepemimpinan</a:t>
            </a:r>
            <a:r>
              <a:rPr lang="en-ID" dirty="0"/>
              <a:t> </a:t>
            </a:r>
            <a:r>
              <a:rPr lang="en-ID" dirty="0" err="1"/>
              <a:t>demokratis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situasi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? 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ID" dirty="0" err="1"/>
              <a:t>Menetapkan</a:t>
            </a:r>
            <a:r>
              <a:rPr lang="en-ID" dirty="0"/>
              <a:t> </a:t>
            </a:r>
            <a:r>
              <a:rPr lang="en-ID" dirty="0" err="1"/>
              <a:t>jadwal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mempertimbangkan</a:t>
            </a:r>
            <a:r>
              <a:rPr lang="en-ID" dirty="0"/>
              <a:t> </a:t>
            </a:r>
            <a:r>
              <a:rPr lang="en-ID" dirty="0" err="1"/>
              <a:t>masukan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aturan</a:t>
            </a:r>
            <a:r>
              <a:rPr lang="en-ID" dirty="0"/>
              <a:t>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baku</a:t>
            </a:r>
            <a:r>
              <a:rPr lang="en-ID" dirty="0"/>
              <a:t>.  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ID" dirty="0" err="1"/>
              <a:t>Meminta</a:t>
            </a:r>
            <a:r>
              <a:rPr lang="en-ID" dirty="0"/>
              <a:t> </a:t>
            </a:r>
            <a:r>
              <a:rPr lang="en-ID" dirty="0" err="1"/>
              <a:t>pendapat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survei</a:t>
            </a:r>
            <a:r>
              <a:rPr lang="en-ID" dirty="0"/>
              <a:t> anonym, </a:t>
            </a:r>
            <a:r>
              <a:rPr lang="en-ID" dirty="0" err="1"/>
              <a:t>lalu</a:t>
            </a:r>
            <a:r>
              <a:rPr lang="en-ID" dirty="0"/>
              <a:t> </a:t>
            </a:r>
            <a:r>
              <a:rPr lang="en-ID" dirty="0" err="1"/>
              <a:t>memutuskan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preferensi</a:t>
            </a:r>
            <a:r>
              <a:rPr lang="en-ID" dirty="0"/>
              <a:t> </a:t>
            </a:r>
            <a:r>
              <a:rPr lang="en-ID" dirty="0" err="1"/>
              <a:t>pribadi</a:t>
            </a:r>
            <a:r>
              <a:rPr lang="en-ID" dirty="0"/>
              <a:t>.  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ID" dirty="0" err="1"/>
              <a:t>Mengadakan</a:t>
            </a:r>
            <a:r>
              <a:rPr lang="en-ID" dirty="0"/>
              <a:t> </a:t>
            </a:r>
            <a:r>
              <a:rPr lang="en-ID" dirty="0" err="1"/>
              <a:t>rapat</a:t>
            </a:r>
            <a:r>
              <a:rPr lang="en-ID" dirty="0"/>
              <a:t> </a:t>
            </a:r>
            <a:r>
              <a:rPr lang="en-ID" dirty="0" err="1"/>
              <a:t>tim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diskusi</a:t>
            </a:r>
            <a:r>
              <a:rPr lang="en-ID" dirty="0"/>
              <a:t> </a:t>
            </a:r>
            <a:r>
              <a:rPr lang="en-ID" dirty="0" err="1"/>
              <a:t>terbuka</a:t>
            </a:r>
            <a:r>
              <a:rPr lang="en-ID" dirty="0"/>
              <a:t>, </a:t>
            </a:r>
            <a:r>
              <a:rPr lang="en-ID" dirty="0" err="1"/>
              <a:t>mendengarkan</a:t>
            </a:r>
            <a:r>
              <a:rPr lang="en-ID" dirty="0"/>
              <a:t> </a:t>
            </a:r>
            <a:r>
              <a:rPr lang="en-ID" dirty="0" err="1"/>
              <a:t>usul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, dan </a:t>
            </a:r>
            <a:r>
              <a:rPr lang="en-ID" dirty="0" err="1"/>
              <a:t>mengambil</a:t>
            </a:r>
            <a:r>
              <a:rPr lang="en-ID" dirty="0"/>
              <a:t> </a:t>
            </a:r>
            <a:r>
              <a:rPr lang="en-ID" dirty="0" err="1"/>
              <a:t>keputusan</a:t>
            </a:r>
            <a:r>
              <a:rPr lang="en-ID" dirty="0"/>
              <a:t> </a:t>
            </a:r>
            <a:r>
              <a:rPr lang="en-ID" dirty="0" err="1"/>
              <a:t>bersama</a:t>
            </a:r>
            <a:r>
              <a:rPr lang="en-ID" dirty="0"/>
              <a:t>.  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kebebasan</a:t>
            </a:r>
            <a:r>
              <a:rPr lang="en-ID" dirty="0"/>
              <a:t> </a:t>
            </a:r>
            <a:r>
              <a:rPr lang="en-ID" dirty="0" err="1"/>
              <a:t>penuh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jadwal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arahan</a:t>
            </a:r>
            <a:r>
              <a:rPr lang="en-ID" dirty="0"/>
              <a:t>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sekali</a:t>
            </a:r>
            <a:r>
              <a:rPr lang="en-ID" dirty="0"/>
              <a:t>.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ID" dirty="0" err="1"/>
              <a:t>Menghindari</a:t>
            </a:r>
            <a:r>
              <a:rPr lang="en-ID" dirty="0"/>
              <a:t> </a:t>
            </a:r>
            <a:r>
              <a:rPr lang="en-ID" dirty="0" err="1"/>
              <a:t>konflik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membahas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jadwal</a:t>
            </a:r>
            <a:r>
              <a:rPr lang="en-ID" dirty="0"/>
              <a:t> dan </a:t>
            </a:r>
            <a:r>
              <a:rPr lang="en-ID" dirty="0" err="1"/>
              <a:t>keluhan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505153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D7D15-1B40-47B5-9F97-326A4F606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4A6F1-31C8-4783-AF15-A38C45882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1" dirty="0" err="1"/>
              <a:t>Kepemimpinan</a:t>
            </a:r>
            <a:r>
              <a:rPr lang="en-ID" b="1" dirty="0"/>
              <a:t> </a:t>
            </a:r>
            <a:r>
              <a:rPr lang="en-ID" b="1" dirty="0" err="1"/>
              <a:t>Transaksional</a:t>
            </a:r>
            <a:endParaRPr lang="en-ID" dirty="0"/>
          </a:p>
          <a:p>
            <a:r>
              <a:rPr lang="en-ID" dirty="0" err="1"/>
              <a:t>Fokus</a:t>
            </a:r>
            <a:r>
              <a:rPr lang="en-ID" dirty="0"/>
              <a:t> pada </a:t>
            </a:r>
            <a:r>
              <a:rPr lang="en-ID" dirty="0" err="1"/>
              <a:t>penghargaan</a:t>
            </a:r>
            <a:r>
              <a:rPr lang="en-ID" dirty="0"/>
              <a:t> dan </a:t>
            </a:r>
            <a:r>
              <a:rPr lang="en-ID" dirty="0" err="1"/>
              <a:t>hukuman</a:t>
            </a:r>
            <a:r>
              <a:rPr lang="en-ID" dirty="0"/>
              <a:t>.</a:t>
            </a:r>
          </a:p>
          <a:p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bersifat</a:t>
            </a:r>
            <a:r>
              <a:rPr lang="en-ID" dirty="0"/>
              <a:t> </a:t>
            </a:r>
            <a:r>
              <a:rPr lang="en-ID" dirty="0" err="1"/>
              <a:t>kontraktual</a:t>
            </a:r>
            <a:r>
              <a:rPr lang="en-ID" dirty="0"/>
              <a:t>: </a:t>
            </a:r>
            <a:r>
              <a:rPr lang="en-ID" dirty="0" err="1"/>
              <a:t>tugas</a:t>
            </a:r>
            <a:r>
              <a:rPr lang="en-ID" dirty="0"/>
              <a:t> yang </a:t>
            </a:r>
            <a:r>
              <a:rPr lang="en-ID" dirty="0" err="1"/>
              <a:t>tercapai</a:t>
            </a:r>
            <a:r>
              <a:rPr lang="en-ID" dirty="0"/>
              <a:t> </a:t>
            </a:r>
            <a:r>
              <a:rPr lang="en-ID" dirty="0" err="1"/>
              <a:t>mendapat</a:t>
            </a:r>
            <a:r>
              <a:rPr lang="en-ID" dirty="0"/>
              <a:t> reward, </a:t>
            </a:r>
            <a:r>
              <a:rPr lang="en-ID" dirty="0" err="1"/>
              <a:t>kegagalan</a:t>
            </a:r>
            <a:r>
              <a:rPr lang="en-ID" dirty="0"/>
              <a:t> </a:t>
            </a:r>
            <a:r>
              <a:rPr lang="en-ID" dirty="0" err="1"/>
              <a:t>mendapat</a:t>
            </a:r>
            <a:r>
              <a:rPr lang="en-ID" dirty="0"/>
              <a:t> </a:t>
            </a:r>
            <a:r>
              <a:rPr lang="en-ID" dirty="0" err="1"/>
              <a:t>konsekuensi</a:t>
            </a:r>
            <a:r>
              <a:rPr lang="en-ID" dirty="0"/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069390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E7290-DE9C-458B-8EFC-31501364B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8FA68-52DF-4052-B8A8-288BCB49F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 err="1"/>
              <a:t>Keuntungan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:</a:t>
            </a:r>
          </a:p>
          <a:p>
            <a:pPr marL="0" indent="0">
              <a:buNone/>
            </a:pPr>
            <a:r>
              <a:rPr lang="en-ID" dirty="0"/>
              <a:t>✓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kepatuhan</a:t>
            </a:r>
            <a:r>
              <a:rPr lang="en-ID" dirty="0"/>
              <a:t> </a:t>
            </a:r>
            <a:r>
              <a:rPr lang="en-ID" dirty="0" err="1"/>
              <a:t>segera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✓ </a:t>
            </a:r>
            <a:r>
              <a:rPr lang="en-ID" dirty="0" err="1"/>
              <a:t>Standar</a:t>
            </a:r>
            <a:r>
              <a:rPr lang="en-ID" dirty="0"/>
              <a:t> </a:t>
            </a:r>
            <a:r>
              <a:rPr lang="en-ID" dirty="0" err="1"/>
              <a:t>kinerja</a:t>
            </a:r>
            <a:r>
              <a:rPr lang="en-ID" dirty="0"/>
              <a:t> </a:t>
            </a:r>
            <a:r>
              <a:rPr lang="en-ID" dirty="0" err="1"/>
              <a:t>terukur</a:t>
            </a:r>
            <a:r>
              <a:rPr lang="en-ID" dirty="0"/>
              <a:t> </a:t>
            </a:r>
            <a:r>
              <a:rPr lang="en-ID" dirty="0" err="1"/>
              <a:t>jelas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✓ </a:t>
            </a:r>
            <a:r>
              <a:rPr lang="en-ID" dirty="0" err="1"/>
              <a:t>Motivasi</a:t>
            </a:r>
            <a:r>
              <a:rPr lang="en-ID" dirty="0"/>
              <a:t> </a:t>
            </a:r>
            <a:r>
              <a:rPr lang="en-ID" dirty="0" err="1"/>
              <a:t>ekstrinsik</a:t>
            </a:r>
            <a:r>
              <a:rPr lang="en-ID" dirty="0"/>
              <a:t> yang </a:t>
            </a:r>
            <a:r>
              <a:rPr lang="en-ID" dirty="0" err="1"/>
              <a:t>efektif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perubahan</a:t>
            </a:r>
            <a:r>
              <a:rPr lang="en-ID" dirty="0"/>
              <a:t> </a:t>
            </a:r>
            <a:r>
              <a:rPr lang="en-ID" dirty="0" err="1"/>
              <a:t>perilaku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186052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32BB4-9E26-443F-92CB-1B4900F84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C7927-5EAF-44A3-8615-A762FE56B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 err="1"/>
              <a:t>Keterbatasan</a:t>
            </a:r>
            <a:r>
              <a:rPr lang="en-ID" dirty="0"/>
              <a:t>:</a:t>
            </a:r>
          </a:p>
          <a:p>
            <a:r>
              <a:rPr lang="en-ID" dirty="0" err="1"/>
              <a:t>Kurang</a:t>
            </a:r>
            <a:r>
              <a:rPr lang="en-ID" dirty="0"/>
              <a:t> </a:t>
            </a:r>
            <a:r>
              <a:rPr lang="en-ID" dirty="0" err="1"/>
              <a:t>efektif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perubahan</a:t>
            </a:r>
            <a:r>
              <a:rPr lang="en-ID" dirty="0"/>
              <a:t> </a:t>
            </a:r>
            <a:r>
              <a:rPr lang="en-ID" dirty="0" err="1"/>
              <a:t>jangka</a:t>
            </a:r>
            <a:r>
              <a:rPr lang="en-ID" dirty="0"/>
              <a:t> </a:t>
            </a:r>
            <a:r>
              <a:rPr lang="en-ID" dirty="0" err="1"/>
              <a:t>panjang</a:t>
            </a:r>
            <a:endParaRPr lang="en-ID" dirty="0"/>
          </a:p>
          <a:p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mengembangkan</a:t>
            </a:r>
            <a:r>
              <a:rPr lang="en-ID" dirty="0"/>
              <a:t> </a:t>
            </a:r>
            <a:r>
              <a:rPr lang="en-ID" dirty="0" err="1"/>
              <a:t>motivasi</a:t>
            </a:r>
            <a:r>
              <a:rPr lang="en-ID" dirty="0"/>
              <a:t> </a:t>
            </a:r>
            <a:r>
              <a:rPr lang="en-ID" dirty="0" err="1"/>
              <a:t>intrinsik</a:t>
            </a:r>
            <a:endParaRPr lang="en-ID" dirty="0"/>
          </a:p>
          <a:p>
            <a:r>
              <a:rPr lang="en-ID" dirty="0" err="1"/>
              <a:t>Berpotensi</a:t>
            </a:r>
            <a:r>
              <a:rPr lang="en-ID" dirty="0"/>
              <a:t> </a:t>
            </a:r>
            <a:r>
              <a:rPr lang="en-ID" dirty="0" err="1"/>
              <a:t>menciptakan</a:t>
            </a:r>
            <a:r>
              <a:rPr lang="en-ID" dirty="0"/>
              <a:t> </a:t>
            </a:r>
            <a:r>
              <a:rPr lang="en-ID" dirty="0" err="1"/>
              <a:t>kompetisi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sehat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825429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6F521-AB26-4895-962A-0A2AB4610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7F454-E1A8-4403-83DD-40F874B7D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/>
              <a:t>Gaya </a:t>
            </a:r>
            <a:r>
              <a:rPr lang="en-ID" dirty="0" err="1"/>
              <a:t>ini</a:t>
            </a:r>
            <a:r>
              <a:rPr lang="en-ID" dirty="0"/>
              <a:t> paling </a:t>
            </a:r>
            <a:r>
              <a:rPr lang="en-ID" dirty="0" err="1"/>
              <a:t>cocok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:</a:t>
            </a:r>
          </a:p>
          <a:p>
            <a:pPr marL="0" indent="0">
              <a:buNone/>
            </a:pPr>
            <a:r>
              <a:rPr lang="en-ID" dirty="0"/>
              <a:t>✓ </a:t>
            </a:r>
            <a:r>
              <a:rPr lang="en-ID" dirty="0" err="1"/>
              <a:t>Situasi</a:t>
            </a:r>
            <a:r>
              <a:rPr lang="en-ID" dirty="0"/>
              <a:t> yang </a:t>
            </a:r>
            <a:r>
              <a:rPr lang="en-ID" dirty="0" err="1"/>
              <a:t>membutuhkan</a:t>
            </a:r>
            <a:r>
              <a:rPr lang="en-ID" dirty="0"/>
              <a:t> </a:t>
            </a:r>
            <a:r>
              <a:rPr lang="en-ID" dirty="0" err="1"/>
              <a:t>perubahan</a:t>
            </a:r>
            <a:r>
              <a:rPr lang="en-ID" dirty="0"/>
              <a:t> </a:t>
            </a:r>
            <a:r>
              <a:rPr lang="en-ID" dirty="0" err="1"/>
              <a:t>cepat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✓ </a:t>
            </a:r>
            <a:r>
              <a:rPr lang="en-ID" dirty="0" err="1"/>
              <a:t>Pencapaian</a:t>
            </a:r>
            <a:r>
              <a:rPr lang="en-ID" dirty="0"/>
              <a:t> target </a:t>
            </a:r>
            <a:r>
              <a:rPr lang="en-ID" dirty="0" err="1"/>
              <a:t>jangka</a:t>
            </a:r>
            <a:r>
              <a:rPr lang="en-ID" dirty="0"/>
              <a:t> </a:t>
            </a:r>
            <a:r>
              <a:rPr lang="en-ID" dirty="0" err="1"/>
              <a:t>pendek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✓ </a:t>
            </a:r>
            <a:r>
              <a:rPr lang="en-ID" dirty="0" err="1"/>
              <a:t>Lingkungan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aturan</a:t>
            </a:r>
            <a:r>
              <a:rPr lang="en-ID" dirty="0"/>
              <a:t> </a:t>
            </a:r>
            <a:r>
              <a:rPr lang="en-ID" dirty="0" err="1"/>
              <a:t>jelas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929983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6ED16-A699-403B-8AC5-67530CB4F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F7BEB-C811-444C-B031-A7A762255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FDAFEF-7ADD-4D8D-B643-FA9560DD45D7}"/>
              </a:ext>
            </a:extLst>
          </p:cNvPr>
          <p:cNvSpPr/>
          <p:nvPr/>
        </p:nvSpPr>
        <p:spPr>
          <a:xfrm>
            <a:off x="4257838" y="2967335"/>
            <a:ext cx="36763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Terima</a:t>
            </a:r>
            <a:r>
              <a:rPr 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5400" b="0" cap="none" spc="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kasih</a:t>
            </a:r>
            <a:endParaRPr lang="en-U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8854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59D14-DFCB-4CC7-B283-AD3EA5DD0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D" sz="3200" dirty="0" err="1"/>
              <a:t>Kunci</a:t>
            </a:r>
            <a:r>
              <a:rPr lang="en-ID" sz="3200" dirty="0"/>
              <a:t> </a:t>
            </a:r>
            <a:r>
              <a:rPr lang="en-ID" sz="3200" dirty="0" err="1"/>
              <a:t>Jawaban</a:t>
            </a:r>
            <a:r>
              <a:rPr lang="en-ID" sz="3200" dirty="0"/>
              <a:t>: C (</a:t>
            </a:r>
            <a:r>
              <a:rPr lang="en-ID" sz="3200" dirty="0" err="1"/>
              <a:t>Mengadakan</a:t>
            </a:r>
            <a:r>
              <a:rPr lang="en-ID" sz="3200" dirty="0"/>
              <a:t> </a:t>
            </a:r>
            <a:r>
              <a:rPr lang="en-ID" sz="3200" dirty="0" err="1"/>
              <a:t>rapat</a:t>
            </a:r>
            <a:r>
              <a:rPr lang="en-ID" sz="3200" dirty="0"/>
              <a:t> </a:t>
            </a:r>
            <a:r>
              <a:rPr lang="en-ID" sz="3200" dirty="0" err="1"/>
              <a:t>tim</a:t>
            </a:r>
            <a:r>
              <a:rPr lang="en-ID" sz="3200" dirty="0"/>
              <a:t> </a:t>
            </a:r>
            <a:r>
              <a:rPr lang="en-ID" sz="3200" dirty="0" err="1"/>
              <a:t>untuk</a:t>
            </a:r>
            <a:r>
              <a:rPr lang="en-ID" sz="3200" dirty="0"/>
              <a:t> </a:t>
            </a:r>
            <a:r>
              <a:rPr lang="en-ID" sz="3200" dirty="0" err="1"/>
              <a:t>diskusi</a:t>
            </a:r>
            <a:r>
              <a:rPr lang="en-ID" sz="3200" dirty="0"/>
              <a:t> </a:t>
            </a:r>
            <a:r>
              <a:rPr lang="en-ID" sz="3200" dirty="0" err="1"/>
              <a:t>terbuka</a:t>
            </a:r>
            <a:r>
              <a:rPr lang="en-ID" sz="3200" dirty="0"/>
              <a:t>, </a:t>
            </a:r>
            <a:r>
              <a:rPr lang="en-ID" sz="3200" dirty="0" err="1"/>
              <a:t>mendengarkan</a:t>
            </a:r>
            <a:r>
              <a:rPr lang="en-ID" sz="3200" dirty="0"/>
              <a:t> </a:t>
            </a:r>
            <a:r>
              <a:rPr lang="en-ID" sz="3200" dirty="0" err="1"/>
              <a:t>usul</a:t>
            </a:r>
            <a:r>
              <a:rPr lang="en-ID" sz="3200" dirty="0"/>
              <a:t> </a:t>
            </a:r>
            <a:r>
              <a:rPr lang="en-ID" sz="3200" dirty="0" err="1"/>
              <a:t>perawat</a:t>
            </a:r>
            <a:r>
              <a:rPr lang="en-ID" sz="3200" dirty="0"/>
              <a:t>, dan </a:t>
            </a:r>
            <a:r>
              <a:rPr lang="en-ID" sz="3200" dirty="0" err="1"/>
              <a:t>mengambil</a:t>
            </a:r>
            <a:r>
              <a:rPr lang="en-ID" sz="3200" dirty="0"/>
              <a:t> </a:t>
            </a:r>
            <a:r>
              <a:rPr lang="en-ID" sz="3200" dirty="0" err="1"/>
              <a:t>keputusan</a:t>
            </a:r>
            <a:r>
              <a:rPr lang="en-ID" sz="3200" dirty="0"/>
              <a:t> </a:t>
            </a:r>
            <a:r>
              <a:rPr lang="en-ID" sz="3200" dirty="0" err="1"/>
              <a:t>bersama</a:t>
            </a:r>
            <a:r>
              <a:rPr lang="en-ID" sz="3200" dirty="0"/>
              <a:t>.)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26C6D-521A-4F28-96A5-C254F073E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 err="1"/>
              <a:t>Opsi</a:t>
            </a:r>
            <a:r>
              <a:rPr lang="en-ID" dirty="0"/>
              <a:t> C </a:t>
            </a:r>
            <a:r>
              <a:rPr lang="en-ID" dirty="0" err="1"/>
              <a:t>benar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mencerminkan</a:t>
            </a:r>
            <a:r>
              <a:rPr lang="en-ID" dirty="0"/>
              <a:t> </a:t>
            </a:r>
            <a:r>
              <a:rPr lang="en-ID" dirty="0" err="1"/>
              <a:t>gaya</a:t>
            </a:r>
            <a:r>
              <a:rPr lang="en-ID" dirty="0"/>
              <a:t> </a:t>
            </a:r>
            <a:r>
              <a:rPr lang="en-ID" dirty="0" err="1"/>
              <a:t>kepemimpinan</a:t>
            </a:r>
            <a:r>
              <a:rPr lang="en-ID" dirty="0"/>
              <a:t> </a:t>
            </a:r>
            <a:r>
              <a:rPr lang="en-ID" dirty="0" err="1"/>
              <a:t>demokratis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:  </a:t>
            </a:r>
          </a:p>
          <a:p>
            <a:r>
              <a:rPr lang="en-ID" dirty="0"/>
              <a:t>  </a:t>
            </a:r>
            <a:r>
              <a:rPr lang="en-ID" dirty="0" err="1"/>
              <a:t>Partisipasi</a:t>
            </a:r>
            <a:r>
              <a:rPr lang="en-ID" dirty="0"/>
              <a:t> </a:t>
            </a:r>
            <a:r>
              <a:rPr lang="en-ID" dirty="0" err="1"/>
              <a:t>aktif</a:t>
            </a:r>
            <a:r>
              <a:rPr lang="en-ID" dirty="0"/>
              <a:t> </a:t>
            </a:r>
            <a:r>
              <a:rPr lang="en-ID" dirty="0" err="1"/>
              <a:t>staf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pengambilan</a:t>
            </a:r>
            <a:r>
              <a:rPr lang="en-ID" dirty="0"/>
              <a:t> </a:t>
            </a:r>
            <a:r>
              <a:rPr lang="en-ID" dirty="0" err="1"/>
              <a:t>keputusan</a:t>
            </a:r>
            <a:r>
              <a:rPr lang="en-ID" dirty="0"/>
              <a:t>.  </a:t>
            </a:r>
          </a:p>
          <a:p>
            <a:r>
              <a:rPr lang="en-ID" dirty="0"/>
              <a:t>  </a:t>
            </a:r>
            <a:r>
              <a:rPr lang="en-ID" dirty="0" err="1"/>
              <a:t>Komunikasi</a:t>
            </a:r>
            <a:r>
              <a:rPr lang="en-ID" dirty="0"/>
              <a:t> </a:t>
            </a:r>
            <a:r>
              <a:rPr lang="en-ID" dirty="0" err="1"/>
              <a:t>dua</a:t>
            </a:r>
            <a:r>
              <a:rPr lang="en-ID" dirty="0"/>
              <a:t> </a:t>
            </a:r>
            <a:r>
              <a:rPr lang="en-ID" dirty="0" err="1"/>
              <a:t>arah</a:t>
            </a:r>
            <a:r>
              <a:rPr lang="en-ID" dirty="0"/>
              <a:t> (dialog </a:t>
            </a:r>
            <a:r>
              <a:rPr lang="en-ID" dirty="0" err="1"/>
              <a:t>terbuka</a:t>
            </a:r>
            <a:r>
              <a:rPr lang="en-ID" dirty="0"/>
              <a:t>).  </a:t>
            </a:r>
          </a:p>
          <a:p>
            <a:r>
              <a:rPr lang="en-ID" dirty="0"/>
              <a:t>  Keputusan </a:t>
            </a:r>
            <a:r>
              <a:rPr lang="en-ID" dirty="0" err="1"/>
              <a:t>kolaboratif</a:t>
            </a:r>
            <a:r>
              <a:rPr lang="en-ID" dirty="0"/>
              <a:t> (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kesepakatan</a:t>
            </a:r>
            <a:r>
              <a:rPr lang="en-ID" dirty="0"/>
              <a:t> </a:t>
            </a:r>
            <a:r>
              <a:rPr lang="en-ID" dirty="0" err="1"/>
              <a:t>tim</a:t>
            </a:r>
            <a:r>
              <a:rPr lang="en-ID" dirty="0"/>
              <a:t>).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ID" dirty="0"/>
              <a:t> Hal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sejalan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demokratis</a:t>
            </a:r>
            <a:r>
              <a:rPr lang="en-ID" dirty="0"/>
              <a:t> yang </a:t>
            </a:r>
            <a:r>
              <a:rPr lang="en-ID" dirty="0" err="1"/>
              <a:t>mendorong</a:t>
            </a:r>
            <a:r>
              <a:rPr lang="en-ID" dirty="0"/>
              <a:t> empowerment dan </a:t>
            </a:r>
            <a:r>
              <a:rPr lang="en-ID" dirty="0" err="1"/>
              <a:t>kepemilikan</a:t>
            </a:r>
            <a:r>
              <a:rPr lang="en-ID" dirty="0"/>
              <a:t> (ownership) </a:t>
            </a:r>
            <a:r>
              <a:rPr lang="en-ID" dirty="0" err="1"/>
              <a:t>staf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kebijakan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18942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A4283-8CD0-4228-8BDC-4F907B6AE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22861-D0B8-4377-A9E8-020535F16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D" dirty="0" err="1"/>
              <a:t>Opsi</a:t>
            </a:r>
            <a:r>
              <a:rPr lang="en-ID" dirty="0"/>
              <a:t> A </a:t>
            </a:r>
            <a:r>
              <a:rPr lang="en-ID" dirty="0" err="1"/>
              <a:t>mencerminkan</a:t>
            </a:r>
            <a:r>
              <a:rPr lang="en-ID" dirty="0"/>
              <a:t> </a:t>
            </a:r>
            <a:r>
              <a:rPr lang="en-ID" dirty="0" err="1"/>
              <a:t>gaya</a:t>
            </a:r>
            <a:r>
              <a:rPr lang="en-ID" dirty="0"/>
              <a:t> </a:t>
            </a:r>
            <a:r>
              <a:rPr lang="en-ID" dirty="0" err="1"/>
              <a:t>otoriter</a:t>
            </a:r>
            <a:r>
              <a:rPr lang="en-ID" dirty="0"/>
              <a:t> (</a:t>
            </a:r>
            <a:r>
              <a:rPr lang="en-ID" dirty="0" err="1"/>
              <a:t>keputusan</a:t>
            </a:r>
            <a:r>
              <a:rPr lang="en-ID" dirty="0"/>
              <a:t> </a:t>
            </a:r>
            <a:r>
              <a:rPr lang="en-ID" dirty="0" err="1"/>
              <a:t>sepihak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konsultasi</a:t>
            </a:r>
            <a:r>
              <a:rPr lang="en-ID" dirty="0"/>
              <a:t>).  </a:t>
            </a:r>
          </a:p>
          <a:p>
            <a:pPr algn="just"/>
            <a:r>
              <a:rPr lang="en-ID" dirty="0" err="1"/>
              <a:t>Opsi</a:t>
            </a:r>
            <a:r>
              <a:rPr lang="en-ID" dirty="0"/>
              <a:t> B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simulasi</a:t>
            </a:r>
            <a:r>
              <a:rPr lang="en-ID" dirty="0"/>
              <a:t> </a:t>
            </a:r>
            <a:r>
              <a:rPr lang="en-ID" dirty="0" err="1"/>
              <a:t>partisipasi</a:t>
            </a:r>
            <a:r>
              <a:rPr lang="en-ID" dirty="0"/>
              <a:t> (</a:t>
            </a:r>
            <a:r>
              <a:rPr lang="en-ID" dirty="0" err="1"/>
              <a:t>masukan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benar-benar</a:t>
            </a:r>
            <a:r>
              <a:rPr lang="en-ID" dirty="0"/>
              <a:t> </a:t>
            </a:r>
            <a:r>
              <a:rPr lang="en-ID" dirty="0" err="1"/>
              <a:t>dipertimbangkan</a:t>
            </a:r>
            <a:r>
              <a:rPr lang="en-ID" dirty="0"/>
              <a:t>).  </a:t>
            </a:r>
          </a:p>
          <a:p>
            <a:pPr algn="just"/>
            <a:r>
              <a:rPr lang="en-ID" dirty="0" err="1"/>
              <a:t>Opsi</a:t>
            </a:r>
            <a:r>
              <a:rPr lang="en-ID" dirty="0"/>
              <a:t> D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gaya</a:t>
            </a:r>
            <a:r>
              <a:rPr lang="en-ID" dirty="0"/>
              <a:t> laissez-faire (</a:t>
            </a:r>
            <a:r>
              <a:rPr lang="en-ID" dirty="0" err="1"/>
              <a:t>kepemimpinan</a:t>
            </a:r>
            <a:r>
              <a:rPr lang="en-ID" dirty="0"/>
              <a:t> </a:t>
            </a:r>
            <a:r>
              <a:rPr lang="en-ID" dirty="0" err="1"/>
              <a:t>pasif</a:t>
            </a:r>
            <a:r>
              <a:rPr lang="en-ID" dirty="0"/>
              <a:t>,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arahan</a:t>
            </a:r>
            <a:r>
              <a:rPr lang="en-ID" dirty="0"/>
              <a:t>).  </a:t>
            </a:r>
          </a:p>
          <a:p>
            <a:pPr algn="just"/>
            <a:r>
              <a:rPr lang="en-ID" dirty="0" err="1"/>
              <a:t>Opsi</a:t>
            </a:r>
            <a:r>
              <a:rPr lang="en-ID" dirty="0"/>
              <a:t> E </a:t>
            </a:r>
            <a:r>
              <a:rPr lang="en-ID" dirty="0" err="1"/>
              <a:t>menunjukkan</a:t>
            </a:r>
            <a:r>
              <a:rPr lang="en-ID" dirty="0"/>
              <a:t> avoidance leadership (</a:t>
            </a:r>
            <a:r>
              <a:rPr lang="en-ID" dirty="0" err="1"/>
              <a:t>menghindari</a:t>
            </a:r>
            <a:r>
              <a:rPr lang="en-ID" dirty="0"/>
              <a:t> </a:t>
            </a:r>
            <a:r>
              <a:rPr lang="en-ID" dirty="0" err="1"/>
              <a:t>tanggung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896905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C4F9C-9AB0-493B-BD12-CF61E3F07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BA6A7-381F-4B39-B13D-0019E357B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 err="1"/>
              <a:t>Contoh</a:t>
            </a:r>
            <a:r>
              <a:rPr lang="en-ID" dirty="0"/>
              <a:t> </a:t>
            </a:r>
            <a:r>
              <a:rPr lang="en-ID" dirty="0" err="1"/>
              <a:t>Implementasi</a:t>
            </a:r>
            <a:r>
              <a:rPr lang="en-ID" dirty="0"/>
              <a:t>:  </a:t>
            </a:r>
          </a:p>
          <a:p>
            <a:r>
              <a:rPr lang="en-ID" dirty="0"/>
              <a:t>Brainstorming  </a:t>
            </a:r>
            <a:r>
              <a:rPr lang="en-ID" dirty="0" err="1"/>
              <a:t>penyusunan</a:t>
            </a:r>
            <a:r>
              <a:rPr lang="en-ID" dirty="0"/>
              <a:t> </a:t>
            </a:r>
            <a:r>
              <a:rPr lang="en-ID" dirty="0" err="1"/>
              <a:t>jadwal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fleksibel</a:t>
            </a:r>
            <a:r>
              <a:rPr lang="en-ID" dirty="0"/>
              <a:t>.  </a:t>
            </a:r>
          </a:p>
          <a:p>
            <a:r>
              <a:rPr lang="en-ID" dirty="0"/>
              <a:t>Voting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solusi</a:t>
            </a:r>
            <a:r>
              <a:rPr lang="en-ID" dirty="0"/>
              <a:t> </a:t>
            </a:r>
            <a:r>
              <a:rPr lang="en-ID" dirty="0" err="1"/>
              <a:t>penanganan</a:t>
            </a:r>
            <a:r>
              <a:rPr lang="en-ID" dirty="0"/>
              <a:t> </a:t>
            </a:r>
            <a:r>
              <a:rPr lang="en-ID" dirty="0" err="1"/>
              <a:t>keluhan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.  </a:t>
            </a:r>
          </a:p>
          <a:p>
            <a:r>
              <a:rPr lang="en-ID" dirty="0"/>
              <a:t>Feedback </a:t>
            </a:r>
            <a:r>
              <a:rPr lang="en-ID" dirty="0" err="1"/>
              <a:t>rutin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keputusan</a:t>
            </a:r>
            <a:r>
              <a:rPr lang="en-ID" dirty="0"/>
              <a:t> </a:t>
            </a:r>
            <a:r>
              <a:rPr lang="en-ID" dirty="0" err="1"/>
              <a:t>diterapkan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27033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64266-FEBA-49E8-866E-801FD0B37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96E31-176A-4397-A30B-F07BAEA3C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/>
              <a:t>*</a:t>
            </a:r>
            <a:r>
              <a:rPr lang="en-ID" dirty="0" err="1"/>
              <a:t>Catatan</a:t>
            </a:r>
            <a:r>
              <a:rPr lang="en-ID" dirty="0"/>
              <a:t>* Gaya </a:t>
            </a:r>
            <a:r>
              <a:rPr lang="en-ID" dirty="0" err="1"/>
              <a:t>demokratis</a:t>
            </a:r>
            <a:r>
              <a:rPr lang="en-ID" dirty="0"/>
              <a:t> </a:t>
            </a:r>
            <a:r>
              <a:rPr lang="en-ID" dirty="0" err="1"/>
              <a:t>efektif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:  </a:t>
            </a:r>
          </a:p>
          <a:p>
            <a:r>
              <a:rPr lang="en-ID" dirty="0" err="1"/>
              <a:t>Situasi</a:t>
            </a:r>
            <a:r>
              <a:rPr lang="en-ID" dirty="0"/>
              <a:t> non-</a:t>
            </a:r>
            <a:r>
              <a:rPr lang="en-ID" dirty="0" err="1"/>
              <a:t>darurat</a:t>
            </a:r>
            <a:r>
              <a:rPr lang="en-ID" dirty="0"/>
              <a:t>.  </a:t>
            </a:r>
          </a:p>
          <a:p>
            <a:r>
              <a:rPr lang="en-ID" dirty="0"/>
              <a:t>Tim yang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kompeten</a:t>
            </a:r>
            <a:r>
              <a:rPr lang="en-ID" dirty="0"/>
              <a:t>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butuh</a:t>
            </a:r>
            <a:r>
              <a:rPr lang="en-ID" dirty="0"/>
              <a:t> </a:t>
            </a:r>
            <a:r>
              <a:rPr lang="en-ID" dirty="0" err="1"/>
              <a:t>motivasi</a:t>
            </a:r>
            <a:r>
              <a:rPr lang="en-ID" dirty="0"/>
              <a:t>.  </a:t>
            </a:r>
          </a:p>
          <a:p>
            <a:r>
              <a:rPr lang="en-ID" dirty="0"/>
              <a:t>- </a:t>
            </a:r>
            <a:r>
              <a:rPr lang="en-ID" dirty="0" err="1"/>
              <a:t>Membangun</a:t>
            </a:r>
            <a:r>
              <a:rPr lang="en-ID" dirty="0"/>
              <a:t> </a:t>
            </a:r>
            <a:r>
              <a:rPr lang="en-ID" dirty="0" err="1"/>
              <a:t>iklim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kolaboratif</a:t>
            </a:r>
            <a:r>
              <a:rPr lang="en-ID" dirty="0"/>
              <a:t>. 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20035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B2E4B-682F-4DF6-9C2F-94C6F1A13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ID" dirty="0"/>
              <a:t>2. Di </a:t>
            </a:r>
            <a:r>
              <a:rPr lang="en-ID" dirty="0" err="1"/>
              <a:t>Ruang</a:t>
            </a:r>
            <a:r>
              <a:rPr lang="en-ID" dirty="0"/>
              <a:t> ICU RS "Prima </a:t>
            </a:r>
            <a:r>
              <a:rPr lang="en-ID" dirty="0" err="1"/>
              <a:t>Medika</a:t>
            </a:r>
            <a:r>
              <a:rPr lang="en-ID" dirty="0"/>
              <a:t>",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peningkatan</a:t>
            </a:r>
            <a:r>
              <a:rPr lang="en-ID" dirty="0"/>
              <a:t>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kesalahan</a:t>
            </a:r>
            <a:r>
              <a:rPr lang="en-ID" dirty="0"/>
              <a:t> </a:t>
            </a:r>
            <a:r>
              <a:rPr lang="en-ID" dirty="0" err="1"/>
              <a:t>pemberian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</a:t>
            </a:r>
            <a:r>
              <a:rPr lang="en-ID" dirty="0" err="1"/>
              <a:t>akibat</a:t>
            </a:r>
            <a:r>
              <a:rPr lang="en-ID" dirty="0"/>
              <a:t> </a:t>
            </a:r>
            <a:r>
              <a:rPr lang="en-ID" dirty="0" err="1"/>
              <a:t>kurangnya</a:t>
            </a:r>
            <a:r>
              <a:rPr lang="en-ID" dirty="0"/>
              <a:t> </a:t>
            </a:r>
            <a:r>
              <a:rPr lang="en-ID" dirty="0" err="1"/>
              <a:t>pengawasan</a:t>
            </a:r>
            <a:r>
              <a:rPr lang="en-ID" dirty="0"/>
              <a:t>.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Kepala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ICU, Anda </a:t>
            </a:r>
            <a:r>
              <a:rPr lang="en-ID" dirty="0" err="1"/>
              <a:t>ditugaskan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segera</a:t>
            </a:r>
            <a:r>
              <a:rPr lang="en-ID" dirty="0"/>
              <a:t> </a:t>
            </a:r>
            <a:r>
              <a:rPr lang="en-ID" dirty="0" err="1"/>
              <a:t>memperbaiki</a:t>
            </a:r>
            <a:r>
              <a:rPr lang="en-ID" dirty="0"/>
              <a:t> </a:t>
            </a:r>
            <a:r>
              <a:rPr lang="en-ID" dirty="0" err="1"/>
              <a:t>situasi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demi </a:t>
            </a:r>
            <a:r>
              <a:rPr lang="en-ID" dirty="0" err="1"/>
              <a:t>keselamatan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.  </a:t>
            </a:r>
          </a:p>
          <a:p>
            <a:pPr marL="0" indent="0" algn="just">
              <a:buNone/>
            </a:pPr>
            <a:r>
              <a:rPr lang="en-ID" dirty="0" err="1"/>
              <a:t>Manakah</a:t>
            </a:r>
            <a:r>
              <a:rPr lang="en-ID" dirty="0"/>
              <a:t> </a:t>
            </a:r>
            <a:r>
              <a:rPr lang="en-ID" dirty="0" err="1"/>
              <a:t>tindakan</a:t>
            </a:r>
            <a:r>
              <a:rPr lang="en-ID" dirty="0"/>
              <a:t> yang paling </a:t>
            </a:r>
            <a:r>
              <a:rPr lang="en-ID" dirty="0" err="1"/>
              <a:t>mencerminkan</a:t>
            </a:r>
            <a:r>
              <a:rPr lang="en-ID" dirty="0"/>
              <a:t> </a:t>
            </a:r>
            <a:r>
              <a:rPr lang="en-ID" dirty="0" err="1"/>
              <a:t>gaya</a:t>
            </a:r>
            <a:r>
              <a:rPr lang="en-ID" dirty="0"/>
              <a:t> </a:t>
            </a:r>
            <a:r>
              <a:rPr lang="en-ID" dirty="0" err="1"/>
              <a:t>kepemimpinan</a:t>
            </a:r>
            <a:r>
              <a:rPr lang="en-ID" dirty="0"/>
              <a:t> </a:t>
            </a:r>
            <a:r>
              <a:rPr lang="en-ID" dirty="0" err="1"/>
              <a:t>otoriter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mengatasi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? 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ID" dirty="0" err="1"/>
              <a:t>Mengadakan</a:t>
            </a:r>
            <a:r>
              <a:rPr lang="en-ID" dirty="0"/>
              <a:t> </a:t>
            </a:r>
            <a:r>
              <a:rPr lang="en-ID" dirty="0" err="1"/>
              <a:t>diskusi</a:t>
            </a:r>
            <a:r>
              <a:rPr lang="en-ID" dirty="0"/>
              <a:t> </a:t>
            </a:r>
            <a:r>
              <a:rPr lang="en-ID" dirty="0" err="1"/>
              <a:t>kelompok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mencari</a:t>
            </a:r>
            <a:r>
              <a:rPr lang="en-ID" dirty="0"/>
              <a:t> </a:t>
            </a:r>
            <a:r>
              <a:rPr lang="en-ID" dirty="0" err="1"/>
              <a:t>solusi</a:t>
            </a:r>
            <a:r>
              <a:rPr lang="en-ID" dirty="0"/>
              <a:t> </a:t>
            </a:r>
            <a:r>
              <a:rPr lang="en-ID" dirty="0" err="1"/>
              <a:t>bersama-sama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seluruh</a:t>
            </a:r>
            <a:r>
              <a:rPr lang="en-ID" dirty="0"/>
              <a:t> </a:t>
            </a:r>
            <a:r>
              <a:rPr lang="en-ID" dirty="0" err="1"/>
              <a:t>staf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.  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kebebasan</a:t>
            </a:r>
            <a:r>
              <a:rPr lang="en-ID" dirty="0"/>
              <a:t> </a:t>
            </a:r>
            <a:r>
              <a:rPr lang="en-ID" dirty="0" err="1"/>
              <a:t>penuh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menentukan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 </a:t>
            </a:r>
            <a:r>
              <a:rPr lang="en-ID" dirty="0" err="1"/>
              <a:t>prosedur</a:t>
            </a:r>
            <a:r>
              <a:rPr lang="en-ID" dirty="0"/>
              <a:t> </a:t>
            </a:r>
            <a:r>
              <a:rPr lang="en-ID" dirty="0" err="1"/>
              <a:t>pemberian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.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ID" dirty="0" err="1"/>
              <a:t>Menetapkan</a:t>
            </a:r>
            <a:r>
              <a:rPr lang="en-ID" dirty="0"/>
              <a:t> </a:t>
            </a:r>
            <a:r>
              <a:rPr lang="en-ID" dirty="0" err="1"/>
              <a:t>protokol</a:t>
            </a:r>
            <a:r>
              <a:rPr lang="en-ID" dirty="0"/>
              <a:t> </a:t>
            </a:r>
            <a:r>
              <a:rPr lang="en-ID" dirty="0" err="1"/>
              <a:t>ketat</a:t>
            </a:r>
            <a:r>
              <a:rPr lang="en-ID" dirty="0"/>
              <a:t> </a:t>
            </a:r>
            <a:r>
              <a:rPr lang="en-ID" dirty="0" err="1"/>
              <a:t>pemberian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, </a:t>
            </a:r>
            <a:r>
              <a:rPr lang="en-ID" dirty="0" err="1"/>
              <a:t>mewajibkan</a:t>
            </a:r>
            <a:r>
              <a:rPr lang="en-ID" dirty="0"/>
              <a:t> double-check oleh </a:t>
            </a:r>
            <a:r>
              <a:rPr lang="en-ID" dirty="0" err="1"/>
              <a:t>perawat</a:t>
            </a:r>
            <a:r>
              <a:rPr lang="en-ID" dirty="0"/>
              <a:t> senior, dan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sanksi</a:t>
            </a:r>
            <a:r>
              <a:rPr lang="en-ID" dirty="0"/>
              <a:t> </a:t>
            </a:r>
            <a:r>
              <a:rPr lang="en-ID" dirty="0" err="1"/>
              <a:t>tegas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yang </a:t>
            </a:r>
            <a:r>
              <a:rPr lang="en-ID" dirty="0" err="1"/>
              <a:t>melanggar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kompromi</a:t>
            </a:r>
            <a:r>
              <a:rPr lang="en-ID" dirty="0"/>
              <a:t>.  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ID" dirty="0" err="1"/>
              <a:t>Meminta</a:t>
            </a:r>
            <a:r>
              <a:rPr lang="en-ID" dirty="0"/>
              <a:t> </a:t>
            </a:r>
            <a:r>
              <a:rPr lang="en-ID" dirty="0" err="1"/>
              <a:t>pendapat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per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privat</a:t>
            </a:r>
            <a:r>
              <a:rPr lang="en-ID" dirty="0"/>
              <a:t>, </a:t>
            </a:r>
            <a:r>
              <a:rPr lang="en-ID" dirty="0" err="1"/>
              <a:t>lalu</a:t>
            </a:r>
            <a:r>
              <a:rPr lang="en-ID" dirty="0"/>
              <a:t> </a:t>
            </a:r>
            <a:r>
              <a:rPr lang="en-ID" dirty="0" err="1"/>
              <a:t>mengambil</a:t>
            </a:r>
            <a:r>
              <a:rPr lang="en-ID" dirty="0"/>
              <a:t> </a:t>
            </a:r>
            <a:r>
              <a:rPr lang="en-ID" dirty="0" err="1"/>
              <a:t>keputusan</a:t>
            </a:r>
            <a:r>
              <a:rPr lang="en-ID" dirty="0"/>
              <a:t>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masukan</a:t>
            </a:r>
            <a:r>
              <a:rPr lang="en-ID" dirty="0"/>
              <a:t> </a:t>
            </a:r>
            <a:r>
              <a:rPr lang="en-ID" dirty="0" err="1"/>
              <a:t>terbanyak</a:t>
            </a:r>
            <a:r>
              <a:rPr lang="en-ID" dirty="0"/>
              <a:t>.  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ID" dirty="0" err="1"/>
              <a:t>Menghindari</a:t>
            </a:r>
            <a:r>
              <a:rPr lang="en-ID" dirty="0"/>
              <a:t> </a:t>
            </a:r>
            <a:r>
              <a:rPr lang="en-ID" dirty="0" err="1"/>
              <a:t>konflik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menegur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yang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kesalahan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61137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82F8F-5837-4DE5-A85D-86FB2759D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ID" sz="2800" b="1" dirty="0" err="1"/>
              <a:t>Kunci</a:t>
            </a:r>
            <a:r>
              <a:rPr lang="en-ID" sz="2800" b="1" dirty="0"/>
              <a:t> </a:t>
            </a:r>
            <a:r>
              <a:rPr lang="en-ID" sz="2800" b="1" dirty="0" err="1"/>
              <a:t>Jawaban</a:t>
            </a:r>
            <a:r>
              <a:rPr lang="en-ID" sz="2800" b="1" dirty="0"/>
              <a:t>: C </a:t>
            </a:r>
            <a:r>
              <a:rPr lang="en-ID" sz="2800" dirty="0"/>
              <a:t>(</a:t>
            </a:r>
            <a:r>
              <a:rPr lang="en-ID" sz="2800" dirty="0" err="1"/>
              <a:t>Menetapkan</a:t>
            </a:r>
            <a:r>
              <a:rPr lang="en-ID" sz="2800" dirty="0"/>
              <a:t> </a:t>
            </a:r>
            <a:r>
              <a:rPr lang="en-ID" sz="2800" dirty="0" err="1"/>
              <a:t>protokol</a:t>
            </a:r>
            <a:r>
              <a:rPr lang="en-ID" sz="2800" dirty="0"/>
              <a:t> </a:t>
            </a:r>
            <a:r>
              <a:rPr lang="en-ID" sz="2800" dirty="0" err="1"/>
              <a:t>ketat</a:t>
            </a:r>
            <a:r>
              <a:rPr lang="en-ID" sz="2800" dirty="0"/>
              <a:t> </a:t>
            </a:r>
            <a:r>
              <a:rPr lang="en-ID" sz="2800" dirty="0" err="1"/>
              <a:t>pemberian</a:t>
            </a:r>
            <a:r>
              <a:rPr lang="en-ID" sz="2800" dirty="0"/>
              <a:t> </a:t>
            </a:r>
            <a:r>
              <a:rPr lang="en-ID" sz="2800" dirty="0" err="1"/>
              <a:t>obat</a:t>
            </a:r>
            <a:r>
              <a:rPr lang="en-ID" sz="2800" dirty="0"/>
              <a:t>, </a:t>
            </a:r>
            <a:r>
              <a:rPr lang="en-ID" sz="2800" dirty="0" err="1"/>
              <a:t>mewajibkan</a:t>
            </a:r>
            <a:r>
              <a:rPr lang="en-ID" sz="2800" dirty="0"/>
              <a:t> double-check oleh </a:t>
            </a:r>
            <a:r>
              <a:rPr lang="en-ID" sz="2800" dirty="0" err="1"/>
              <a:t>perawat</a:t>
            </a:r>
            <a:r>
              <a:rPr lang="en-ID" sz="2800" dirty="0"/>
              <a:t> senior, dan </a:t>
            </a:r>
            <a:r>
              <a:rPr lang="en-ID" sz="2800" dirty="0" err="1"/>
              <a:t>memberikan</a:t>
            </a:r>
            <a:r>
              <a:rPr lang="en-ID" sz="2800" dirty="0"/>
              <a:t> </a:t>
            </a:r>
            <a:r>
              <a:rPr lang="en-ID" sz="2800" dirty="0" err="1"/>
              <a:t>sanksi</a:t>
            </a:r>
            <a:r>
              <a:rPr lang="en-ID" sz="2800" dirty="0"/>
              <a:t> </a:t>
            </a:r>
            <a:r>
              <a:rPr lang="en-ID" sz="2800" dirty="0" err="1"/>
              <a:t>tegas</a:t>
            </a:r>
            <a:r>
              <a:rPr lang="en-ID" sz="2800" dirty="0"/>
              <a:t> </a:t>
            </a:r>
            <a:r>
              <a:rPr lang="en-ID" sz="2800" dirty="0" err="1"/>
              <a:t>bagi</a:t>
            </a:r>
            <a:r>
              <a:rPr lang="en-ID" sz="2800" dirty="0"/>
              <a:t> yang </a:t>
            </a:r>
            <a:r>
              <a:rPr lang="en-ID" sz="2800" dirty="0" err="1"/>
              <a:t>melanggar</a:t>
            </a:r>
            <a:r>
              <a:rPr lang="en-ID" sz="2800" dirty="0"/>
              <a:t> </a:t>
            </a:r>
            <a:r>
              <a:rPr lang="en-ID" sz="2800" dirty="0" err="1"/>
              <a:t>tanpa</a:t>
            </a:r>
            <a:r>
              <a:rPr lang="en-ID" sz="2800" dirty="0"/>
              <a:t> </a:t>
            </a:r>
            <a:r>
              <a:rPr lang="en-ID" sz="2800" dirty="0" err="1"/>
              <a:t>kompromi</a:t>
            </a:r>
            <a:r>
              <a:rPr lang="en-ID" sz="2800" dirty="0"/>
              <a:t>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E5F23-5388-4BF7-8925-5B9363F1E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D" dirty="0" err="1"/>
              <a:t>Opsi</a:t>
            </a:r>
            <a:r>
              <a:rPr lang="en-ID" dirty="0"/>
              <a:t> C </a:t>
            </a:r>
            <a:r>
              <a:rPr lang="en-ID" dirty="0" err="1"/>
              <a:t>benar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mencerminkan</a:t>
            </a:r>
            <a:r>
              <a:rPr lang="en-ID" dirty="0"/>
              <a:t> </a:t>
            </a:r>
            <a:r>
              <a:rPr lang="en-ID" dirty="0" err="1"/>
              <a:t>gaya</a:t>
            </a:r>
            <a:r>
              <a:rPr lang="en-ID" dirty="0"/>
              <a:t> </a:t>
            </a:r>
            <a:r>
              <a:rPr lang="en-ID" dirty="0" err="1"/>
              <a:t>kepemimpinan</a:t>
            </a:r>
            <a:r>
              <a:rPr lang="en-ID" dirty="0"/>
              <a:t> </a:t>
            </a:r>
            <a:r>
              <a:rPr lang="en-ID" dirty="0" err="1"/>
              <a:t>otoriter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:  </a:t>
            </a:r>
          </a:p>
          <a:p>
            <a:pPr algn="just"/>
            <a:r>
              <a:rPr lang="en-ID" dirty="0"/>
              <a:t> </a:t>
            </a:r>
            <a:r>
              <a:rPr lang="en-ID" dirty="0" err="1"/>
              <a:t>Kontrol</a:t>
            </a:r>
            <a:r>
              <a:rPr lang="en-ID" dirty="0"/>
              <a:t> </a:t>
            </a:r>
            <a:r>
              <a:rPr lang="en-ID" dirty="0" err="1"/>
              <a:t>penuh</a:t>
            </a:r>
            <a:r>
              <a:rPr lang="en-ID" dirty="0"/>
              <a:t> oleh </a:t>
            </a:r>
            <a:r>
              <a:rPr lang="en-ID" dirty="0" err="1"/>
              <a:t>pemimpin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melibatkan</a:t>
            </a:r>
            <a:r>
              <a:rPr lang="en-ID" dirty="0"/>
              <a:t> </a:t>
            </a:r>
            <a:r>
              <a:rPr lang="en-ID" dirty="0" err="1"/>
              <a:t>bawahan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pengambilan</a:t>
            </a:r>
            <a:r>
              <a:rPr lang="en-ID" dirty="0"/>
              <a:t> </a:t>
            </a:r>
            <a:r>
              <a:rPr lang="en-ID" dirty="0" err="1"/>
              <a:t>keputusan</a:t>
            </a:r>
            <a:r>
              <a:rPr lang="en-ID" dirty="0"/>
              <a:t>.  </a:t>
            </a:r>
          </a:p>
          <a:p>
            <a:pPr algn="just"/>
            <a:r>
              <a:rPr lang="en-ID" dirty="0"/>
              <a:t>  </a:t>
            </a:r>
            <a:r>
              <a:rPr lang="en-ID" dirty="0" err="1"/>
              <a:t>Aturan</a:t>
            </a:r>
            <a:r>
              <a:rPr lang="en-ID" dirty="0"/>
              <a:t> </a:t>
            </a:r>
            <a:r>
              <a:rPr lang="en-ID" dirty="0" err="1"/>
              <a:t>ketat</a:t>
            </a:r>
            <a:r>
              <a:rPr lang="en-ID" dirty="0"/>
              <a:t> dan </a:t>
            </a:r>
            <a:r>
              <a:rPr lang="en-ID" dirty="0" err="1"/>
              <a:t>sanksi</a:t>
            </a:r>
            <a:r>
              <a:rPr lang="en-ID" dirty="0"/>
              <a:t> </a:t>
            </a:r>
            <a:r>
              <a:rPr lang="en-ID" dirty="0" err="1"/>
              <a:t>jelas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menegakkan</a:t>
            </a:r>
            <a:r>
              <a:rPr lang="en-ID" dirty="0"/>
              <a:t> </a:t>
            </a:r>
            <a:r>
              <a:rPr lang="en-ID" dirty="0" err="1"/>
              <a:t>disiplin</a:t>
            </a:r>
            <a:r>
              <a:rPr lang="en-ID" dirty="0"/>
              <a:t>.  </a:t>
            </a:r>
          </a:p>
          <a:p>
            <a:pPr algn="just"/>
            <a:r>
              <a:rPr lang="en-ID" dirty="0"/>
              <a:t>  </a:t>
            </a:r>
            <a:r>
              <a:rPr lang="en-ID" dirty="0" err="1"/>
              <a:t>Komunikasi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arah</a:t>
            </a:r>
            <a:r>
              <a:rPr lang="en-ID" dirty="0"/>
              <a:t> (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bawah</a:t>
            </a:r>
            <a:r>
              <a:rPr lang="en-ID" dirty="0"/>
              <a:t>).  </a:t>
            </a:r>
          </a:p>
          <a:p>
            <a:pPr algn="just"/>
            <a:endParaRPr lang="en-ID" dirty="0"/>
          </a:p>
          <a:p>
            <a:pPr marL="0" indent="0" algn="just">
              <a:buNone/>
            </a:pPr>
            <a:r>
              <a:rPr lang="en-ID" dirty="0"/>
              <a:t>Gaya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efektif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situasi</a:t>
            </a:r>
            <a:r>
              <a:rPr lang="en-ID" dirty="0"/>
              <a:t> </a:t>
            </a:r>
            <a:r>
              <a:rPr lang="en-ID" dirty="0" err="1"/>
              <a:t>kritis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ICU yang </a:t>
            </a:r>
            <a:r>
              <a:rPr lang="en-ID" dirty="0" err="1"/>
              <a:t>membutuhkan</a:t>
            </a:r>
            <a:r>
              <a:rPr lang="en-ID" dirty="0"/>
              <a:t> </a:t>
            </a:r>
            <a:r>
              <a:rPr lang="en-ID" dirty="0" err="1"/>
              <a:t>kepatuhan</a:t>
            </a:r>
            <a:r>
              <a:rPr lang="en-ID" dirty="0"/>
              <a:t> </a:t>
            </a:r>
            <a:r>
              <a:rPr lang="en-ID" dirty="0" err="1"/>
              <a:t>mutu</a:t>
            </a:r>
            <a:r>
              <a:rPr lang="en-ID" dirty="0"/>
              <a:t> dan </a:t>
            </a:r>
            <a:r>
              <a:rPr lang="en-ID" dirty="0" err="1"/>
              <a:t>kecepatan</a:t>
            </a:r>
            <a:r>
              <a:rPr lang="en-ID" dirty="0"/>
              <a:t> </a:t>
            </a:r>
            <a:r>
              <a:rPr lang="en-ID" dirty="0" err="1"/>
              <a:t>tindakan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54251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2F51-4FDA-4FB5-87DE-6BDF0D9D6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97B3C-C804-42DE-8148-F3B2C2BE7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D" dirty="0" err="1"/>
              <a:t>Opsi</a:t>
            </a:r>
            <a:r>
              <a:rPr lang="en-ID" dirty="0"/>
              <a:t> A </a:t>
            </a:r>
            <a:r>
              <a:rPr lang="en-ID" dirty="0" err="1"/>
              <a:t>mencerminkan</a:t>
            </a:r>
            <a:r>
              <a:rPr lang="en-ID" dirty="0"/>
              <a:t> </a:t>
            </a:r>
            <a:r>
              <a:rPr lang="en-ID" dirty="0" err="1"/>
              <a:t>gaya</a:t>
            </a:r>
            <a:r>
              <a:rPr lang="en-ID" dirty="0"/>
              <a:t> </a:t>
            </a:r>
            <a:r>
              <a:rPr lang="en-ID" dirty="0" err="1"/>
              <a:t>demokratis</a:t>
            </a:r>
            <a:r>
              <a:rPr lang="en-ID" dirty="0"/>
              <a:t> (</a:t>
            </a:r>
            <a:r>
              <a:rPr lang="en-ID" dirty="0" err="1"/>
              <a:t>partisipatif</a:t>
            </a:r>
            <a:r>
              <a:rPr lang="en-ID" dirty="0"/>
              <a:t>).  </a:t>
            </a:r>
          </a:p>
          <a:p>
            <a:pPr algn="just"/>
            <a:r>
              <a:rPr lang="en-ID" dirty="0" err="1"/>
              <a:t>Opsi</a:t>
            </a:r>
            <a:r>
              <a:rPr lang="en-ID" dirty="0"/>
              <a:t> B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gaya</a:t>
            </a:r>
            <a:r>
              <a:rPr lang="en-ID" dirty="0"/>
              <a:t> laissez-faire (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kontrol</a:t>
            </a:r>
            <a:r>
              <a:rPr lang="en-ID" dirty="0"/>
              <a:t>).  </a:t>
            </a:r>
          </a:p>
          <a:p>
            <a:pPr algn="just"/>
            <a:r>
              <a:rPr lang="en-ID" dirty="0" err="1"/>
              <a:t>Opsi</a:t>
            </a:r>
            <a:r>
              <a:rPr lang="en-ID" dirty="0"/>
              <a:t> D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gaya</a:t>
            </a:r>
            <a:r>
              <a:rPr lang="en-ID" dirty="0"/>
              <a:t> </a:t>
            </a:r>
            <a:r>
              <a:rPr lang="en-ID" dirty="0" err="1"/>
              <a:t>konsultatif</a:t>
            </a:r>
            <a:r>
              <a:rPr lang="en-ID" dirty="0"/>
              <a:t> (</a:t>
            </a:r>
            <a:r>
              <a:rPr lang="en-ID" dirty="0" err="1"/>
              <a:t>mirip</a:t>
            </a:r>
            <a:r>
              <a:rPr lang="en-ID" dirty="0"/>
              <a:t> </a:t>
            </a:r>
            <a:r>
              <a:rPr lang="en-ID" dirty="0" err="1"/>
              <a:t>demokratis</a:t>
            </a:r>
            <a:r>
              <a:rPr lang="en-ID" dirty="0"/>
              <a:t>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sepenuhnya</a:t>
            </a:r>
            <a:r>
              <a:rPr lang="en-ID" dirty="0"/>
              <a:t>).  </a:t>
            </a:r>
          </a:p>
          <a:p>
            <a:pPr algn="just"/>
            <a:r>
              <a:rPr lang="en-ID" dirty="0" err="1"/>
              <a:t>Opsi</a:t>
            </a:r>
            <a:r>
              <a:rPr lang="en-ID" dirty="0"/>
              <a:t> E </a:t>
            </a:r>
            <a:r>
              <a:rPr lang="en-ID" dirty="0" err="1"/>
              <a:t>mencerminkan</a:t>
            </a:r>
            <a:r>
              <a:rPr lang="en-ID" dirty="0"/>
              <a:t> </a:t>
            </a:r>
            <a:r>
              <a:rPr lang="en-ID" dirty="0" err="1"/>
              <a:t>gaya</a:t>
            </a:r>
            <a:r>
              <a:rPr lang="en-ID" dirty="0"/>
              <a:t> </a:t>
            </a:r>
            <a:r>
              <a:rPr lang="en-ID" dirty="0" err="1"/>
              <a:t>menghindar</a:t>
            </a:r>
            <a:r>
              <a:rPr lang="en-ID" dirty="0"/>
              <a:t> (avoidance). </a:t>
            </a:r>
          </a:p>
        </p:txBody>
      </p:sp>
    </p:spTree>
    <p:extLst>
      <p:ext uri="{BB962C8B-B14F-4D97-AF65-F5344CB8AC3E}">
        <p14:creationId xmlns:p14="http://schemas.microsoft.com/office/powerpoint/2010/main" val="1691290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1140</Words>
  <Application>Microsoft Office PowerPoint</Application>
  <PresentationFormat>Widescreen</PresentationFormat>
  <Paragraphs>110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Gaya Kepemimpinan </vt:lpstr>
      <vt:lpstr>PowerPoint Presentation</vt:lpstr>
      <vt:lpstr>Kunci Jawaban: C (Mengadakan rapat tim untuk diskusi terbuka, mendengarkan usul perawat, dan mengambil keputusan bersama.) </vt:lpstr>
      <vt:lpstr>PowerPoint Presentation</vt:lpstr>
      <vt:lpstr>PowerPoint Presentation</vt:lpstr>
      <vt:lpstr>PowerPoint Presentation</vt:lpstr>
      <vt:lpstr>PowerPoint Presentation</vt:lpstr>
      <vt:lpstr>Kunci Jawaban: C (Menetapkan protokol ketat pemberian obat, mewajibkan double-check oleh perawat senior, dan memberikan sanksi tegas bagi yang melanggar tanpa kompromi.)</vt:lpstr>
      <vt:lpstr>PowerPoint Presentation</vt:lpstr>
      <vt:lpstr>Ciri Gaya Kepemimpinan Otoriter dalam Keperawatan:</vt:lpstr>
      <vt:lpstr>PowerPoint Presentation</vt:lpstr>
      <vt:lpstr>PowerPoint Presentation</vt:lpstr>
      <vt:lpstr>Kunci Jawaban: B (Memberikan kebebasan penuh pada perawat untuk menentukan metode edukasi tanpa intervensi) </vt:lpstr>
      <vt:lpstr>PowerPoint Presentation</vt:lpstr>
      <vt:lpstr>Karakteristik Gaya Laissez-Faire:</vt:lpstr>
      <vt:lpstr>Dampak Positif/Negatif dalam Kasus Ini:</vt:lpstr>
      <vt:lpstr>Gaya laissez-faire paling cocok untuk: </vt:lpstr>
      <vt:lpstr>PowerPoint Presentation</vt:lpstr>
      <vt:lpstr>Kunci Jawaban: A (Memberikan bonus bulanan bagi perawat dengan dokumentasi terlengkap dan memberikan peringatan tertulis bagi yang tidak memenuhi standar)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Gaya Kepemimpinan </dc:title>
  <dc:creator>MyBook 14F</dc:creator>
  <cp:lastModifiedBy>MyBook 14F</cp:lastModifiedBy>
  <cp:revision>8</cp:revision>
  <dcterms:created xsi:type="dcterms:W3CDTF">2025-07-11T01:45:32Z</dcterms:created>
  <dcterms:modified xsi:type="dcterms:W3CDTF">2025-07-11T07:51:30Z</dcterms:modified>
</cp:coreProperties>
</file>