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48"/>
  </p:notesMasterIdLst>
  <p:sldIdLst>
    <p:sldId id="262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8" r:id="rId27"/>
    <p:sldId id="289" r:id="rId28"/>
    <p:sldId id="290" r:id="rId29"/>
    <p:sldId id="291" r:id="rId30"/>
    <p:sldId id="292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003296"/>
    <a:srgbClr val="007033"/>
    <a:srgbClr val="990099"/>
    <a:srgbClr val="CC0099"/>
    <a:srgbClr val="FE9202"/>
    <a:srgbClr val="6C1A00"/>
    <a:srgbClr val="00AACC"/>
    <a:srgbClr val="5EEC3C"/>
    <a:srgbClr val="1D3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906" y="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928BE-357C-46C4-96A6-579665EDA3FC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5A6B8-08E3-4834-B031-834261F610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20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8E7D5D-6A66-4284-A627-B7F5C020842D}" type="slidenum">
              <a:rPr lang="en-US"/>
              <a:pPr/>
              <a:t>16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24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7079" y="739290"/>
            <a:ext cx="7635251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067" y="2113635"/>
            <a:ext cx="7635022" cy="1221640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FFCC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4DE6B33D-F461-4416-8563-3F6B0842E7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5750"/>
            <a:ext cx="8001000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971550"/>
            <a:ext cx="7772400" cy="348615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4511279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511279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511279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1E5231FB-1486-4D04-A603-68807242FFE1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7919400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0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CC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512211"/>
          </a:xfrm>
        </p:spPr>
        <p:txBody>
          <a:bodyPr/>
          <a:lstStyle>
            <a:lvl1pPr algn="r">
              <a:defRPr sz="2800">
                <a:solidFill>
                  <a:schemeClr val="tx1"/>
                </a:solidFill>
              </a:defRPr>
            </a:lvl1pPr>
            <a:lvl2pPr algn="r">
              <a:defRPr>
                <a:solidFill>
                  <a:schemeClr val="tx1"/>
                </a:solidFill>
              </a:defRPr>
            </a:lvl2pPr>
            <a:lvl3pPr algn="r">
              <a:defRPr>
                <a:solidFill>
                  <a:schemeClr val="tx1"/>
                </a:solidFill>
              </a:defRPr>
            </a:lvl3pPr>
            <a:lvl4pPr algn="r">
              <a:defRPr>
                <a:solidFill>
                  <a:schemeClr val="tx1"/>
                </a:solidFill>
              </a:defRPr>
            </a:lvl4pPr>
            <a:lvl5pPr algn="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4DE6B33D-F461-4416-8563-3F6B0842E7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5750"/>
            <a:ext cx="8001000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971550"/>
            <a:ext cx="7772400" cy="348615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4511279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511279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511279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1E5231FB-1486-4D04-A603-68807242FFE1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7919400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5" y="472056"/>
            <a:ext cx="641361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C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044700"/>
            <a:ext cx="6413610" cy="366492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81175"/>
            <a:ext cx="8093365" cy="61082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CC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5552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35341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2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35341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2D20CA6-F42C-4E8B-9D68-8C0B53683E26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2D20CA6-F42C-4E8B-9D68-8C0B53683E26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739290"/>
            <a:ext cx="4427530" cy="1374345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FFFF00"/>
                </a:solidFill>
              </a:rPr>
              <a:t>Identifikasi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Jenis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Bahaya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pada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Pangan</a:t>
            </a:r>
            <a:r>
              <a:rPr lang="en-GB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1911" y="3562350"/>
            <a:ext cx="4732089" cy="1221640"/>
          </a:xfrm>
        </p:spPr>
        <p:txBody>
          <a:bodyPr/>
          <a:lstStyle/>
          <a:p>
            <a:r>
              <a:rPr lang="id-ID" dirty="0" smtClean="0"/>
              <a:t>Ike Dian Wahyuni</a:t>
            </a:r>
            <a:r>
              <a:rPr lang="en-GB" dirty="0" smtClean="0"/>
              <a:t>, </a:t>
            </a:r>
            <a:r>
              <a:rPr lang="en-GB" dirty="0" smtClean="0"/>
              <a:t>S.KL., M.KL</a:t>
            </a:r>
          </a:p>
          <a:p>
            <a:r>
              <a:rPr lang="en-GB" dirty="0" smtClean="0"/>
              <a:t>S1 </a:t>
            </a:r>
            <a:r>
              <a:rPr lang="en-GB" dirty="0" err="1" smtClean="0"/>
              <a:t>Kesehatan</a:t>
            </a:r>
            <a:r>
              <a:rPr lang="en-GB" dirty="0" smtClean="0"/>
              <a:t> </a:t>
            </a:r>
            <a:r>
              <a:rPr lang="en-GB" dirty="0" err="1" smtClean="0"/>
              <a:t>Lingkungan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003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CH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229101"/>
            <a:ext cx="1447800" cy="70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0" name="Oval 4"/>
          <p:cNvSpPr>
            <a:spLocks noChangeArrowheads="1"/>
          </p:cNvSpPr>
          <p:nvPr/>
        </p:nvSpPr>
        <p:spPr bwMode="auto">
          <a:xfrm>
            <a:off x="4495800" y="3486150"/>
            <a:ext cx="304800" cy="342900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661" name="Oval 5"/>
          <p:cNvSpPr>
            <a:spLocks noChangeArrowheads="1"/>
          </p:cNvSpPr>
          <p:nvPr/>
        </p:nvSpPr>
        <p:spPr bwMode="auto">
          <a:xfrm>
            <a:off x="5105400" y="3886200"/>
            <a:ext cx="304800" cy="342900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662" name="Oval 6"/>
          <p:cNvSpPr>
            <a:spLocks noChangeArrowheads="1"/>
          </p:cNvSpPr>
          <p:nvPr/>
        </p:nvSpPr>
        <p:spPr bwMode="auto">
          <a:xfrm>
            <a:off x="5791200" y="4457700"/>
            <a:ext cx="304800" cy="342900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6400800" y="209550"/>
            <a:ext cx="2743200" cy="46166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107763" dir="13500000" sx="125000" sy="125000" algn="b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dirty="0">
                <a:solidFill>
                  <a:srgbClr val="0070C0"/>
                </a:solidFill>
                <a:latin typeface="Arial" pitchFamily="34" charset="0"/>
              </a:rPr>
              <a:t>Salmonella Sp.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1752600" y="1428750"/>
            <a:ext cx="7086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Arial" pitchFamily="34" charset="0"/>
              </a:rPr>
              <a:t>Gejala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penyakit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oleh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salmonelosis</a:t>
            </a:r>
            <a:r>
              <a:rPr lang="en-US" dirty="0">
                <a:latin typeface="Arial" pitchFamily="34" charset="0"/>
              </a:rPr>
              <a:t> : </a:t>
            </a:r>
            <a:r>
              <a:rPr lang="en-US" dirty="0" err="1">
                <a:latin typeface="Arial" pitchFamily="34" charset="0"/>
              </a:rPr>
              <a:t>demam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enterik</a:t>
            </a:r>
            <a:r>
              <a:rPr lang="en-US" dirty="0">
                <a:latin typeface="Arial" pitchFamily="34" charset="0"/>
              </a:rPr>
              <a:t>, </a:t>
            </a:r>
            <a:r>
              <a:rPr lang="en-US" dirty="0" err="1">
                <a:latin typeface="Arial" pitchFamily="34" charset="0"/>
              </a:rPr>
              <a:t>diare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berair</a:t>
            </a:r>
            <a:r>
              <a:rPr lang="en-US" dirty="0">
                <a:latin typeface="Arial" pitchFamily="34" charset="0"/>
              </a:rPr>
              <a:t>, </a:t>
            </a:r>
            <a:r>
              <a:rPr lang="en-US" dirty="0" err="1">
                <a:latin typeface="Arial" pitchFamily="34" charset="0"/>
              </a:rPr>
              <a:t>sembelit</a:t>
            </a:r>
            <a:r>
              <a:rPr lang="en-US" dirty="0">
                <a:latin typeface="Arial" pitchFamily="34" charset="0"/>
              </a:rPr>
              <a:t>, </a:t>
            </a:r>
            <a:r>
              <a:rPr lang="en-US" dirty="0" err="1">
                <a:latin typeface="Arial" pitchFamily="34" charset="0"/>
              </a:rPr>
              <a:t>demam</a:t>
            </a:r>
            <a:r>
              <a:rPr lang="en-US" dirty="0">
                <a:latin typeface="Arial" pitchFamily="34" charset="0"/>
              </a:rPr>
              <a:t>, </a:t>
            </a:r>
            <a:r>
              <a:rPr lang="en-US" dirty="0" err="1">
                <a:latin typeface="Arial" pitchFamily="34" charset="0"/>
              </a:rPr>
              <a:t>sakit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perut</a:t>
            </a:r>
            <a:r>
              <a:rPr lang="en-US" dirty="0">
                <a:latin typeface="Arial" pitchFamily="34" charset="0"/>
              </a:rPr>
              <a:t>, </a:t>
            </a:r>
            <a:r>
              <a:rPr lang="en-US" dirty="0" err="1">
                <a:latin typeface="Arial" pitchFamily="34" charset="0"/>
              </a:rPr>
              <a:t>pusing</a:t>
            </a:r>
            <a:r>
              <a:rPr lang="en-US" dirty="0">
                <a:latin typeface="Arial" pitchFamily="34" charset="0"/>
              </a:rPr>
              <a:t>, </a:t>
            </a:r>
            <a:r>
              <a:rPr lang="en-US" dirty="0" err="1">
                <a:latin typeface="Arial" pitchFamily="34" charset="0"/>
              </a:rPr>
              <a:t>mual</a:t>
            </a:r>
            <a:r>
              <a:rPr lang="en-US" dirty="0">
                <a:latin typeface="Arial" pitchFamily="34" charset="0"/>
              </a:rPr>
              <a:t>, </a:t>
            </a:r>
            <a:r>
              <a:rPr lang="en-US" dirty="0" err="1">
                <a:latin typeface="Arial" pitchFamily="34" charset="0"/>
              </a:rPr>
              <a:t>lesu</a:t>
            </a:r>
            <a:r>
              <a:rPr lang="en-US" dirty="0">
                <a:latin typeface="Arial" pitchFamily="34" charset="0"/>
              </a:rPr>
              <a:t> </a:t>
            </a:r>
          </a:p>
        </p:txBody>
      </p:sp>
      <p:sp>
        <p:nvSpPr>
          <p:cNvPr id="70666" name="AutoShape 10"/>
          <p:cNvSpPr>
            <a:spLocks noChangeArrowheads="1"/>
          </p:cNvSpPr>
          <p:nvPr/>
        </p:nvSpPr>
        <p:spPr bwMode="auto">
          <a:xfrm>
            <a:off x="152400" y="2190750"/>
            <a:ext cx="2895600" cy="2552700"/>
          </a:xfrm>
          <a:prstGeom prst="star32">
            <a:avLst>
              <a:gd name="adj" fmla="val 37500"/>
            </a:avLst>
          </a:prstGeom>
          <a:gradFill rotWithShape="0">
            <a:gsLst>
              <a:gs pos="0">
                <a:srgbClr val="FFFFCC"/>
              </a:gs>
              <a:gs pos="50000">
                <a:srgbClr val="FFFFFF"/>
              </a:gs>
              <a:gs pos="100000">
                <a:srgbClr val="FFFFCC"/>
              </a:gs>
            </a:gsLst>
            <a:lin ang="2700000" scaled="1"/>
          </a:gradFill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Californian FB" pitchFamily="18" charset="0"/>
              </a:rPr>
              <a:t>Terdapat</a:t>
            </a:r>
            <a:r>
              <a:rPr lang="en-US" sz="2000" b="1" dirty="0">
                <a:solidFill>
                  <a:srgbClr val="FF0000"/>
                </a:solidFill>
                <a:latin typeface="Californian FB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fornian FB" pitchFamily="18" charset="0"/>
              </a:rPr>
              <a:t>dalam</a:t>
            </a:r>
            <a:r>
              <a:rPr lang="en-US" sz="2000" b="1" dirty="0">
                <a:solidFill>
                  <a:srgbClr val="FF0000"/>
                </a:solidFill>
                <a:latin typeface="Californian FB" pitchFamily="18" charset="0"/>
              </a:rPr>
              <a:t>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latin typeface="Californian FB" pitchFamily="18" charset="0"/>
              </a:rPr>
              <a:t>telur</a:t>
            </a:r>
            <a:r>
              <a:rPr lang="en-US" sz="2000" b="1" dirty="0">
                <a:solidFill>
                  <a:srgbClr val="FF0000"/>
                </a:solidFill>
                <a:latin typeface="Californian FB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Californian FB" pitchFamily="18" charset="0"/>
              </a:rPr>
              <a:t>daging</a:t>
            </a:r>
            <a:r>
              <a:rPr lang="en-US" sz="2000" b="1" dirty="0">
                <a:solidFill>
                  <a:srgbClr val="FF0000"/>
                </a:solidFill>
                <a:latin typeface="Californian FB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fornian FB" pitchFamily="18" charset="0"/>
              </a:rPr>
              <a:t>ayam</a:t>
            </a:r>
            <a:r>
              <a:rPr lang="en-US" sz="2000" b="1" dirty="0">
                <a:solidFill>
                  <a:srgbClr val="FF0000"/>
                </a:solidFill>
                <a:latin typeface="Californian FB" pitchFamily="18" charset="0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latin typeface="Californian FB" pitchFamily="18" charset="0"/>
              </a:rPr>
              <a:t>ikan</a:t>
            </a:r>
            <a:r>
              <a:rPr lang="en-US" sz="2000" b="1" dirty="0">
                <a:solidFill>
                  <a:srgbClr val="FF0000"/>
                </a:solidFill>
                <a:latin typeface="Californian FB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Californian FB" pitchFamily="18" charset="0"/>
              </a:rPr>
              <a:t>susu</a:t>
            </a:r>
            <a:r>
              <a:rPr lang="en-US" sz="2000" b="1" dirty="0">
                <a:solidFill>
                  <a:srgbClr val="FF0000"/>
                </a:solidFill>
                <a:latin typeface="Californian FB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Californian FB" pitchFamily="18" charset="0"/>
              </a:rPr>
              <a:t>es</a:t>
            </a:r>
            <a:r>
              <a:rPr lang="en-US" sz="2000" b="1" dirty="0">
                <a:solidFill>
                  <a:srgbClr val="FF0000"/>
                </a:solidFill>
                <a:latin typeface="Californian FB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fornian FB" pitchFamily="18" charset="0"/>
              </a:rPr>
              <a:t>krim</a:t>
            </a:r>
            <a:r>
              <a:rPr lang="en-US" sz="2000" b="1" dirty="0">
                <a:solidFill>
                  <a:srgbClr val="FF0000"/>
                </a:solidFill>
                <a:latin typeface="Californian FB" pitchFamily="18" charset="0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latin typeface="Californian FB" pitchFamily="18" charset="0"/>
              </a:rPr>
              <a:t>kelapa</a:t>
            </a:r>
            <a:r>
              <a:rPr lang="en-US" sz="2000" b="1" dirty="0">
                <a:solidFill>
                  <a:srgbClr val="FF0000"/>
                </a:solidFill>
                <a:latin typeface="Californian FB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fornian FB" pitchFamily="18" charset="0"/>
              </a:rPr>
              <a:t>kering</a:t>
            </a:r>
            <a:r>
              <a:rPr lang="en-US" sz="2000" b="1" dirty="0">
                <a:solidFill>
                  <a:srgbClr val="FF0000"/>
                </a:solidFill>
                <a:latin typeface="Californian FB" pitchFamily="18" charset="0"/>
              </a:rPr>
              <a:t>,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Californian FB" pitchFamily="18" charset="0"/>
              </a:rPr>
              <a:t>air </a:t>
            </a:r>
            <a:r>
              <a:rPr lang="en-US" sz="2000" b="1" dirty="0" err="1">
                <a:solidFill>
                  <a:srgbClr val="FF0000"/>
                </a:solidFill>
                <a:latin typeface="Californian FB" pitchFamily="18" charset="0"/>
              </a:rPr>
              <a:t>terkontaminasi</a:t>
            </a:r>
            <a:r>
              <a:rPr lang="en-US" sz="2000" b="1" dirty="0">
                <a:solidFill>
                  <a:srgbClr val="FF0000"/>
                </a:solidFill>
                <a:latin typeface="Californian FB" pitchFamily="18" charset="0"/>
              </a:rPr>
              <a:t>,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Californian FB" pitchFamily="18" charset="0"/>
              </a:rPr>
              <a:t>salad </a:t>
            </a:r>
            <a:r>
              <a:rPr lang="en-US" sz="2000" b="1" dirty="0" err="1">
                <a:solidFill>
                  <a:srgbClr val="FF0000"/>
                </a:solidFill>
                <a:latin typeface="Californian FB" pitchFamily="18" charset="0"/>
              </a:rPr>
              <a:t>kentang</a:t>
            </a:r>
            <a:r>
              <a:rPr lang="en-US" sz="2000" b="1" dirty="0">
                <a:solidFill>
                  <a:srgbClr val="FF0000"/>
                </a:solidFill>
                <a:latin typeface="Californian FB" pitchFamily="18" charset="0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latin typeface="Californian FB" pitchFamily="18" charset="0"/>
              </a:rPr>
              <a:t>permen</a:t>
            </a:r>
            <a:r>
              <a:rPr lang="en-US" sz="2000" b="1" dirty="0">
                <a:solidFill>
                  <a:srgbClr val="FF0000"/>
                </a:solidFill>
                <a:latin typeface="Californian FB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fornian FB" pitchFamily="18" charset="0"/>
              </a:rPr>
              <a:t>coklat</a:t>
            </a:r>
            <a:endParaRPr lang="en-US" sz="2000" b="1" dirty="0">
              <a:solidFill>
                <a:srgbClr val="FF0000"/>
              </a:solidFill>
              <a:latin typeface="Californian FB" pitchFamily="18" charset="0"/>
            </a:endParaRP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3962400" y="2628900"/>
            <a:ext cx="48768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000" dirty="0">
                <a:solidFill>
                  <a:srgbClr val="00B05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</a:rPr>
              <a:t>Tahan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</a:rPr>
              <a:t>terhadap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</a:rPr>
              <a:t> pH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</a:rPr>
              <a:t>rendah</a:t>
            </a:r>
            <a:endParaRPr lang="en-US" sz="2000" dirty="0">
              <a:solidFill>
                <a:srgbClr val="00B050"/>
              </a:solidFill>
              <a:latin typeface="Arial" pitchFamily="34" charset="0"/>
            </a:endParaRPr>
          </a:p>
          <a:p>
            <a:pPr algn="r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000" dirty="0">
                <a:solidFill>
                  <a:srgbClr val="00B05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</a:rPr>
              <a:t>Cukup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</a:rPr>
              <a:t>peka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</a:rPr>
              <a:t>terhadap</a:t>
            </a:r>
            <a:r>
              <a:rPr lang="en-US" sz="2000" dirty="0">
                <a:solidFill>
                  <a:srgbClr val="00B05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itchFamily="34" charset="0"/>
              </a:rPr>
              <a:t>radiasi</a:t>
            </a:r>
            <a:endParaRPr lang="en-US" sz="2000" dirty="0">
              <a:solidFill>
                <a:srgbClr val="00B05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48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026"/>
          <p:cNvSpPr txBox="1">
            <a:spLocks noChangeArrowheads="1"/>
          </p:cNvSpPr>
          <p:nvPr/>
        </p:nvSpPr>
        <p:spPr bwMode="auto">
          <a:xfrm>
            <a:off x="4876800" y="171450"/>
            <a:ext cx="3733800" cy="461665"/>
          </a:xfrm>
          <a:prstGeom prst="rect">
            <a:avLst/>
          </a:prstGeom>
          <a:solidFill>
            <a:srgbClr val="CCFFFF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FF00"/>
                </a:solidFill>
                <a:latin typeface="Arial" pitchFamily="34" charset="0"/>
              </a:rPr>
              <a:t>Clostridium perfringens</a:t>
            </a:r>
          </a:p>
        </p:txBody>
      </p:sp>
      <p:sp>
        <p:nvSpPr>
          <p:cNvPr id="93188" name="Oval 1028"/>
          <p:cNvSpPr>
            <a:spLocks noChangeArrowheads="1"/>
          </p:cNvSpPr>
          <p:nvPr/>
        </p:nvSpPr>
        <p:spPr bwMode="auto">
          <a:xfrm>
            <a:off x="6248400" y="1504950"/>
            <a:ext cx="2895600" cy="85725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000" dirty="0" err="1">
                <a:solidFill>
                  <a:srgbClr val="0000CC"/>
                </a:solidFill>
                <a:latin typeface="Arial" pitchFamily="34" charset="0"/>
              </a:rPr>
              <a:t>Gejala</a:t>
            </a:r>
            <a:r>
              <a:rPr lang="en-US" sz="2000" dirty="0">
                <a:solidFill>
                  <a:srgbClr val="0000CC"/>
                </a:solidFill>
                <a:latin typeface="Arial" pitchFamily="34" charset="0"/>
              </a:rPr>
              <a:t> : </a:t>
            </a:r>
          </a:p>
          <a:p>
            <a:pPr algn="ctr"/>
            <a:r>
              <a:rPr lang="en-US" sz="2000" dirty="0" err="1">
                <a:solidFill>
                  <a:srgbClr val="0000CC"/>
                </a:solidFill>
                <a:latin typeface="Arial" pitchFamily="34" charset="0"/>
              </a:rPr>
              <a:t>sakit</a:t>
            </a:r>
            <a:r>
              <a:rPr lang="en-US" sz="20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Arial" pitchFamily="34" charset="0"/>
              </a:rPr>
              <a:t>perut</a:t>
            </a:r>
            <a:r>
              <a:rPr lang="en-US" sz="2000" dirty="0">
                <a:solidFill>
                  <a:srgbClr val="0000CC"/>
                </a:solidFill>
                <a:latin typeface="Arial" pitchFamily="34" charset="0"/>
              </a:rPr>
              <a:t>, </a:t>
            </a:r>
            <a:r>
              <a:rPr lang="en-US" sz="2000" dirty="0" err="1">
                <a:solidFill>
                  <a:srgbClr val="0000CC"/>
                </a:solidFill>
                <a:latin typeface="Arial" pitchFamily="34" charset="0"/>
              </a:rPr>
              <a:t>mual</a:t>
            </a:r>
            <a:r>
              <a:rPr lang="en-US" sz="2000" dirty="0">
                <a:solidFill>
                  <a:srgbClr val="0000CC"/>
                </a:solidFill>
                <a:latin typeface="Arial" pitchFamily="34" charset="0"/>
              </a:rPr>
              <a:t>, </a:t>
            </a:r>
          </a:p>
          <a:p>
            <a:pPr algn="ctr"/>
            <a:r>
              <a:rPr lang="en-US" sz="2000" dirty="0" err="1">
                <a:solidFill>
                  <a:srgbClr val="0000CC"/>
                </a:solidFill>
                <a:latin typeface="Arial" pitchFamily="34" charset="0"/>
              </a:rPr>
              <a:t>diare</a:t>
            </a:r>
            <a:r>
              <a:rPr lang="en-US" sz="20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Arial" pitchFamily="34" charset="0"/>
              </a:rPr>
              <a:t>akut</a:t>
            </a:r>
            <a:endParaRPr lang="en-US" sz="2000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93189" name="Text Box 1029"/>
          <p:cNvSpPr txBox="1">
            <a:spLocks noChangeArrowheads="1"/>
          </p:cNvSpPr>
          <p:nvPr/>
        </p:nvSpPr>
        <p:spPr bwMode="auto">
          <a:xfrm>
            <a:off x="0" y="2114550"/>
            <a:ext cx="5867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FF0000"/>
                </a:solidFill>
                <a:latin typeface="Arial" pitchFamily="34" charset="0"/>
              </a:rPr>
              <a:t>Makanan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</a:rPr>
              <a:t>pembawa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 :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</a:rPr>
              <a:t>daging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</a:rPr>
              <a:t>ayam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 &amp;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</a:rPr>
              <a:t>sapi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</a:rPr>
              <a:t>masak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</a:rPr>
              <a:t>suhu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</a:rPr>
              <a:t>kamar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</a:rPr>
              <a:t>waktu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</a:rPr>
              <a:t>pendinginan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 lama !!</a:t>
            </a:r>
          </a:p>
        </p:txBody>
      </p:sp>
      <p:sp>
        <p:nvSpPr>
          <p:cNvPr id="93190" name="Text Box 1030"/>
          <p:cNvSpPr txBox="1">
            <a:spLocks noChangeArrowheads="1"/>
          </p:cNvSpPr>
          <p:nvPr/>
        </p:nvSpPr>
        <p:spPr bwMode="auto">
          <a:xfrm>
            <a:off x="685800" y="3181350"/>
            <a:ext cx="8458200" cy="152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</a:rPr>
              <a:t>Spora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</a:rPr>
              <a:t>tahan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</a:rPr>
              <a:t>radiasi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</a:rPr>
              <a:t>gama</a:t>
            </a:r>
            <a:endParaRPr lang="en-US" sz="2000" dirty="0">
              <a:solidFill>
                <a:srgbClr val="FF0000"/>
              </a:solidFill>
              <a:latin typeface="Arial" pitchFamily="34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</a:rPr>
              <a:t>Toksin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</a:rPr>
              <a:t>bersifat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</a:rPr>
              <a:t>labil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</a:rPr>
              <a:t>terhadap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</a:rPr>
              <a:t>panas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</a:rPr>
              <a:t>inaktif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</a:rPr>
              <a:t>pada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</a:rPr>
              <a:t>suhu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 60</a:t>
            </a:r>
            <a:r>
              <a:rPr lang="en-US" sz="2000" baseline="30000" dirty="0">
                <a:solidFill>
                  <a:srgbClr val="FF0000"/>
                </a:solidFill>
                <a:latin typeface="Arial" pitchFamily="34" charset="0"/>
              </a:rPr>
              <a:t>o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C 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000" dirty="0" err="1">
                <a:solidFill>
                  <a:srgbClr val="FF0000"/>
                </a:solidFill>
                <a:latin typeface="Arial" pitchFamily="34" charset="0"/>
              </a:rPr>
              <a:t>Peka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</a:rPr>
              <a:t>terhadap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</a:rPr>
              <a:t>NaCl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 &amp;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</a:rPr>
              <a:t>nitrit</a:t>
            </a:r>
            <a:endParaRPr lang="en-US" sz="2000" dirty="0">
              <a:solidFill>
                <a:srgbClr val="FF0000"/>
              </a:solidFill>
              <a:latin typeface="Arial" pitchFamily="34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 pH minimum 5,0; pH optimum 6,0-7,5; a</a:t>
            </a:r>
            <a:r>
              <a:rPr lang="en-US" sz="2000" baseline="-25000" dirty="0">
                <a:solidFill>
                  <a:srgbClr val="FF0000"/>
                </a:solidFill>
                <a:latin typeface="Arial" pitchFamily="34" charset="0"/>
              </a:rPr>
              <a:t>w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 minimum 0,95-0,97</a:t>
            </a:r>
          </a:p>
        </p:txBody>
      </p:sp>
    </p:spTree>
    <p:extLst>
      <p:ext uri="{BB962C8B-B14F-4D97-AF65-F5344CB8AC3E}">
        <p14:creationId xmlns:p14="http://schemas.microsoft.com/office/powerpoint/2010/main" val="282779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905000" y="342900"/>
            <a:ext cx="6858000" cy="461665"/>
          </a:xfrm>
          <a:prstGeom prst="rect">
            <a:avLst/>
          </a:prstGeom>
          <a:solidFill>
            <a:srgbClr val="0000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FF00"/>
                </a:solidFill>
                <a:latin typeface="Arial" pitchFamily="34" charset="0"/>
              </a:rPr>
              <a:t>Vibrio parahaemolyticus</a:t>
            </a:r>
            <a:r>
              <a:rPr lang="en-US" sz="2400" b="1">
                <a:solidFill>
                  <a:srgbClr val="FFFF00"/>
                </a:solidFill>
                <a:latin typeface="Arial" pitchFamily="34" charset="0"/>
              </a:rPr>
              <a:t> dan </a:t>
            </a:r>
            <a:r>
              <a:rPr lang="en-US" sz="2400" b="1" i="1">
                <a:solidFill>
                  <a:srgbClr val="FFFF00"/>
                </a:solidFill>
                <a:latin typeface="Arial" pitchFamily="34" charset="0"/>
              </a:rPr>
              <a:t>V. cholerae</a:t>
            </a:r>
          </a:p>
        </p:txBody>
      </p:sp>
      <p:sp>
        <p:nvSpPr>
          <p:cNvPr id="41989" name="Oval 5"/>
          <p:cNvSpPr>
            <a:spLocks noChangeArrowheads="1"/>
          </p:cNvSpPr>
          <p:nvPr/>
        </p:nvSpPr>
        <p:spPr bwMode="auto">
          <a:xfrm>
            <a:off x="381000" y="2266950"/>
            <a:ext cx="2209800" cy="685800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50000">
                <a:srgbClr val="00FF99"/>
              </a:gs>
              <a:gs pos="100000">
                <a:srgbClr val="FFFFCC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dirty="0" err="1">
                <a:solidFill>
                  <a:srgbClr val="660066"/>
                </a:solidFill>
                <a:latin typeface="Arial" pitchFamily="34" charset="0"/>
              </a:rPr>
              <a:t>Menyebabkan</a:t>
            </a:r>
            <a:endParaRPr lang="en-US" sz="2000" dirty="0">
              <a:solidFill>
                <a:srgbClr val="660066"/>
              </a:solidFill>
              <a:latin typeface="Arial" pitchFamily="34" charset="0"/>
            </a:endParaRPr>
          </a:p>
          <a:p>
            <a:pPr algn="ctr"/>
            <a:r>
              <a:rPr lang="en-US" sz="2000" dirty="0">
                <a:solidFill>
                  <a:srgbClr val="660066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660066"/>
                </a:solidFill>
                <a:latin typeface="Arial" pitchFamily="34" charset="0"/>
              </a:rPr>
              <a:t>kolera</a:t>
            </a:r>
            <a:endParaRPr lang="en-US" sz="2000" dirty="0">
              <a:solidFill>
                <a:srgbClr val="660066"/>
              </a:solidFill>
              <a:latin typeface="Arial" pitchFamily="34" charset="0"/>
            </a:endParaRPr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 rot="20859815">
            <a:off x="2819400" y="2114550"/>
            <a:ext cx="18288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4876800" y="1276350"/>
            <a:ext cx="4267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err="1">
                <a:solidFill>
                  <a:srgbClr val="FF0000"/>
                </a:solidFill>
                <a:latin typeface="Arial" pitchFamily="34" charset="0"/>
              </a:rPr>
              <a:t>Hipersekresi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Arial" pitchFamily="34" charset="0"/>
              </a:rPr>
              <a:t>natrium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, </a:t>
            </a:r>
            <a:r>
              <a:rPr lang="en-US" sz="1400" dirty="0" err="1">
                <a:solidFill>
                  <a:srgbClr val="FF0000"/>
                </a:solidFill>
                <a:latin typeface="Arial" pitchFamily="34" charset="0"/>
              </a:rPr>
              <a:t>kalium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, </a:t>
            </a:r>
            <a:r>
              <a:rPr lang="en-US" sz="1400" dirty="0" err="1">
                <a:solidFill>
                  <a:srgbClr val="FF0000"/>
                </a:solidFill>
                <a:latin typeface="Arial" pitchFamily="34" charset="0"/>
              </a:rPr>
              <a:t>klorida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Arial" pitchFamily="34" charset="0"/>
              </a:rPr>
              <a:t>dan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Arial" pitchFamily="34" charset="0"/>
              </a:rPr>
              <a:t>bikarbonat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 yang </a:t>
            </a:r>
            <a:r>
              <a:rPr lang="en-US" sz="1400" dirty="0" err="1">
                <a:solidFill>
                  <a:srgbClr val="FF0000"/>
                </a:solidFill>
                <a:latin typeface="Arial" pitchFamily="34" charset="0"/>
              </a:rPr>
              <a:t>diinduksi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Arial" pitchFamily="34" charset="0"/>
              </a:rPr>
              <a:t>oleh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Arial" pitchFamily="34" charset="0"/>
              </a:rPr>
              <a:t>enterotoksin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Arial" pitchFamily="34" charset="0"/>
              </a:rPr>
              <a:t>menghasilkan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Arial" pitchFamily="34" charset="0"/>
              </a:rPr>
              <a:t>diare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 yang </a:t>
            </a:r>
            <a:r>
              <a:rPr lang="en-US" sz="1400" dirty="0" err="1">
                <a:solidFill>
                  <a:srgbClr val="FF0000"/>
                </a:solidFill>
                <a:latin typeface="Arial" pitchFamily="34" charset="0"/>
              </a:rPr>
              <a:t>pucat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, </a:t>
            </a:r>
            <a:r>
              <a:rPr lang="en-US" sz="1400" dirty="0" err="1">
                <a:solidFill>
                  <a:srgbClr val="FF0000"/>
                </a:solidFill>
                <a:latin typeface="Arial" pitchFamily="34" charset="0"/>
              </a:rPr>
              <a:t>berair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, </a:t>
            </a:r>
            <a:r>
              <a:rPr lang="en-US" sz="1400" dirty="0" err="1">
                <a:solidFill>
                  <a:srgbClr val="FF0000"/>
                </a:solidFill>
                <a:latin typeface="Arial" pitchFamily="34" charset="0"/>
              </a:rPr>
              <a:t>mengandung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Arial" pitchFamily="34" charset="0"/>
              </a:rPr>
              <a:t>serpihan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Arial" pitchFamily="34" charset="0"/>
              </a:rPr>
              <a:t>mukus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 (</a:t>
            </a:r>
            <a:r>
              <a:rPr lang="en-US" sz="1400" dirty="0" err="1">
                <a:solidFill>
                  <a:srgbClr val="FF0000"/>
                </a:solidFill>
                <a:latin typeface="Arial" pitchFamily="34" charset="0"/>
              </a:rPr>
              <a:t>diare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 air </a:t>
            </a:r>
            <a:r>
              <a:rPr lang="en-US" sz="1400" dirty="0" err="1">
                <a:solidFill>
                  <a:srgbClr val="FF0000"/>
                </a:solidFill>
                <a:latin typeface="Arial" pitchFamily="34" charset="0"/>
              </a:rPr>
              <a:t>beras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533400" y="3257550"/>
            <a:ext cx="8229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>
                <a:solidFill>
                  <a:srgbClr val="0070C0"/>
                </a:solidFill>
                <a:latin typeface="Arial" pitchFamily="34" charset="0"/>
              </a:rPr>
              <a:t>Terdapat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itchFamily="34" charset="0"/>
              </a:rPr>
              <a:t>pada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itchFamily="34" charset="0"/>
              </a:rPr>
              <a:t>buah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Arial" pitchFamily="34" charset="0"/>
              </a:rPr>
              <a:t>sayuran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</a:rPr>
              <a:t> yang </a:t>
            </a:r>
            <a:r>
              <a:rPr lang="en-US" sz="2000" dirty="0" err="1">
                <a:solidFill>
                  <a:srgbClr val="0070C0"/>
                </a:solidFill>
                <a:latin typeface="Arial" pitchFamily="34" charset="0"/>
              </a:rPr>
              <a:t>tidak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itchFamily="34" charset="0"/>
              </a:rPr>
              <a:t>dicuci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Arial" pitchFamily="34" charset="0"/>
              </a:rPr>
              <a:t>hasil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itchFamily="34" charset="0"/>
              </a:rPr>
              <a:t>laut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</a:rPr>
              <a:t> (</a:t>
            </a:r>
            <a:r>
              <a:rPr lang="en-US" sz="2000" dirty="0" err="1">
                <a:solidFill>
                  <a:srgbClr val="0070C0"/>
                </a:solidFill>
                <a:latin typeface="Arial" pitchFamily="34" charset="0"/>
              </a:rPr>
              <a:t>ikan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itchFamily="34" charset="0"/>
              </a:rPr>
              <a:t>dan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itchFamily="34" charset="0"/>
              </a:rPr>
              <a:t>kerang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</a:rPr>
              <a:t>), </a:t>
            </a:r>
            <a:r>
              <a:rPr lang="en-US" sz="2000" dirty="0" err="1">
                <a:solidFill>
                  <a:srgbClr val="0070C0"/>
                </a:solidFill>
                <a:latin typeface="Arial" pitchFamily="34" charset="0"/>
              </a:rPr>
              <a:t>paha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itchFamily="34" charset="0"/>
              </a:rPr>
              <a:t>kodok</a:t>
            </a:r>
            <a:endParaRPr lang="en-US" sz="2000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228600" y="4019550"/>
            <a:ext cx="7391400" cy="97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</a:rPr>
              <a:t>-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</a:rPr>
              <a:t>Peka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</a:rPr>
              <a:t>terhadap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</a:rPr>
              <a:t>asam</a:t>
            </a:r>
            <a:endParaRPr lang="en-US" dirty="0">
              <a:solidFill>
                <a:srgbClr val="0070C0"/>
              </a:solidFill>
              <a:latin typeface="Arial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i="1" dirty="0" smtClean="0">
                <a:solidFill>
                  <a:srgbClr val="0070C0"/>
                </a:solidFill>
                <a:latin typeface="Arial" pitchFamily="34" charset="0"/>
              </a:rPr>
              <a:t>- V</a:t>
            </a:r>
            <a:r>
              <a:rPr lang="en-US" i="1" dirty="0">
                <a:solidFill>
                  <a:srgbClr val="0070C0"/>
                </a:solidFill>
                <a:latin typeface="Arial" pitchFamily="34" charset="0"/>
              </a:rPr>
              <a:t>. </a:t>
            </a:r>
            <a:r>
              <a:rPr lang="en-US" i="1" dirty="0" err="1">
                <a:solidFill>
                  <a:srgbClr val="0070C0"/>
                </a:solidFill>
                <a:latin typeface="Arial" pitchFamily="34" charset="0"/>
              </a:rPr>
              <a:t>parahaemolyticus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</a:rPr>
              <a:t>umumnya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</a:rPr>
              <a:t>kurang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</a:rPr>
              <a:t>tahan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</a:rPr>
              <a:t>pada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</a:rPr>
              <a:t>suhu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</a:rPr>
              <a:t>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  <a:latin typeface="Arial" pitchFamily="34" charset="0"/>
              </a:rPr>
              <a:t>   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</a:rPr>
              <a:t>ekstrim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</a:rPr>
              <a:t>dibandingkan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Arial" pitchFamily="34" charset="0"/>
              </a:rPr>
              <a:t>V. </a:t>
            </a:r>
            <a:r>
              <a:rPr lang="en-US" i="1" dirty="0" err="1">
                <a:solidFill>
                  <a:srgbClr val="0070C0"/>
                </a:solidFill>
                <a:latin typeface="Arial" pitchFamily="34" charset="0"/>
              </a:rPr>
              <a:t>cholerae</a:t>
            </a:r>
            <a:endParaRPr lang="en-US" i="1" dirty="0">
              <a:solidFill>
                <a:srgbClr val="0070C0"/>
              </a:solidFill>
              <a:latin typeface="Arial" pitchFamily="34" charset="0"/>
            </a:endParaRPr>
          </a:p>
        </p:txBody>
      </p:sp>
      <p:pic>
        <p:nvPicPr>
          <p:cNvPr id="41995" name="Picture 11" descr="fd00467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108846"/>
            <a:ext cx="1524000" cy="103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30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5867400" y="228600"/>
            <a:ext cx="2514600" cy="461665"/>
          </a:xfrm>
          <a:prstGeom prst="rect">
            <a:avLst/>
          </a:prstGeom>
          <a:solidFill>
            <a:srgbClr val="000066"/>
          </a:solidFill>
          <a:ln>
            <a:noFill/>
          </a:ln>
          <a:effectLst>
            <a:outerShdw dist="107763" dir="189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bg1"/>
                </a:solidFill>
                <a:latin typeface="Arial" pitchFamily="34" charset="0"/>
              </a:rPr>
              <a:t>Escherichia coli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4419600" y="1143001"/>
            <a:ext cx="4495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</a:rPr>
              <a:t>Enterohemoragik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b="1" i="1" dirty="0">
                <a:solidFill>
                  <a:srgbClr val="C00000"/>
                </a:solidFill>
                <a:latin typeface="Arial" pitchFamily="34" charset="0"/>
              </a:rPr>
              <a:t>E. coli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</a:rPr>
              <a:t> (O157:H7) </a:t>
            </a: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228600" y="1162050"/>
            <a:ext cx="3810000" cy="23241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rgbClr val="00FFFF"/>
              </a:solidFill>
            </a:endParaRPr>
          </a:p>
        </p:txBody>
      </p:sp>
      <p:sp>
        <p:nvSpPr>
          <p:cNvPr id="94214" name="Line 6"/>
          <p:cNvSpPr>
            <a:spLocks noChangeShapeType="1"/>
          </p:cNvSpPr>
          <p:nvPr/>
        </p:nvSpPr>
        <p:spPr bwMode="auto">
          <a:xfrm>
            <a:off x="6654800" y="1476375"/>
            <a:ext cx="0" cy="342900"/>
          </a:xfrm>
          <a:prstGeom prst="line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4813300" y="1847851"/>
            <a:ext cx="36703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C00000"/>
                </a:solidFill>
                <a:latin typeface="Arial" pitchFamily="34" charset="0"/>
              </a:rPr>
              <a:t>Hemoragik dan diare berdarah</a:t>
            </a: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228600" y="3771901"/>
            <a:ext cx="5791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Sumber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utama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kontaminasi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i="1" dirty="0">
                <a:solidFill>
                  <a:srgbClr val="C00000"/>
                </a:solidFill>
                <a:latin typeface="Arial" pitchFamily="34" charset="0"/>
              </a:rPr>
              <a:t>E. coli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: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</a:rPr>
              <a:t>manusia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(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buangan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manusia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)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</a:rPr>
              <a:t>toksoflavin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</a:rPr>
              <a:t>sapi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&amp;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hewan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lain</a:t>
            </a:r>
          </a:p>
        </p:txBody>
      </p:sp>
      <p:sp>
        <p:nvSpPr>
          <p:cNvPr id="94220" name="Text Box 12"/>
          <p:cNvSpPr txBox="1">
            <a:spLocks noChangeArrowheads="1"/>
          </p:cNvSpPr>
          <p:nvPr/>
        </p:nvSpPr>
        <p:spPr bwMode="auto">
          <a:xfrm>
            <a:off x="762000" y="1276351"/>
            <a:ext cx="3352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FFCC"/>
                </a:solidFill>
                <a:latin typeface="Arial" pitchFamily="34" charset="0"/>
              </a:rPr>
              <a:t>2 </a:t>
            </a:r>
            <a:r>
              <a:rPr lang="en-US" sz="2000" b="1" dirty="0" err="1">
                <a:solidFill>
                  <a:srgbClr val="00B050"/>
                </a:solidFill>
                <a:latin typeface="Arial" pitchFamily="34" charset="0"/>
              </a:rPr>
              <a:t>kelompok</a:t>
            </a:r>
            <a:r>
              <a:rPr lang="en-US" sz="2000" b="1" dirty="0">
                <a:solidFill>
                  <a:srgbClr val="FFFFCC"/>
                </a:solidFill>
                <a:latin typeface="Arial" pitchFamily="34" charset="0"/>
              </a:rPr>
              <a:t> :</a:t>
            </a:r>
          </a:p>
        </p:txBody>
      </p:sp>
      <p:sp>
        <p:nvSpPr>
          <p:cNvPr id="94221" name="Text Box 13"/>
          <p:cNvSpPr txBox="1">
            <a:spLocks noChangeArrowheads="1"/>
          </p:cNvSpPr>
          <p:nvPr/>
        </p:nvSpPr>
        <p:spPr bwMode="auto">
          <a:xfrm>
            <a:off x="914400" y="1676401"/>
            <a:ext cx="2362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</a:rPr>
              <a:t>Nonpatogenik</a:t>
            </a:r>
            <a:endParaRPr lang="en-US" sz="2000" b="1" dirty="0">
              <a:solidFill>
                <a:srgbClr val="C00000"/>
              </a:solidFill>
              <a:latin typeface="Arial" pitchFamily="34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</a:rPr>
              <a:t>Patogenik</a:t>
            </a:r>
            <a:endParaRPr lang="en-US" sz="20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94223" name="AutoShape 15"/>
          <p:cNvSpPr>
            <a:spLocks noChangeArrowheads="1"/>
          </p:cNvSpPr>
          <p:nvPr/>
        </p:nvSpPr>
        <p:spPr bwMode="auto">
          <a:xfrm>
            <a:off x="2971800" y="2647950"/>
            <a:ext cx="685800" cy="838200"/>
          </a:xfrm>
          <a:prstGeom prst="curvedLeftArrow">
            <a:avLst>
              <a:gd name="adj1" fmla="val 20000"/>
              <a:gd name="adj2" fmla="val 40000"/>
              <a:gd name="adj3" fmla="val 58333"/>
            </a:avLst>
          </a:prstGeom>
          <a:solidFill>
            <a:srgbClr val="663300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4226" name="Line 18"/>
          <p:cNvSpPr>
            <a:spLocks noChangeShapeType="1"/>
          </p:cNvSpPr>
          <p:nvPr/>
        </p:nvSpPr>
        <p:spPr bwMode="auto">
          <a:xfrm>
            <a:off x="6807200" y="1590675"/>
            <a:ext cx="0" cy="342900"/>
          </a:xfrm>
          <a:prstGeom prst="line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16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5029200" y="285750"/>
            <a:ext cx="3581400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dist="107763" dir="189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bg1"/>
                </a:solidFill>
                <a:latin typeface="Arial" pitchFamily="34" charset="0"/>
              </a:rPr>
              <a:t>Clostridium botulinum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685800" y="1047750"/>
            <a:ext cx="6934200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Gejala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: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lemas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figo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, vertigo,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pandangan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buram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kesulitan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berbicara</a:t>
            </a:r>
            <a:endParaRPr lang="en-US" sz="2000" dirty="0">
              <a:solidFill>
                <a:srgbClr val="C00000"/>
              </a:solidFill>
              <a:latin typeface="Arial" pitchFamily="34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</a:rPr>
              <a:t>dan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menelan</a:t>
            </a:r>
            <a:endParaRPr lang="en-US" sz="2000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2362200" y="2800350"/>
            <a:ext cx="6553200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7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000" b="1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>
                <a:solidFill>
                  <a:srgbClr val="C00000"/>
                </a:solidFill>
                <a:latin typeface="Arial" pitchFamily="34" charset="0"/>
              </a:rPr>
              <a:t>Toksinnya tidak tahan panas, sangat toksik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000">
                <a:solidFill>
                  <a:srgbClr val="C00000"/>
                </a:solidFill>
                <a:latin typeface="Arial" pitchFamily="34" charset="0"/>
              </a:rPr>
              <a:t> Spora dan toksinnya tahan terhadap pembekuan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000">
                <a:solidFill>
                  <a:srgbClr val="C00000"/>
                </a:solidFill>
                <a:latin typeface="Arial" pitchFamily="34" charset="0"/>
              </a:rPr>
              <a:t> Spora tahan terhadap radiasi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000">
                <a:solidFill>
                  <a:srgbClr val="C00000"/>
                </a:solidFill>
                <a:latin typeface="Arial" pitchFamily="34" charset="0"/>
              </a:rPr>
              <a:t> Produksi toksin pada pH 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000">
                <a:solidFill>
                  <a:srgbClr val="C00000"/>
                </a:solidFill>
                <a:latin typeface="Arial" pitchFamily="34" charset="0"/>
              </a:rPr>
              <a:t> inaktif pada suhu 75-80</a:t>
            </a:r>
            <a:r>
              <a:rPr lang="en-US" sz="2000" baseline="30000">
                <a:solidFill>
                  <a:srgbClr val="C00000"/>
                </a:solidFill>
                <a:latin typeface="Arial" pitchFamily="34" charset="0"/>
              </a:rPr>
              <a:t>o</a:t>
            </a:r>
            <a:r>
              <a:rPr lang="en-US" sz="2000">
                <a:solidFill>
                  <a:srgbClr val="C00000"/>
                </a:solidFill>
                <a:latin typeface="Arial" pitchFamily="34" charset="0"/>
              </a:rPr>
              <a:t>C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000">
                <a:solidFill>
                  <a:srgbClr val="C00000"/>
                </a:solidFill>
                <a:latin typeface="Arial" pitchFamily="34" charset="0"/>
              </a:rPr>
              <a:t> Tidak dapat tumbuh bila konsentrasi garam &gt; 10 %</a:t>
            </a:r>
          </a:p>
        </p:txBody>
      </p:sp>
      <p:sp>
        <p:nvSpPr>
          <p:cNvPr id="95238" name="Oval 6"/>
          <p:cNvSpPr>
            <a:spLocks noChangeArrowheads="1"/>
          </p:cNvSpPr>
          <p:nvPr/>
        </p:nvSpPr>
        <p:spPr bwMode="auto">
          <a:xfrm>
            <a:off x="457200" y="3257550"/>
            <a:ext cx="2743200" cy="1219200"/>
          </a:xfrm>
          <a:prstGeom prst="ellipse">
            <a:avLst/>
          </a:prstGeom>
          <a:gradFill rotWithShape="0">
            <a:gsLst>
              <a:gs pos="0">
                <a:schemeClr val="accent2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 err="1">
                <a:solidFill>
                  <a:srgbClr val="0000CC"/>
                </a:solidFill>
                <a:latin typeface="Arial" pitchFamily="34" charset="0"/>
              </a:rPr>
              <a:t>Sumber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</a:rPr>
              <a:t>  </a:t>
            </a:r>
          </a:p>
          <a:p>
            <a:pPr algn="ctr"/>
            <a:r>
              <a:rPr lang="en-US" sz="2000" b="1" dirty="0" err="1">
                <a:solidFill>
                  <a:srgbClr val="0000CC"/>
                </a:solidFill>
                <a:latin typeface="Arial" pitchFamily="34" charset="0"/>
              </a:rPr>
              <a:t>Kontaminasi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</a:rPr>
              <a:t> : Tanah</a:t>
            </a:r>
          </a:p>
          <a:p>
            <a:pPr algn="ctr"/>
            <a:r>
              <a:rPr lang="en-US" sz="2000" b="1" dirty="0">
                <a:solidFill>
                  <a:srgbClr val="0000CC"/>
                </a:solidFill>
                <a:latin typeface="Arial" pitchFamily="34" charset="0"/>
              </a:rPr>
              <a:t> (</a:t>
            </a:r>
            <a:r>
              <a:rPr lang="en-US" sz="2000" b="1" dirty="0" err="1">
                <a:solidFill>
                  <a:srgbClr val="0000CC"/>
                </a:solidFill>
                <a:latin typeface="Arial" pitchFamily="34" charset="0"/>
              </a:rPr>
              <a:t>sayuran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Arial" pitchFamily="34" charset="0"/>
              </a:rPr>
              <a:t>akar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69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1905000" y="400050"/>
            <a:ext cx="4076700" cy="46166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000000"/>
                </a:solidFill>
              </a:rPr>
              <a:t>Staphylococcus </a:t>
            </a:r>
            <a:r>
              <a:rPr lang="en-US" sz="2400" b="1" i="1" dirty="0" err="1">
                <a:solidFill>
                  <a:srgbClr val="000000"/>
                </a:solidFill>
              </a:rPr>
              <a:t>aureus</a:t>
            </a:r>
            <a:endParaRPr lang="en-US" sz="2400" b="1" i="1" dirty="0">
              <a:solidFill>
                <a:srgbClr val="000000"/>
              </a:solidFill>
            </a:endParaRP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1219200" y="1123950"/>
            <a:ext cx="7162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</a:rPr>
              <a:t>Menyebabkan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</a:rPr>
              <a:t> :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</a:rPr>
              <a:t>infeksi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</a:rPr>
              <a:t>akut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</a:rPr>
              <a:t> (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</a:rPr>
              <a:t>septikemia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</a:rPr>
              <a:t>toksemia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2667000" y="1504950"/>
            <a:ext cx="6477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Gejala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: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mual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muntah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kejang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perut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diare</a:t>
            </a:r>
            <a:endParaRPr lang="en-US" sz="2000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2819400" y="1885950"/>
            <a:ext cx="6324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Terdapat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pada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kulit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dan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saluraan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pernafasan</a:t>
            </a:r>
            <a:endParaRPr lang="en-US" sz="2000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2667000" y="2419350"/>
            <a:ext cx="6248400" cy="2585323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Stafilokoki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hancur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oleh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pemasakan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Toksin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tahan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panas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ddan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sterilasi</a:t>
            </a:r>
            <a:endParaRPr lang="en-US" sz="2000" dirty="0">
              <a:solidFill>
                <a:srgbClr val="C00000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000" i="1" dirty="0">
                <a:solidFill>
                  <a:srgbClr val="C00000"/>
                </a:solidFill>
                <a:latin typeface="Arial" pitchFamily="34" charset="0"/>
              </a:rPr>
              <a:t>S. </a:t>
            </a:r>
            <a:r>
              <a:rPr lang="en-US" sz="2000" i="1" dirty="0" err="1">
                <a:solidFill>
                  <a:srgbClr val="C00000"/>
                </a:solidFill>
                <a:latin typeface="Arial" pitchFamily="34" charset="0"/>
              </a:rPr>
              <a:t>aureus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tidak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tahan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oleh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iradiasi</a:t>
            </a:r>
            <a:endParaRPr lang="en-US" sz="2000" dirty="0">
              <a:solidFill>
                <a:srgbClr val="C00000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Tahan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garam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dan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tumbuh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oada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aktivitas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air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rendah</a:t>
            </a:r>
            <a:endParaRPr lang="en-US" sz="2000" dirty="0">
              <a:solidFill>
                <a:srgbClr val="C00000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000" i="1" dirty="0">
                <a:solidFill>
                  <a:srgbClr val="C00000"/>
                </a:solidFill>
                <a:latin typeface="Arial" pitchFamily="34" charset="0"/>
              </a:rPr>
              <a:t>S. </a:t>
            </a:r>
            <a:r>
              <a:rPr lang="en-US" sz="2000" i="1" dirty="0" err="1">
                <a:solidFill>
                  <a:srgbClr val="C00000"/>
                </a:solidFill>
                <a:latin typeface="Arial" pitchFamily="34" charset="0"/>
              </a:rPr>
              <a:t>aureus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tahan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terhadap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pembekuan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dan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pelelehan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(thawing)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endParaRPr lang="en-US" sz="2000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96264" name="Picture 8" descr="pe02928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71700"/>
            <a:ext cx="2362200" cy="174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28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4572000" y="285750"/>
            <a:ext cx="4191000" cy="461665"/>
          </a:xfrm>
          <a:prstGeom prst="rect">
            <a:avLst/>
          </a:prstGeom>
          <a:solidFill>
            <a:srgbClr val="66FF33"/>
          </a:solidFill>
          <a:ln>
            <a:noFill/>
          </a:ln>
          <a:effectLst>
            <a:outerShdw dist="107763" dir="13500000" sx="125000" sy="125000" algn="b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0000CC"/>
                </a:solidFill>
                <a:latin typeface="Arial" pitchFamily="34" charset="0"/>
              </a:rPr>
              <a:t>Pseudomonas cocovenenans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228600" y="1600200"/>
            <a:ext cx="6781800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Memproduksi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2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senyawa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beracun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dalam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tempe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bongkrek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:</a:t>
            </a:r>
          </a:p>
          <a:p>
            <a:pPr lvl="1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asam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bongkrek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(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tdk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berwarna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)</a:t>
            </a:r>
          </a:p>
          <a:p>
            <a:pPr lvl="1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toksoflavin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(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kuning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228600" y="2628901"/>
            <a:ext cx="8153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C00000"/>
                </a:solidFill>
                <a:latin typeface="Arial" pitchFamily="34" charset="0"/>
              </a:rPr>
              <a:t>Gejala setelah keracunan : setelah 4-6 jam sakit perut, keringat 	berlebihan, lelah &amp; mual, koma</a:t>
            </a:r>
          </a:p>
        </p:txBody>
      </p:sp>
      <p:sp>
        <p:nvSpPr>
          <p:cNvPr id="97286" name="AutoShape 6"/>
          <p:cNvSpPr>
            <a:spLocks noChangeArrowheads="1"/>
          </p:cNvSpPr>
          <p:nvPr/>
        </p:nvSpPr>
        <p:spPr bwMode="auto">
          <a:xfrm>
            <a:off x="914400" y="3143250"/>
            <a:ext cx="7620000" cy="18288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buFontTx/>
              <a:buBlip>
                <a:blip r:embed="rId3"/>
              </a:buBlip>
            </a:pP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asam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bongkrek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sangat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tahan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panas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dan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lebih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toksik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</a:p>
          <a:p>
            <a:pPr algn="ctr"/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dari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toksoflavin</a:t>
            </a:r>
            <a:endParaRPr lang="en-US" sz="2000" dirty="0">
              <a:solidFill>
                <a:srgbClr val="C00000"/>
              </a:solidFill>
              <a:latin typeface="Arial" pitchFamily="34" charset="0"/>
            </a:endParaRPr>
          </a:p>
          <a:p>
            <a:pPr algn="ctr">
              <a:buFontTx/>
              <a:buBlip>
                <a:blip r:embed="rId3"/>
              </a:buBlip>
            </a:pP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Dilarang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memproduksi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tempe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</a:rPr>
              <a:t>bongkrek</a:t>
            </a:r>
            <a:endParaRPr lang="en-US" sz="2000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7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28889"/>
            <a:ext cx="7560839" cy="475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24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CO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457200"/>
            <a:ext cx="1260475" cy="115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55" name="Picture 3" descr="bd2010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828800"/>
            <a:ext cx="129063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2743200" y="1280904"/>
            <a:ext cx="7924800" cy="386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39725" indent="-339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err="1">
                <a:latin typeface="Tahoma" pitchFamily="34" charset="0"/>
              </a:rPr>
              <a:t>MENGHINDARI</a:t>
            </a:r>
            <a:r>
              <a:rPr lang="en-US" sz="1400" dirty="0">
                <a:latin typeface="Tahoma" pitchFamily="34" charset="0"/>
              </a:rPr>
              <a:t> </a:t>
            </a:r>
            <a:r>
              <a:rPr lang="en-US" sz="1400" dirty="0" err="1">
                <a:latin typeface="Tahoma" pitchFamily="34" charset="0"/>
              </a:rPr>
              <a:t>BAHAYA</a:t>
            </a:r>
            <a:r>
              <a:rPr lang="en-US" sz="1400" dirty="0">
                <a:latin typeface="Tahoma" pitchFamily="34" charset="0"/>
              </a:rPr>
              <a:t> </a:t>
            </a:r>
            <a:r>
              <a:rPr lang="en-US" sz="1400" dirty="0" err="1">
                <a:latin typeface="Tahoma" pitchFamily="34" charset="0"/>
              </a:rPr>
              <a:t>MIKROBIOLOGIS</a:t>
            </a:r>
            <a:endParaRPr lang="en-US" sz="1400" dirty="0">
              <a:latin typeface="Tahoma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 dirty="0" err="1" smtClean="0">
                <a:latin typeface="Tahoma" pitchFamily="34" charset="0"/>
              </a:rPr>
              <a:t>Pilih</a:t>
            </a:r>
            <a:r>
              <a:rPr lang="en-US" sz="1400" dirty="0" smtClean="0">
                <a:latin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</a:rPr>
              <a:t>pangan</a:t>
            </a:r>
            <a:r>
              <a:rPr lang="en-US" sz="1400" dirty="0" smtClean="0">
                <a:latin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</a:rPr>
              <a:t>olahan</a:t>
            </a:r>
            <a:endParaRPr lang="en-US" sz="1400" dirty="0" smtClean="0">
              <a:latin typeface="Tahoma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 dirty="0" err="1" smtClean="0">
                <a:latin typeface="Tahoma" pitchFamily="34" charset="0"/>
              </a:rPr>
              <a:t>Memasak</a:t>
            </a:r>
            <a:r>
              <a:rPr lang="en-US" sz="1400" dirty="0" smtClean="0">
                <a:latin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</a:rPr>
              <a:t>Dengan</a:t>
            </a:r>
            <a:r>
              <a:rPr lang="en-US" sz="1400" dirty="0" smtClean="0">
                <a:latin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</a:rPr>
              <a:t>Baik</a:t>
            </a:r>
            <a:r>
              <a:rPr lang="en-US" sz="1400" dirty="0" smtClean="0">
                <a:latin typeface="Tahoma" pitchFamily="34" charset="0"/>
              </a:rPr>
              <a:t>: </a:t>
            </a:r>
            <a:r>
              <a:rPr lang="en-US" sz="1400" dirty="0">
                <a:latin typeface="Tahoma" pitchFamily="34" charset="0"/>
              </a:rPr>
              <a:t>&gt;70</a:t>
            </a:r>
            <a:r>
              <a:rPr lang="en-US" sz="1400" baseline="30000" dirty="0">
                <a:latin typeface="Tahoma" pitchFamily="34" charset="0"/>
              </a:rPr>
              <a:t>0</a:t>
            </a:r>
            <a:r>
              <a:rPr lang="en-US" sz="1400" dirty="0">
                <a:latin typeface="Tahoma" pitchFamily="34" charset="0"/>
              </a:rPr>
              <a:t>C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 dirty="0" err="1" smtClean="0">
                <a:latin typeface="Tahoma" pitchFamily="34" charset="0"/>
              </a:rPr>
              <a:t>Segera</a:t>
            </a:r>
            <a:r>
              <a:rPr lang="en-US" sz="1400" dirty="0" smtClean="0">
                <a:latin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</a:rPr>
              <a:t>konsumsi</a:t>
            </a:r>
            <a:r>
              <a:rPr lang="en-US" sz="1400" dirty="0" smtClean="0">
                <a:latin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</a:rPr>
              <a:t>makanan</a:t>
            </a:r>
            <a:r>
              <a:rPr lang="en-US" sz="1400" dirty="0" smtClean="0">
                <a:latin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</a:rPr>
              <a:t>matang</a:t>
            </a:r>
            <a:endParaRPr lang="en-US" sz="1400" dirty="0" smtClean="0">
              <a:latin typeface="Tahoma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 dirty="0" err="1" smtClean="0">
                <a:latin typeface="Tahoma" pitchFamily="34" charset="0"/>
              </a:rPr>
              <a:t>simpan</a:t>
            </a:r>
            <a:r>
              <a:rPr lang="en-US" sz="1400" dirty="0" smtClean="0">
                <a:latin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</a:rPr>
              <a:t>makanan</a:t>
            </a:r>
            <a:r>
              <a:rPr lang="en-US" sz="1400" dirty="0" smtClean="0">
                <a:latin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</a:rPr>
              <a:t>matang</a:t>
            </a:r>
            <a:r>
              <a:rPr lang="en-US" sz="1400" dirty="0" smtClean="0">
                <a:latin typeface="Tahoma" pitchFamily="34" charset="0"/>
              </a:rPr>
              <a:t>: </a:t>
            </a:r>
            <a:r>
              <a:rPr lang="en-US" sz="1400" dirty="0">
                <a:latin typeface="Tahoma" pitchFamily="34" charset="0"/>
              </a:rPr>
              <a:t>&lt; 10</a:t>
            </a:r>
            <a:r>
              <a:rPr lang="en-US" sz="1400" baseline="30000" dirty="0">
                <a:latin typeface="Tahoma" pitchFamily="34" charset="0"/>
              </a:rPr>
              <a:t>0</a:t>
            </a:r>
            <a:r>
              <a:rPr lang="en-US" sz="1400" dirty="0">
                <a:latin typeface="Tahoma" pitchFamily="34" charset="0"/>
              </a:rPr>
              <a:t>C </a:t>
            </a:r>
            <a:r>
              <a:rPr lang="en-US" sz="1400" dirty="0" err="1">
                <a:latin typeface="Tahoma" pitchFamily="34" charset="0"/>
              </a:rPr>
              <a:t>ATAU</a:t>
            </a:r>
            <a:r>
              <a:rPr lang="en-US" sz="1400" dirty="0">
                <a:latin typeface="Tahoma" pitchFamily="34" charset="0"/>
              </a:rPr>
              <a:t> .60</a:t>
            </a:r>
            <a:r>
              <a:rPr lang="en-US" sz="1400" baseline="30000" dirty="0">
                <a:latin typeface="Tahoma" pitchFamily="34" charset="0"/>
              </a:rPr>
              <a:t>0</a:t>
            </a:r>
            <a:r>
              <a:rPr lang="en-US" sz="1400" dirty="0">
                <a:latin typeface="Tahoma" pitchFamily="34" charset="0"/>
              </a:rPr>
              <a:t>C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 dirty="0" err="1" smtClean="0">
                <a:latin typeface="Tahoma" pitchFamily="34" charset="0"/>
              </a:rPr>
              <a:t>pemanasan</a:t>
            </a:r>
            <a:r>
              <a:rPr lang="en-US" sz="1400" dirty="0" smtClean="0">
                <a:latin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</a:rPr>
              <a:t>kembali</a:t>
            </a:r>
            <a:r>
              <a:rPr lang="en-US" sz="1400" dirty="0" smtClean="0">
                <a:latin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</a:rPr>
              <a:t>harus</a:t>
            </a:r>
            <a:r>
              <a:rPr lang="en-US" sz="1400" dirty="0" smtClean="0">
                <a:latin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</a:rPr>
              <a:t>seksama</a:t>
            </a:r>
            <a:endParaRPr lang="en-US" sz="1400" dirty="0" smtClean="0">
              <a:latin typeface="Tahoma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 dirty="0" err="1" smtClean="0">
                <a:latin typeface="Tahoma" pitchFamily="34" charset="0"/>
              </a:rPr>
              <a:t>hindari</a:t>
            </a:r>
            <a:r>
              <a:rPr lang="en-US" sz="1400" dirty="0" smtClean="0">
                <a:latin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</a:rPr>
              <a:t>kontaminasi</a:t>
            </a:r>
            <a:r>
              <a:rPr lang="en-US" sz="1400" dirty="0" smtClean="0">
                <a:latin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</a:rPr>
              <a:t>silang</a:t>
            </a:r>
            <a:endParaRPr lang="en-US" sz="1400" dirty="0" smtClean="0">
              <a:latin typeface="Tahoma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 dirty="0" err="1" smtClean="0">
                <a:latin typeface="Tahoma" pitchFamily="34" charset="0"/>
              </a:rPr>
              <a:t>cuci</a:t>
            </a:r>
            <a:r>
              <a:rPr lang="en-US" sz="1400" dirty="0" smtClean="0">
                <a:latin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</a:rPr>
              <a:t>tangan</a:t>
            </a:r>
            <a:r>
              <a:rPr lang="en-US" sz="1400" dirty="0" smtClean="0">
                <a:latin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</a:rPr>
              <a:t>berulang-ulang</a:t>
            </a:r>
            <a:endParaRPr lang="en-US" sz="1400" dirty="0" smtClean="0">
              <a:latin typeface="Tahoma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 dirty="0" err="1" smtClean="0">
                <a:latin typeface="Tahoma" pitchFamily="34" charset="0"/>
              </a:rPr>
              <a:t>jaga</a:t>
            </a:r>
            <a:r>
              <a:rPr lang="en-US" sz="1400" dirty="0" smtClean="0">
                <a:latin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</a:rPr>
              <a:t>perlengkapan</a:t>
            </a:r>
            <a:r>
              <a:rPr lang="en-US" sz="1400" dirty="0" smtClean="0">
                <a:latin typeface="Tahoma" pitchFamily="34" charset="0"/>
              </a:rPr>
              <a:t> &amp; </a:t>
            </a:r>
            <a:r>
              <a:rPr lang="en-US" sz="1400" dirty="0" err="1" smtClean="0">
                <a:latin typeface="Tahoma" pitchFamily="34" charset="0"/>
              </a:rPr>
              <a:t>peralatan</a:t>
            </a:r>
            <a:r>
              <a:rPr lang="en-US" sz="1400" dirty="0" smtClean="0">
                <a:latin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</a:rPr>
              <a:t>dapur</a:t>
            </a:r>
            <a:r>
              <a:rPr lang="en-US" sz="1400" dirty="0" smtClean="0">
                <a:latin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</a:rPr>
              <a:t>selalu</a:t>
            </a:r>
            <a:r>
              <a:rPr lang="en-US" sz="1400" dirty="0" smtClean="0">
                <a:latin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</a:rPr>
              <a:t>bersih</a:t>
            </a:r>
            <a:endParaRPr lang="en-US" sz="1400" dirty="0" smtClean="0">
              <a:latin typeface="Tahoma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 dirty="0" err="1" smtClean="0">
                <a:latin typeface="Tahoma" pitchFamily="34" charset="0"/>
              </a:rPr>
              <a:t>lindungi</a:t>
            </a:r>
            <a:r>
              <a:rPr lang="en-US" sz="1400" dirty="0" smtClean="0">
                <a:latin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</a:rPr>
              <a:t>pangan</a:t>
            </a:r>
            <a:r>
              <a:rPr lang="en-US" sz="1400" dirty="0" smtClean="0">
                <a:latin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</a:rPr>
              <a:t>dari</a:t>
            </a:r>
            <a:r>
              <a:rPr lang="en-US" sz="1400" dirty="0" smtClean="0">
                <a:latin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</a:rPr>
              <a:t>cemaran</a:t>
            </a:r>
            <a:r>
              <a:rPr lang="en-US" sz="1400" dirty="0" smtClean="0">
                <a:latin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</a:rPr>
              <a:t>hewan</a:t>
            </a:r>
            <a:endParaRPr lang="en-US" sz="1400" dirty="0" smtClean="0">
              <a:latin typeface="Tahoma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 dirty="0" err="1" smtClean="0">
                <a:latin typeface="Tahoma" pitchFamily="34" charset="0"/>
              </a:rPr>
              <a:t>gunakan</a:t>
            </a:r>
            <a:r>
              <a:rPr lang="en-US" sz="1400" dirty="0" smtClean="0">
                <a:latin typeface="Tahoma" pitchFamily="34" charset="0"/>
              </a:rPr>
              <a:t> air </a:t>
            </a:r>
            <a:r>
              <a:rPr lang="en-US" sz="1400" dirty="0" err="1" smtClean="0">
                <a:latin typeface="Tahoma" pitchFamily="34" charset="0"/>
              </a:rPr>
              <a:t>bersih</a:t>
            </a:r>
            <a:endParaRPr lang="en-US" sz="1400" dirty="0" smtClean="0">
              <a:latin typeface="Tahoma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sz="1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70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989" y="195486"/>
            <a:ext cx="7498080" cy="85725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B050"/>
                </a:solidFill>
                <a:latin typeface="Tahoma" pitchFamily="34" charset="0"/>
              </a:rPr>
              <a:t>MENGHINDARI</a:t>
            </a:r>
            <a:r>
              <a:rPr lang="en-US" dirty="0">
                <a:solidFill>
                  <a:srgbClr val="00B050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ahoma" pitchFamily="34" charset="0"/>
              </a:rPr>
              <a:t>BAHAYA</a:t>
            </a:r>
            <a:r>
              <a:rPr lang="en-US" dirty="0">
                <a:solidFill>
                  <a:srgbClr val="00B050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ahoma" pitchFamily="34" charset="0"/>
              </a:rPr>
              <a:t>MIKROBIOLOGIS</a:t>
            </a:r>
            <a:endParaRPr lang="en-US" dirty="0">
              <a:solidFill>
                <a:srgbClr val="00B050"/>
              </a:solidFill>
              <a:latin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962150"/>
            <a:ext cx="8246070" cy="2900171"/>
          </a:xfrm>
        </p:spPr>
        <p:txBody>
          <a:bodyPr>
            <a:normAutofit lnSpcReduction="10000"/>
          </a:bodyPr>
          <a:lstStyle/>
          <a:p>
            <a:r>
              <a:rPr lang="en-GB" dirty="0" err="1" smtClean="0"/>
              <a:t>Penanganan</a:t>
            </a:r>
            <a:r>
              <a:rPr lang="en-GB" dirty="0" smtClean="0"/>
              <a:t> </a:t>
            </a:r>
            <a:r>
              <a:rPr lang="en-GB" dirty="0" err="1" smtClean="0"/>
              <a:t>pangan</a:t>
            </a:r>
            <a:r>
              <a:rPr lang="en-GB" dirty="0" smtClean="0"/>
              <a:t> </a:t>
            </a:r>
            <a:r>
              <a:rPr lang="en-GB" dirty="0" err="1" smtClean="0"/>
              <a:t>dalam</a:t>
            </a:r>
            <a:r>
              <a:rPr lang="en-GB" dirty="0" smtClean="0"/>
              <a:t> </a:t>
            </a:r>
            <a:r>
              <a:rPr lang="en-GB" dirty="0" err="1" smtClean="0"/>
              <a:t>kondisi</a:t>
            </a:r>
            <a:r>
              <a:rPr lang="en-GB" dirty="0" smtClean="0"/>
              <a:t> </a:t>
            </a:r>
            <a:r>
              <a:rPr lang="en-GB" dirty="0" err="1" smtClean="0"/>
              <a:t>bersih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saniter</a:t>
            </a:r>
            <a:endParaRPr lang="en-GB" dirty="0" smtClean="0"/>
          </a:p>
          <a:p>
            <a:r>
              <a:rPr lang="en-GB" dirty="0" err="1" smtClean="0"/>
              <a:t>Pemasakan</a:t>
            </a:r>
            <a:r>
              <a:rPr lang="en-GB" dirty="0" smtClean="0"/>
              <a:t> yang </a:t>
            </a:r>
            <a:r>
              <a:rPr lang="en-GB" dirty="0" err="1" smtClean="0"/>
              <a:t>benar</a:t>
            </a:r>
            <a:endParaRPr lang="en-GB" dirty="0" smtClean="0"/>
          </a:p>
          <a:p>
            <a:r>
              <a:rPr lang="en-GB" dirty="0" err="1" smtClean="0"/>
              <a:t>Penerapan</a:t>
            </a:r>
            <a:r>
              <a:rPr lang="en-GB" dirty="0" smtClean="0"/>
              <a:t> </a:t>
            </a:r>
            <a:r>
              <a:rPr lang="en-GB" dirty="0" err="1" smtClean="0"/>
              <a:t>higine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sanitasi</a:t>
            </a:r>
            <a:r>
              <a:rPr lang="en-GB" dirty="0" smtClean="0"/>
              <a:t> </a:t>
            </a:r>
            <a:r>
              <a:rPr lang="en-GB" dirty="0" err="1" smtClean="0"/>
              <a:t>pekerja</a:t>
            </a:r>
            <a:r>
              <a:rPr lang="en-GB" dirty="0" smtClean="0"/>
              <a:t>, </a:t>
            </a:r>
            <a:r>
              <a:rPr lang="en-GB" dirty="0" err="1" smtClean="0"/>
              <a:t>peralatan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lingkungan</a:t>
            </a:r>
            <a:r>
              <a:rPr lang="en-GB" dirty="0" smtClean="0"/>
              <a:t> </a:t>
            </a:r>
            <a:r>
              <a:rPr lang="en-GB" dirty="0" err="1" smtClean="0"/>
              <a:t>sekitar</a:t>
            </a:r>
            <a:r>
              <a:rPr lang="en-GB" dirty="0" smtClean="0"/>
              <a:t> yang </a:t>
            </a:r>
            <a:r>
              <a:rPr lang="en-GB" dirty="0" err="1" smtClean="0"/>
              <a:t>tinggi</a:t>
            </a:r>
            <a:endParaRPr lang="en-GB" dirty="0" smtClean="0"/>
          </a:p>
          <a:p>
            <a:r>
              <a:rPr lang="en-US" dirty="0" err="1" smtClean="0">
                <a:solidFill>
                  <a:srgbClr val="6600FF"/>
                </a:solidFill>
                <a:latin typeface="Trebuchet MS" pitchFamily="34" charset="0"/>
              </a:rPr>
              <a:t>Pemilihan</a:t>
            </a:r>
            <a:r>
              <a:rPr lang="en-US" dirty="0" smtClean="0">
                <a:solidFill>
                  <a:srgbClr val="6600FF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rgbClr val="6600FF"/>
                </a:solidFill>
                <a:latin typeface="Trebuchet MS" pitchFamily="34" charset="0"/>
              </a:rPr>
              <a:t>Suplier</a:t>
            </a:r>
            <a:r>
              <a:rPr lang="en-US" dirty="0" smtClean="0">
                <a:solidFill>
                  <a:srgbClr val="6600FF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rgbClr val="6600FF"/>
                </a:solidFill>
                <a:latin typeface="Trebuchet MS" pitchFamily="34" charset="0"/>
              </a:rPr>
              <a:t>Berdasarkan</a:t>
            </a:r>
            <a:r>
              <a:rPr lang="en-US" dirty="0" smtClean="0">
                <a:solidFill>
                  <a:srgbClr val="6600FF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rgbClr val="6600FF"/>
                </a:solidFill>
                <a:latin typeface="Trebuchet MS" pitchFamily="34" charset="0"/>
              </a:rPr>
              <a:t>Pemenuhan</a:t>
            </a:r>
            <a:r>
              <a:rPr lang="en-US" dirty="0" smtClean="0">
                <a:solidFill>
                  <a:srgbClr val="6600FF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rgbClr val="6600FF"/>
                </a:solidFill>
                <a:latin typeface="Trebuchet MS" pitchFamily="34" charset="0"/>
              </a:rPr>
              <a:t>Standar</a:t>
            </a:r>
            <a:r>
              <a:rPr lang="en-US" dirty="0" smtClean="0">
                <a:solidFill>
                  <a:srgbClr val="6600FF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rgbClr val="6600FF"/>
                </a:solidFill>
                <a:latin typeface="Trebuchet MS" pitchFamily="34" charset="0"/>
              </a:rPr>
              <a:t>Keamanan</a:t>
            </a:r>
            <a:r>
              <a:rPr lang="en-US" dirty="0" smtClean="0">
                <a:solidFill>
                  <a:srgbClr val="6600FF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rgbClr val="6600FF"/>
                </a:solidFill>
                <a:latin typeface="Trebuchet MS" pitchFamily="34" charset="0"/>
              </a:rPr>
              <a:t>Makanan</a:t>
            </a:r>
            <a:endParaRPr lang="en-US" dirty="0">
              <a:solidFill>
                <a:srgbClr val="6600FF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Definisi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657350"/>
            <a:ext cx="8246070" cy="3204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i="1" dirty="0">
                <a:solidFill>
                  <a:srgbClr val="00B050"/>
                </a:solidFill>
              </a:rPr>
              <a:t>Hazard: a biological, chemical or physical </a:t>
            </a:r>
            <a:r>
              <a:rPr lang="en-GB" sz="3600" b="1" i="1" dirty="0" smtClean="0">
                <a:solidFill>
                  <a:srgbClr val="00B050"/>
                </a:solidFill>
              </a:rPr>
              <a:t>agent </a:t>
            </a:r>
            <a:r>
              <a:rPr lang="en-GB" sz="3600" b="1" i="1" dirty="0">
                <a:solidFill>
                  <a:srgbClr val="00B050"/>
                </a:solidFill>
              </a:rPr>
              <a:t>that is reasonably likely to cause </a:t>
            </a:r>
            <a:r>
              <a:rPr lang="en-GB" sz="3600" b="1" i="1" dirty="0" smtClean="0">
                <a:solidFill>
                  <a:srgbClr val="00B050"/>
                </a:solidFill>
              </a:rPr>
              <a:t>illness </a:t>
            </a:r>
            <a:r>
              <a:rPr lang="en-GB" sz="3600" b="1" i="1" dirty="0">
                <a:solidFill>
                  <a:srgbClr val="00B050"/>
                </a:solidFill>
              </a:rPr>
              <a:t>or injury in the absence of its </a:t>
            </a:r>
            <a:r>
              <a:rPr lang="en-GB" sz="3600" b="1" i="1" dirty="0" smtClean="0">
                <a:solidFill>
                  <a:srgbClr val="00B050"/>
                </a:solidFill>
              </a:rPr>
              <a:t>control</a:t>
            </a:r>
            <a:endParaRPr lang="en-GB" sz="36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0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Bahaya</a:t>
            </a:r>
            <a:r>
              <a:rPr lang="en-GB" dirty="0" smtClean="0"/>
              <a:t> </a:t>
            </a:r>
            <a:r>
              <a:rPr lang="en-GB" dirty="0" err="1" smtClean="0"/>
              <a:t>kimia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809750"/>
            <a:ext cx="8246070" cy="3052571"/>
          </a:xfrm>
        </p:spPr>
        <p:txBody>
          <a:bodyPr>
            <a:normAutofit fontScale="77500" lnSpcReduction="20000"/>
          </a:bodyPr>
          <a:lstStyle/>
          <a:p>
            <a:endParaRPr lang="en-GB" dirty="0" smtClean="0"/>
          </a:p>
          <a:p>
            <a:pPr algn="l"/>
            <a:r>
              <a:rPr lang="en-GB" dirty="0" err="1" smtClean="0"/>
              <a:t>Akibat</a:t>
            </a:r>
            <a:r>
              <a:rPr lang="en-GB" dirty="0" smtClean="0"/>
              <a:t> </a:t>
            </a:r>
            <a:r>
              <a:rPr lang="en-GB" dirty="0" err="1" smtClean="0"/>
              <a:t>terkontaminasi</a:t>
            </a:r>
            <a:r>
              <a:rPr lang="en-GB" dirty="0" smtClean="0"/>
              <a:t> </a:t>
            </a:r>
            <a:r>
              <a:rPr lang="en-GB" dirty="0" err="1" smtClean="0"/>
              <a:t>bahan</a:t>
            </a:r>
            <a:r>
              <a:rPr lang="en-GB" dirty="0" smtClean="0"/>
              <a:t> </a:t>
            </a:r>
            <a:r>
              <a:rPr lang="en-GB" dirty="0" err="1" smtClean="0"/>
              <a:t>kimia</a:t>
            </a:r>
            <a:r>
              <a:rPr lang="en-GB" dirty="0" smtClean="0"/>
              <a:t> yang </a:t>
            </a:r>
            <a:r>
              <a:rPr lang="en-GB" dirty="0" err="1" smtClean="0"/>
              <a:t>kemungkinan</a:t>
            </a:r>
            <a:r>
              <a:rPr lang="en-GB" dirty="0" smtClean="0"/>
              <a:t> </a:t>
            </a:r>
            <a:r>
              <a:rPr lang="en-GB" dirty="0" err="1" smtClean="0"/>
              <a:t>terjadi</a:t>
            </a:r>
            <a:r>
              <a:rPr lang="en-GB" dirty="0" smtClean="0"/>
              <a:t> </a:t>
            </a:r>
            <a:r>
              <a:rPr lang="en-GB" dirty="0" err="1" smtClean="0"/>
              <a:t>pada</a:t>
            </a:r>
            <a:r>
              <a:rPr lang="en-GB" dirty="0" smtClean="0"/>
              <a:t> </a:t>
            </a:r>
            <a:r>
              <a:rPr lang="en-GB" dirty="0" err="1" smtClean="0"/>
              <a:t>tahap</a:t>
            </a:r>
            <a:r>
              <a:rPr lang="en-GB" dirty="0" smtClean="0"/>
              <a:t> </a:t>
            </a:r>
            <a:r>
              <a:rPr lang="en-GB" dirty="0" err="1" smtClean="0"/>
              <a:t>produksi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pengolahan</a:t>
            </a:r>
            <a:r>
              <a:rPr lang="en-GB" dirty="0" smtClean="0"/>
              <a:t> </a:t>
            </a:r>
            <a:r>
              <a:rPr lang="en-GB" dirty="0" err="1" smtClean="0"/>
              <a:t>pangan</a:t>
            </a:r>
            <a:r>
              <a:rPr lang="en-GB" dirty="0" smtClean="0"/>
              <a:t>. </a:t>
            </a:r>
          </a:p>
          <a:p>
            <a:pPr algn="l"/>
            <a:r>
              <a:rPr lang="en-GB" dirty="0" err="1" smtClean="0"/>
              <a:t>Dalam</a:t>
            </a:r>
            <a:r>
              <a:rPr lang="en-GB" dirty="0" smtClean="0"/>
              <a:t> </a:t>
            </a:r>
            <a:r>
              <a:rPr lang="en-GB" dirty="0" err="1" smtClean="0"/>
              <a:t>jumlah</a:t>
            </a:r>
            <a:r>
              <a:rPr lang="en-GB" dirty="0" smtClean="0"/>
              <a:t> </a:t>
            </a:r>
            <a:r>
              <a:rPr lang="en-GB" dirty="0" err="1" smtClean="0"/>
              <a:t>terkontrol</a:t>
            </a:r>
            <a:r>
              <a:rPr lang="en-GB" dirty="0" smtClean="0"/>
              <a:t>, </a:t>
            </a:r>
            <a:r>
              <a:rPr lang="en-GB" dirty="0" err="1" smtClean="0"/>
              <a:t>bahan</a:t>
            </a:r>
            <a:r>
              <a:rPr lang="en-GB" dirty="0" smtClean="0"/>
              <a:t> </a:t>
            </a:r>
            <a:r>
              <a:rPr lang="en-GB" dirty="0" err="1" smtClean="0"/>
              <a:t>kimia</a:t>
            </a:r>
            <a:r>
              <a:rPr lang="en-GB" dirty="0" smtClean="0"/>
              <a:t> </a:t>
            </a:r>
            <a:r>
              <a:rPr lang="en-GB" dirty="0" err="1" smtClean="0"/>
              <a:t>membantu</a:t>
            </a:r>
            <a:r>
              <a:rPr lang="en-GB" dirty="0" smtClean="0"/>
              <a:t> </a:t>
            </a:r>
            <a:r>
              <a:rPr lang="en-GB" dirty="0" err="1" smtClean="0"/>
              <a:t>dalam</a:t>
            </a:r>
            <a:r>
              <a:rPr lang="en-GB" dirty="0" smtClean="0"/>
              <a:t> proses </a:t>
            </a:r>
            <a:r>
              <a:rPr lang="en-GB" dirty="0" err="1" smtClean="0"/>
              <a:t>produksi</a:t>
            </a:r>
            <a:r>
              <a:rPr lang="en-GB" dirty="0" smtClean="0"/>
              <a:t> </a:t>
            </a:r>
            <a:r>
              <a:rPr lang="en-GB" dirty="0" err="1" smtClean="0"/>
              <a:t>pangan</a:t>
            </a:r>
            <a:endParaRPr lang="en-GB" dirty="0" smtClean="0"/>
          </a:p>
          <a:p>
            <a:pPr algn="l"/>
            <a:r>
              <a:rPr lang="en-GB" dirty="0" err="1" smtClean="0"/>
              <a:t>Tidak</a:t>
            </a:r>
            <a:r>
              <a:rPr lang="en-GB" dirty="0" smtClean="0"/>
              <a:t> </a:t>
            </a:r>
            <a:r>
              <a:rPr lang="en-GB" dirty="0" err="1" smtClean="0"/>
              <a:t>terkontrol</a:t>
            </a:r>
            <a:r>
              <a:rPr lang="en-GB" dirty="0" err="1" smtClean="0">
                <a:sym typeface="Wingdings" pitchFamily="2" charset="2"/>
              </a:rPr>
              <a:t>berisiko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menimbulkan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bahaya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bagi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konsumen</a:t>
            </a:r>
            <a:r>
              <a:rPr lang="en-GB" dirty="0" smtClean="0">
                <a:sym typeface="Wingdings" pitchFamily="2" charset="2"/>
              </a:rPr>
              <a:t>.</a:t>
            </a:r>
          </a:p>
          <a:p>
            <a:pPr algn="l"/>
            <a:r>
              <a:rPr lang="en-GB" dirty="0" err="1" smtClean="0">
                <a:sym typeface="Wingdings" pitchFamily="2" charset="2"/>
              </a:rPr>
              <a:t>Bahaya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kimia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ditentukan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berdasarkan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jumlah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dan</a:t>
            </a:r>
            <a:r>
              <a:rPr lang="en-GB" dirty="0" smtClean="0">
                <a:sym typeface="Wingdings" pitchFamily="2" charset="2"/>
              </a:rPr>
              <a:t> type </a:t>
            </a:r>
            <a:r>
              <a:rPr lang="en-GB" dirty="0" err="1" smtClean="0">
                <a:sym typeface="Wingdings" pitchFamily="2" charset="2"/>
              </a:rPr>
              <a:t>dari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bahan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kimia</a:t>
            </a:r>
            <a:r>
              <a:rPr lang="en-GB" dirty="0" smtClean="0">
                <a:sym typeface="Wingdings" pitchFamily="2" charset="2"/>
              </a:rPr>
              <a:t>.</a:t>
            </a:r>
          </a:p>
          <a:p>
            <a:pPr algn="l"/>
            <a:r>
              <a:rPr lang="en-GB" dirty="0" err="1" smtClean="0">
                <a:sym typeface="Wingdings" pitchFamily="2" charset="2"/>
              </a:rPr>
              <a:t>Sebagian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berdampaka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jangka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panjang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untuk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bisa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berdampak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toksik</a:t>
            </a:r>
            <a:r>
              <a:rPr lang="en-GB" dirty="0" smtClean="0">
                <a:sym typeface="Wingdings" pitchFamily="2" charset="2"/>
              </a:rPr>
              <a:t>.</a:t>
            </a:r>
          </a:p>
          <a:p>
            <a:pPr marL="82296" indent="0" algn="l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006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962150"/>
            <a:ext cx="8246070" cy="2900171"/>
          </a:xfrm>
        </p:spPr>
        <p:txBody>
          <a:bodyPr/>
          <a:lstStyle/>
          <a:p>
            <a:pPr algn="l"/>
            <a:r>
              <a:rPr lang="en-GB" dirty="0"/>
              <a:t>Chemical hazards can be separated into </a:t>
            </a:r>
            <a:r>
              <a:rPr lang="en-GB" dirty="0" smtClean="0"/>
              <a:t>three categories</a:t>
            </a:r>
            <a:r>
              <a:rPr lang="en-GB" dirty="0"/>
              <a:t>:</a:t>
            </a:r>
          </a:p>
          <a:p>
            <a:pPr marL="82296" indent="0" algn="l">
              <a:buNone/>
            </a:pPr>
            <a:r>
              <a:rPr lang="en-GB" dirty="0"/>
              <a:t>1. Naturally-occurring chemicals. </a:t>
            </a:r>
          </a:p>
          <a:p>
            <a:pPr marL="82296" indent="0" algn="l">
              <a:buNone/>
            </a:pPr>
            <a:r>
              <a:rPr lang="en-GB" dirty="0"/>
              <a:t>2. Intentionally -added chemicals. </a:t>
            </a:r>
          </a:p>
          <a:p>
            <a:pPr marL="82296" indent="0" algn="l">
              <a:buNone/>
            </a:pPr>
            <a:r>
              <a:rPr lang="en-GB" dirty="0"/>
              <a:t>3. Unintentional or incidental chemical additives.</a:t>
            </a:r>
          </a:p>
        </p:txBody>
      </p:sp>
    </p:spTree>
    <p:extLst>
      <p:ext uri="{BB962C8B-B14F-4D97-AF65-F5344CB8AC3E}">
        <p14:creationId xmlns:p14="http://schemas.microsoft.com/office/powerpoint/2010/main" val="13068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70" y="627863"/>
            <a:ext cx="9162843" cy="3624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11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748" y="789552"/>
            <a:ext cx="9365276" cy="361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82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501399"/>
            <a:ext cx="8239975" cy="423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98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2209800" y="1504950"/>
            <a:ext cx="6553200" cy="40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96925" indent="-339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err="1">
                <a:latin typeface="Tahoma" pitchFamily="34" charset="0"/>
                <a:cs typeface="Arial" pitchFamily="34" charset="0"/>
              </a:rPr>
              <a:t>JAMUR</a:t>
            </a:r>
            <a:r>
              <a:rPr lang="en-US" sz="1600" dirty="0">
                <a:latin typeface="Tahoma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Tahoma" pitchFamily="34" charset="0"/>
                <a:cs typeface="Arial" pitchFamily="34" charset="0"/>
              </a:rPr>
              <a:t>RACUN</a:t>
            </a:r>
            <a:endParaRPr lang="en-US" sz="1600" dirty="0">
              <a:latin typeface="Tahoma" pitchFamily="34" charset="0"/>
              <a:cs typeface="Arial" pitchFamily="34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600" dirty="0" err="1" smtClean="0">
                <a:latin typeface="Tahoma" pitchFamily="34" charset="0"/>
                <a:cs typeface="Arial" pitchFamily="34" charset="0"/>
              </a:rPr>
              <a:t>racun</a:t>
            </a:r>
            <a:r>
              <a:rPr lang="en-US" sz="1600" dirty="0" smtClean="0">
                <a:latin typeface="Tahoma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cs typeface="Arial" pitchFamily="34" charset="0"/>
              </a:rPr>
              <a:t>muskarin</a:t>
            </a:r>
            <a:r>
              <a:rPr lang="en-US" sz="1600" dirty="0" smtClean="0">
                <a:latin typeface="Tahoma" pitchFamily="34" charset="0"/>
                <a:cs typeface="Arial" pitchFamily="34" charset="0"/>
              </a:rPr>
              <a:t> &amp; </a:t>
            </a:r>
            <a:r>
              <a:rPr lang="en-US" sz="1600" dirty="0" err="1" smtClean="0">
                <a:latin typeface="Tahoma" pitchFamily="34" charset="0"/>
                <a:cs typeface="Arial" pitchFamily="34" charset="0"/>
              </a:rPr>
              <a:t>phalin</a:t>
            </a:r>
            <a:endParaRPr lang="en-US" sz="1600" dirty="0" smtClean="0">
              <a:latin typeface="Tahoma" pitchFamily="34" charset="0"/>
              <a:cs typeface="Arial" pitchFamily="34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600" dirty="0" err="1" smtClean="0">
                <a:latin typeface="Tahoma" pitchFamily="34" charset="0"/>
                <a:cs typeface="Arial" pitchFamily="34" charset="0"/>
              </a:rPr>
              <a:t>gejala</a:t>
            </a:r>
            <a:r>
              <a:rPr lang="en-US" sz="1600" dirty="0" smtClean="0">
                <a:latin typeface="Tahoma" pitchFamily="34" charset="0"/>
                <a:cs typeface="Arial" pitchFamily="34" charset="0"/>
              </a:rPr>
              <a:t>: </a:t>
            </a:r>
            <a:r>
              <a:rPr lang="en-US" sz="1600" dirty="0" err="1" smtClean="0">
                <a:latin typeface="Tahoma" pitchFamily="34" charset="0"/>
                <a:cs typeface="Arial" pitchFamily="34" charset="0"/>
              </a:rPr>
              <a:t>sakit</a:t>
            </a:r>
            <a:r>
              <a:rPr lang="en-US" sz="1600" dirty="0" smtClean="0">
                <a:latin typeface="Tahoma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cs typeface="Arial" pitchFamily="34" charset="0"/>
              </a:rPr>
              <a:t>perut</a:t>
            </a:r>
            <a:r>
              <a:rPr lang="en-US" sz="1600" dirty="0" smtClean="0">
                <a:latin typeface="Tahoma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Tahoma" pitchFamily="34" charset="0"/>
                <a:cs typeface="Arial" pitchFamily="34" charset="0"/>
              </a:rPr>
              <a:t>mual</a:t>
            </a:r>
            <a:r>
              <a:rPr lang="en-US" sz="1600" dirty="0" smtClean="0">
                <a:latin typeface="Tahoma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Tahoma" pitchFamily="34" charset="0"/>
                <a:cs typeface="Arial" pitchFamily="34" charset="0"/>
              </a:rPr>
              <a:t>muntah</a:t>
            </a:r>
            <a:r>
              <a:rPr lang="en-US" sz="1600" dirty="0" smtClean="0">
                <a:latin typeface="Tahoma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Tahoma" pitchFamily="34" charset="0"/>
                <a:cs typeface="Arial" pitchFamily="34" charset="0"/>
              </a:rPr>
              <a:t>diare</a:t>
            </a:r>
            <a:r>
              <a:rPr lang="en-US" sz="1600" dirty="0" smtClean="0">
                <a:latin typeface="Tahoma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Tahoma" pitchFamily="34" charset="0"/>
                <a:cs typeface="Arial" pitchFamily="34" charset="0"/>
              </a:rPr>
              <a:t>kejang</a:t>
            </a:r>
            <a:r>
              <a:rPr lang="en-US" sz="1600" dirty="0" smtClean="0">
                <a:latin typeface="Tahoma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cs typeface="Arial" pitchFamily="34" charset="0"/>
              </a:rPr>
              <a:t>meninggal</a:t>
            </a:r>
            <a:endParaRPr lang="en-US" sz="1600" dirty="0" smtClean="0">
              <a:latin typeface="Tahoma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600" dirty="0" err="1" smtClean="0">
                <a:latin typeface="Tahoma" pitchFamily="34" charset="0"/>
                <a:cs typeface="Arial" pitchFamily="34" charset="0"/>
              </a:rPr>
              <a:t>JENGKOL</a:t>
            </a:r>
            <a:endParaRPr lang="en-US" sz="1600" dirty="0">
              <a:latin typeface="Tahoma" pitchFamily="34" charset="0"/>
              <a:cs typeface="Arial" pitchFamily="34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600" dirty="0" err="1" smtClean="0">
                <a:latin typeface="Tahoma" pitchFamily="34" charset="0"/>
                <a:cs typeface="Arial" pitchFamily="34" charset="0"/>
              </a:rPr>
              <a:t>asam</a:t>
            </a:r>
            <a:r>
              <a:rPr lang="en-US" sz="1600" dirty="0" smtClean="0">
                <a:latin typeface="Tahoma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cs typeface="Arial" pitchFamily="34" charset="0"/>
              </a:rPr>
              <a:t>jengkolat</a:t>
            </a:r>
            <a:endParaRPr lang="en-US" sz="1600" dirty="0" smtClean="0">
              <a:latin typeface="Tahoma" pitchFamily="34" charset="0"/>
              <a:cs typeface="Arial" pitchFamily="34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600" dirty="0" err="1" smtClean="0">
                <a:latin typeface="Tahoma" pitchFamily="34" charset="0"/>
                <a:cs typeface="Arial" pitchFamily="34" charset="0"/>
              </a:rPr>
              <a:t>gejala</a:t>
            </a:r>
            <a:r>
              <a:rPr lang="en-US" sz="1600" dirty="0" smtClean="0">
                <a:latin typeface="Tahoma" pitchFamily="34" charset="0"/>
                <a:cs typeface="Arial" pitchFamily="34" charset="0"/>
              </a:rPr>
              <a:t>: </a:t>
            </a:r>
            <a:r>
              <a:rPr lang="en-US" sz="1600" dirty="0" err="1" smtClean="0">
                <a:latin typeface="Tahoma" pitchFamily="34" charset="0"/>
                <a:cs typeface="Arial" pitchFamily="34" charset="0"/>
              </a:rPr>
              <a:t>perut</a:t>
            </a:r>
            <a:r>
              <a:rPr lang="en-US" sz="1600" dirty="0" smtClean="0">
                <a:latin typeface="Tahoma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cs typeface="Arial" pitchFamily="34" charset="0"/>
              </a:rPr>
              <a:t>kembung</a:t>
            </a:r>
            <a:r>
              <a:rPr lang="en-US" sz="1600" dirty="0" smtClean="0">
                <a:latin typeface="Tahoma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Tahoma" pitchFamily="34" charset="0"/>
                <a:cs typeface="Arial" pitchFamily="34" charset="0"/>
              </a:rPr>
              <a:t>kolik</a:t>
            </a:r>
            <a:r>
              <a:rPr lang="en-US" sz="1600" dirty="0" smtClean="0">
                <a:latin typeface="Tahoma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Tahoma" pitchFamily="34" charset="0"/>
                <a:cs typeface="Arial" pitchFamily="34" charset="0"/>
              </a:rPr>
              <a:t>kejang</a:t>
            </a:r>
            <a:r>
              <a:rPr lang="en-US" sz="1600" dirty="0" smtClean="0">
                <a:latin typeface="Tahoma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Tahoma" pitchFamily="34" charset="0"/>
                <a:cs typeface="Arial" pitchFamily="34" charset="0"/>
              </a:rPr>
              <a:t>tidak</a:t>
            </a:r>
            <a:r>
              <a:rPr lang="en-US" sz="1600" dirty="0" smtClean="0">
                <a:latin typeface="Tahoma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cs typeface="Arial" pitchFamily="34" charset="0"/>
              </a:rPr>
              <a:t>dapat</a:t>
            </a:r>
            <a:r>
              <a:rPr lang="en-US" sz="1600" dirty="0" smtClean="0">
                <a:latin typeface="Tahoma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cs typeface="Arial" pitchFamily="34" charset="0"/>
              </a:rPr>
              <a:t>kencing</a:t>
            </a:r>
            <a:endParaRPr lang="en-US" sz="1600" dirty="0" smtClean="0">
              <a:latin typeface="Tahoma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600" dirty="0" err="1" smtClean="0">
                <a:latin typeface="Tahoma" pitchFamily="34" charset="0"/>
                <a:cs typeface="Arial" pitchFamily="34" charset="0"/>
              </a:rPr>
              <a:t>SINGKONG</a:t>
            </a:r>
            <a:r>
              <a:rPr lang="en-US" sz="1600" dirty="0" smtClean="0">
                <a:latin typeface="Tahoma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Tahoma" pitchFamily="34" charset="0"/>
                <a:cs typeface="Arial" pitchFamily="34" charset="0"/>
              </a:rPr>
              <a:t>RACUN</a:t>
            </a:r>
            <a:endParaRPr lang="en-US" sz="1600" dirty="0">
              <a:latin typeface="Tahoma" pitchFamily="34" charset="0"/>
              <a:cs typeface="Arial" pitchFamily="34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600" dirty="0" err="1" smtClean="0">
                <a:latin typeface="Tahoma" pitchFamily="34" charset="0"/>
                <a:cs typeface="Arial" pitchFamily="34" charset="0"/>
              </a:rPr>
              <a:t>asam</a:t>
            </a:r>
            <a:r>
              <a:rPr lang="en-US" sz="1600" dirty="0" smtClean="0">
                <a:latin typeface="Tahoma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cs typeface="Arial" pitchFamily="34" charset="0"/>
              </a:rPr>
              <a:t>sianida</a:t>
            </a:r>
            <a:endParaRPr lang="en-US" sz="1600" dirty="0" smtClean="0">
              <a:latin typeface="Tahoma" pitchFamily="34" charset="0"/>
              <a:cs typeface="Arial" pitchFamily="34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600" dirty="0" err="1" smtClean="0">
                <a:latin typeface="Tahoma" pitchFamily="34" charset="0"/>
                <a:cs typeface="Arial" pitchFamily="34" charset="0"/>
              </a:rPr>
              <a:t>gejala</a:t>
            </a:r>
            <a:r>
              <a:rPr lang="en-US" sz="1600" dirty="0" smtClean="0">
                <a:latin typeface="Tahoma" pitchFamily="34" charset="0"/>
                <a:cs typeface="Arial" pitchFamily="34" charset="0"/>
              </a:rPr>
              <a:t>: </a:t>
            </a:r>
            <a:r>
              <a:rPr lang="en-US" sz="1600" dirty="0" err="1" smtClean="0">
                <a:latin typeface="Tahoma" pitchFamily="34" charset="0"/>
                <a:cs typeface="Arial" pitchFamily="34" charset="0"/>
              </a:rPr>
              <a:t>mual</a:t>
            </a:r>
            <a:r>
              <a:rPr lang="en-US" sz="1600" dirty="0" smtClean="0">
                <a:latin typeface="Tahoma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Tahoma" pitchFamily="34" charset="0"/>
                <a:cs typeface="Arial" pitchFamily="34" charset="0"/>
              </a:rPr>
              <a:t>muntah</a:t>
            </a:r>
            <a:r>
              <a:rPr lang="en-US" sz="1600" dirty="0" smtClean="0">
                <a:latin typeface="Tahoma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Tahoma" pitchFamily="34" charset="0"/>
                <a:cs typeface="Arial" pitchFamily="34" charset="0"/>
              </a:rPr>
              <a:t>pusing</a:t>
            </a:r>
            <a:r>
              <a:rPr lang="en-US" sz="1600" dirty="0" smtClean="0">
                <a:latin typeface="Tahoma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Tahoma" pitchFamily="34" charset="0"/>
                <a:cs typeface="Arial" pitchFamily="34" charset="0"/>
              </a:rPr>
              <a:t>tidak</a:t>
            </a:r>
            <a:r>
              <a:rPr lang="en-US" sz="1600" dirty="0" smtClean="0">
                <a:latin typeface="Tahoma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cs typeface="Arial" pitchFamily="34" charset="0"/>
              </a:rPr>
              <a:t>bisa</a:t>
            </a:r>
            <a:r>
              <a:rPr lang="en-US" sz="1600" dirty="0" smtClean="0">
                <a:latin typeface="Tahoma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cs typeface="Arial" pitchFamily="34" charset="0"/>
              </a:rPr>
              <a:t>bernafas</a:t>
            </a:r>
            <a:r>
              <a:rPr lang="en-US" sz="1600" dirty="0" smtClean="0">
                <a:latin typeface="Tahoma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Tahoma" pitchFamily="34" charset="0"/>
                <a:cs typeface="Arial" pitchFamily="34" charset="0"/>
              </a:rPr>
              <a:t>percepatan</a:t>
            </a:r>
            <a:r>
              <a:rPr lang="en-US" sz="1600" dirty="0" smtClean="0">
                <a:latin typeface="Tahoma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cs typeface="Arial" pitchFamily="34" charset="0"/>
              </a:rPr>
              <a:t>denyut</a:t>
            </a:r>
            <a:r>
              <a:rPr lang="en-US" sz="1600" dirty="0" smtClean="0">
                <a:latin typeface="Tahoma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cs typeface="Arial" pitchFamily="34" charset="0"/>
              </a:rPr>
              <a:t>jantung</a:t>
            </a:r>
            <a:endParaRPr lang="en-US" sz="1600" dirty="0" smtClean="0">
              <a:latin typeface="Tahoma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sz="2000" dirty="0">
              <a:solidFill>
                <a:srgbClr val="92D050"/>
              </a:solidFill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77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3048000" y="1504950"/>
            <a:ext cx="5638800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96925" indent="-339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70C0"/>
                </a:solidFill>
                <a:latin typeface="Tahoma" pitchFamily="34" charset="0"/>
              </a:rPr>
              <a:t>IKAN</a:t>
            </a:r>
            <a:r>
              <a:rPr lang="en-US" dirty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itchFamily="34" charset="0"/>
              </a:rPr>
              <a:t>BERACUN</a:t>
            </a:r>
            <a:endParaRPr lang="en-US" dirty="0">
              <a:solidFill>
                <a:srgbClr val="0070C0"/>
              </a:solidFill>
              <a:latin typeface="Tahoma" pitchFamily="34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tetrodoksin</a:t>
            </a:r>
            <a:endParaRPr lang="en-US" sz="2000" dirty="0" smtClean="0">
              <a:solidFill>
                <a:srgbClr val="0070C0"/>
              </a:solidFill>
              <a:latin typeface="Tahoma" pitchFamily="34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kesemutan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mulut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gatal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nyeri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otot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lumpuh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pernafasan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terganggu</a:t>
            </a:r>
            <a:endParaRPr lang="en-US" sz="2000" dirty="0" smtClean="0">
              <a:solidFill>
                <a:srgbClr val="0070C0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n-US" dirty="0" err="1" smtClean="0">
                <a:solidFill>
                  <a:srgbClr val="0070C0"/>
                </a:solidFill>
                <a:latin typeface="Tahoma" pitchFamily="34" charset="0"/>
              </a:rPr>
              <a:t>KERANG</a:t>
            </a:r>
            <a:r>
              <a:rPr lang="en-US" dirty="0">
                <a:solidFill>
                  <a:srgbClr val="0070C0"/>
                </a:solidFill>
                <a:latin typeface="Tahoma" pitchFamily="3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ahoma" pitchFamily="34" charset="0"/>
              </a:rPr>
              <a:t>UDANG</a:t>
            </a:r>
            <a:r>
              <a:rPr lang="en-US" dirty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itchFamily="34" charset="0"/>
              </a:rPr>
              <a:t>BERACUN</a:t>
            </a:r>
            <a:endParaRPr lang="en-US" dirty="0">
              <a:solidFill>
                <a:srgbClr val="0070C0"/>
              </a:solidFill>
              <a:latin typeface="Tahoma" pitchFamily="34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racun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menyerang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syaraf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gejala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: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kesemutan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mual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muntah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kram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lumpuh</a:t>
            </a:r>
            <a:endParaRPr lang="en-US" sz="2000" dirty="0" smtClean="0">
              <a:solidFill>
                <a:srgbClr val="0070C0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endParaRPr lang="en-US" sz="3200" dirty="0">
              <a:solidFill>
                <a:srgbClr val="0070C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84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2971800" y="0"/>
            <a:ext cx="6934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400" b="1" dirty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itchFamily="34" charset="0"/>
              </a:rPr>
              <a:t>TOKSIN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</a:rPr>
              <a:t> YANG </a:t>
            </a:r>
            <a:r>
              <a:rPr lang="en-US" sz="2400" b="1" dirty="0" err="1">
                <a:solidFill>
                  <a:schemeClr val="bg1"/>
                </a:solidFill>
                <a:latin typeface="Tahoma" pitchFamily="34" charset="0"/>
              </a:rPr>
              <a:t>BERASAL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</a:rPr>
              <a:t> DARI </a:t>
            </a:r>
            <a:r>
              <a:rPr lang="en-US" sz="2400" b="1" dirty="0" err="1">
                <a:solidFill>
                  <a:schemeClr val="bg1"/>
                </a:solidFill>
                <a:latin typeface="Tahoma" pitchFamily="34" charset="0"/>
              </a:rPr>
              <a:t>METABOLIT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itchFamily="34" charset="0"/>
              </a:rPr>
              <a:t>MIKROBA</a:t>
            </a:r>
            <a:endParaRPr lang="en-US" sz="24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2057400" y="1504950"/>
            <a:ext cx="701040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dirty="0" err="1">
                <a:latin typeface="Tahoma" pitchFamily="34" charset="0"/>
              </a:rPr>
              <a:t>MIKOTOKSIN</a:t>
            </a:r>
            <a:r>
              <a:rPr lang="en-US" sz="2000" dirty="0">
                <a:latin typeface="Tahoma" pitchFamily="34" charset="0"/>
              </a:rPr>
              <a:t>         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Tahoma" pitchFamily="34" charset="0"/>
              </a:rPr>
              <a:t>	</a:t>
            </a:r>
            <a:r>
              <a:rPr lang="en-US" sz="2000" dirty="0" err="1" smtClean="0">
                <a:latin typeface="Tahoma" pitchFamily="34" charset="0"/>
              </a:rPr>
              <a:t>aflatoksin</a:t>
            </a:r>
            <a:r>
              <a:rPr lang="en-US" sz="2000" dirty="0" smtClean="0">
                <a:latin typeface="Tahoma" pitchFamily="34" charset="0"/>
              </a:rPr>
              <a:t>, </a:t>
            </a:r>
            <a:r>
              <a:rPr lang="en-US" sz="2000" dirty="0" err="1" smtClean="0">
                <a:latin typeface="Tahoma" pitchFamily="34" charset="0"/>
              </a:rPr>
              <a:t>deoksinivalenol</a:t>
            </a:r>
            <a:r>
              <a:rPr lang="en-US" sz="2000" dirty="0" smtClean="0">
                <a:latin typeface="Tahoma" pitchFamily="34" charset="0"/>
              </a:rPr>
              <a:t>, ergot alkaloid, </a:t>
            </a:r>
            <a:r>
              <a:rPr lang="en-US" sz="2000" dirty="0" err="1" smtClean="0">
                <a:latin typeface="Tahoma" pitchFamily="34" charset="0"/>
              </a:rPr>
              <a:t>patulin</a:t>
            </a:r>
            <a:r>
              <a:rPr lang="en-US" sz="2000" dirty="0" smtClean="0">
                <a:latin typeface="Tahoma" pitchFamily="34" charset="0"/>
              </a:rPr>
              <a:t>, </a:t>
            </a:r>
            <a:r>
              <a:rPr lang="en-US" sz="2000" dirty="0" err="1" smtClean="0">
                <a:latin typeface="Tahoma" pitchFamily="34" charset="0"/>
              </a:rPr>
              <a:t>sterigmatosistin</a:t>
            </a:r>
            <a:r>
              <a:rPr lang="en-US" sz="2000" dirty="0" smtClean="0">
                <a:latin typeface="Tahoma" pitchFamily="34" charset="0"/>
              </a:rPr>
              <a:t>, </a:t>
            </a:r>
            <a:r>
              <a:rPr lang="en-US" sz="2000" dirty="0" err="1" smtClean="0">
                <a:latin typeface="Tahoma" pitchFamily="34" charset="0"/>
              </a:rPr>
              <a:t>zearalenon</a:t>
            </a:r>
            <a:r>
              <a:rPr lang="en-US" sz="2000" dirty="0" smtClean="0">
                <a:latin typeface="Tahoma" pitchFamily="34" charset="0"/>
              </a:rPr>
              <a:t>, </a:t>
            </a:r>
            <a:r>
              <a:rPr lang="en-US" sz="2000" dirty="0" err="1" smtClean="0">
                <a:latin typeface="Tahoma" pitchFamily="34" charset="0"/>
              </a:rPr>
              <a:t>okratoksin</a:t>
            </a:r>
            <a:r>
              <a:rPr lang="en-US" sz="2000" dirty="0" smtClean="0">
                <a:latin typeface="Tahoma" pitchFamily="34" charset="0"/>
              </a:rPr>
              <a:t> A</a:t>
            </a:r>
            <a:endParaRPr lang="en-US" sz="2000" dirty="0">
              <a:latin typeface="Tahoma" pitchFamily="34" charset="0"/>
            </a:endParaRP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533400" y="2876550"/>
            <a:ext cx="457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0070C0"/>
                </a:solidFill>
                <a:latin typeface="Tahoma" pitchFamily="34" charset="0"/>
              </a:rPr>
              <a:t>   </a:t>
            </a:r>
            <a:r>
              <a:rPr lang="en-US" sz="2400" dirty="0" err="1">
                <a:solidFill>
                  <a:srgbClr val="0070C0"/>
                </a:solidFill>
                <a:latin typeface="Tahoma" pitchFamily="34" charset="0"/>
              </a:rPr>
              <a:t>BIOGENIK</a:t>
            </a:r>
            <a:r>
              <a:rPr lang="en-US" sz="2400" dirty="0">
                <a:solidFill>
                  <a:srgbClr val="0070C0"/>
                </a:solidFill>
                <a:latin typeface="Tahoma" pitchFamily="34" charset="0"/>
              </a:rPr>
              <a:t> AMIN</a:t>
            </a: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990600" y="3333750"/>
            <a:ext cx="7162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terkait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dengan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produk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fermentasi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laktat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 (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anggur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keju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ikan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daging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)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secara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alami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  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buah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sayuran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dan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ikan</a:t>
            </a:r>
            <a:endParaRPr lang="en-US" sz="2000" dirty="0"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914400" y="4248150"/>
            <a:ext cx="7086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gejala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 : rasa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seperti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lada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 di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mulut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pusing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gatal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muka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dan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leher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memerah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sakit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kepala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berat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diare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mual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  &amp;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muntah</a:t>
            </a:r>
            <a:endParaRPr lang="en-US" sz="2000" dirty="0">
              <a:solidFill>
                <a:srgbClr val="0070C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64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2057400" y="514350"/>
            <a:ext cx="381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70C0"/>
                </a:solidFill>
                <a:latin typeface="Tahoma" pitchFamily="34" charset="0"/>
              </a:rPr>
              <a:t>LOGAM</a:t>
            </a:r>
            <a:r>
              <a:rPr lang="en-US" sz="2400" b="1" dirty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itchFamily="34" charset="0"/>
              </a:rPr>
              <a:t>BERAT</a:t>
            </a:r>
            <a:endParaRPr lang="en-US" sz="2400" b="1" dirty="0"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107523" name="Oval 3"/>
          <p:cNvSpPr>
            <a:spLocks noChangeArrowheads="1"/>
          </p:cNvSpPr>
          <p:nvPr/>
        </p:nvSpPr>
        <p:spPr bwMode="auto">
          <a:xfrm>
            <a:off x="533400" y="1143000"/>
            <a:ext cx="1752600" cy="40005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ahoma" pitchFamily="34" charset="0"/>
              </a:rPr>
              <a:t>MERKURI</a:t>
            </a:r>
          </a:p>
        </p:txBody>
      </p:sp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533400" y="1771650"/>
            <a:ext cx="1752600" cy="40005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ahoma" pitchFamily="34" charset="0"/>
              </a:rPr>
              <a:t>TIMAH</a:t>
            </a:r>
          </a:p>
        </p:txBody>
      </p:sp>
      <p:sp>
        <p:nvSpPr>
          <p:cNvPr id="107525" name="Oval 5"/>
          <p:cNvSpPr>
            <a:spLocks noChangeArrowheads="1"/>
          </p:cNvSpPr>
          <p:nvPr/>
        </p:nvSpPr>
        <p:spPr bwMode="auto">
          <a:xfrm>
            <a:off x="533400" y="3486150"/>
            <a:ext cx="1752600" cy="40005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ahoma" pitchFamily="34" charset="0"/>
              </a:rPr>
              <a:t>KADMIUM</a:t>
            </a:r>
          </a:p>
        </p:txBody>
      </p:sp>
      <p:sp>
        <p:nvSpPr>
          <p:cNvPr id="107526" name="AutoShape 6"/>
          <p:cNvSpPr>
            <a:spLocks noChangeArrowheads="1"/>
          </p:cNvSpPr>
          <p:nvPr/>
        </p:nvSpPr>
        <p:spPr bwMode="auto">
          <a:xfrm>
            <a:off x="2514600" y="1257300"/>
            <a:ext cx="990600" cy="171450"/>
          </a:xfrm>
          <a:prstGeom prst="right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3810000" y="1028701"/>
            <a:ext cx="4343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solidFill>
                  <a:srgbClr val="0070C0"/>
                </a:solidFill>
                <a:latin typeface="Tahoma" pitchFamily="34" charset="0"/>
              </a:rPr>
              <a:t>Sebagai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ahoma" pitchFamily="34" charset="0"/>
              </a:rPr>
              <a:t>metilmerkuri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</a:rPr>
              <a:t> yang </a:t>
            </a:r>
            <a:r>
              <a:rPr lang="en-US" sz="2000" b="1" dirty="0" err="1" smtClean="0">
                <a:solidFill>
                  <a:srgbClr val="0070C0"/>
                </a:solidFill>
                <a:latin typeface="Tahoma" pitchFamily="34" charset="0"/>
              </a:rPr>
              <a:t>terakumulasi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ahoma" pitchFamily="34" charset="0"/>
              </a:rPr>
              <a:t>dalam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ahoma" pitchFamily="34" charset="0"/>
              </a:rPr>
              <a:t>ikan</a:t>
            </a:r>
            <a:endParaRPr lang="en-US" sz="2000" b="1" dirty="0"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107528" name="AutoShape 8"/>
          <p:cNvSpPr>
            <a:spLocks noChangeArrowheads="1"/>
          </p:cNvSpPr>
          <p:nvPr/>
        </p:nvSpPr>
        <p:spPr bwMode="auto">
          <a:xfrm>
            <a:off x="2514600" y="1885950"/>
            <a:ext cx="990600" cy="171450"/>
          </a:xfrm>
          <a:prstGeom prst="right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7529" name="AutoShape 9"/>
          <p:cNvSpPr>
            <a:spLocks noChangeArrowheads="1"/>
          </p:cNvSpPr>
          <p:nvPr/>
        </p:nvSpPr>
        <p:spPr bwMode="auto">
          <a:xfrm>
            <a:off x="2590800" y="3657600"/>
            <a:ext cx="990600" cy="171450"/>
          </a:xfrm>
          <a:prstGeom prst="right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3810000" y="1682354"/>
            <a:ext cx="4419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solidFill>
                  <a:srgbClr val="0070C0"/>
                </a:solidFill>
                <a:latin typeface="Tahoma" pitchFamily="34" charset="0"/>
              </a:rPr>
              <a:t>Menyebabkan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ahoma" pitchFamily="34" charset="0"/>
              </a:rPr>
              <a:t>gangguan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ahoma" pitchFamily="34" charset="0"/>
              </a:rPr>
              <a:t>saraf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ahoma" pitchFamily="34" charset="0"/>
              </a:rPr>
              <a:t>pusat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ahoma" pitchFamily="34" charset="0"/>
              </a:rPr>
              <a:t>dan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ahoma" pitchFamily="34" charset="0"/>
              </a:rPr>
              <a:t>aperifer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</a:rPr>
              <a:t>, anemia, </a:t>
            </a:r>
            <a:r>
              <a:rPr lang="en-US" sz="2000" b="1" dirty="0" err="1" smtClean="0">
                <a:solidFill>
                  <a:srgbClr val="0070C0"/>
                </a:solidFill>
                <a:latin typeface="Tahoma" pitchFamily="34" charset="0"/>
              </a:rPr>
              <a:t>gangguan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ahoma" pitchFamily="34" charset="0"/>
              </a:rPr>
              <a:t>fungsi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ahoma" pitchFamily="34" charset="0"/>
              </a:rPr>
              <a:t>ginjal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ahoma" pitchFamily="34" charset="0"/>
              </a:rPr>
              <a:t>dan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ahoma" pitchFamily="34" charset="0"/>
              </a:rPr>
              <a:t>susut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ahoma" pitchFamily="34" charset="0"/>
              </a:rPr>
              <a:t>berat</a:t>
            </a:r>
            <a:endParaRPr lang="en-US" sz="2000" b="1" dirty="0"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1905000" y="2952750"/>
            <a:ext cx="7239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latin typeface="Tahoma" pitchFamily="34" charset="0"/>
              </a:rPr>
              <a:t>KONTAMINASI BERASAL DARI PIPA AIR DARI TIMAH, WADAH , KALENG DENGAN SOLDER TIMAH</a:t>
            </a:r>
          </a:p>
        </p:txBody>
      </p:sp>
      <p:sp>
        <p:nvSpPr>
          <p:cNvPr id="107532" name="AutoShape 12"/>
          <p:cNvSpPr>
            <a:spLocks noChangeArrowheads="1"/>
          </p:cNvSpPr>
          <p:nvPr/>
        </p:nvSpPr>
        <p:spPr bwMode="auto">
          <a:xfrm>
            <a:off x="1066800" y="2343150"/>
            <a:ext cx="457200" cy="571500"/>
          </a:xfrm>
          <a:prstGeom prst="curvedRightArrow">
            <a:avLst>
              <a:gd name="adj1" fmla="val 33549"/>
              <a:gd name="adj2" fmla="val 66667"/>
              <a:gd name="adj3" fmla="val 33333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3886200" y="3257550"/>
            <a:ext cx="4953000" cy="147732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solidFill>
                  <a:srgbClr val="0070C0"/>
                </a:solidFill>
                <a:latin typeface="Tahoma" pitchFamily="34" charset="0"/>
              </a:rPr>
              <a:t>Menyebabkan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</a:rPr>
              <a:t> anemia, </a:t>
            </a:r>
            <a:r>
              <a:rPr lang="en-US" sz="2000" b="1" dirty="0" err="1" smtClean="0">
                <a:solidFill>
                  <a:srgbClr val="0070C0"/>
                </a:solidFill>
                <a:latin typeface="Tahoma" pitchFamily="34" charset="0"/>
              </a:rPr>
              <a:t>hipertensi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</a:rPr>
              <a:t>, </a:t>
            </a:r>
            <a:r>
              <a:rPr lang="en-US" sz="2000" b="1" dirty="0" err="1" smtClean="0">
                <a:solidFill>
                  <a:srgbClr val="0070C0"/>
                </a:solidFill>
                <a:latin typeface="Tahoma" pitchFamily="34" charset="0"/>
              </a:rPr>
              <a:t>kerusakan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</a:rPr>
              <a:t> testis</a:t>
            </a:r>
          </a:p>
          <a:p>
            <a:pPr>
              <a:spcBef>
                <a:spcPct val="50000"/>
              </a:spcBef>
            </a:pPr>
            <a:r>
              <a:rPr lang="en-US" sz="2000" b="1" dirty="0" err="1" smtClean="0">
                <a:solidFill>
                  <a:srgbClr val="0070C0"/>
                </a:solidFill>
                <a:latin typeface="Tahoma" pitchFamily="34" charset="0"/>
              </a:rPr>
              <a:t>Terdapat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ahoma" pitchFamily="34" charset="0"/>
              </a:rPr>
              <a:t>dalam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ahoma" pitchFamily="34" charset="0"/>
              </a:rPr>
              <a:t>minuman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ahoma" pitchFamily="34" charset="0"/>
              </a:rPr>
              <a:t>ringan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</a:rPr>
              <a:t>, </a:t>
            </a:r>
            <a:r>
              <a:rPr lang="en-US" sz="2000" b="1" dirty="0" err="1" smtClean="0">
                <a:solidFill>
                  <a:srgbClr val="0070C0"/>
                </a:solidFill>
                <a:latin typeface="Tahoma" pitchFamily="34" charset="0"/>
              </a:rPr>
              <a:t>sayuran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ahoma" pitchFamily="34" charset="0"/>
              </a:rPr>
              <a:t>daun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</a:rPr>
              <a:t> (</a:t>
            </a:r>
            <a:r>
              <a:rPr lang="en-US" sz="2000" b="1" dirty="0" err="1" smtClean="0">
                <a:solidFill>
                  <a:srgbClr val="0070C0"/>
                </a:solidFill>
                <a:latin typeface="Tahoma" pitchFamily="34" charset="0"/>
              </a:rPr>
              <a:t>kontaminasi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ahoma" pitchFamily="34" charset="0"/>
              </a:rPr>
              <a:t>industri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</a:rPr>
              <a:t>)</a:t>
            </a:r>
            <a:endParaRPr lang="en-US" sz="2000" b="1" dirty="0">
              <a:solidFill>
                <a:srgbClr val="0070C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88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1066800" y="571500"/>
            <a:ext cx="7162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1447800" y="800100"/>
            <a:ext cx="31686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70C0"/>
                </a:solidFill>
                <a:latin typeface="Tahoma" pitchFamily="34" charset="0"/>
              </a:rPr>
              <a:t>NITRAT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685800" y="1314450"/>
            <a:ext cx="845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70C0"/>
                </a:solidFill>
                <a:latin typeface="Tahoma" pitchFamily="34" charset="0"/>
              </a:rPr>
              <a:t>NITRIT + AMIN SEKUNDER                       NITROSAMIN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2819400" y="1885951"/>
            <a:ext cx="2438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70C0"/>
                </a:solidFill>
                <a:latin typeface="Tahoma" pitchFamily="34" charset="0"/>
              </a:rPr>
              <a:t>KARSINOGENIK</a:t>
            </a:r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609600" y="2800350"/>
            <a:ext cx="464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70C0"/>
                </a:solidFill>
                <a:latin typeface="Tahoma" pitchFamily="34" charset="0"/>
              </a:rPr>
              <a:t>RESIDU PESTISIDA</a:t>
            </a: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685800" y="3371850"/>
            <a:ext cx="3124200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0070C0"/>
                </a:solidFill>
                <a:latin typeface="Tahoma" pitchFamily="34" charset="0"/>
              </a:rPr>
              <a:t>  INSEKTISIDA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0070C0"/>
                </a:solidFill>
                <a:latin typeface="Tahoma" pitchFamily="34" charset="0"/>
              </a:rPr>
              <a:t>  HERBISIDA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0070C0"/>
                </a:solidFill>
                <a:latin typeface="Tahoma" pitchFamily="34" charset="0"/>
              </a:rPr>
              <a:t>  FUNGISIDA</a:t>
            </a:r>
          </a:p>
        </p:txBody>
      </p:sp>
      <p:sp>
        <p:nvSpPr>
          <p:cNvPr id="54291" name="AutoShape 19"/>
          <p:cNvSpPr>
            <a:spLocks noChangeArrowheads="1"/>
          </p:cNvSpPr>
          <p:nvPr/>
        </p:nvSpPr>
        <p:spPr bwMode="auto">
          <a:xfrm>
            <a:off x="3733800" y="3714750"/>
            <a:ext cx="13716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00CC"/>
          </a:solidFill>
          <a:ln w="9525">
            <a:solidFill>
              <a:srgbClr val="660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5638800" y="3429000"/>
            <a:ext cx="28956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70C0"/>
                </a:solidFill>
                <a:latin typeface="Tahoma" pitchFamily="34" charset="0"/>
              </a:rPr>
              <a:t>BERSIFAT</a:t>
            </a:r>
            <a:r>
              <a:rPr lang="en-US" sz="2400" dirty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itchFamily="34" charset="0"/>
              </a:rPr>
              <a:t>NEUROTOKSIK</a:t>
            </a:r>
            <a:endParaRPr lang="en-US" sz="2400" dirty="0"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54293" name="AutoShape 21"/>
          <p:cNvSpPr>
            <a:spLocks noChangeArrowheads="1"/>
          </p:cNvSpPr>
          <p:nvPr/>
        </p:nvSpPr>
        <p:spPr bwMode="auto">
          <a:xfrm>
            <a:off x="4724400" y="1371600"/>
            <a:ext cx="13716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00CC"/>
          </a:solidFill>
          <a:ln w="9525">
            <a:solidFill>
              <a:srgbClr val="660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rgbClr val="0070C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724827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bd21309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14400"/>
            <a:ext cx="7083425" cy="8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2362200" y="1352550"/>
            <a:ext cx="65882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OCR A Extended" pitchFamily="49" charset="0"/>
              </a:rPr>
              <a:t>Sumber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OCR A Extended" pitchFamily="49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OCR A Extended" pitchFamily="49" charset="0"/>
              </a:rPr>
              <a:t>Bahaya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OCR A Extended" pitchFamily="49" charset="0"/>
              </a:rPr>
              <a:t>: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1295400" y="285751"/>
            <a:ext cx="5867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id-ID" sz="2000">
              <a:latin typeface="Times New Roman" pitchFamily="18" charset="0"/>
            </a:endParaRPr>
          </a:p>
        </p:txBody>
      </p:sp>
      <p:sp>
        <p:nvSpPr>
          <p:cNvPr id="89094" name="Oval 6"/>
          <p:cNvSpPr>
            <a:spLocks noChangeArrowheads="1"/>
          </p:cNvSpPr>
          <p:nvPr/>
        </p:nvSpPr>
        <p:spPr bwMode="auto">
          <a:xfrm>
            <a:off x="4648200" y="3409950"/>
            <a:ext cx="4495800" cy="933450"/>
          </a:xfrm>
          <a:prstGeom prst="ellipse">
            <a:avLst/>
          </a:prstGeom>
          <a:ln>
            <a:headEnd type="none" w="sm" len="sm"/>
            <a:tailEnd type="none" w="sm" len="sm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buClr>
                <a:srgbClr val="66FF33"/>
              </a:buClr>
              <a:buFont typeface="MS Outlook" pitchFamily="2" charset="2"/>
              <a:buNone/>
            </a:pPr>
            <a:endParaRPr lang="en-US" sz="2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Impact" pitchFamily="34" charset="0"/>
            </a:endParaRPr>
          </a:p>
          <a:p>
            <a:pPr algn="ctr" eaLnBrk="1" hangingPunct="1">
              <a:buClr>
                <a:srgbClr val="66FF33"/>
              </a:buClr>
              <a:buFont typeface="MS Outlook" pitchFamily="2" charset="2"/>
              <a:buNone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BAHAYA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BIOLOGIS : </a:t>
            </a:r>
          </a:p>
          <a:p>
            <a:pPr algn="ctr" eaLnBrk="1" hangingPunct="1">
              <a:buClr>
                <a:srgbClr val="66FF33"/>
              </a:buClr>
              <a:buFont typeface="MS Outlook" pitchFamily="2" charset="2"/>
              <a:buNone/>
            </a:pP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BAKTERI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PATOGEN</a:t>
            </a:r>
            <a:endParaRPr lang="en-US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Impact" pitchFamily="34" charset="0"/>
            </a:endParaRPr>
          </a:p>
          <a:p>
            <a:pPr algn="ctr" eaLnBrk="1" hangingPunct="1"/>
            <a:endParaRPr lang="en-US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0" y="2952750"/>
            <a:ext cx="3810000" cy="857250"/>
          </a:xfrm>
          <a:prstGeom prst="rect">
            <a:avLst/>
          </a:prstGeom>
          <a:ln>
            <a:headEnd type="none" w="sm" len="sm"/>
            <a:tailEnd type="none" w="sm" len="sm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en-US" sz="2400" dirty="0" err="1">
                <a:solidFill>
                  <a:srgbClr val="FFC000"/>
                </a:solidFill>
                <a:latin typeface="Impact" pitchFamily="34" charset="0"/>
              </a:rPr>
              <a:t>BAHAYA</a:t>
            </a:r>
            <a:r>
              <a:rPr lang="en-US" sz="2400" dirty="0">
                <a:solidFill>
                  <a:srgbClr val="FFC000"/>
                </a:solidFill>
                <a:latin typeface="Impact" pitchFamily="34" charset="0"/>
              </a:rPr>
              <a:t> KIMIA : </a:t>
            </a:r>
          </a:p>
          <a:p>
            <a:pPr algn="ctr" eaLnBrk="1" hangingPunct="1"/>
            <a:r>
              <a:rPr lang="en-US" sz="2400" dirty="0" err="1">
                <a:solidFill>
                  <a:srgbClr val="FFC000"/>
                </a:solidFill>
                <a:latin typeface="Impact" pitchFamily="34" charset="0"/>
              </a:rPr>
              <a:t>RESIDU</a:t>
            </a:r>
            <a:r>
              <a:rPr lang="en-US" sz="2400" dirty="0">
                <a:solidFill>
                  <a:srgbClr val="FFC000"/>
                </a:solidFill>
                <a:latin typeface="Impact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Impact" pitchFamily="34" charset="0"/>
              </a:rPr>
              <a:t>PESTISIDA</a:t>
            </a:r>
            <a:endParaRPr lang="en-US" sz="2400" dirty="0">
              <a:solidFill>
                <a:srgbClr val="FFC000"/>
              </a:solidFill>
              <a:latin typeface="Impact" pitchFamily="34" charset="0"/>
            </a:endParaRPr>
          </a:p>
        </p:txBody>
      </p:sp>
      <p:sp>
        <p:nvSpPr>
          <p:cNvPr id="89096" name="AutoShape 8"/>
          <p:cNvSpPr>
            <a:spLocks noChangeArrowheads="1"/>
          </p:cNvSpPr>
          <p:nvPr/>
        </p:nvSpPr>
        <p:spPr bwMode="auto">
          <a:xfrm>
            <a:off x="304800" y="4171950"/>
            <a:ext cx="3810000" cy="800100"/>
          </a:xfrm>
          <a:prstGeom prst="flowChartOffpageConnector">
            <a:avLst/>
          </a:prstGeom>
          <a:ln>
            <a:headEnd type="none" w="sm" len="sm"/>
            <a:tailEnd type="none" w="sm" len="sm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BAHAYA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FISIK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 : </a:t>
            </a:r>
          </a:p>
          <a:p>
            <a:pPr algn="ctr" eaLnBrk="1" hangingPunct="1"/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PECAHAN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GELAS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89097" name="AutoShape 9"/>
          <p:cNvSpPr>
            <a:spLocks noChangeArrowheads="1"/>
          </p:cNvSpPr>
          <p:nvPr/>
        </p:nvSpPr>
        <p:spPr bwMode="auto">
          <a:xfrm>
            <a:off x="3962400" y="2495550"/>
            <a:ext cx="5181600" cy="628650"/>
          </a:xfrm>
          <a:prstGeom prst="flowChartAlternateProcess">
            <a:avLst/>
          </a:prstGeom>
          <a:ln>
            <a:headEnd type="none" w="sm" len="sm"/>
            <a:tailEnd type="none" w="sm" len="sm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en-US" sz="2800" dirty="0" err="1">
                <a:solidFill>
                  <a:srgbClr val="0070C0"/>
                </a:solidFill>
                <a:latin typeface="Impact" pitchFamily="34" charset="0"/>
              </a:rPr>
              <a:t>KEGAGALAN</a:t>
            </a:r>
            <a:r>
              <a:rPr lang="en-US" sz="2800" dirty="0">
                <a:solidFill>
                  <a:srgbClr val="0070C0"/>
                </a:solidFill>
                <a:latin typeface="Impact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Impact" pitchFamily="34" charset="0"/>
              </a:rPr>
              <a:t>PENGENDALIAN</a:t>
            </a:r>
            <a:r>
              <a:rPr lang="en-US" sz="2800" dirty="0">
                <a:solidFill>
                  <a:srgbClr val="0070C0"/>
                </a:solidFill>
                <a:latin typeface="Impact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Impact" pitchFamily="34" charset="0"/>
              </a:rPr>
              <a:t>MUTU</a:t>
            </a:r>
            <a:endParaRPr lang="en-US" sz="2800" dirty="0">
              <a:solidFill>
                <a:srgbClr val="0070C0"/>
              </a:solidFill>
              <a:latin typeface="Impact" pitchFamily="34" charset="0"/>
            </a:endParaRPr>
          </a:p>
        </p:txBody>
      </p:sp>
      <p:sp>
        <p:nvSpPr>
          <p:cNvPr id="89098" name="Oval 10"/>
          <p:cNvSpPr>
            <a:spLocks noChangeArrowheads="1"/>
          </p:cNvSpPr>
          <p:nvPr/>
        </p:nvSpPr>
        <p:spPr bwMode="auto">
          <a:xfrm>
            <a:off x="3581400" y="2343150"/>
            <a:ext cx="609600" cy="400050"/>
          </a:xfrm>
          <a:prstGeom prst="ellipse">
            <a:avLst/>
          </a:prstGeom>
          <a:solidFill>
            <a:srgbClr val="FFFF00"/>
          </a:solidFill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200" b="1" dirty="0">
                <a:latin typeface="Impact" pitchFamily="34" charset="0"/>
              </a:rPr>
              <a:t>1</a:t>
            </a:r>
          </a:p>
        </p:txBody>
      </p:sp>
      <p:sp>
        <p:nvSpPr>
          <p:cNvPr id="89099" name="Oval 11"/>
          <p:cNvSpPr>
            <a:spLocks noChangeArrowheads="1"/>
          </p:cNvSpPr>
          <p:nvPr/>
        </p:nvSpPr>
        <p:spPr bwMode="auto">
          <a:xfrm>
            <a:off x="8229600" y="3638550"/>
            <a:ext cx="609600" cy="400050"/>
          </a:xfrm>
          <a:prstGeom prst="ellipse">
            <a:avLst/>
          </a:prstGeom>
          <a:solidFill>
            <a:srgbClr val="FFFF00"/>
          </a:solidFill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200" b="1" dirty="0">
                <a:latin typeface="Impact" pitchFamily="34" charset="0"/>
              </a:rPr>
              <a:t>3</a:t>
            </a:r>
          </a:p>
        </p:txBody>
      </p:sp>
      <p:sp>
        <p:nvSpPr>
          <p:cNvPr id="89100" name="Oval 12"/>
          <p:cNvSpPr>
            <a:spLocks noChangeArrowheads="1"/>
          </p:cNvSpPr>
          <p:nvPr/>
        </p:nvSpPr>
        <p:spPr bwMode="auto">
          <a:xfrm>
            <a:off x="304800" y="4324350"/>
            <a:ext cx="609600" cy="400050"/>
          </a:xfrm>
          <a:prstGeom prst="ellipse">
            <a:avLst/>
          </a:prstGeom>
          <a:solidFill>
            <a:srgbClr val="FFFF00"/>
          </a:solidFill>
          <a:ln w="38100" cap="sq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200" b="1">
                <a:latin typeface="Impact" pitchFamily="34" charset="0"/>
              </a:rPr>
              <a:t>4</a:t>
            </a:r>
          </a:p>
        </p:txBody>
      </p:sp>
      <p:sp>
        <p:nvSpPr>
          <p:cNvPr id="89101" name="Oval 13"/>
          <p:cNvSpPr>
            <a:spLocks noChangeArrowheads="1"/>
          </p:cNvSpPr>
          <p:nvPr/>
        </p:nvSpPr>
        <p:spPr bwMode="auto">
          <a:xfrm>
            <a:off x="0" y="3181350"/>
            <a:ext cx="609600" cy="400050"/>
          </a:xfrm>
          <a:prstGeom prst="ellipse">
            <a:avLst/>
          </a:prstGeom>
          <a:solidFill>
            <a:srgbClr val="FFFF00"/>
          </a:solidFill>
          <a:ln w="38100" cap="sq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200" b="1">
                <a:latin typeface="Impact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6536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447800" y="800100"/>
            <a:ext cx="6019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70C0"/>
                </a:solidFill>
                <a:latin typeface="Tahoma" pitchFamily="34" charset="0"/>
              </a:rPr>
              <a:t>KOMPONEN DARI BAHAN PENGEMAS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295400" y="1200151"/>
            <a:ext cx="7391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 plasticizer &amp; monomer 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pindah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kedalam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makanan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endParaRPr lang="en-US" sz="2000" dirty="0"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685800" y="1885950"/>
            <a:ext cx="708660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39725" indent="-339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65000"/>
              </a:lnSpc>
              <a:spcBef>
                <a:spcPct val="50000"/>
              </a:spcBef>
              <a:buFontTx/>
              <a:buChar char="•"/>
            </a:pP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vinil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klorida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 :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depresi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sistem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syaraf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 &amp; 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	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kerusakan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hati</a:t>
            </a:r>
            <a:endParaRPr lang="en-US" sz="2000" dirty="0" smtClean="0">
              <a:solidFill>
                <a:srgbClr val="0070C0"/>
              </a:solidFill>
              <a:latin typeface="Tahoma" pitchFamily="34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  <a:buFontTx/>
              <a:buChar char="•"/>
            </a:pP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stiren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 :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menginduksi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efek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toksik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kerusakan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	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ginjal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paru-paru</a:t>
            </a:r>
            <a:endParaRPr lang="en-US" sz="2000" dirty="0"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457200" y="3257550"/>
            <a:ext cx="6248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70C0"/>
                </a:solidFill>
                <a:latin typeface="Tahoma" pitchFamily="34" charset="0"/>
              </a:rPr>
              <a:t>ANTIBIOTIKA SEBAGAI ADITIF PAKAN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1371600" y="3657600"/>
            <a:ext cx="6400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karsinogen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meningkatkan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ketahanan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dari</a:t>
            </a: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</a:rPr>
              <a:t>bakteri</a:t>
            </a:r>
            <a:endParaRPr lang="en-US" sz="2000" dirty="0">
              <a:solidFill>
                <a:srgbClr val="0070C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82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685800" y="1962150"/>
            <a:ext cx="79248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7338" indent="-2873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 err="1">
                <a:latin typeface="Tahoma" pitchFamily="34" charset="0"/>
              </a:rPr>
              <a:t>MENGHINDARI</a:t>
            </a:r>
            <a:r>
              <a:rPr lang="en-US" sz="1800" dirty="0">
                <a:latin typeface="Tahoma" pitchFamily="34" charset="0"/>
              </a:rPr>
              <a:t> </a:t>
            </a:r>
            <a:r>
              <a:rPr lang="en-US" sz="1800" dirty="0" err="1">
                <a:latin typeface="Tahoma" pitchFamily="34" charset="0"/>
              </a:rPr>
              <a:t>BAHAYA</a:t>
            </a:r>
            <a:r>
              <a:rPr lang="en-US" sz="1800" dirty="0">
                <a:latin typeface="Tahoma" pitchFamily="34" charset="0"/>
              </a:rPr>
              <a:t> KIMIA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 err="1" smtClean="0">
                <a:latin typeface="Tahoma" pitchFamily="34" charset="0"/>
              </a:rPr>
              <a:t>selalu</a:t>
            </a:r>
            <a:r>
              <a:rPr lang="en-US" sz="1800" dirty="0" smtClean="0">
                <a:latin typeface="Tahoma" pitchFamily="34" charset="0"/>
              </a:rPr>
              <a:t> </a:t>
            </a:r>
            <a:r>
              <a:rPr lang="en-US" sz="1800" dirty="0" err="1" smtClean="0">
                <a:latin typeface="Tahoma" pitchFamily="34" charset="0"/>
              </a:rPr>
              <a:t>memilih</a:t>
            </a:r>
            <a:r>
              <a:rPr lang="en-US" sz="1800" dirty="0" smtClean="0">
                <a:latin typeface="Tahoma" pitchFamily="34" charset="0"/>
              </a:rPr>
              <a:t> </a:t>
            </a:r>
            <a:r>
              <a:rPr lang="en-US" sz="1800" dirty="0" err="1" smtClean="0">
                <a:latin typeface="Tahoma" pitchFamily="34" charset="0"/>
              </a:rPr>
              <a:t>bahan</a:t>
            </a:r>
            <a:r>
              <a:rPr lang="en-US" sz="1800" dirty="0" smtClean="0">
                <a:latin typeface="Tahoma" pitchFamily="34" charset="0"/>
              </a:rPr>
              <a:t> yang </a:t>
            </a:r>
            <a:r>
              <a:rPr lang="en-US" sz="1800" dirty="0" err="1" smtClean="0">
                <a:latin typeface="Tahoma" pitchFamily="34" charset="0"/>
              </a:rPr>
              <a:t>baik</a:t>
            </a:r>
            <a:endParaRPr lang="en-US" sz="1800" dirty="0" smtClean="0">
              <a:latin typeface="Tahoma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 err="1" smtClean="0">
                <a:latin typeface="Tahoma" pitchFamily="34" charset="0"/>
              </a:rPr>
              <a:t>menggunakan</a:t>
            </a:r>
            <a:r>
              <a:rPr lang="en-US" sz="1800" dirty="0" smtClean="0">
                <a:latin typeface="Tahoma" pitchFamily="34" charset="0"/>
              </a:rPr>
              <a:t> </a:t>
            </a:r>
            <a:r>
              <a:rPr lang="en-US" sz="1800" dirty="0" err="1" smtClean="0">
                <a:latin typeface="Tahoma" pitchFamily="34" charset="0"/>
              </a:rPr>
              <a:t>pestisida</a:t>
            </a:r>
            <a:r>
              <a:rPr lang="en-US" sz="1800" dirty="0" smtClean="0">
                <a:latin typeface="Tahoma" pitchFamily="34" charset="0"/>
              </a:rPr>
              <a:t> </a:t>
            </a:r>
            <a:r>
              <a:rPr lang="en-US" sz="1800" dirty="0" err="1" smtClean="0">
                <a:latin typeface="Tahoma" pitchFamily="34" charset="0"/>
              </a:rPr>
              <a:t>menurut</a:t>
            </a:r>
            <a:r>
              <a:rPr lang="en-US" sz="1800" dirty="0" smtClean="0">
                <a:latin typeface="Tahoma" pitchFamily="34" charset="0"/>
              </a:rPr>
              <a:t> </a:t>
            </a:r>
            <a:r>
              <a:rPr lang="en-US" sz="1800" dirty="0" err="1" smtClean="0">
                <a:latin typeface="Tahoma" pitchFamily="34" charset="0"/>
              </a:rPr>
              <a:t>aturan</a:t>
            </a:r>
            <a:endParaRPr lang="en-US" sz="1800" dirty="0" smtClean="0">
              <a:latin typeface="Tahoma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 err="1" smtClean="0">
                <a:latin typeface="Tahoma" pitchFamily="34" charset="0"/>
              </a:rPr>
              <a:t>menggunakan</a:t>
            </a:r>
            <a:r>
              <a:rPr lang="en-US" sz="1800" dirty="0" smtClean="0">
                <a:latin typeface="Tahoma" pitchFamily="34" charset="0"/>
              </a:rPr>
              <a:t> </a:t>
            </a:r>
            <a:r>
              <a:rPr lang="en-US" sz="1800" dirty="0" err="1" smtClean="0">
                <a:latin typeface="Tahoma" pitchFamily="34" charset="0"/>
              </a:rPr>
              <a:t>pelindung</a:t>
            </a:r>
            <a:r>
              <a:rPr lang="en-US" sz="1800" dirty="0" smtClean="0">
                <a:latin typeface="Tahoma" pitchFamily="34" charset="0"/>
              </a:rPr>
              <a:t> </a:t>
            </a:r>
            <a:r>
              <a:rPr lang="en-US" sz="1800" dirty="0" err="1" smtClean="0">
                <a:latin typeface="Tahoma" pitchFamily="34" charset="0"/>
              </a:rPr>
              <a:t>tangan</a:t>
            </a:r>
            <a:r>
              <a:rPr lang="en-US" sz="1800" dirty="0" smtClean="0">
                <a:latin typeface="Tahoma" pitchFamily="34" charset="0"/>
              </a:rPr>
              <a:t> </a:t>
            </a:r>
            <a:r>
              <a:rPr lang="en-US" sz="1800" dirty="0" err="1" smtClean="0">
                <a:latin typeface="Tahoma" pitchFamily="34" charset="0"/>
              </a:rPr>
              <a:t>bila</a:t>
            </a:r>
            <a:r>
              <a:rPr lang="en-US" sz="1800" dirty="0" smtClean="0">
                <a:latin typeface="Tahoma" pitchFamily="34" charset="0"/>
              </a:rPr>
              <a:t> </a:t>
            </a:r>
            <a:r>
              <a:rPr lang="en-US" sz="1800" dirty="0" err="1" smtClean="0">
                <a:latin typeface="Tahoma" pitchFamily="34" charset="0"/>
              </a:rPr>
              <a:t>memegang</a:t>
            </a:r>
            <a:r>
              <a:rPr lang="en-US" sz="1800" dirty="0" smtClean="0">
                <a:latin typeface="Tahoma" pitchFamily="34" charset="0"/>
              </a:rPr>
              <a:t> </a:t>
            </a:r>
            <a:r>
              <a:rPr lang="en-US" sz="1800" dirty="0" err="1" smtClean="0">
                <a:latin typeface="Tahoma" pitchFamily="34" charset="0"/>
              </a:rPr>
              <a:t>bahan</a:t>
            </a:r>
            <a:r>
              <a:rPr lang="en-US" sz="1800" dirty="0" smtClean="0">
                <a:latin typeface="Tahoma" pitchFamily="34" charset="0"/>
              </a:rPr>
              <a:t> </a:t>
            </a:r>
            <a:r>
              <a:rPr lang="en-US" sz="1800" dirty="0" err="1" smtClean="0">
                <a:latin typeface="Tahoma" pitchFamily="34" charset="0"/>
              </a:rPr>
              <a:t>berbahaya</a:t>
            </a:r>
            <a:endParaRPr lang="en-US" sz="1800" dirty="0" smtClean="0">
              <a:latin typeface="Tahoma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 err="1" smtClean="0">
                <a:latin typeface="Tahoma" pitchFamily="34" charset="0"/>
              </a:rPr>
              <a:t>buang</a:t>
            </a:r>
            <a:r>
              <a:rPr lang="en-US" sz="1800" dirty="0" smtClean="0">
                <a:latin typeface="Tahoma" pitchFamily="34" charset="0"/>
              </a:rPr>
              <a:t> </a:t>
            </a:r>
            <a:r>
              <a:rPr lang="en-US" sz="1800" dirty="0" err="1" smtClean="0">
                <a:latin typeface="Tahoma" pitchFamily="34" charset="0"/>
              </a:rPr>
              <a:t>limbah</a:t>
            </a:r>
            <a:r>
              <a:rPr lang="en-US" sz="1800" dirty="0" smtClean="0">
                <a:latin typeface="Tahoma" pitchFamily="34" charset="0"/>
              </a:rPr>
              <a:t> </a:t>
            </a:r>
            <a:r>
              <a:rPr lang="en-US" sz="1800" dirty="0" err="1" smtClean="0">
                <a:latin typeface="Tahoma" pitchFamily="34" charset="0"/>
              </a:rPr>
              <a:t>dengan</a:t>
            </a:r>
            <a:r>
              <a:rPr lang="en-US" sz="1800" dirty="0" smtClean="0">
                <a:latin typeface="Tahoma" pitchFamily="34" charset="0"/>
              </a:rPr>
              <a:t> </a:t>
            </a:r>
            <a:r>
              <a:rPr lang="en-US" sz="1800" dirty="0" err="1" smtClean="0">
                <a:latin typeface="Tahoma" pitchFamily="34" charset="0"/>
              </a:rPr>
              <a:t>aturan</a:t>
            </a:r>
            <a:endParaRPr lang="en-US" sz="1800" dirty="0" smtClean="0">
              <a:latin typeface="Tahoma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 err="1" smtClean="0">
                <a:latin typeface="Tahoma" pitchFamily="34" charset="0"/>
              </a:rPr>
              <a:t>hindari</a:t>
            </a:r>
            <a:r>
              <a:rPr lang="en-US" sz="1800" dirty="0" smtClean="0">
                <a:latin typeface="Tahoma" pitchFamily="34" charset="0"/>
              </a:rPr>
              <a:t> </a:t>
            </a:r>
            <a:r>
              <a:rPr lang="en-US" sz="1800" dirty="0" err="1" smtClean="0">
                <a:latin typeface="Tahoma" pitchFamily="34" charset="0"/>
              </a:rPr>
              <a:t>alat</a:t>
            </a:r>
            <a:r>
              <a:rPr lang="en-US" sz="1800" dirty="0" smtClean="0">
                <a:latin typeface="Tahoma" pitchFamily="34" charset="0"/>
              </a:rPr>
              <a:t> </a:t>
            </a:r>
            <a:r>
              <a:rPr lang="en-US" sz="1800" dirty="0" err="1" smtClean="0">
                <a:latin typeface="Tahoma" pitchFamily="34" charset="0"/>
              </a:rPr>
              <a:t>masak</a:t>
            </a:r>
            <a:r>
              <a:rPr lang="en-US" sz="1800" dirty="0" smtClean="0">
                <a:latin typeface="Tahoma" pitchFamily="34" charset="0"/>
              </a:rPr>
              <a:t> </a:t>
            </a:r>
            <a:r>
              <a:rPr lang="en-US" sz="1800" dirty="0" err="1" smtClean="0">
                <a:latin typeface="Tahoma" pitchFamily="34" charset="0"/>
              </a:rPr>
              <a:t>dari</a:t>
            </a:r>
            <a:r>
              <a:rPr lang="en-US" sz="1800" dirty="0" smtClean="0">
                <a:latin typeface="Tahoma" pitchFamily="34" charset="0"/>
              </a:rPr>
              <a:t> </a:t>
            </a:r>
            <a:r>
              <a:rPr lang="en-US" sz="1800" dirty="0" err="1" smtClean="0">
                <a:latin typeface="Tahoma" pitchFamily="34" charset="0"/>
              </a:rPr>
              <a:t>logam</a:t>
            </a:r>
            <a:r>
              <a:rPr lang="en-US" sz="1800" dirty="0" smtClean="0">
                <a:latin typeface="Tahoma" pitchFamily="34" charset="0"/>
              </a:rPr>
              <a:t> </a:t>
            </a:r>
            <a:r>
              <a:rPr lang="en-US" sz="1800" dirty="0" err="1" smtClean="0">
                <a:latin typeface="Tahoma" pitchFamily="34" charset="0"/>
              </a:rPr>
              <a:t>berat</a:t>
            </a:r>
            <a:endParaRPr lang="en-US" sz="1800" dirty="0" smtClean="0">
              <a:latin typeface="Tahoma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 err="1" smtClean="0">
                <a:latin typeface="Tahoma" pitchFamily="34" charset="0"/>
              </a:rPr>
              <a:t>mencuci</a:t>
            </a:r>
            <a:r>
              <a:rPr lang="en-US" sz="1800" dirty="0" smtClean="0">
                <a:latin typeface="Tahoma" pitchFamily="34" charset="0"/>
              </a:rPr>
              <a:t> </a:t>
            </a:r>
            <a:r>
              <a:rPr lang="en-US" sz="1800" dirty="0" err="1" smtClean="0">
                <a:latin typeface="Tahoma" pitchFamily="34" charset="0"/>
              </a:rPr>
              <a:t>bahan</a:t>
            </a:r>
            <a:r>
              <a:rPr lang="en-US" sz="1800" dirty="0" smtClean="0">
                <a:latin typeface="Tahoma" pitchFamily="34" charset="0"/>
              </a:rPr>
              <a:t> </a:t>
            </a:r>
            <a:r>
              <a:rPr lang="en-US" sz="1800" dirty="0" err="1" smtClean="0">
                <a:latin typeface="Tahoma" pitchFamily="34" charset="0"/>
              </a:rPr>
              <a:t>pangan</a:t>
            </a:r>
            <a:r>
              <a:rPr lang="en-US" sz="1800" dirty="0" smtClean="0">
                <a:latin typeface="Tahoma" pitchFamily="34" charset="0"/>
              </a:rPr>
              <a:t> </a:t>
            </a:r>
            <a:r>
              <a:rPr lang="en-US" sz="1800" dirty="0" err="1" smtClean="0">
                <a:latin typeface="Tahoma" pitchFamily="34" charset="0"/>
              </a:rPr>
              <a:t>sebelum</a:t>
            </a:r>
            <a:r>
              <a:rPr lang="en-US" sz="1800" dirty="0" smtClean="0">
                <a:latin typeface="Tahoma" pitchFamily="34" charset="0"/>
              </a:rPr>
              <a:t> </a:t>
            </a:r>
            <a:r>
              <a:rPr lang="en-US" sz="1800" dirty="0" err="1" smtClean="0">
                <a:latin typeface="Tahoma" pitchFamily="34" charset="0"/>
              </a:rPr>
              <a:t>diolah</a:t>
            </a:r>
            <a:r>
              <a:rPr lang="en-US" sz="1800" dirty="0" smtClean="0">
                <a:latin typeface="Tahoma" pitchFamily="34" charset="0"/>
              </a:rPr>
              <a:t>/</a:t>
            </a:r>
            <a:r>
              <a:rPr lang="en-US" sz="1800" dirty="0" err="1" smtClean="0">
                <a:latin typeface="Tahoma" pitchFamily="34" charset="0"/>
              </a:rPr>
              <a:t>dikonsumsi</a:t>
            </a:r>
            <a:endParaRPr lang="en-US" sz="1800" dirty="0">
              <a:latin typeface="Tahoma" pitchFamily="34" charset="0"/>
            </a:endParaRPr>
          </a:p>
        </p:txBody>
      </p:sp>
      <p:pic>
        <p:nvPicPr>
          <p:cNvPr id="101380" name="Picture 4" descr="ENRGY0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200525"/>
            <a:ext cx="13716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05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0032"/>
            <a:ext cx="7772400" cy="59412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Pengendalian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Bahaya</a:t>
            </a:r>
            <a:r>
              <a:rPr lang="en-US" b="1" dirty="0">
                <a:solidFill>
                  <a:srgbClr val="FF0000"/>
                </a:solidFill>
              </a:rPr>
              <a:t> Kimia</a:t>
            </a:r>
            <a:r>
              <a:rPr lang="id-ID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02788" name="Rectangle 4"/>
          <p:cNvSpPr>
            <a:spLocks noChangeArrowheads="1"/>
          </p:cNvSpPr>
          <p:nvPr/>
        </p:nvSpPr>
        <p:spPr bwMode="auto">
          <a:xfrm>
            <a:off x="0" y="180617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d-ID">
              <a:solidFill>
                <a:schemeClr val="tx1"/>
              </a:solidFill>
            </a:endParaRPr>
          </a:p>
        </p:txBody>
      </p:sp>
      <p:graphicFrame>
        <p:nvGraphicFramePr>
          <p:cNvPr id="502789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76911"/>
              </p:ext>
            </p:extLst>
          </p:nvPr>
        </p:nvGraphicFramePr>
        <p:xfrm>
          <a:off x="323851" y="914400"/>
          <a:ext cx="8569325" cy="3952876"/>
        </p:xfrm>
        <a:graphic>
          <a:graphicData uri="http://schemas.openxmlformats.org/drawingml/2006/table">
            <a:tbl>
              <a:tblPr/>
              <a:tblGrid>
                <a:gridCol w="4284663"/>
                <a:gridCol w="4284662"/>
              </a:tblGrid>
              <a:tr h="60126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pitchFamily="34" charset="0"/>
                        </a:rPr>
                        <a:t>I. 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pitchFamily="34" charset="0"/>
                        </a:rPr>
                        <a:t>Pengendaliaan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pitchFamily="34" charset="0"/>
                        </a:rPr>
                        <a:t>Sebelum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pitchFamily="34" charset="0"/>
                        </a:rPr>
                        <a:t>Penerimaan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pitchFamily="34" charset="0"/>
                        </a:rPr>
                        <a:t>II.  Pengendalian Sebelum Penggunaan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069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■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Spesifikasi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bahan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baku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■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Sertifikat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penjual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/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jaminan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■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Pemeriksaan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acak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-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verifikasi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■  </a:t>
                      </a:r>
                      <a:r>
                        <a:rPr kumimoji="0" lang="fi-FI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kaji ulang tujuan penggunaan dari bahan kimia.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■  jaminan kemurnian yang sesuai, formulasi dan labelisasi.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■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pengendalian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jumlah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yang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ditambahkan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pitchFamily="34" charset="0"/>
                        </a:rPr>
                        <a:t>III.  Pengendalian Konddisi   Penyimpanan dan Penanganan</a:t>
                      </a:r>
                      <a:endParaRPr kumimoji="0" lang="sv-SE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pitchFamily="34" charset="0"/>
                        </a:rPr>
                        <a:t>IV.  Persediaan Semua Bahan Kimia dalam Fasilitas</a:t>
                      </a:r>
                      <a:endParaRPr kumimoji="0" lang="fi-FI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5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■  </a:t>
                      </a:r>
                      <a:r>
                        <a:rPr kumimoji="0" lang="fi-FI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mencegah kondisi yang kondusif untuk menghasilkan toksikan alami.</a:t>
                      </a:r>
                      <a:endParaRPr kumimoji="0" lang="fi-FI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■  </a:t>
                      </a:r>
                      <a:r>
                        <a:rPr kumimoji="0" lang="fi-FI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Kaji ulang penggunaan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■  Mencatat penggunaan</a:t>
                      </a:r>
                      <a:endParaRPr kumimoji="0" lang="fi-FI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59627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BAHAYA</a:t>
            </a:r>
            <a:r>
              <a:rPr lang="en-GB" dirty="0" smtClean="0"/>
              <a:t> </a:t>
            </a:r>
            <a:r>
              <a:rPr lang="en-GB" dirty="0" err="1" smtClean="0"/>
              <a:t>FISIK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809750"/>
            <a:ext cx="8246070" cy="3052571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GB" dirty="0" err="1"/>
              <a:t>Sesuatu</a:t>
            </a:r>
            <a:r>
              <a:rPr lang="en-GB" dirty="0"/>
              <a:t> </a:t>
            </a:r>
            <a:r>
              <a:rPr lang="en-GB" dirty="0" err="1"/>
              <a:t>hal</a:t>
            </a:r>
            <a:r>
              <a:rPr lang="en-GB" dirty="0"/>
              <a:t> </a:t>
            </a:r>
            <a:r>
              <a:rPr lang="en-GB" dirty="0" err="1"/>
              <a:t>fisik</a:t>
            </a:r>
            <a:r>
              <a:rPr lang="en-GB" dirty="0"/>
              <a:t> yang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menimbulkan</a:t>
            </a:r>
            <a:r>
              <a:rPr lang="en-GB" dirty="0"/>
              <a:t> </a:t>
            </a:r>
            <a:r>
              <a:rPr lang="en-GB" dirty="0" err="1"/>
              <a:t>luka</a:t>
            </a:r>
            <a:r>
              <a:rPr lang="en-GB" dirty="0"/>
              <a:t> </a:t>
            </a:r>
            <a:r>
              <a:rPr lang="en-GB" dirty="0" err="1"/>
              <a:t>atau</a:t>
            </a:r>
            <a:r>
              <a:rPr lang="en-GB" dirty="0"/>
              <a:t> </a:t>
            </a:r>
            <a:r>
              <a:rPr lang="en-GB" dirty="0" err="1"/>
              <a:t>bahkan</a:t>
            </a:r>
            <a:r>
              <a:rPr lang="en-GB" dirty="0"/>
              <a:t> </a:t>
            </a:r>
            <a:r>
              <a:rPr lang="en-GB" dirty="0" err="1"/>
              <a:t>patah</a:t>
            </a:r>
            <a:r>
              <a:rPr lang="en-GB" dirty="0"/>
              <a:t> </a:t>
            </a:r>
            <a:r>
              <a:rPr lang="en-GB" dirty="0" err="1"/>
              <a:t>gigi</a:t>
            </a:r>
            <a:r>
              <a:rPr lang="en-GB" dirty="0"/>
              <a:t> </a:t>
            </a:r>
            <a:r>
              <a:rPr lang="en-GB" dirty="0" err="1"/>
              <a:t>baik</a:t>
            </a:r>
            <a:r>
              <a:rPr lang="en-GB" dirty="0"/>
              <a:t> </a:t>
            </a:r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jumlah</a:t>
            </a:r>
            <a:r>
              <a:rPr lang="en-GB" dirty="0"/>
              <a:t> </a:t>
            </a:r>
            <a:r>
              <a:rPr lang="en-GB" dirty="0" err="1"/>
              <a:t>sedikit</a:t>
            </a:r>
            <a:r>
              <a:rPr lang="en-GB" dirty="0"/>
              <a:t> </a:t>
            </a:r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makanan</a:t>
            </a:r>
            <a:endParaRPr lang="en-GB" dirty="0"/>
          </a:p>
          <a:p>
            <a:pPr marL="109728" indent="0" algn="l">
              <a:buNone/>
            </a:pPr>
            <a:r>
              <a:rPr lang="en-GB" dirty="0" err="1"/>
              <a:t>Sumber</a:t>
            </a:r>
            <a:r>
              <a:rPr lang="en-GB" dirty="0"/>
              <a:t> </a:t>
            </a:r>
            <a:r>
              <a:rPr lang="en-GB" dirty="0" err="1"/>
              <a:t>cemaran</a:t>
            </a:r>
            <a:r>
              <a:rPr lang="en-GB" dirty="0"/>
              <a:t> </a:t>
            </a:r>
            <a:r>
              <a:rPr lang="en-GB" dirty="0" err="1"/>
              <a:t>fisik</a:t>
            </a:r>
            <a:r>
              <a:rPr lang="en-GB" dirty="0"/>
              <a:t>:</a:t>
            </a:r>
          </a:p>
          <a:p>
            <a:pPr marL="624078" indent="-514350" algn="l">
              <a:buAutoNum type="arabicPeriod"/>
            </a:pPr>
            <a:r>
              <a:rPr lang="en-GB" dirty="0" err="1"/>
              <a:t>Berasal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bahan</a:t>
            </a:r>
            <a:r>
              <a:rPr lang="en-GB" dirty="0"/>
              <a:t> </a:t>
            </a:r>
            <a:r>
              <a:rPr lang="en-GB" dirty="0" err="1"/>
              <a:t>baku:batu</a:t>
            </a:r>
            <a:r>
              <a:rPr lang="en-GB" dirty="0"/>
              <a:t>/</a:t>
            </a:r>
            <a:r>
              <a:rPr lang="en-GB" dirty="0" err="1"/>
              <a:t>krikil</a:t>
            </a:r>
            <a:r>
              <a:rPr lang="en-GB" dirty="0"/>
              <a:t>, </a:t>
            </a:r>
            <a:r>
              <a:rPr lang="en-GB" dirty="0" err="1"/>
              <a:t>potongan</a:t>
            </a:r>
            <a:r>
              <a:rPr lang="en-GB" dirty="0"/>
              <a:t> </a:t>
            </a:r>
            <a:r>
              <a:rPr lang="en-GB" dirty="0" err="1"/>
              <a:t>tulang</a:t>
            </a:r>
            <a:r>
              <a:rPr lang="en-GB" dirty="0"/>
              <a:t>, ranting, </a:t>
            </a:r>
            <a:r>
              <a:rPr lang="en-GB" dirty="0" err="1"/>
              <a:t>rumput</a:t>
            </a:r>
            <a:r>
              <a:rPr lang="en-GB" dirty="0"/>
              <a:t>, </a:t>
            </a:r>
            <a:r>
              <a:rPr lang="en-GB" dirty="0" err="1"/>
              <a:t>kotoran</a:t>
            </a:r>
            <a:r>
              <a:rPr lang="en-GB" dirty="0"/>
              <a:t>,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serangga</a:t>
            </a:r>
            <a:endParaRPr lang="en-GB" dirty="0"/>
          </a:p>
          <a:p>
            <a:pPr marL="624078" indent="-514350" algn="l">
              <a:buAutoNum type="arabicPeriod"/>
            </a:pPr>
            <a:r>
              <a:rPr lang="en-GB" dirty="0" err="1"/>
              <a:t>Cemaran</a:t>
            </a:r>
            <a:r>
              <a:rPr lang="en-GB" dirty="0"/>
              <a:t> yang </a:t>
            </a:r>
            <a:r>
              <a:rPr lang="en-GB" dirty="0" err="1"/>
              <a:t>berumber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manusia</a:t>
            </a:r>
            <a:r>
              <a:rPr lang="en-GB" dirty="0"/>
              <a:t>: </a:t>
            </a:r>
            <a:r>
              <a:rPr lang="en-GB" dirty="0" err="1"/>
              <a:t>rambut</a:t>
            </a:r>
            <a:r>
              <a:rPr lang="en-GB" dirty="0"/>
              <a:t>, kuku, </a:t>
            </a:r>
            <a:r>
              <a:rPr lang="en-GB" dirty="0" err="1"/>
              <a:t>perhiasan</a:t>
            </a:r>
            <a:endParaRPr lang="en-GB" dirty="0"/>
          </a:p>
          <a:p>
            <a:pPr marL="624078" indent="-514350" algn="l">
              <a:buAutoNum type="arabicPeriod"/>
            </a:pPr>
            <a:r>
              <a:rPr lang="en-GB" dirty="0" err="1"/>
              <a:t>Cemaran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proses </a:t>
            </a:r>
            <a:r>
              <a:rPr lang="en-GB" dirty="0" err="1"/>
              <a:t>pengolahan</a:t>
            </a:r>
            <a:r>
              <a:rPr lang="en-GB" dirty="0"/>
              <a:t>: </a:t>
            </a:r>
            <a:r>
              <a:rPr lang="en-GB" dirty="0" err="1"/>
              <a:t>pecahan</a:t>
            </a:r>
            <a:r>
              <a:rPr lang="en-GB" dirty="0"/>
              <a:t> </a:t>
            </a:r>
            <a:r>
              <a:rPr lang="en-GB" dirty="0" err="1"/>
              <a:t>gelas</a:t>
            </a:r>
            <a:r>
              <a:rPr lang="en-GB" dirty="0"/>
              <a:t>, </a:t>
            </a:r>
            <a:r>
              <a:rPr lang="en-GB" dirty="0" err="1"/>
              <a:t>logam</a:t>
            </a:r>
            <a:r>
              <a:rPr lang="en-GB" dirty="0"/>
              <a:t>, </a:t>
            </a:r>
            <a:r>
              <a:rPr lang="en-GB" dirty="0" err="1"/>
              <a:t>pengemas</a:t>
            </a:r>
            <a:r>
              <a:rPr lang="en-GB" dirty="0"/>
              <a:t>, </a:t>
            </a:r>
            <a:r>
              <a:rPr lang="en-GB" dirty="0" err="1"/>
              <a:t>plastik</a:t>
            </a:r>
            <a:endParaRPr lang="en-GB" dirty="0"/>
          </a:p>
          <a:p>
            <a:pPr marL="82296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583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657599" y="281175"/>
            <a:ext cx="5037435" cy="763525"/>
          </a:xfrm>
        </p:spPr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MENGENDALIKAN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KONTAMINASI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BAHAYA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FISIK</a:t>
            </a:r>
            <a:endParaRPr lang="en-US" sz="2400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6340" name="Rectangle 4"/>
          <p:cNvSpPr>
            <a:spLocks noGrp="1" noChangeArrowheads="1"/>
          </p:cNvSpPr>
          <p:nvPr>
            <p:ph idx="1"/>
          </p:nvPr>
        </p:nvSpPr>
        <p:spPr>
          <a:xfrm>
            <a:off x="899592" y="1885950"/>
            <a:ext cx="7772400" cy="2701212"/>
          </a:xfr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l">
              <a:lnSpc>
                <a:spcPct val="9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pengujian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bahan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baku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masuk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9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pengukuran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pengendalian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hewan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pengganggu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efektif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9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pengendalian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kehilangan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barang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jumlah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sedikit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9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prosedur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pemeliharaan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menghindari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kontaminasi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9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pelatihan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higienitas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personal yang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baik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9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kebijakan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tanpa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rokok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20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 err="1" smtClean="0">
                <a:solidFill>
                  <a:srgbClr val="FFFF00"/>
                </a:solidFill>
              </a:rPr>
              <a:t>Pengelompokan</a:t>
            </a:r>
            <a:r>
              <a:rPr lang="en-GB" sz="2000" dirty="0" smtClean="0">
                <a:solidFill>
                  <a:srgbClr val="FFFF00"/>
                </a:solidFill>
              </a:rPr>
              <a:t> </a:t>
            </a:r>
            <a:r>
              <a:rPr lang="en-GB" sz="2000" dirty="0" err="1" smtClean="0">
                <a:solidFill>
                  <a:srgbClr val="FFFF00"/>
                </a:solidFill>
              </a:rPr>
              <a:t>aspek</a:t>
            </a:r>
            <a:r>
              <a:rPr lang="en-GB" sz="2000" dirty="0" smtClean="0">
                <a:solidFill>
                  <a:srgbClr val="FFFF00"/>
                </a:solidFill>
              </a:rPr>
              <a:t> </a:t>
            </a:r>
            <a:r>
              <a:rPr lang="en-GB" sz="2000" dirty="0" err="1" smtClean="0">
                <a:solidFill>
                  <a:srgbClr val="FFFF00"/>
                </a:solidFill>
              </a:rPr>
              <a:t>sumber</a:t>
            </a:r>
            <a:r>
              <a:rPr lang="en-GB" sz="2000" dirty="0" smtClean="0">
                <a:solidFill>
                  <a:srgbClr val="FFFF00"/>
                </a:solidFill>
              </a:rPr>
              <a:t> </a:t>
            </a:r>
            <a:r>
              <a:rPr lang="en-GB" sz="2000" dirty="0" err="1" smtClean="0">
                <a:solidFill>
                  <a:srgbClr val="FFFF00"/>
                </a:solidFill>
              </a:rPr>
              <a:t>bahaya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350110"/>
            <a:ext cx="5799436" cy="3512211"/>
          </a:xfrm>
        </p:spPr>
        <p:txBody>
          <a:bodyPr/>
          <a:lstStyle/>
          <a:p>
            <a:pPr algn="l"/>
            <a:r>
              <a:rPr lang="en-GB" i="1" dirty="0" smtClean="0"/>
              <a:t>Materials</a:t>
            </a:r>
            <a:r>
              <a:rPr lang="en-GB" dirty="0" smtClean="0"/>
              <a:t> (</a:t>
            </a:r>
            <a:r>
              <a:rPr lang="en-GB" dirty="0" err="1" smtClean="0"/>
              <a:t>bahan</a:t>
            </a:r>
            <a:r>
              <a:rPr lang="en-GB" dirty="0" smtClean="0"/>
              <a:t>)</a:t>
            </a:r>
          </a:p>
          <a:p>
            <a:pPr algn="l"/>
            <a:r>
              <a:rPr lang="en-GB" i="1" dirty="0" smtClean="0"/>
              <a:t>Methods</a:t>
            </a:r>
            <a:r>
              <a:rPr lang="en-GB" dirty="0" smtClean="0"/>
              <a:t> (proses)</a:t>
            </a:r>
          </a:p>
          <a:p>
            <a:pPr algn="l"/>
            <a:r>
              <a:rPr lang="en-GB" i="1" dirty="0" smtClean="0"/>
              <a:t>Machines</a:t>
            </a:r>
            <a:r>
              <a:rPr lang="en-GB" dirty="0" smtClean="0"/>
              <a:t> (</a:t>
            </a:r>
            <a:r>
              <a:rPr lang="en-GB" dirty="0" err="1" smtClean="0"/>
              <a:t>mesin</a:t>
            </a:r>
            <a:r>
              <a:rPr lang="en-GB" dirty="0" smtClean="0"/>
              <a:t>/</a:t>
            </a:r>
            <a:r>
              <a:rPr lang="en-GB" dirty="0" err="1" smtClean="0"/>
              <a:t>peralatan</a:t>
            </a:r>
            <a:r>
              <a:rPr lang="en-GB" dirty="0" smtClean="0"/>
              <a:t>)</a:t>
            </a:r>
          </a:p>
          <a:p>
            <a:pPr algn="l"/>
            <a:r>
              <a:rPr lang="en-GB" i="1" dirty="0" smtClean="0"/>
              <a:t>Man power</a:t>
            </a:r>
            <a:r>
              <a:rPr lang="en-GB" dirty="0" smtClean="0"/>
              <a:t> (</a:t>
            </a:r>
            <a:r>
              <a:rPr lang="en-GB" dirty="0" err="1" smtClean="0"/>
              <a:t>manusia</a:t>
            </a:r>
            <a:r>
              <a:rPr lang="en-GB" dirty="0" smtClean="0"/>
              <a:t>)</a:t>
            </a:r>
          </a:p>
          <a:p>
            <a:pPr algn="l"/>
            <a:r>
              <a:rPr lang="en-GB" i="1" dirty="0" smtClean="0"/>
              <a:t>Infrastructure and environment </a:t>
            </a:r>
            <a:r>
              <a:rPr lang="en-GB" dirty="0" smtClean="0"/>
              <a:t>(</a:t>
            </a:r>
            <a:r>
              <a:rPr lang="en-GB" dirty="0" err="1" smtClean="0"/>
              <a:t>infrastruktur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lingkungan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44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1. </a:t>
            </a:r>
            <a:r>
              <a:rPr lang="en-GB" sz="4400" i="1" dirty="0" smtClean="0"/>
              <a:t>Material</a:t>
            </a:r>
            <a:endParaRPr lang="en-GB" sz="4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543050"/>
            <a:ext cx="6617096" cy="3600450"/>
          </a:xfrm>
        </p:spPr>
        <p:txBody>
          <a:bodyPr>
            <a:normAutofit/>
          </a:bodyPr>
          <a:lstStyle/>
          <a:p>
            <a:pPr algn="l"/>
            <a:r>
              <a:rPr lang="en-GB" sz="2000" dirty="0" err="1" smtClean="0"/>
              <a:t>Potensi</a:t>
            </a:r>
            <a:r>
              <a:rPr lang="en-GB" sz="2000" dirty="0" smtClean="0"/>
              <a:t> </a:t>
            </a:r>
            <a:r>
              <a:rPr lang="en-GB" sz="2000" dirty="0" err="1" smtClean="0"/>
              <a:t>sbg</a:t>
            </a:r>
            <a:r>
              <a:rPr lang="en-GB" sz="2000" dirty="0" smtClean="0"/>
              <a:t> </a:t>
            </a:r>
            <a:r>
              <a:rPr lang="en-GB" sz="2000" dirty="0" err="1" smtClean="0"/>
              <a:t>sumber</a:t>
            </a:r>
            <a:r>
              <a:rPr lang="en-GB" sz="2000" dirty="0" smtClean="0"/>
              <a:t> </a:t>
            </a:r>
            <a:r>
              <a:rPr lang="en-GB" sz="2000" dirty="0" err="1" smtClean="0"/>
              <a:t>bahaya</a:t>
            </a:r>
            <a:r>
              <a:rPr lang="en-GB" sz="2000" dirty="0" smtClean="0"/>
              <a:t> </a:t>
            </a:r>
            <a:r>
              <a:rPr lang="en-GB" sz="2000" dirty="0" err="1" smtClean="0"/>
              <a:t>fisik</a:t>
            </a:r>
            <a:r>
              <a:rPr lang="en-GB" sz="2000" dirty="0" smtClean="0"/>
              <a:t>, </a:t>
            </a:r>
            <a:r>
              <a:rPr lang="en-GB" sz="2000" dirty="0" err="1" smtClean="0"/>
              <a:t>mikrobiologis</a:t>
            </a:r>
            <a:r>
              <a:rPr lang="en-GB" sz="2000" dirty="0" smtClean="0"/>
              <a:t>, </a:t>
            </a:r>
            <a:r>
              <a:rPr lang="en-GB" sz="2000" dirty="0" err="1" smtClean="0"/>
              <a:t>dan</a:t>
            </a:r>
            <a:r>
              <a:rPr lang="en-GB" sz="2000" dirty="0" smtClean="0"/>
              <a:t> </a:t>
            </a:r>
            <a:r>
              <a:rPr lang="en-GB" sz="2000" dirty="0" err="1" smtClean="0"/>
              <a:t>kimia</a:t>
            </a:r>
            <a:endParaRPr lang="en-GB" sz="2000" dirty="0" smtClean="0"/>
          </a:p>
          <a:p>
            <a:pPr algn="l"/>
            <a:r>
              <a:rPr lang="en-GB" sz="2000" dirty="0" err="1" smtClean="0"/>
              <a:t>Dapat</a:t>
            </a:r>
            <a:r>
              <a:rPr lang="en-GB" sz="2000" dirty="0" smtClean="0"/>
              <a:t> </a:t>
            </a:r>
            <a:r>
              <a:rPr lang="en-GB" sz="2000" dirty="0" err="1" smtClean="0"/>
              <a:t>diidentifikasi</a:t>
            </a:r>
            <a:r>
              <a:rPr lang="en-GB" sz="2000" dirty="0" smtClean="0"/>
              <a:t> </a:t>
            </a:r>
            <a:r>
              <a:rPr lang="en-GB" sz="2000" dirty="0" err="1" smtClean="0"/>
              <a:t>sengaja</a:t>
            </a:r>
            <a:r>
              <a:rPr lang="en-GB" sz="2000" dirty="0" smtClean="0"/>
              <a:t> </a:t>
            </a:r>
            <a:r>
              <a:rPr lang="en-GB" sz="2000" dirty="0" err="1" smtClean="0"/>
              <a:t>ditambahkan</a:t>
            </a:r>
            <a:r>
              <a:rPr lang="en-GB" sz="2000" dirty="0"/>
              <a:t> </a:t>
            </a:r>
            <a:r>
              <a:rPr lang="en-GB" sz="2000" dirty="0" err="1" smtClean="0"/>
              <a:t>atau</a:t>
            </a:r>
            <a:r>
              <a:rPr lang="en-GB" sz="2000" dirty="0" smtClean="0"/>
              <a:t> </a:t>
            </a:r>
            <a:r>
              <a:rPr lang="en-GB" sz="2000" dirty="0" err="1" smtClean="0"/>
              <a:t>akibat</a:t>
            </a:r>
            <a:r>
              <a:rPr lang="en-GB" sz="2000" dirty="0" smtClean="0"/>
              <a:t> </a:t>
            </a:r>
            <a:r>
              <a:rPr lang="en-GB" sz="2000" dirty="0" err="1" smtClean="0"/>
              <a:t>kontaminasi</a:t>
            </a:r>
            <a:r>
              <a:rPr lang="en-GB" sz="2000" dirty="0" smtClean="0"/>
              <a:t> </a:t>
            </a:r>
            <a:r>
              <a:rPr lang="en-GB" sz="2000" dirty="0" err="1" smtClean="0"/>
              <a:t>silang</a:t>
            </a:r>
            <a:r>
              <a:rPr lang="en-GB" sz="2000" dirty="0" smtClean="0"/>
              <a:t> yang </a:t>
            </a:r>
            <a:r>
              <a:rPr lang="en-GB" sz="2000" dirty="0" err="1" smtClean="0"/>
              <a:t>tidak</a:t>
            </a:r>
            <a:r>
              <a:rPr lang="en-GB" sz="2000" dirty="0" smtClean="0"/>
              <a:t> </a:t>
            </a:r>
            <a:r>
              <a:rPr lang="en-GB" sz="2000" dirty="0" err="1" smtClean="0"/>
              <a:t>diketahui</a:t>
            </a:r>
            <a:endParaRPr lang="en-GB" sz="2000" dirty="0" smtClean="0"/>
          </a:p>
          <a:p>
            <a:pPr algn="l"/>
            <a:r>
              <a:rPr lang="en-GB" sz="2000" dirty="0" err="1" smtClean="0"/>
              <a:t>Bahan</a:t>
            </a:r>
            <a:r>
              <a:rPr lang="en-GB" sz="2000" dirty="0" smtClean="0"/>
              <a:t> </a:t>
            </a:r>
            <a:r>
              <a:rPr lang="en-GB" sz="2000" dirty="0" err="1" smtClean="0"/>
              <a:t>pangan</a:t>
            </a:r>
            <a:r>
              <a:rPr lang="en-GB" sz="2000" dirty="0" smtClean="0">
                <a:sym typeface="Wingdings" pitchFamily="2" charset="2"/>
              </a:rPr>
              <a:t> </a:t>
            </a:r>
            <a:r>
              <a:rPr lang="en-GB" sz="2000" dirty="0" err="1" smtClean="0">
                <a:sym typeface="Wingdings" pitchFamily="2" charset="2"/>
              </a:rPr>
              <a:t>peka</a:t>
            </a:r>
            <a:r>
              <a:rPr lang="en-GB" sz="2000" dirty="0" smtClean="0">
                <a:sym typeface="Wingdings" pitchFamily="2" charset="2"/>
              </a:rPr>
              <a:t> </a:t>
            </a:r>
            <a:r>
              <a:rPr lang="en-GB" sz="2000" dirty="0" err="1" smtClean="0">
                <a:sym typeface="Wingdings" pitchFamily="2" charset="2"/>
              </a:rPr>
              <a:t>thdp</a:t>
            </a:r>
            <a:r>
              <a:rPr lang="en-GB" sz="2000" dirty="0">
                <a:sym typeface="Wingdings" pitchFamily="2" charset="2"/>
              </a:rPr>
              <a:t> </a:t>
            </a:r>
            <a:r>
              <a:rPr lang="en-GB" sz="2000" dirty="0" err="1" smtClean="0">
                <a:sym typeface="Wingdings" pitchFamily="2" charset="2"/>
              </a:rPr>
              <a:t>mikroorganisme</a:t>
            </a:r>
            <a:endParaRPr lang="en-GB" sz="2000" dirty="0" smtClean="0">
              <a:sym typeface="Wingdings" pitchFamily="2" charset="2"/>
            </a:endParaRPr>
          </a:p>
          <a:p>
            <a:pPr algn="l"/>
            <a:r>
              <a:rPr lang="en-GB" sz="2000" dirty="0" err="1" smtClean="0">
                <a:sym typeface="Wingdings" pitchFamily="2" charset="2"/>
              </a:rPr>
              <a:t>Daging</a:t>
            </a:r>
            <a:r>
              <a:rPr lang="en-GB" sz="2000" dirty="0" smtClean="0">
                <a:sym typeface="Wingdings" pitchFamily="2" charset="2"/>
              </a:rPr>
              <a:t> &amp;</a:t>
            </a:r>
            <a:r>
              <a:rPr lang="en-GB" sz="2000" dirty="0" err="1" smtClean="0">
                <a:sym typeface="Wingdings" pitchFamily="2" charset="2"/>
              </a:rPr>
              <a:t>ikan</a:t>
            </a:r>
            <a:r>
              <a:rPr lang="en-GB" sz="2000" dirty="0" smtClean="0">
                <a:sym typeface="Wingdings" pitchFamily="2" charset="2"/>
              </a:rPr>
              <a:t> </a:t>
            </a:r>
            <a:r>
              <a:rPr lang="en-GB" sz="2000" dirty="0" err="1" smtClean="0">
                <a:sym typeface="Wingdings" pitchFamily="2" charset="2"/>
              </a:rPr>
              <a:t>jika</a:t>
            </a:r>
            <a:r>
              <a:rPr lang="en-GB" sz="2000" dirty="0" smtClean="0">
                <a:sym typeface="Wingdings" pitchFamily="2" charset="2"/>
              </a:rPr>
              <a:t> </a:t>
            </a:r>
            <a:r>
              <a:rPr lang="en-GB" sz="2000" dirty="0" err="1" smtClean="0">
                <a:sym typeface="Wingdings" pitchFamily="2" charset="2"/>
              </a:rPr>
              <a:t>dibiarkan</a:t>
            </a:r>
            <a:r>
              <a:rPr lang="en-GB" sz="2000" dirty="0" smtClean="0">
                <a:sym typeface="Wingdings" pitchFamily="2" charset="2"/>
              </a:rPr>
              <a:t> </a:t>
            </a:r>
            <a:r>
              <a:rPr lang="en-GB" sz="2000" dirty="0" err="1" smtClean="0">
                <a:sym typeface="Wingdings" pitchFamily="2" charset="2"/>
              </a:rPr>
              <a:t>pada</a:t>
            </a:r>
            <a:r>
              <a:rPr lang="en-GB" sz="2000" dirty="0" smtClean="0">
                <a:sym typeface="Wingdings" pitchFamily="2" charset="2"/>
              </a:rPr>
              <a:t> </a:t>
            </a:r>
            <a:r>
              <a:rPr lang="en-GB" sz="2000" dirty="0" err="1" smtClean="0">
                <a:sym typeface="Wingdings" pitchFamily="2" charset="2"/>
              </a:rPr>
              <a:t>suhu</a:t>
            </a:r>
            <a:r>
              <a:rPr lang="en-GB" sz="2000" dirty="0" smtClean="0">
                <a:sym typeface="Wingdings" pitchFamily="2" charset="2"/>
              </a:rPr>
              <a:t> </a:t>
            </a:r>
            <a:r>
              <a:rPr lang="en-GB" sz="2000" dirty="0" err="1" smtClean="0">
                <a:sym typeface="Wingdings" pitchFamily="2" charset="2"/>
              </a:rPr>
              <a:t>kamarMO</a:t>
            </a:r>
            <a:endParaRPr lang="en-GB" sz="2000" dirty="0" smtClean="0">
              <a:sym typeface="Wingdings" pitchFamily="2" charset="2"/>
            </a:endParaRPr>
          </a:p>
          <a:p>
            <a:pPr algn="l"/>
            <a:r>
              <a:rPr lang="en-GB" sz="2000" dirty="0" err="1" smtClean="0">
                <a:sym typeface="Wingdings" pitchFamily="2" charset="2"/>
              </a:rPr>
              <a:t>Pengawet</a:t>
            </a:r>
            <a:endParaRPr lang="en-GB" sz="2000" dirty="0" smtClean="0">
              <a:sym typeface="Wingdings" pitchFamily="2" charset="2"/>
            </a:endParaRPr>
          </a:p>
          <a:p>
            <a:pPr algn="l"/>
            <a:r>
              <a:rPr lang="en-GB" sz="2000" dirty="0" err="1" smtClean="0">
                <a:sym typeface="Wingdings" pitchFamily="2" charset="2"/>
              </a:rPr>
              <a:t>Pasir</a:t>
            </a:r>
            <a:r>
              <a:rPr lang="en-GB" sz="2000" dirty="0" smtClean="0">
                <a:sym typeface="Wingdings" pitchFamily="2" charset="2"/>
              </a:rPr>
              <a:t> </a:t>
            </a:r>
            <a:r>
              <a:rPr lang="en-GB" sz="2000" dirty="0" err="1" smtClean="0">
                <a:sym typeface="Wingdings" pitchFamily="2" charset="2"/>
              </a:rPr>
              <a:t>pada</a:t>
            </a:r>
            <a:r>
              <a:rPr lang="en-GB" sz="2000" dirty="0" smtClean="0">
                <a:sym typeface="Wingdings" pitchFamily="2" charset="2"/>
              </a:rPr>
              <a:t> </a:t>
            </a:r>
            <a:r>
              <a:rPr lang="en-GB" sz="2000" dirty="0" err="1" smtClean="0">
                <a:sym typeface="Wingdings" pitchFamily="2" charset="2"/>
              </a:rPr>
              <a:t>beras</a:t>
            </a:r>
            <a:endParaRPr lang="en-GB" sz="2000" dirty="0" smtClean="0">
              <a:sym typeface="Wingdings" pitchFamily="2" charset="2"/>
            </a:endParaRPr>
          </a:p>
          <a:p>
            <a:pPr algn="l"/>
            <a:r>
              <a:rPr lang="en-GB" sz="2000" dirty="0" err="1" smtClean="0">
                <a:sym typeface="Wingdings" pitchFamily="2" charset="2"/>
              </a:rPr>
              <a:t>Bahan</a:t>
            </a:r>
            <a:r>
              <a:rPr lang="en-GB" sz="2000" dirty="0" smtClean="0">
                <a:sym typeface="Wingdings" pitchFamily="2" charset="2"/>
              </a:rPr>
              <a:t> </a:t>
            </a:r>
            <a:r>
              <a:rPr lang="en-GB" sz="2000" dirty="0" err="1" smtClean="0">
                <a:sym typeface="Wingdings" pitchFamily="2" charset="2"/>
              </a:rPr>
              <a:t>pembantu</a:t>
            </a:r>
            <a:r>
              <a:rPr lang="en-GB" sz="2000" dirty="0" smtClean="0">
                <a:sym typeface="Wingdings" pitchFamily="2" charset="2"/>
              </a:rPr>
              <a:t> </a:t>
            </a:r>
            <a:r>
              <a:rPr lang="en-GB" sz="2000" dirty="0" err="1" smtClean="0">
                <a:sym typeface="Wingdings" pitchFamily="2" charset="2"/>
              </a:rPr>
              <a:t>utk</a:t>
            </a:r>
            <a:r>
              <a:rPr lang="en-GB" sz="2000" dirty="0" smtClean="0">
                <a:sym typeface="Wingdings" pitchFamily="2" charset="2"/>
              </a:rPr>
              <a:t> proses: air,</a:t>
            </a:r>
          </a:p>
          <a:p>
            <a:pPr algn="l"/>
            <a:r>
              <a:rPr lang="en-GB" sz="2000" dirty="0" err="1" smtClean="0">
                <a:sym typeface="Wingdings" pitchFamily="2" charset="2"/>
              </a:rPr>
              <a:t>Bahan</a:t>
            </a:r>
            <a:r>
              <a:rPr lang="en-GB" sz="2000" dirty="0" smtClean="0">
                <a:sym typeface="Wingdings" pitchFamily="2" charset="2"/>
              </a:rPr>
              <a:t> </a:t>
            </a:r>
            <a:r>
              <a:rPr lang="en-GB" sz="2000" dirty="0" err="1" smtClean="0">
                <a:sym typeface="Wingdings" pitchFamily="2" charset="2"/>
              </a:rPr>
              <a:t>pendukung</a:t>
            </a:r>
            <a:r>
              <a:rPr lang="en-GB" sz="2000" dirty="0" smtClean="0">
                <a:sym typeface="Wingdings" pitchFamily="2" charset="2"/>
              </a:rPr>
              <a:t>: </a:t>
            </a:r>
            <a:r>
              <a:rPr lang="en-GB" sz="2000" dirty="0" err="1" smtClean="0">
                <a:sym typeface="Wingdings" pitchFamily="2" charset="2"/>
              </a:rPr>
              <a:t>kemasan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422438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</a:t>
            </a:r>
            <a:r>
              <a:rPr lang="en-GB" i="1" dirty="0" smtClean="0"/>
              <a:t>Methods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1289"/>
            <a:ext cx="8246070" cy="3512211"/>
          </a:xfrm>
        </p:spPr>
        <p:txBody>
          <a:bodyPr/>
          <a:lstStyle/>
          <a:p>
            <a:r>
              <a:rPr lang="en-GB" dirty="0" err="1" smtClean="0"/>
              <a:t>Metode</a:t>
            </a:r>
            <a:r>
              <a:rPr lang="en-GB" dirty="0" smtClean="0"/>
              <a:t> </a:t>
            </a:r>
            <a:r>
              <a:rPr lang="en-GB" dirty="0" err="1" smtClean="0"/>
              <a:t>pengolahan</a:t>
            </a:r>
            <a:r>
              <a:rPr lang="en-GB" dirty="0" err="1" smtClean="0">
                <a:sym typeface="Wingdings" pitchFamily="2" charset="2"/>
              </a:rPr>
              <a:t>potential</a:t>
            </a:r>
            <a:r>
              <a:rPr lang="en-GB" dirty="0" smtClean="0">
                <a:sym typeface="Wingdings" pitchFamily="2" charset="2"/>
              </a:rPr>
              <a:t> hazard sources</a:t>
            </a:r>
          </a:p>
          <a:p>
            <a:r>
              <a:rPr lang="en-GB" dirty="0" err="1" smtClean="0">
                <a:sym typeface="Wingdings" pitchFamily="2" charset="2"/>
              </a:rPr>
              <a:t>Harus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dievaluasi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setiap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tahapan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produksi</a:t>
            </a:r>
            <a:endParaRPr lang="en-GB" dirty="0" smtClean="0">
              <a:sym typeface="Wingdings" pitchFamily="2" charset="2"/>
            </a:endParaRPr>
          </a:p>
          <a:p>
            <a:r>
              <a:rPr lang="en-GB" dirty="0" err="1" smtClean="0">
                <a:sym typeface="Wingdings" pitchFamily="2" charset="2"/>
              </a:rPr>
              <a:t>Kriteria</a:t>
            </a:r>
            <a:r>
              <a:rPr lang="en-GB" dirty="0" smtClean="0">
                <a:sym typeface="Wingdings" pitchFamily="2" charset="2"/>
              </a:rPr>
              <a:t> proses </a:t>
            </a:r>
            <a:r>
              <a:rPr lang="en-GB" dirty="0" err="1" smtClean="0">
                <a:sym typeface="Wingdings" pitchFamily="2" charset="2"/>
              </a:rPr>
              <a:t>meliputi</a:t>
            </a:r>
            <a:r>
              <a:rPr lang="en-GB" dirty="0" smtClean="0">
                <a:sym typeface="Wingdings" pitchFamily="2" charset="2"/>
              </a:rPr>
              <a:t>: </a:t>
            </a:r>
            <a:r>
              <a:rPr lang="en-GB" dirty="0" err="1" smtClean="0">
                <a:sym typeface="Wingdings" pitchFamily="2" charset="2"/>
              </a:rPr>
              <a:t>waktu</a:t>
            </a:r>
            <a:r>
              <a:rPr lang="en-GB" dirty="0" smtClean="0">
                <a:sym typeface="Wingdings" pitchFamily="2" charset="2"/>
              </a:rPr>
              <a:t>, </a:t>
            </a:r>
            <a:r>
              <a:rPr lang="en-GB" dirty="0" err="1" smtClean="0">
                <a:sym typeface="Wingdings" pitchFamily="2" charset="2"/>
              </a:rPr>
              <a:t>suhu</a:t>
            </a:r>
            <a:r>
              <a:rPr lang="en-GB" dirty="0" smtClean="0">
                <a:sym typeface="Wingdings" pitchFamily="2" charset="2"/>
              </a:rPr>
              <a:t>, </a:t>
            </a:r>
            <a:r>
              <a:rPr lang="en-GB" dirty="0" err="1" smtClean="0">
                <a:sym typeface="Wingdings" pitchFamily="2" charset="2"/>
              </a:rPr>
              <a:t>tekanan</a:t>
            </a:r>
            <a:r>
              <a:rPr lang="en-GB" dirty="0" smtClean="0">
                <a:sym typeface="Wingdings" pitchFamily="2" charset="2"/>
              </a:rPr>
              <a:t>, </a:t>
            </a:r>
            <a:r>
              <a:rPr lang="en-GB" dirty="0" err="1" smtClean="0">
                <a:sym typeface="Wingdings" pitchFamily="2" charset="2"/>
              </a:rPr>
              <a:t>laju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pergerakan</a:t>
            </a:r>
            <a:r>
              <a:rPr lang="en-GB" dirty="0" smtClean="0">
                <a:sym typeface="Wingdings" pitchFamily="2" charset="2"/>
              </a:rPr>
              <a:t>, </a:t>
            </a:r>
            <a:r>
              <a:rPr lang="en-GB" dirty="0" err="1" smtClean="0">
                <a:sym typeface="Wingdings" pitchFamily="2" charset="2"/>
              </a:rPr>
              <a:t>dan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cahayaunsur</a:t>
            </a:r>
            <a:r>
              <a:rPr lang="en-GB" dirty="0" smtClean="0">
                <a:sym typeface="Wingdings" pitchFamily="2" charset="2"/>
              </a:rPr>
              <a:t> yang </a:t>
            </a:r>
            <a:r>
              <a:rPr lang="en-GB" dirty="0" err="1" smtClean="0">
                <a:sym typeface="Wingdings" pitchFamily="2" charset="2"/>
              </a:rPr>
              <a:t>dikendalikan</a:t>
            </a:r>
            <a:endParaRPr lang="en-GB" dirty="0" smtClean="0">
              <a:sym typeface="Wingdings" pitchFamily="2" charset="2"/>
            </a:endParaRPr>
          </a:p>
          <a:p>
            <a:r>
              <a:rPr lang="en-GB" dirty="0" smtClean="0">
                <a:sym typeface="Wingdings" pitchFamily="2" charset="2"/>
              </a:rPr>
              <a:t>Proses </a:t>
            </a:r>
            <a:r>
              <a:rPr lang="en-GB" dirty="0" err="1" smtClean="0">
                <a:sym typeface="Wingdings" pitchFamily="2" charset="2"/>
              </a:rPr>
              <a:t>meliputi</a:t>
            </a:r>
            <a:r>
              <a:rPr lang="en-GB" dirty="0" smtClean="0">
                <a:sym typeface="Wingdings" pitchFamily="2" charset="2"/>
              </a:rPr>
              <a:t>: </a:t>
            </a:r>
            <a:r>
              <a:rPr lang="en-GB" dirty="0" err="1" smtClean="0">
                <a:sym typeface="Wingdings" pitchFamily="2" charset="2"/>
              </a:rPr>
              <a:t>pengadaan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bahan-produk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ke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tangan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konsumen</a:t>
            </a:r>
            <a:endParaRPr lang="en-GB" dirty="0">
              <a:sym typeface="Wingdings" pitchFamily="2" charset="2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884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</a:t>
            </a:r>
            <a:r>
              <a:rPr lang="en-GB" i="1" dirty="0" smtClean="0"/>
              <a:t>Machines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8351"/>
            <a:ext cx="8246070" cy="2667000"/>
          </a:xfrm>
        </p:spPr>
        <p:txBody>
          <a:bodyPr/>
          <a:lstStyle/>
          <a:p>
            <a:r>
              <a:rPr lang="en-GB" dirty="0" err="1" smtClean="0"/>
              <a:t>Berdasarkan</a:t>
            </a:r>
            <a:r>
              <a:rPr lang="en-GB" dirty="0" smtClean="0"/>
              <a:t> </a:t>
            </a:r>
            <a:r>
              <a:rPr lang="en-GB" dirty="0" err="1" smtClean="0"/>
              <a:t>rancanagan</a:t>
            </a:r>
            <a:r>
              <a:rPr lang="en-GB" dirty="0" smtClean="0"/>
              <a:t> </a:t>
            </a:r>
            <a:r>
              <a:rPr lang="en-GB" dirty="0" err="1" smtClean="0"/>
              <a:t>mesin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bahan</a:t>
            </a:r>
            <a:r>
              <a:rPr lang="en-GB" dirty="0" smtClean="0"/>
              <a:t> </a:t>
            </a:r>
            <a:r>
              <a:rPr lang="en-GB" dirty="0" err="1" smtClean="0"/>
              <a:t>mesin</a:t>
            </a:r>
            <a:r>
              <a:rPr lang="en-GB" dirty="0" smtClean="0"/>
              <a:t> yang </a:t>
            </a:r>
            <a:r>
              <a:rPr lang="en-GB" dirty="0" err="1" smtClean="0"/>
              <a:t>digunakan</a:t>
            </a:r>
            <a:endParaRPr lang="en-GB" dirty="0" smtClean="0"/>
          </a:p>
          <a:p>
            <a:r>
              <a:rPr lang="en-GB" dirty="0" err="1" smtClean="0"/>
              <a:t>Bebrapa</a:t>
            </a:r>
            <a:r>
              <a:rPr lang="en-GB" dirty="0" smtClean="0"/>
              <a:t> </a:t>
            </a:r>
            <a:r>
              <a:rPr lang="en-GB" dirty="0" err="1" smtClean="0"/>
              <a:t>mesin</a:t>
            </a:r>
            <a:r>
              <a:rPr lang="en-GB" dirty="0" smtClean="0"/>
              <a:t> </a:t>
            </a:r>
            <a:r>
              <a:rPr lang="en-GB" dirty="0" err="1" smtClean="0"/>
              <a:t>dirancang</a:t>
            </a:r>
            <a:r>
              <a:rPr lang="en-GB" dirty="0" smtClean="0"/>
              <a:t> </a:t>
            </a:r>
            <a:r>
              <a:rPr lang="en-GB" dirty="0" err="1" smtClean="0"/>
              <a:t>untuk</a:t>
            </a:r>
            <a:r>
              <a:rPr lang="en-GB" dirty="0" smtClean="0"/>
              <a:t> </a:t>
            </a:r>
            <a:r>
              <a:rPr lang="en-GB" dirty="0" err="1" smtClean="0"/>
              <a:t>pengendalian</a:t>
            </a:r>
            <a:r>
              <a:rPr lang="en-GB" dirty="0" smtClean="0"/>
              <a:t> </a:t>
            </a:r>
            <a:r>
              <a:rPr lang="en-GB" dirty="0" err="1" smtClean="0"/>
              <a:t>bahaya</a:t>
            </a:r>
            <a:endParaRPr lang="en-GB" dirty="0" smtClean="0"/>
          </a:p>
          <a:p>
            <a:r>
              <a:rPr lang="en-GB" dirty="0" err="1" smtClean="0"/>
              <a:t>Perawtan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pengoperasian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err="1" smtClean="0">
                <a:sym typeface="Wingdings" pitchFamily="2" charset="2"/>
              </a:rPr>
              <a:t>potensi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kontaminasi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51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 </a:t>
            </a:r>
            <a:r>
              <a:rPr lang="en-GB" i="1" dirty="0" smtClean="0"/>
              <a:t>Man power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5951"/>
            <a:ext cx="8246070" cy="2362200"/>
          </a:xfrm>
        </p:spPr>
        <p:txBody>
          <a:bodyPr/>
          <a:lstStyle/>
          <a:p>
            <a:pPr algn="l"/>
            <a:r>
              <a:rPr lang="en-GB" dirty="0" err="1" smtClean="0"/>
              <a:t>Tenaga</a:t>
            </a:r>
            <a:r>
              <a:rPr lang="en-GB" dirty="0" smtClean="0"/>
              <a:t> </a:t>
            </a:r>
            <a:r>
              <a:rPr lang="en-GB" dirty="0" err="1" smtClean="0"/>
              <a:t>kerja</a:t>
            </a:r>
            <a:r>
              <a:rPr lang="en-GB" dirty="0" smtClean="0"/>
              <a:t> </a:t>
            </a:r>
            <a:r>
              <a:rPr lang="en-GB" dirty="0" err="1" smtClean="0"/>
              <a:t>merupakan</a:t>
            </a:r>
            <a:r>
              <a:rPr lang="en-GB" dirty="0" smtClean="0"/>
              <a:t> </a:t>
            </a:r>
            <a:r>
              <a:rPr lang="en-GB" i="1" dirty="0" smtClean="0"/>
              <a:t>host </a:t>
            </a:r>
            <a:r>
              <a:rPr lang="en-GB" dirty="0" smtClean="0"/>
              <a:t>MO</a:t>
            </a:r>
          </a:p>
          <a:p>
            <a:pPr algn="l"/>
            <a:r>
              <a:rPr lang="en-GB" i="1" dirty="0" err="1" smtClean="0"/>
              <a:t>Bahaya</a:t>
            </a:r>
            <a:r>
              <a:rPr lang="en-GB" i="1" dirty="0" smtClean="0"/>
              <a:t> </a:t>
            </a:r>
            <a:r>
              <a:rPr lang="en-GB" i="1" dirty="0" err="1" smtClean="0"/>
              <a:t>besar</a:t>
            </a:r>
            <a:r>
              <a:rPr lang="en-GB" i="1" dirty="0" smtClean="0"/>
              <a:t> </a:t>
            </a:r>
            <a:r>
              <a:rPr lang="en-GB" i="1" dirty="0" err="1" smtClean="0"/>
              <a:t>berpeluang</a:t>
            </a:r>
            <a:r>
              <a:rPr lang="en-GB" i="1" dirty="0" smtClean="0"/>
              <a:t> </a:t>
            </a:r>
            <a:r>
              <a:rPr lang="en-GB" i="1" dirty="0" err="1" smtClean="0"/>
              <a:t>besar</a:t>
            </a:r>
            <a:r>
              <a:rPr lang="en-GB" i="1" dirty="0" smtClean="0"/>
              <a:t> </a:t>
            </a:r>
            <a:r>
              <a:rPr lang="en-GB" i="1" dirty="0" err="1" smtClean="0"/>
              <a:t>dari</a:t>
            </a:r>
            <a:r>
              <a:rPr lang="en-GB" i="1" dirty="0" smtClean="0"/>
              <a:t> </a:t>
            </a:r>
            <a:r>
              <a:rPr lang="en-GB" i="1" dirty="0" err="1" smtClean="0"/>
              <a:t>tenaga</a:t>
            </a:r>
            <a:r>
              <a:rPr lang="en-GB" i="1" dirty="0" smtClean="0"/>
              <a:t> </a:t>
            </a:r>
            <a:r>
              <a:rPr lang="en-GB" i="1" dirty="0" err="1" smtClean="0"/>
              <a:t>kerja</a:t>
            </a:r>
            <a:endParaRPr lang="en-GB" i="1" dirty="0" smtClean="0"/>
          </a:p>
          <a:p>
            <a:pPr algn="l"/>
            <a:r>
              <a:rPr lang="en-GB" i="1" dirty="0" err="1" smtClean="0"/>
              <a:t>Sumber</a:t>
            </a:r>
            <a:r>
              <a:rPr lang="en-GB" i="1" dirty="0" smtClean="0"/>
              <a:t>: </a:t>
            </a:r>
            <a:r>
              <a:rPr lang="en-GB" i="1" dirty="0" err="1" smtClean="0"/>
              <a:t>pakaian</a:t>
            </a:r>
            <a:r>
              <a:rPr lang="en-GB" i="1" dirty="0" smtClean="0"/>
              <a:t>, </a:t>
            </a:r>
            <a:r>
              <a:rPr lang="en-GB" i="1" dirty="0" err="1" smtClean="0"/>
              <a:t>peranti</a:t>
            </a:r>
            <a:r>
              <a:rPr lang="en-GB" i="1" dirty="0" smtClean="0"/>
              <a:t> </a:t>
            </a:r>
            <a:r>
              <a:rPr lang="en-GB" i="1" dirty="0" err="1" smtClean="0"/>
              <a:t>kerja</a:t>
            </a:r>
            <a:r>
              <a:rPr lang="en-GB" i="1" dirty="0" smtClean="0"/>
              <a:t> </a:t>
            </a:r>
            <a:r>
              <a:rPr lang="en-GB" i="1" dirty="0" err="1" smtClean="0"/>
              <a:t>karyawan</a:t>
            </a:r>
            <a:r>
              <a:rPr lang="en-GB" i="1" dirty="0" smtClean="0"/>
              <a:t>, </a:t>
            </a:r>
            <a:r>
              <a:rPr lang="en-GB" i="1" dirty="0" err="1" smtClean="0"/>
              <a:t>bagian</a:t>
            </a:r>
            <a:r>
              <a:rPr lang="en-GB" i="1" dirty="0" smtClean="0"/>
              <a:t> </a:t>
            </a:r>
            <a:r>
              <a:rPr lang="en-GB" i="1" dirty="0" err="1" smtClean="0"/>
              <a:t>tubuh</a:t>
            </a:r>
            <a:endParaRPr lang="en-GB" i="1" dirty="0" smtClean="0"/>
          </a:p>
          <a:p>
            <a:pPr marL="82296" indent="0">
              <a:buNone/>
            </a:pP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23276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Sumber</a:t>
            </a:r>
            <a:r>
              <a:rPr lang="en-GB" dirty="0" smtClean="0"/>
              <a:t> </a:t>
            </a:r>
            <a:r>
              <a:rPr lang="en-GB" dirty="0" err="1" smtClean="0"/>
              <a:t>bahaya</a:t>
            </a:r>
            <a:r>
              <a:rPr lang="en-GB" dirty="0" smtClean="0"/>
              <a:t> </a:t>
            </a:r>
            <a:r>
              <a:rPr lang="en-GB" dirty="0" err="1" smtClean="0"/>
              <a:t>Biologis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809750"/>
            <a:ext cx="6866234" cy="3052571"/>
          </a:xfrm>
        </p:spPr>
        <p:txBody>
          <a:bodyPr/>
          <a:lstStyle/>
          <a:p>
            <a:pPr algn="l"/>
            <a:r>
              <a:rPr lang="en-GB" dirty="0" err="1" smtClean="0"/>
              <a:t>Mikroba</a:t>
            </a:r>
            <a:r>
              <a:rPr lang="en-GB" dirty="0" smtClean="0">
                <a:sym typeface="Wingdings" pitchFamily="2" charset="2"/>
              </a:rPr>
              <a:t> virus, </a:t>
            </a:r>
            <a:r>
              <a:rPr lang="en-GB" dirty="0" err="1" smtClean="0">
                <a:sym typeface="Wingdings" pitchFamily="2" charset="2"/>
              </a:rPr>
              <a:t>bakteri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patogen</a:t>
            </a:r>
            <a:r>
              <a:rPr lang="en-GB" dirty="0" smtClean="0">
                <a:sym typeface="Wingdings" pitchFamily="2" charset="2"/>
              </a:rPr>
              <a:t>, </a:t>
            </a:r>
            <a:r>
              <a:rPr lang="en-GB" dirty="0" err="1" smtClean="0">
                <a:sym typeface="Wingdings" pitchFamily="2" charset="2"/>
              </a:rPr>
              <a:t>jamur</a:t>
            </a:r>
            <a:r>
              <a:rPr lang="en-GB" dirty="0" smtClean="0">
                <a:sym typeface="Wingdings" pitchFamily="2" charset="2"/>
              </a:rPr>
              <a:t>, </a:t>
            </a:r>
            <a:r>
              <a:rPr lang="en-GB" dirty="0" err="1" smtClean="0">
                <a:sym typeface="Wingdings" pitchFamily="2" charset="2"/>
              </a:rPr>
              <a:t>kapang</a:t>
            </a:r>
            <a:r>
              <a:rPr lang="en-GB" dirty="0" smtClean="0">
                <a:sym typeface="Wingdings" pitchFamily="2" charset="2"/>
              </a:rPr>
              <a:t>, </a:t>
            </a:r>
            <a:r>
              <a:rPr lang="en-GB" dirty="0" err="1" smtClean="0">
                <a:sym typeface="Wingdings" pitchFamily="2" charset="2"/>
              </a:rPr>
              <a:t>parasit</a:t>
            </a:r>
            <a:endParaRPr lang="en-GB" dirty="0" smtClean="0">
              <a:sym typeface="Wingdings" pitchFamily="2" charset="2"/>
            </a:endParaRPr>
          </a:p>
          <a:p>
            <a:pPr algn="l"/>
            <a:r>
              <a:rPr lang="en-GB" dirty="0" err="1" smtClean="0">
                <a:sym typeface="Wingdings" pitchFamily="2" charset="2"/>
              </a:rPr>
              <a:t>Hewan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ternak</a:t>
            </a:r>
            <a:endParaRPr lang="en-GB" dirty="0" smtClean="0">
              <a:sym typeface="Wingdings" pitchFamily="2" charset="2"/>
            </a:endParaRPr>
          </a:p>
          <a:p>
            <a:pPr algn="l"/>
            <a:r>
              <a:rPr lang="en-GB" dirty="0" err="1" smtClean="0">
                <a:sym typeface="Wingdings" pitchFamily="2" charset="2"/>
              </a:rPr>
              <a:t>Hewan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pengerat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dan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serangga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856" y="1342648"/>
            <a:ext cx="1296144" cy="380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07681"/>
            <a:ext cx="2600325" cy="83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9106"/>
            <a:ext cx="1066800" cy="86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00562"/>
            <a:ext cx="27813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57650"/>
            <a:ext cx="124777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5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5. </a:t>
            </a:r>
            <a:r>
              <a:rPr lang="en-GB" sz="2400" i="1" dirty="0"/>
              <a:t>Infrastructure and environment 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5951"/>
            <a:ext cx="8246070" cy="2743200"/>
          </a:xfrm>
        </p:spPr>
        <p:txBody>
          <a:bodyPr/>
          <a:lstStyle/>
          <a:p>
            <a:pPr algn="l"/>
            <a:r>
              <a:rPr lang="en-GB" dirty="0" err="1" smtClean="0"/>
              <a:t>Sumber</a:t>
            </a:r>
            <a:r>
              <a:rPr lang="en-GB" dirty="0" smtClean="0"/>
              <a:t> </a:t>
            </a:r>
            <a:r>
              <a:rPr lang="en-GB" dirty="0" err="1" smtClean="0"/>
              <a:t>bahaya</a:t>
            </a:r>
            <a:r>
              <a:rPr lang="en-GB" dirty="0" smtClean="0"/>
              <a:t>: </a:t>
            </a:r>
            <a:r>
              <a:rPr lang="en-GB" dirty="0" err="1" smtClean="0"/>
              <a:t>bagunan</a:t>
            </a:r>
            <a:r>
              <a:rPr lang="en-GB" dirty="0" smtClean="0"/>
              <a:t>, </a:t>
            </a:r>
            <a:r>
              <a:rPr lang="en-GB" dirty="0" err="1" smtClean="0"/>
              <a:t>aliran</a:t>
            </a:r>
            <a:r>
              <a:rPr lang="en-GB" dirty="0" smtClean="0"/>
              <a:t> </a:t>
            </a:r>
            <a:r>
              <a:rPr lang="en-GB" dirty="0" err="1" smtClean="0"/>
              <a:t>drainase</a:t>
            </a:r>
            <a:r>
              <a:rPr lang="en-GB" dirty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i="1" dirty="0" smtClean="0"/>
              <a:t>sewage</a:t>
            </a:r>
            <a:r>
              <a:rPr lang="en-GB" dirty="0" smtClean="0"/>
              <a:t> </a:t>
            </a:r>
            <a:r>
              <a:rPr lang="en-GB" dirty="0" err="1" smtClean="0"/>
              <a:t>dalam</a:t>
            </a:r>
            <a:r>
              <a:rPr lang="en-GB" dirty="0" smtClean="0"/>
              <a:t> </a:t>
            </a:r>
            <a:r>
              <a:rPr lang="en-GB" dirty="0" err="1" smtClean="0"/>
              <a:t>pabrik</a:t>
            </a:r>
            <a:r>
              <a:rPr lang="en-GB" dirty="0" smtClean="0"/>
              <a:t>, </a:t>
            </a:r>
            <a:r>
              <a:rPr lang="en-GB" i="1" dirty="0" smtClean="0"/>
              <a:t>piping line, </a:t>
            </a:r>
            <a:r>
              <a:rPr lang="en-GB" i="1" dirty="0" err="1" smtClean="0"/>
              <a:t>electical</a:t>
            </a:r>
            <a:r>
              <a:rPr lang="en-GB" i="1" dirty="0" smtClean="0"/>
              <a:t> line, steam pipe</a:t>
            </a:r>
            <a:r>
              <a:rPr lang="en-GB" dirty="0" smtClean="0"/>
              <a:t> &gt;</a:t>
            </a:r>
            <a:r>
              <a:rPr lang="en-GB" dirty="0" err="1" smtClean="0"/>
              <a:t>tidak</a:t>
            </a:r>
            <a:r>
              <a:rPr lang="en-GB" dirty="0" smtClean="0"/>
              <a:t> </a:t>
            </a:r>
            <a:r>
              <a:rPr lang="en-GB" dirty="0" err="1" smtClean="0"/>
              <a:t>boleh</a:t>
            </a:r>
            <a:r>
              <a:rPr lang="en-GB" dirty="0" smtClean="0"/>
              <a:t> </a:t>
            </a:r>
            <a:r>
              <a:rPr lang="en-GB" dirty="0" err="1" smtClean="0"/>
              <a:t>diabaikan</a:t>
            </a:r>
            <a:endParaRPr lang="en-GB" dirty="0" smtClean="0"/>
          </a:p>
          <a:p>
            <a:pPr algn="l"/>
            <a:r>
              <a:rPr lang="en-GB" dirty="0" err="1" smtClean="0"/>
              <a:t>Perawatan</a:t>
            </a:r>
            <a:r>
              <a:rPr lang="en-GB" dirty="0" smtClean="0"/>
              <a:t> </a:t>
            </a:r>
            <a:r>
              <a:rPr lang="en-GB" dirty="0" err="1" smtClean="0"/>
              <a:t>pada</a:t>
            </a:r>
            <a:r>
              <a:rPr lang="en-GB" dirty="0" smtClean="0"/>
              <a:t> </a:t>
            </a:r>
            <a:r>
              <a:rPr lang="en-GB" dirty="0" err="1" smtClean="0"/>
              <a:t>terciptanya</a:t>
            </a:r>
            <a:r>
              <a:rPr lang="en-GB" dirty="0" smtClean="0"/>
              <a:t> </a:t>
            </a:r>
            <a:r>
              <a:rPr lang="en-GB" dirty="0" err="1" smtClean="0"/>
              <a:t>kondisi</a:t>
            </a:r>
            <a:r>
              <a:rPr lang="en-GB" dirty="0" smtClean="0"/>
              <a:t> </a:t>
            </a:r>
            <a:r>
              <a:rPr lang="en-GB" dirty="0" err="1" smtClean="0"/>
              <a:t>infrastruktur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lingkungan</a:t>
            </a:r>
            <a:r>
              <a:rPr lang="en-GB" dirty="0" smtClean="0"/>
              <a:t> yang </a:t>
            </a:r>
            <a:r>
              <a:rPr lang="en-GB" dirty="0" err="1" smtClean="0"/>
              <a:t>aman</a:t>
            </a:r>
            <a:r>
              <a:rPr lang="en-GB" dirty="0" smtClean="0"/>
              <a:t> </a:t>
            </a:r>
            <a:r>
              <a:rPr lang="en-GB" dirty="0" err="1" smtClean="0"/>
              <a:t>dari</a:t>
            </a:r>
            <a:r>
              <a:rPr lang="en-GB" dirty="0" smtClean="0"/>
              <a:t> </a:t>
            </a:r>
            <a:r>
              <a:rPr lang="en-GB" dirty="0" err="1" smtClean="0"/>
              <a:t>sumber</a:t>
            </a:r>
            <a:r>
              <a:rPr lang="en-GB" dirty="0" smtClean="0"/>
              <a:t> </a:t>
            </a:r>
            <a:r>
              <a:rPr lang="en-GB" dirty="0" err="1" smtClean="0"/>
              <a:t>bahaya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985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padang prapet food under news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68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Adding chees to banana chi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08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padang prapet flies on r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85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Cockroaches on equi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71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81150"/>
            <a:ext cx="8246070" cy="3281171"/>
          </a:xfrm>
        </p:spPr>
        <p:txBody>
          <a:bodyPr/>
          <a:lstStyle/>
          <a:p>
            <a:pPr algn="ctr"/>
            <a:r>
              <a:rPr lang="en-US" dirty="0" smtClean="0"/>
              <a:t>TERIMA KASIH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733550"/>
            <a:ext cx="8246070" cy="3128771"/>
          </a:xfrm>
        </p:spPr>
        <p:txBody>
          <a:bodyPr/>
          <a:lstStyle/>
          <a:p>
            <a:pPr algn="l"/>
            <a:r>
              <a:rPr lang="en-GB" dirty="0" err="1" smtClean="0"/>
              <a:t>Mikrooragnisme</a:t>
            </a:r>
            <a:r>
              <a:rPr lang="en-GB" dirty="0" smtClean="0"/>
              <a:t> </a:t>
            </a:r>
            <a:r>
              <a:rPr lang="en-GB" dirty="0" err="1" smtClean="0"/>
              <a:t>adalah</a:t>
            </a:r>
            <a:r>
              <a:rPr lang="en-GB" dirty="0" smtClean="0"/>
              <a:t> </a:t>
            </a:r>
            <a:r>
              <a:rPr lang="en-GB" dirty="0" err="1" smtClean="0"/>
              <a:t>oragnisme</a:t>
            </a:r>
            <a:r>
              <a:rPr lang="en-GB" dirty="0" smtClean="0"/>
              <a:t> yang </a:t>
            </a:r>
            <a:r>
              <a:rPr lang="en-GB" dirty="0" err="1" smtClean="0"/>
              <a:t>sangat</a:t>
            </a:r>
            <a:r>
              <a:rPr lang="en-GB" dirty="0" smtClean="0"/>
              <a:t> </a:t>
            </a:r>
            <a:r>
              <a:rPr lang="en-GB" dirty="0" err="1" smtClean="0"/>
              <a:t>kecil</a:t>
            </a:r>
            <a:r>
              <a:rPr lang="en-GB" dirty="0" smtClean="0"/>
              <a:t> </a:t>
            </a:r>
            <a:r>
              <a:rPr lang="en-GB" dirty="0" err="1" smtClean="0"/>
              <a:t>untuk</a:t>
            </a:r>
            <a:r>
              <a:rPr lang="en-GB" dirty="0" smtClean="0"/>
              <a:t> </a:t>
            </a:r>
            <a:r>
              <a:rPr lang="en-GB" dirty="0" err="1" smtClean="0"/>
              <a:t>bisa</a:t>
            </a:r>
            <a:r>
              <a:rPr lang="en-GB" dirty="0" smtClean="0"/>
              <a:t> </a:t>
            </a:r>
            <a:r>
              <a:rPr lang="en-GB" dirty="0" err="1" smtClean="0"/>
              <a:t>dilihat</a:t>
            </a:r>
            <a:r>
              <a:rPr lang="en-GB" dirty="0" smtClean="0"/>
              <a:t> </a:t>
            </a:r>
            <a:r>
              <a:rPr lang="en-GB" dirty="0" err="1" smtClean="0"/>
              <a:t>oleh</a:t>
            </a:r>
            <a:r>
              <a:rPr lang="en-GB" dirty="0" smtClean="0"/>
              <a:t> </a:t>
            </a:r>
            <a:r>
              <a:rPr lang="en-GB" dirty="0" err="1" smtClean="0"/>
              <a:t>mata</a:t>
            </a:r>
            <a:r>
              <a:rPr lang="en-GB" dirty="0" smtClean="0"/>
              <a:t>. </a:t>
            </a:r>
          </a:p>
          <a:p>
            <a:pPr algn="l"/>
            <a:r>
              <a:rPr lang="en-GB" dirty="0" err="1" smtClean="0"/>
              <a:t>Banyak</a:t>
            </a:r>
            <a:r>
              <a:rPr lang="en-GB" dirty="0" smtClean="0"/>
              <a:t> </a:t>
            </a:r>
            <a:r>
              <a:rPr lang="en-GB" dirty="0" err="1" smtClean="0"/>
              <a:t>ditemukan</a:t>
            </a:r>
            <a:r>
              <a:rPr lang="en-GB" dirty="0" smtClean="0"/>
              <a:t> </a:t>
            </a:r>
            <a:r>
              <a:rPr lang="en-GB" dirty="0" err="1" smtClean="0"/>
              <a:t>diberbagai</a:t>
            </a:r>
            <a:r>
              <a:rPr lang="en-GB" dirty="0" smtClean="0"/>
              <a:t> </a:t>
            </a:r>
            <a:r>
              <a:rPr lang="en-GB" dirty="0" err="1" smtClean="0"/>
              <a:t>tempat</a:t>
            </a:r>
            <a:r>
              <a:rPr lang="en-GB" dirty="0" smtClean="0"/>
              <a:t>.</a:t>
            </a:r>
          </a:p>
          <a:p>
            <a:pPr algn="l"/>
            <a:r>
              <a:rPr lang="en-GB" dirty="0" smtClean="0"/>
              <a:t>Ada yang </a:t>
            </a:r>
            <a:r>
              <a:rPr lang="en-GB" dirty="0" err="1" smtClean="0"/>
              <a:t>bersifat</a:t>
            </a:r>
            <a:r>
              <a:rPr lang="en-GB" dirty="0" smtClean="0"/>
              <a:t> </a:t>
            </a:r>
            <a:r>
              <a:rPr lang="en-GB" dirty="0" err="1" smtClean="0"/>
              <a:t>mengguntungkan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ada</a:t>
            </a:r>
            <a:r>
              <a:rPr lang="en-GB" dirty="0" smtClean="0"/>
              <a:t> </a:t>
            </a:r>
            <a:r>
              <a:rPr lang="en-GB" dirty="0" err="1" smtClean="0"/>
              <a:t>yg</a:t>
            </a:r>
            <a:r>
              <a:rPr lang="en-GB" dirty="0" smtClean="0"/>
              <a:t> </a:t>
            </a:r>
            <a:r>
              <a:rPr lang="en-GB" dirty="0" err="1" smtClean="0"/>
              <a:t>bersifat</a:t>
            </a:r>
            <a:r>
              <a:rPr lang="en-GB" dirty="0" smtClean="0"/>
              <a:t> </a:t>
            </a:r>
            <a:r>
              <a:rPr lang="en-GB" dirty="0" err="1" smtClean="0"/>
              <a:t>merugikan</a:t>
            </a:r>
            <a:r>
              <a:rPr lang="en-GB" dirty="0" smtClean="0"/>
              <a:t> </a:t>
            </a:r>
            <a:r>
              <a:rPr lang="en-GB" dirty="0" smtClean="0">
                <a:sym typeface="Wingdings" pitchFamily="2" charset="2"/>
              </a:rPr>
              <a:t></a:t>
            </a:r>
            <a:r>
              <a:rPr lang="en-GB" dirty="0" err="1" smtClean="0">
                <a:sym typeface="Wingdings" pitchFamily="2" charset="2"/>
              </a:rPr>
              <a:t>patogen</a:t>
            </a:r>
            <a:endParaRPr lang="en-GB" dirty="0" smtClean="0"/>
          </a:p>
          <a:p>
            <a:pPr marL="82296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04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52550"/>
            <a:ext cx="8246070" cy="763525"/>
          </a:xfrm>
        </p:spPr>
        <p:txBody>
          <a:bodyPr/>
          <a:lstStyle/>
          <a:p>
            <a:r>
              <a:rPr lang="en-GB" dirty="0" err="1" smtClean="0">
                <a:solidFill>
                  <a:srgbClr val="FF0000"/>
                </a:solidFill>
                <a:effectLst/>
              </a:rPr>
              <a:t>Kebutuhan</a:t>
            </a:r>
            <a:r>
              <a:rPr lang="en-GB" dirty="0" smtClean="0">
                <a:solidFill>
                  <a:srgbClr val="FF0000"/>
                </a:solidFill>
                <a:effectLst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effectLst/>
              </a:rPr>
              <a:t>mikrooragnisme</a:t>
            </a:r>
            <a:endParaRPr lang="en-GB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2266950"/>
            <a:ext cx="8246070" cy="2595371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GB" sz="4000" dirty="0"/>
              <a:t>Food</a:t>
            </a:r>
          </a:p>
          <a:p>
            <a:pPr algn="l"/>
            <a:r>
              <a:rPr lang="en-GB" sz="4000" dirty="0" smtClean="0"/>
              <a:t>Water</a:t>
            </a:r>
            <a:endParaRPr lang="en-GB" sz="4000" dirty="0"/>
          </a:p>
          <a:p>
            <a:pPr algn="l"/>
            <a:r>
              <a:rPr lang="en-GB" sz="4000" dirty="0" smtClean="0"/>
              <a:t>Proper </a:t>
            </a:r>
            <a:r>
              <a:rPr lang="en-GB" sz="4000" dirty="0"/>
              <a:t>temperature</a:t>
            </a:r>
          </a:p>
          <a:p>
            <a:pPr algn="l"/>
            <a:r>
              <a:rPr lang="en-GB" sz="4000" dirty="0" smtClean="0"/>
              <a:t>Air </a:t>
            </a:r>
            <a:r>
              <a:rPr lang="en-GB" sz="4000" dirty="0"/>
              <a:t>(</a:t>
            </a:r>
            <a:r>
              <a:rPr lang="en-GB" sz="4000" dirty="0" smtClean="0"/>
              <a:t>O</a:t>
            </a:r>
            <a:r>
              <a:rPr lang="en-GB" sz="4000" baseline="-25000" dirty="0" smtClean="0"/>
              <a:t>2</a:t>
            </a:r>
            <a:r>
              <a:rPr lang="en-GB" sz="4000" dirty="0" smtClean="0"/>
              <a:t>) </a:t>
            </a:r>
            <a:r>
              <a:rPr lang="en-GB" sz="4000" dirty="0"/>
              <a:t>- no air  - minimal </a:t>
            </a:r>
            <a:r>
              <a:rPr lang="en-GB" sz="4000" dirty="0" smtClean="0"/>
              <a:t>air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06953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Foodborne Illness Caused By </a:t>
            </a:r>
            <a:br>
              <a:rPr lang="en-GB" dirty="0"/>
            </a:br>
            <a:r>
              <a:rPr lang="en-GB" dirty="0"/>
              <a:t>Bacterial Pathogens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Infection</a:t>
            </a:r>
            <a:endParaRPr lang="en-GB" sz="6000" dirty="0"/>
          </a:p>
          <a:p>
            <a:r>
              <a:rPr lang="en-GB" sz="6000" dirty="0" smtClean="0"/>
              <a:t>Intoxication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13229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195263"/>
            <a:ext cx="5531296" cy="540544"/>
          </a:xfrm>
        </p:spPr>
        <p:txBody>
          <a:bodyPr>
            <a:normAutofit fontScale="90000"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</a:rPr>
              <a:t>Pengelompokan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bahaya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biologis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berdasarkan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jenisnya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endParaRPr lang="id-ID" sz="3200" dirty="0">
              <a:solidFill>
                <a:srgbClr val="FFFF00"/>
              </a:solidFill>
            </a:endParaRPr>
          </a:p>
        </p:txBody>
      </p:sp>
      <p:sp>
        <p:nvSpPr>
          <p:cNvPr id="491524" name="Rectangle 4"/>
          <p:cNvSpPr>
            <a:spLocks noChangeArrowheads="1"/>
          </p:cNvSpPr>
          <p:nvPr/>
        </p:nvSpPr>
        <p:spPr bwMode="auto">
          <a:xfrm>
            <a:off x="0" y="134778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d-ID">
              <a:solidFill>
                <a:schemeClr val="tx1"/>
              </a:solidFill>
            </a:endParaRPr>
          </a:p>
        </p:txBody>
      </p:sp>
      <p:graphicFrame>
        <p:nvGraphicFramePr>
          <p:cNvPr id="49152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754498"/>
              </p:ext>
            </p:extLst>
          </p:nvPr>
        </p:nvGraphicFramePr>
        <p:xfrm>
          <a:off x="533400" y="1733550"/>
          <a:ext cx="8424862" cy="3291840"/>
        </p:xfrm>
        <a:graphic>
          <a:graphicData uri="http://schemas.openxmlformats.org/drawingml/2006/table">
            <a:tbl>
              <a:tblPr/>
              <a:tblGrid>
                <a:gridCol w="1349375"/>
                <a:gridCol w="2552700"/>
                <a:gridCol w="1444625"/>
                <a:gridCol w="3078162"/>
              </a:tblGrid>
              <a:tr h="3437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pitchFamily="34" charset="0"/>
                        </a:rPr>
                        <a:t>Jenis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pitchFamily="34" charset="0"/>
                        </a:rPr>
                        <a:t>Bahaya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pitchFamily="34" charset="0"/>
                        </a:rPr>
                        <a:t>Biologis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pitchFamily="34" charset="0"/>
                        </a:rPr>
                        <a:t>Contoh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pitchFamily="34" charset="0"/>
                        </a:rPr>
                        <a:t>Bahaya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pitchFamily="34" charset="0"/>
                        </a:rPr>
                        <a:t>Jenis Bahaya Biologis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Arial" pitchFamily="34" charset="0"/>
                        </a:rPr>
                        <a:t>Contoh Bahaya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9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Bakteri 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Char char=""/>
                        <a:tabLst>
                          <a:tab pos="228600" algn="l"/>
                        </a:tabLst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Salmonella spp.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Char char=""/>
                        <a:tabLst>
                          <a:tab pos="228600" algn="l"/>
                        </a:tabLst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Clostridium perfringens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Char char=""/>
                        <a:tabLst>
                          <a:tab pos="228600" algn="l"/>
                        </a:tabLst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Clostridium botulinum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Char char=""/>
                        <a:tabLst>
                          <a:tab pos="228600" algn="l"/>
                        </a:tabLst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Listeria monocytogenes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Char char=""/>
                        <a:tabLst>
                          <a:tab pos="228600" algn="l"/>
                        </a:tabLst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Campylobacter jejuni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Char char=""/>
                        <a:tabLst>
                          <a:tab pos="228600" algn="l"/>
                        </a:tabLst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Staphylococcus aureus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Char char=""/>
                        <a:tabLst>
                          <a:tab pos="228600" algn="l"/>
                        </a:tabLst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Vibrio chloreae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Char char=""/>
                        <a:tabLst>
                          <a:tab pos="228600" algn="l"/>
                        </a:tabLst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Bacillus cereus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Parasit, protozoa, dan cacing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Char char="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Protozoa (</a:t>
                      </a: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Giardia lambia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)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Char char=""/>
                        <a:tabLst>
                          <a:tab pos="228600" algn="l"/>
                        </a:tabLst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Cryptosporidium parvum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Char char="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Cacing bulat (</a:t>
                      </a: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Ascaris lumbricoides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)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Char char="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Cacing pita (</a:t>
                      </a: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Taenia saginata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)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Char char="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Cacing pipih (</a:t>
                      </a: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Fasciola hepatica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)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63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Fungi 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Char char=""/>
                        <a:tabLst>
                          <a:tab pos="228600" algn="l"/>
                        </a:tabLst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Aspergillus flavus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Char char=""/>
                        <a:tabLst>
                          <a:tab pos="228600" algn="l"/>
                        </a:tabLst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Fusarium spp.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Algae (ganggang)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Char char="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Dinoflagelata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Char char="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Ganggang biru-hijau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Char char="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Ganggang coklat emas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Virus 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Char char="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Hepatitis A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Char char="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Rotavirus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Toksin kerang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Char char=""/>
                        <a:tabLst>
                          <a:tab pos="228600" algn="l"/>
                        </a:tabLst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Paralytic shellfish poisons (</a:t>
                      </a:r>
                      <a:r>
                        <a:rPr kumimoji="0" lang="en-US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PSP</a:t>
                      </a: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)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Char char=""/>
                        <a:tabLst>
                          <a:tab pos="228600" algn="l"/>
                        </a:tabLst>
                      </a:pPr>
                      <a:r>
                        <a:rPr kumimoji="0" lang="en-US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Diarrhetic</a:t>
                      </a: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shellfish poisons (</a:t>
                      </a:r>
                      <a:r>
                        <a:rPr kumimoji="0" lang="en-US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DSP</a:t>
                      </a: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)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Char char=""/>
                        <a:tabLst>
                          <a:tab pos="228600" algn="l"/>
                        </a:tabLst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Amnesic shellfish poisons (ASP)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Char char=""/>
                        <a:tabLst>
                          <a:tab pos="228600" algn="l"/>
                        </a:tabLst>
                      </a:pPr>
                      <a:r>
                        <a:rPr kumimoji="0" lang="en-US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Cyanobacterial</a:t>
                      </a: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toxins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Char char=""/>
                        <a:tabLst>
                          <a:tab pos="228600" algn="l"/>
                        </a:tabLst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Ciguatera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1552" name="Rectangle 32"/>
          <p:cNvSpPr>
            <a:spLocks noChangeArrowheads="1"/>
          </p:cNvSpPr>
          <p:nvPr/>
        </p:nvSpPr>
        <p:spPr bwMode="auto">
          <a:xfrm>
            <a:off x="0" y="37945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3659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-609600" y="1276350"/>
            <a:ext cx="7162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BAHAYA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MIKROBIOLOGIS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828800" y="1733550"/>
            <a:ext cx="3886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BAKTERI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PATOGEN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447800" y="2495550"/>
            <a:ext cx="5943600" cy="213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>
                <a:solidFill>
                  <a:srgbClr val="0070C0"/>
                </a:solidFill>
              </a:rPr>
              <a:t>Salmonella sp. </a:t>
            </a:r>
          </a:p>
          <a:p>
            <a:pPr marL="800100" lvl="1" indent="-342900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b="1" i="1" dirty="0">
                <a:solidFill>
                  <a:srgbClr val="0070C0"/>
                </a:solidFill>
              </a:rPr>
              <a:t> Clostridium </a:t>
            </a:r>
            <a:r>
              <a:rPr lang="en-US" sz="1600" b="1" i="1" dirty="0" err="1">
                <a:solidFill>
                  <a:srgbClr val="0070C0"/>
                </a:solidFill>
              </a:rPr>
              <a:t>perfringens</a:t>
            </a:r>
            <a:endParaRPr lang="en-US" sz="1600" b="1" i="1" dirty="0">
              <a:solidFill>
                <a:srgbClr val="0070C0"/>
              </a:solidFill>
            </a:endParaRPr>
          </a:p>
          <a:p>
            <a:pPr marL="800100" lvl="1" indent="-342900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b="1" i="1" dirty="0">
                <a:solidFill>
                  <a:srgbClr val="0070C0"/>
                </a:solidFill>
              </a:rPr>
              <a:t>Vibrio </a:t>
            </a:r>
            <a:r>
              <a:rPr lang="en-US" sz="1600" b="1" i="1" dirty="0" err="1">
                <a:solidFill>
                  <a:srgbClr val="0070C0"/>
                </a:solidFill>
              </a:rPr>
              <a:t>parahaemolyticus</a:t>
            </a:r>
            <a:endParaRPr lang="en-US" sz="1600" b="1" i="1" dirty="0">
              <a:solidFill>
                <a:srgbClr val="0070C0"/>
              </a:solidFill>
            </a:endParaRPr>
          </a:p>
          <a:p>
            <a:pPr marL="800100" lvl="1" indent="-342900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b="1" i="1" dirty="0">
                <a:solidFill>
                  <a:srgbClr val="0070C0"/>
                </a:solidFill>
              </a:rPr>
              <a:t>Escherichia coli</a:t>
            </a:r>
          </a:p>
          <a:p>
            <a:pPr marL="2171700" lvl="4" indent="-342900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b="1" i="1" dirty="0">
                <a:solidFill>
                  <a:srgbClr val="0070C0"/>
                </a:solidFill>
              </a:rPr>
              <a:t> Clostridium </a:t>
            </a:r>
            <a:r>
              <a:rPr lang="en-US" sz="1600" b="1" i="1" dirty="0" err="1">
                <a:solidFill>
                  <a:srgbClr val="0070C0"/>
                </a:solidFill>
              </a:rPr>
              <a:t>botulinum</a:t>
            </a:r>
            <a:endParaRPr lang="en-US" sz="1600" b="1" i="1" dirty="0">
              <a:solidFill>
                <a:srgbClr val="0070C0"/>
              </a:solidFill>
            </a:endParaRPr>
          </a:p>
          <a:p>
            <a:pPr marL="2171700" lvl="4" indent="-342900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b="1" i="1" dirty="0">
                <a:solidFill>
                  <a:srgbClr val="0070C0"/>
                </a:solidFill>
              </a:rPr>
              <a:t>Staphylococcus </a:t>
            </a:r>
            <a:r>
              <a:rPr lang="en-US" sz="1600" b="1" i="1" dirty="0" err="1">
                <a:solidFill>
                  <a:srgbClr val="0070C0"/>
                </a:solidFill>
              </a:rPr>
              <a:t>aureus</a:t>
            </a:r>
            <a:endParaRPr lang="en-US" sz="1600" b="1" i="1" dirty="0">
              <a:solidFill>
                <a:srgbClr val="0070C0"/>
              </a:solidFill>
            </a:endParaRPr>
          </a:p>
          <a:p>
            <a:pPr marL="2171700" lvl="4" indent="-342900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b="1" i="1" dirty="0">
                <a:solidFill>
                  <a:srgbClr val="0070C0"/>
                </a:solidFill>
              </a:rPr>
              <a:t>Pseudomonas </a:t>
            </a:r>
            <a:r>
              <a:rPr lang="en-US" sz="1600" b="1" i="1" dirty="0" err="1">
                <a:solidFill>
                  <a:srgbClr val="0070C0"/>
                </a:solidFill>
              </a:rPr>
              <a:t>cocovenenans</a:t>
            </a:r>
            <a:endParaRPr lang="en-US" sz="1600" b="1" i="1" dirty="0">
              <a:solidFill>
                <a:srgbClr val="0070C0"/>
              </a:solidFill>
            </a:endParaRPr>
          </a:p>
        </p:txBody>
      </p:sp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682" y="1278704"/>
            <a:ext cx="15525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18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1195</TotalTime>
  <Words>1524</Words>
  <Application>Microsoft Office PowerPoint</Application>
  <PresentationFormat>On-screen Show (16:9)</PresentationFormat>
  <Paragraphs>286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60" baseType="lpstr">
      <vt:lpstr>Arial</vt:lpstr>
      <vt:lpstr>Arial Narrow</vt:lpstr>
      <vt:lpstr>Calibri</vt:lpstr>
      <vt:lpstr>Californian FB</vt:lpstr>
      <vt:lpstr>Impact</vt:lpstr>
      <vt:lpstr>Monotype Corsiva</vt:lpstr>
      <vt:lpstr>MS Outlook</vt:lpstr>
      <vt:lpstr>OCR A Extended</vt:lpstr>
      <vt:lpstr>Symbol</vt:lpstr>
      <vt:lpstr>Tahoma</vt:lpstr>
      <vt:lpstr>Times New Roman</vt:lpstr>
      <vt:lpstr>Trebuchet MS</vt:lpstr>
      <vt:lpstr>Wingdings</vt:lpstr>
      <vt:lpstr>Office Theme</vt:lpstr>
      <vt:lpstr>1_Office Theme</vt:lpstr>
      <vt:lpstr>Identifikasi Jenis Bahaya pada Pangan </vt:lpstr>
      <vt:lpstr>Definisi</vt:lpstr>
      <vt:lpstr>PowerPoint Presentation</vt:lpstr>
      <vt:lpstr>Sumber bahaya Biologis</vt:lpstr>
      <vt:lpstr>PowerPoint Presentation</vt:lpstr>
      <vt:lpstr>Kebutuhan mikrooragnisme</vt:lpstr>
      <vt:lpstr>Foodborne Illness Caused By  Bacterial Pathogens </vt:lpstr>
      <vt:lpstr>Pengelompokan bahaya biologis berdasarkan jenisnya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MENGHINDARI BAHAYA MIKROBIOLOGIS</vt:lpstr>
      <vt:lpstr>Bahaya kimia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Pengendalian Bahaya Kimia </vt:lpstr>
      <vt:lpstr>BAHAYA FISIK</vt:lpstr>
      <vt:lpstr>MENGENDALIKAN KONTAMINASI BAHAYA FISIK</vt:lpstr>
      <vt:lpstr>Pengelompokan aspek sumber bahaya</vt:lpstr>
      <vt:lpstr>1. Material</vt:lpstr>
      <vt:lpstr>2. Methods </vt:lpstr>
      <vt:lpstr>3. Machines</vt:lpstr>
      <vt:lpstr>4. Man power</vt:lpstr>
      <vt:lpstr>5. Infrastructure and environment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Windows User</cp:lastModifiedBy>
  <cp:revision>137</cp:revision>
  <dcterms:created xsi:type="dcterms:W3CDTF">2013-08-21T19:17:07Z</dcterms:created>
  <dcterms:modified xsi:type="dcterms:W3CDTF">2021-03-10T00:42:17Z</dcterms:modified>
</cp:coreProperties>
</file>