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25" r:id="rId5"/>
    <p:sldId id="331" r:id="rId6"/>
    <p:sldId id="332" r:id="rId7"/>
    <p:sldId id="336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3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135"/>
    <a:srgbClr val="BDA07D"/>
    <a:srgbClr val="F5F9F9"/>
    <a:srgbClr val="627272"/>
    <a:srgbClr val="93A5A8"/>
    <a:srgbClr val="3E7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7292A2E-F333-43FB-9621-5CBBE7FDCDCB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094" autoAdjust="0"/>
  </p:normalViewPr>
  <p:slideViewPr>
    <p:cSldViewPr snapToGrid="0">
      <p:cViewPr varScale="1">
        <p:scale>
          <a:sx n="59" d="100"/>
          <a:sy n="59" d="100"/>
        </p:scale>
        <p:origin x="109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AF03AE-1CC2-475F-B909-50970E9699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63C45E-73BA-4C86-A24F-A5006B4E7B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7A4CE-17BB-4BB2-AC7B-97495293E2AC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1DB874-DF6A-4AFA-8055-4AD7EE4CE3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7078F-04CB-4625-B536-5BCAA2EC6C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EF92D-82DD-4142-BCE8-036B91487D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70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6C8F5-2FDA-4718-81AA-24F4816BBD56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EC616-C518-4358-9496-6C33B2F5F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91A476F7-D5C8-1CEC-9F4A-86A24C0BF3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5455" t="5126"/>
          <a:stretch/>
        </p:blipFill>
        <p:spPr>
          <a:xfrm>
            <a:off x="0" y="0"/>
            <a:ext cx="5423337" cy="5356522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D0CBB0B7-F53E-97B4-C0F5-2D1842F1D23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14735" y="726953"/>
            <a:ext cx="3069021" cy="23816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ABE1252-9BC4-8186-499A-2A7107C29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15203" y="0"/>
            <a:ext cx="2045247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8096" y="667512"/>
            <a:ext cx="5916168" cy="4873752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5000" cap="all" spc="2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8096" y="5568696"/>
            <a:ext cx="5276088" cy="85953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54112" y="947737"/>
            <a:ext cx="4048124" cy="4962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277970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3F9824-10E6-81A0-0A31-9658CC009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383"/>
            <a:ext cx="121920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002FB0-0A62-2FA3-FB8D-3275F107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760"/>
            <a:ext cx="10890504" cy="1545336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5BF220-87F8-C1D3-102B-15C9BF2EE47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04672" y="2093976"/>
            <a:ext cx="10469880" cy="4014216"/>
          </a:xfrm>
          <a:noFill/>
        </p:spPr>
        <p:txBody>
          <a:bodyPr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7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E4764D-8226-78DF-9303-299C95FA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8984" y="0"/>
            <a:ext cx="1336431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7C27D79-5B49-F06F-29C2-BF64295274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53477" y="5154421"/>
            <a:ext cx="3279227" cy="122971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1545B34A-525D-FD4C-2384-D583B495C0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5455" t="5126"/>
          <a:stretch/>
        </p:blipFill>
        <p:spPr>
          <a:xfrm flipH="1">
            <a:off x="6768663" y="1729776"/>
            <a:ext cx="5423337" cy="535652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1B59FA15-E93F-D07D-D82B-86E08C540E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2704" y="795528"/>
            <a:ext cx="6099048" cy="5120640"/>
          </a:xfrm>
          <a:prstGeom prst="rect">
            <a:avLst/>
          </a:prstGeom>
          <a:solidFill>
            <a:schemeClr val="tx1">
              <a:alpha val="5000"/>
            </a:schemeClr>
          </a:solidFill>
        </p:spPr>
        <p:txBody>
          <a:bodyPr anchor="ctr"/>
          <a:lstStyle>
            <a:lvl1pPr>
              <a:lnSpc>
                <a:spcPct val="90000"/>
              </a:lnSpc>
              <a:defRPr sz="4800" cap="all" spc="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F1B2B40-3852-2BC5-AA67-3AC0C94B535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6072" y="950976"/>
            <a:ext cx="4050792" cy="49651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4185421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177962F-BF83-8BF0-521C-AC2FE18512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27085" b="-104"/>
          <a:stretch/>
        </p:blipFill>
        <p:spPr>
          <a:xfrm rot="5400000">
            <a:off x="7746274" y="2898378"/>
            <a:ext cx="3089740" cy="48767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D003ACC-3116-807F-81D2-E8057D4C2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383"/>
            <a:ext cx="121920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43485B2-AA3A-87CC-3B1B-A193C6EB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760"/>
            <a:ext cx="10890504" cy="1545336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6EF9689-52F4-4A6F-BEAC-E0B840C11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2093976"/>
            <a:ext cx="5833872" cy="3776472"/>
          </a:xfrm>
          <a:solidFill>
            <a:schemeClr val="bg1">
              <a:lumMod val="95000"/>
            </a:schemeClr>
          </a:solidFill>
        </p:spPr>
        <p:txBody>
          <a:bodyPr rIns="91440" anchor="t" anchorCtr="0">
            <a:normAutofit/>
          </a:bodyPr>
          <a:lstStyle>
            <a:lvl1pPr marL="457200" indent="-457200">
              <a:spcAft>
                <a:spcPts val="1800"/>
              </a:spcAft>
              <a:buFont typeface="+mj-lt"/>
              <a:buAutoNum type="arabicPeriod"/>
              <a:defRPr sz="2000"/>
            </a:lvl1pPr>
            <a:lvl2pPr marL="914400" indent="-457200">
              <a:buFont typeface="+mj-lt"/>
              <a:buAutoNum type="alphaLcPeriod"/>
              <a:defRPr sz="1800"/>
            </a:lvl2pPr>
            <a:lvl3pPr marL="1371600" indent="-457200">
              <a:buFont typeface="+mj-lt"/>
              <a:buAutoNum type="arabicParenR"/>
              <a:defRPr sz="1600"/>
            </a:lvl3pPr>
            <a:lvl4pPr marL="1828800" indent="-457200">
              <a:buFont typeface="+mj-lt"/>
              <a:buAutoNum type="alphaLcParenR"/>
              <a:defRPr sz="1400"/>
            </a:lvl4pPr>
            <a:lvl5pPr marL="2286000" indent="-457200">
              <a:buFont typeface="+mj-lt"/>
              <a:buAutoNum type="romanLcPeriod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B532826-83B5-DC67-7DDB-45FD78E830A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306056" y="2093976"/>
            <a:ext cx="3172968" cy="3776472"/>
          </a:xfrm>
          <a:noFill/>
        </p:spPr>
        <p:txBody>
          <a:bodyPr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904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47051E-220B-9586-3E85-05AF9DC9B6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15203" y="0"/>
            <a:ext cx="2045247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8FA6629-B230-F528-AAE3-D182D963F0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27085" b="-104"/>
          <a:stretch/>
        </p:blipFill>
        <p:spPr>
          <a:xfrm rot="10800000">
            <a:off x="0" y="671161"/>
            <a:ext cx="3089740" cy="4876799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7FA0390C-256A-CE3C-1348-C39DBAE01D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37644" y="655677"/>
            <a:ext cx="2438400" cy="20701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8096" y="667512"/>
            <a:ext cx="5916168" cy="366674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800" cap="all" spc="2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8096" y="4636008"/>
            <a:ext cx="5276088" cy="155448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54112" y="947737"/>
            <a:ext cx="4023360" cy="4962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55356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FED2A3BD-B73E-1BD7-6B8B-22C9FB1248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27085" b="-104"/>
          <a:stretch/>
        </p:blipFill>
        <p:spPr>
          <a:xfrm rot="10800000">
            <a:off x="0" y="671161"/>
            <a:ext cx="3089740" cy="48767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B3FCFB4-857F-ED0B-D469-F2A392F06B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42482" y="0"/>
            <a:ext cx="2049517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0604BC-34A9-95A0-8560-88E754717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9911255" y="0"/>
            <a:ext cx="45719" cy="6858000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F2F08ED-0715-2E8A-476E-A005A7D75B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9013145" y="4934929"/>
            <a:ext cx="1841938" cy="9689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667512"/>
            <a:ext cx="3291840" cy="551383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512" y="667512"/>
            <a:ext cx="4105656" cy="556869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3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248277F-DB00-5149-6533-E8AEF0BAD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73518" y="0"/>
            <a:ext cx="1334321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067A69A-84EE-0E71-D053-F462EBCC8E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63520" y="655677"/>
            <a:ext cx="2438400" cy="20701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048" y="658368"/>
            <a:ext cx="5486400" cy="36210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b"/>
          <a:lstStyle>
            <a:lvl1pPr>
              <a:lnSpc>
                <a:spcPct val="90000"/>
              </a:lnSpc>
              <a:defRPr sz="4800" cap="all" spc="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30936" y="576072"/>
            <a:ext cx="4023360" cy="54955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048" y="4553712"/>
            <a:ext cx="5486400" cy="10058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2400" b="0" i="0" spc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</p:spTree>
    <p:extLst>
      <p:ext uri="{BB962C8B-B14F-4D97-AF65-F5344CB8AC3E}">
        <p14:creationId xmlns:p14="http://schemas.microsoft.com/office/powerpoint/2010/main" val="345133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E17B23C3-2F98-4465-21EA-A49296DA1F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27085" b="-104"/>
          <a:stretch/>
        </p:blipFill>
        <p:spPr>
          <a:xfrm rot="5400000">
            <a:off x="7746274" y="2898378"/>
            <a:ext cx="3089740" cy="48767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397A4D6-9D7A-63FE-63C9-A585FFE05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383"/>
            <a:ext cx="121920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760"/>
            <a:ext cx="10149840" cy="1545336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2093976"/>
            <a:ext cx="4370832" cy="3776472"/>
          </a:xfrm>
          <a:solidFill>
            <a:schemeClr val="bg1">
              <a:lumMod val="95000"/>
            </a:schemeClr>
          </a:solidFill>
        </p:spPr>
        <p:txBody>
          <a:bodyPr rIns="45720"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A182AF-83EB-0BA6-3ADD-B49BDD9E37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99048" y="2112264"/>
            <a:ext cx="4370832" cy="3776472"/>
          </a:xfrm>
          <a:noFill/>
        </p:spPr>
        <p:txBody>
          <a:bodyPr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8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7C8AFE-E640-9C6A-F20C-CDE1D4EF5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27476" y="0"/>
            <a:ext cx="1334321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31CF2607-B5C7-9992-C51D-DD5E7FC5F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79827" y="3157140"/>
            <a:ext cx="2438400" cy="207010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6D2F83CD-8345-462A-4412-5A54CB1FDD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8916"/>
          <a:stretch/>
        </p:blipFill>
        <p:spPr>
          <a:xfrm>
            <a:off x="0" y="3950466"/>
            <a:ext cx="3005804" cy="222436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8096" y="685800"/>
            <a:ext cx="5486400" cy="3383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b"/>
          <a:lstStyle>
            <a:lvl1pPr>
              <a:lnSpc>
                <a:spcPct val="90000"/>
              </a:lnSpc>
              <a:defRPr sz="4800" cap="all" spc="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8096" y="4343400"/>
            <a:ext cx="5486400" cy="1005840"/>
          </a:xfrm>
          <a:prstGeom prst="rect">
            <a:avLst/>
          </a:prstGeom>
          <a:solidFill>
            <a:schemeClr val="tx1">
              <a:alpha val="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2400" b="0" i="0" spc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684264" y="576072"/>
            <a:ext cx="4023360" cy="54955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130673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97A4D6-9D7A-63FE-63C9-A585FFE05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383"/>
            <a:ext cx="121920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760"/>
            <a:ext cx="10890504" cy="1545336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2093976"/>
            <a:ext cx="3419856" cy="3776472"/>
          </a:xfrm>
          <a:solidFill>
            <a:schemeClr val="tx1">
              <a:alpha val="5000"/>
            </a:schemeClr>
          </a:solidFill>
        </p:spPr>
        <p:txBody>
          <a:bodyPr rIns="45720" anchor="t" anchorCtr="0">
            <a:normAutofit/>
          </a:bodyPr>
          <a:lstStyle>
            <a:lvl1pPr>
              <a:spcAft>
                <a:spcPts val="1800"/>
              </a:spcAft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A182AF-83EB-0BA6-3ADD-B49BDD9E37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64608" y="2093976"/>
            <a:ext cx="6382512" cy="3749040"/>
          </a:xfrm>
          <a:noFill/>
        </p:spPr>
        <p:txBody>
          <a:bodyPr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CB897DD0-4462-B31B-50A9-D399FD0F58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3529"/>
          <a:stretch/>
        </p:blipFill>
        <p:spPr>
          <a:xfrm>
            <a:off x="3815" y="4389845"/>
            <a:ext cx="5024198" cy="246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42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5EA319-BD06-493B-D1CD-EC2AF7394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47991" y="0"/>
            <a:ext cx="1703832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560446E-E817-5E2A-D76A-43A4168EF1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7246669" y="4842646"/>
            <a:ext cx="1611949" cy="185325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7DC846D-C40C-085A-6A57-EBD733E9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760"/>
            <a:ext cx="6291072" cy="267004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F5F674E-A7FF-FC97-AC6B-9E98247F6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3346704"/>
            <a:ext cx="6016752" cy="2670048"/>
          </a:xfrm>
          <a:solidFill>
            <a:schemeClr val="bg1">
              <a:lumMod val="95000"/>
            </a:schemeClr>
          </a:solidFill>
        </p:spPr>
        <p:txBody>
          <a:bodyPr rIns="45720"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F3752326-0FB4-41C5-2D91-5CBFDC2DA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818120" y="950976"/>
            <a:ext cx="4050792" cy="49651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9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14BC85D4-4139-2AAA-166E-6FBA095A8B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5455" t="5126"/>
          <a:stretch/>
        </p:blipFill>
        <p:spPr>
          <a:xfrm>
            <a:off x="0" y="1729776"/>
            <a:ext cx="5423337" cy="535652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931BC73-A262-809F-6027-25B33F16B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41270" y="0"/>
            <a:ext cx="1250729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AEA2C9-0142-1847-0FE5-307C101C6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683241" y="0"/>
            <a:ext cx="45719" cy="6858000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007DF4F-A4F8-98C7-5975-55CBED0DB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67512"/>
            <a:ext cx="3621024" cy="551383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59D4968-2C08-763C-19C6-591349685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0" y="1161288"/>
            <a:ext cx="5276088" cy="4535424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457200" indent="-457200">
              <a:lnSpc>
                <a:spcPct val="80000"/>
              </a:lnSpc>
              <a:spcAft>
                <a:spcPts val="1800"/>
              </a:spcAft>
              <a:buFont typeface="+mj-lt"/>
              <a:buAutoNum type="arabicPeriod"/>
              <a:defRPr sz="2000"/>
            </a:lvl1pPr>
            <a:lvl2pPr marL="914400" indent="-457200">
              <a:buFont typeface="+mj-lt"/>
              <a:buAutoNum type="alphaLcPeriod"/>
              <a:defRPr sz="1800"/>
            </a:lvl2pPr>
            <a:lvl3pPr marL="1371600" indent="-457200">
              <a:buFont typeface="+mj-lt"/>
              <a:buAutoNum type="arabicParenR"/>
              <a:defRPr sz="1600"/>
            </a:lvl3pPr>
            <a:lvl4pPr marL="1714500" indent="-342900">
              <a:buFont typeface="+mj-lt"/>
              <a:buAutoNum type="alphaLcParenR"/>
              <a:defRPr sz="1400"/>
            </a:lvl4pPr>
            <a:lvl5pPr marL="2228850" indent="-400050">
              <a:buFont typeface="+mj-lt"/>
              <a:buAutoNum type="romanLcPeriod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53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0B854-EF27-FB51-FED5-D9C462D78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383"/>
            <a:ext cx="121920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AF96D3-D3E2-FEAC-EE69-279502A5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760"/>
            <a:ext cx="10890504" cy="1545336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A9ADD0-45A7-DB71-D010-70B5B174C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2093976"/>
            <a:ext cx="2880360" cy="3776472"/>
          </a:xfrm>
          <a:solidFill>
            <a:schemeClr val="tx1">
              <a:alpha val="5000"/>
            </a:schemeClr>
          </a:solidFill>
        </p:spPr>
        <p:txBody>
          <a:bodyPr rIns="45720"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4ECD368-DD7D-CC8B-3678-D0BFE829181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61104" y="2093976"/>
            <a:ext cx="6967728" cy="4014216"/>
          </a:xfrm>
          <a:noFill/>
        </p:spPr>
        <p:txBody>
          <a:bodyPr anchor="t" anchorCtr="0">
            <a:normAutofit/>
          </a:bodyPr>
          <a:lstStyle>
            <a:lvl1pPr>
              <a:spcAft>
                <a:spcPts val="18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96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B4E19-B10C-43FA-AB4B-5D0396BD6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15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552B-0CAD-4920-B258-233A9F86D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15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83FFB-15A3-4B11-A130-4565577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15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75F976-A881-DB46-9D98-9D55727C1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C7589-D4CD-50AB-9AA4-198FD4932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710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5" r:id="rId4"/>
    <p:sldLayoutId id="2147483683" r:id="rId5"/>
    <p:sldLayoutId id="2147483684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79680-7C22-BFF1-165D-52AB411C0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667512"/>
            <a:ext cx="5916168" cy="3509072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Bodoni Bd BT" panose="02070803080706020303" pitchFamily="18" charset="0"/>
              </a:rPr>
              <a:t>PRINSIP KARANTINA KESEHATAN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F459B-002E-E89C-3A0E-589730DD71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96" y="5568696"/>
            <a:ext cx="5276088" cy="859536"/>
          </a:xfrm>
        </p:spPr>
        <p:txBody>
          <a:bodyPr/>
          <a:lstStyle/>
          <a:p>
            <a:r>
              <a:rPr lang="en-US" dirty="0">
                <a:latin typeface="Bodoni Bd BT" panose="02070803080706020303" pitchFamily="18" charset="0"/>
              </a:rPr>
              <a:t>SEPTIA DWI CAHYANI, S.KL., M.KL</a:t>
            </a:r>
          </a:p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74D8AA7-2D6F-86A5-384E-3CBC7D56841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C3894C1-AE7D-61F5-D7D6-20D55F20A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77" y="1859415"/>
            <a:ext cx="5459423" cy="313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765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EAF6-0796-B674-EC94-B9393FA3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667512"/>
            <a:ext cx="6986016" cy="4873752"/>
          </a:xfrm>
        </p:spPr>
        <p:txBody>
          <a:bodyPr>
            <a:noAutofit/>
          </a:bodyPr>
          <a:lstStyle/>
          <a:p>
            <a:r>
              <a:rPr lang="en-US" sz="5400" dirty="0">
                <a:latin typeface="Bodoni Bd BT" panose="02070803080706020303" pitchFamily="18" charset="0"/>
              </a:rPr>
              <a:t>TATA LAKSANA PENYAKIT KEKARANTINAAN</a:t>
            </a:r>
            <a:endParaRPr lang="en-ID" sz="5400" dirty="0">
              <a:latin typeface="Bodoni Bd BT" panose="020708030807060203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1F8E3-AA20-07C6-AA9D-EAD40A3C94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0A88491-9DDA-EC6A-A092-4C3B970077E3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9" r="20859"/>
          <a:stretch>
            <a:fillRect/>
          </a:stretch>
        </p:blipFill>
        <p:spPr bwMode="auto">
          <a:xfrm>
            <a:off x="7753350" y="947738"/>
            <a:ext cx="4048125" cy="496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73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0F905-5235-BF75-D250-90AC4BEB6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5" y="667512"/>
            <a:ext cx="3853331" cy="5513832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Identifikasi</a:t>
            </a:r>
            <a:r>
              <a:rPr lang="en-US" sz="54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dan </a:t>
            </a:r>
            <a:r>
              <a:rPr lang="en-US" sz="5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Pelaporan</a:t>
            </a:r>
            <a:r>
              <a:rPr lang="en-US" sz="54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Dini</a:t>
            </a:r>
            <a:endParaRPr lang="en-ID" sz="5400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16161-7D8B-C759-50FD-56DCBBF47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0357" y="970463"/>
            <a:ext cx="6573548" cy="556869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Sistem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Surveilans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Kuat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Sistem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surveilans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penyakit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kuat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kunci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untuk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mendeteksi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dini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merespon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cepat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.</a:t>
            </a:r>
            <a:endParaRPr lang="en-US" sz="28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Alur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Pelaporan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Kasus</a:t>
            </a:r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Laporan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kasus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suspek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penyakit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kekarantinaan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harus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dilakukan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secara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cepat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melalui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jalur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jelas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Puskesmas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→ Dinas Kesehatan →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Kemenkes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Indikator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Keberhasilan</a:t>
            </a:r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  <a:ea typeface="Instrument Sans Semi Bold" pitchFamily="34" charset="-122"/>
                <a:cs typeface="Instrument Sans Semi Bold" pitchFamily="34" charset="-120"/>
                <a:sym typeface="Wingdings" panose="05000000000000000000" pitchFamily="2" charset="2"/>
              </a:rPr>
              <a:t> 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Waktu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tanggap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(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respon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time)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kurang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dari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24 jam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setelah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laporan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diterima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indikator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keberhasilan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Instrument Sans Medium" pitchFamily="34" charset="-122"/>
                <a:cs typeface="Instrument Sans Medium" pitchFamily="34" charset="-120"/>
              </a:rPr>
              <a:t>.</a:t>
            </a:r>
            <a:endParaRPr lang="en-US" sz="28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432381-2DF8-D25F-313B-9F335868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94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BF9CE-C7AD-7C03-B245-79977B155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Prosedur</a:t>
            </a:r>
            <a:r>
              <a:rPr lang="en-US" sz="54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sz="5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Karantina</a:t>
            </a:r>
            <a:r>
              <a:rPr lang="en-US" sz="54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dan </a:t>
            </a:r>
            <a:r>
              <a:rPr lang="en-US" sz="5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Isolasi</a:t>
            </a:r>
            <a:br>
              <a:rPr lang="en-US" sz="5400" dirty="0">
                <a:solidFill>
                  <a:schemeClr val="tx1"/>
                </a:solidFill>
                <a:latin typeface="Bodoni Bd BT" panose="02070803080706020303" pitchFamily="18" charset="0"/>
              </a:rPr>
            </a:br>
            <a:endParaRPr lang="en-ID" sz="5400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21251-8362-2F48-3B38-F0E9ACCD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294D3143-16A8-EA75-E8FF-02800B10A79D}"/>
              </a:ext>
            </a:extLst>
          </p:cNvPr>
          <p:cNvSpPr/>
          <p:nvPr/>
        </p:nvSpPr>
        <p:spPr>
          <a:xfrm>
            <a:off x="4352536" y="667512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6" name="Text 3">
            <a:extLst>
              <a:ext uri="{FF2B5EF4-FFF2-40B4-BE49-F238E27FC236}">
                <a16:creationId xmlns:a16="http://schemas.microsoft.com/office/drawing/2014/main" id="{5331DD24-DF34-365A-5701-E86C057BE869}"/>
              </a:ext>
            </a:extLst>
          </p:cNvPr>
          <p:cNvSpPr/>
          <p:nvPr/>
        </p:nvSpPr>
        <p:spPr>
          <a:xfrm>
            <a:off x="5155438" y="559760"/>
            <a:ext cx="4955957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Karantina adalah pembatasan pergerakan orang, barang, atau hewan yang diduga terinfeksi.</a:t>
            </a:r>
            <a:endParaRPr lang="en-US" sz="1750" dirty="0"/>
          </a:p>
        </p:txBody>
      </p:sp>
      <p:sp>
        <p:nvSpPr>
          <p:cNvPr id="7" name="Shape 4">
            <a:extLst>
              <a:ext uri="{FF2B5EF4-FFF2-40B4-BE49-F238E27FC236}">
                <a16:creationId xmlns:a16="http://schemas.microsoft.com/office/drawing/2014/main" id="{4ACD8FB1-869B-D75B-D160-5A3BE55756EC}"/>
              </a:ext>
            </a:extLst>
          </p:cNvPr>
          <p:cNvSpPr/>
          <p:nvPr/>
        </p:nvSpPr>
        <p:spPr>
          <a:xfrm>
            <a:off x="4352536" y="2063579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8" name="Shape 4">
            <a:extLst>
              <a:ext uri="{FF2B5EF4-FFF2-40B4-BE49-F238E27FC236}">
                <a16:creationId xmlns:a16="http://schemas.microsoft.com/office/drawing/2014/main" id="{58DFA7EC-487C-D935-8A7E-E5A3AFA1FFC9}"/>
              </a:ext>
            </a:extLst>
          </p:cNvPr>
          <p:cNvSpPr/>
          <p:nvPr/>
        </p:nvSpPr>
        <p:spPr>
          <a:xfrm>
            <a:off x="4318201" y="342442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10" name="Shape 4">
            <a:extLst>
              <a:ext uri="{FF2B5EF4-FFF2-40B4-BE49-F238E27FC236}">
                <a16:creationId xmlns:a16="http://schemas.microsoft.com/office/drawing/2014/main" id="{63CEA524-E1F2-9120-B70E-72E4C55FC51A}"/>
              </a:ext>
            </a:extLst>
          </p:cNvPr>
          <p:cNvSpPr/>
          <p:nvPr/>
        </p:nvSpPr>
        <p:spPr>
          <a:xfrm>
            <a:off x="4352536" y="4785277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11" name="Text 6">
            <a:extLst>
              <a:ext uri="{FF2B5EF4-FFF2-40B4-BE49-F238E27FC236}">
                <a16:creationId xmlns:a16="http://schemas.microsoft.com/office/drawing/2014/main" id="{DB3F3B24-BE0A-2ACA-DBEC-2CAE7E43B40C}"/>
              </a:ext>
            </a:extLst>
          </p:cNvPr>
          <p:cNvSpPr/>
          <p:nvPr/>
        </p:nvSpPr>
        <p:spPr>
          <a:xfrm>
            <a:off x="5155438" y="1848076"/>
            <a:ext cx="4955957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Isolasi memisahkan orang, barang, atau hewan yang terkonfirmasi terinfeksi dari orang sehat.</a:t>
            </a:r>
            <a:endParaRPr lang="en-US" sz="1750" dirty="0"/>
          </a:p>
        </p:txBody>
      </p:sp>
      <p:sp>
        <p:nvSpPr>
          <p:cNvPr id="12" name="Text 9">
            <a:extLst>
              <a:ext uri="{FF2B5EF4-FFF2-40B4-BE49-F238E27FC236}">
                <a16:creationId xmlns:a16="http://schemas.microsoft.com/office/drawing/2014/main" id="{AD18F48C-F6EE-6288-3901-201755EF2B00}"/>
              </a:ext>
            </a:extLst>
          </p:cNvPr>
          <p:cNvSpPr/>
          <p:nvPr/>
        </p:nvSpPr>
        <p:spPr>
          <a:xfrm>
            <a:off x="5086769" y="3309155"/>
            <a:ext cx="5024626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SOP Karantina dan Isolasi memberikan panduan untuk menangani pasien di fasilitas kesehatan dan wilayah tertentu.</a:t>
            </a:r>
            <a:endParaRPr lang="en-US" sz="1750" dirty="0"/>
          </a:p>
        </p:txBody>
      </p:sp>
      <p:sp>
        <p:nvSpPr>
          <p:cNvPr id="13" name="Text 12">
            <a:extLst>
              <a:ext uri="{FF2B5EF4-FFF2-40B4-BE49-F238E27FC236}">
                <a16:creationId xmlns:a16="http://schemas.microsoft.com/office/drawing/2014/main" id="{513C442C-B256-34F6-E343-FC3C33815642}"/>
              </a:ext>
            </a:extLst>
          </p:cNvPr>
          <p:cNvSpPr/>
          <p:nvPr/>
        </p:nvSpPr>
        <p:spPr>
          <a:xfrm>
            <a:off x="5009061" y="4685924"/>
            <a:ext cx="5024626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Durasi karantina tergantung pada jenis penyakit dan tingkat risiko penularan.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2654210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11956-387C-150F-481D-2B9E2B6D4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5" y="667512"/>
            <a:ext cx="3853331" cy="5513832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Pengendalian</a:t>
            </a:r>
            <a:r>
              <a:rPr lang="en-US" sz="48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Infeksi</a:t>
            </a:r>
            <a:r>
              <a:rPr lang="en-US" sz="48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dan </a:t>
            </a:r>
            <a:r>
              <a:rPr lang="en-US" sz="48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Pencegahan</a:t>
            </a:r>
            <a:br>
              <a:rPr lang="en-US" sz="4800" dirty="0">
                <a:solidFill>
                  <a:schemeClr val="tx1"/>
                </a:solidFill>
                <a:latin typeface="Bodoni Bd BT" panose="02070803080706020303" pitchFamily="18" charset="0"/>
              </a:rPr>
            </a:br>
            <a:endParaRPr lang="en-ID" sz="4800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42FEB-37E3-82A5-F28F-A17898E5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932AEF67-8818-37E5-7AD9-64ECAF9FC25B}"/>
              </a:ext>
            </a:extLst>
          </p:cNvPr>
          <p:cNvSpPr/>
          <p:nvPr/>
        </p:nvSpPr>
        <p:spPr>
          <a:xfrm>
            <a:off x="4765279" y="218562"/>
            <a:ext cx="3664863" cy="2263464"/>
          </a:xfrm>
          <a:prstGeom prst="roundRect">
            <a:avLst>
              <a:gd name="adj" fmla="val 3435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</p:sp>
      <p:sp>
        <p:nvSpPr>
          <p:cNvPr id="6" name="Text 2">
            <a:extLst>
              <a:ext uri="{FF2B5EF4-FFF2-40B4-BE49-F238E27FC236}">
                <a16:creationId xmlns:a16="http://schemas.microsoft.com/office/drawing/2014/main" id="{D78D5F18-FBA6-BDA9-8F75-3FBA17800A82}"/>
              </a:ext>
            </a:extLst>
          </p:cNvPr>
          <p:cNvSpPr/>
          <p:nvPr/>
        </p:nvSpPr>
        <p:spPr>
          <a:xfrm>
            <a:off x="5122429" y="217940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dirty="0">
                <a:solidFill>
                  <a:srgbClr val="CFD0D8"/>
                </a:solidFill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Cuci Tangan</a:t>
            </a:r>
            <a:endParaRPr lang="en-US" sz="2200" dirty="0"/>
          </a:p>
        </p:txBody>
      </p:sp>
      <p:sp>
        <p:nvSpPr>
          <p:cNvPr id="7" name="Text 3">
            <a:extLst>
              <a:ext uri="{FF2B5EF4-FFF2-40B4-BE49-F238E27FC236}">
                <a16:creationId xmlns:a16="http://schemas.microsoft.com/office/drawing/2014/main" id="{1DA75206-FC86-9216-1D25-7C4C10BCDDCC}"/>
              </a:ext>
            </a:extLst>
          </p:cNvPr>
          <p:cNvSpPr/>
          <p:nvPr/>
        </p:nvSpPr>
        <p:spPr>
          <a:xfrm>
            <a:off x="4999712" y="667512"/>
            <a:ext cx="3195995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CFD0D8"/>
                </a:solidFill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Cuci tangan dengan sabun dan air mengalir selama 20 detik, terutama sebelum dan sesudah kontak dengan pasien.</a:t>
            </a:r>
            <a:endParaRPr lang="en-US" sz="1750" dirty="0"/>
          </a:p>
        </p:txBody>
      </p:sp>
      <p:sp>
        <p:nvSpPr>
          <p:cNvPr id="8" name="Shape 4">
            <a:extLst>
              <a:ext uri="{FF2B5EF4-FFF2-40B4-BE49-F238E27FC236}">
                <a16:creationId xmlns:a16="http://schemas.microsoft.com/office/drawing/2014/main" id="{B3E4FDA2-D6C4-2DCB-0AD0-F52FFAF2916F}"/>
              </a:ext>
            </a:extLst>
          </p:cNvPr>
          <p:cNvSpPr/>
          <p:nvPr/>
        </p:nvSpPr>
        <p:spPr>
          <a:xfrm>
            <a:off x="5122429" y="2577268"/>
            <a:ext cx="3664863" cy="2263464"/>
          </a:xfrm>
          <a:prstGeom prst="roundRect">
            <a:avLst>
              <a:gd name="adj" fmla="val 3435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  <p:txBody>
          <a:bodyPr/>
          <a:lstStyle/>
          <a:p>
            <a:endParaRPr lang="en-ID" dirty="0"/>
          </a:p>
        </p:txBody>
      </p:sp>
      <p:sp>
        <p:nvSpPr>
          <p:cNvPr id="9" name="Text 5">
            <a:extLst>
              <a:ext uri="{FF2B5EF4-FFF2-40B4-BE49-F238E27FC236}">
                <a16:creationId xmlns:a16="http://schemas.microsoft.com/office/drawing/2014/main" id="{A76F6123-89E2-FA8F-A63C-EF2ECE4EE386}"/>
              </a:ext>
            </a:extLst>
          </p:cNvPr>
          <p:cNvSpPr/>
          <p:nvPr/>
        </p:nvSpPr>
        <p:spPr>
          <a:xfrm>
            <a:off x="5342020" y="269130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dirty="0">
                <a:solidFill>
                  <a:srgbClr val="CFD0D8"/>
                </a:solidFill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Penggunaan APD</a:t>
            </a:r>
            <a:endParaRPr lang="en-US" sz="2200" dirty="0"/>
          </a:p>
        </p:txBody>
      </p:sp>
      <p:sp>
        <p:nvSpPr>
          <p:cNvPr id="10" name="Text 6">
            <a:extLst>
              <a:ext uri="{FF2B5EF4-FFF2-40B4-BE49-F238E27FC236}">
                <a16:creationId xmlns:a16="http://schemas.microsoft.com/office/drawing/2014/main" id="{A31A798B-F4A2-F45D-90DE-3BF1730104CD}"/>
              </a:ext>
            </a:extLst>
          </p:cNvPr>
          <p:cNvSpPr/>
          <p:nvPr/>
        </p:nvSpPr>
        <p:spPr>
          <a:xfrm>
            <a:off x="5414605" y="3045635"/>
            <a:ext cx="3195995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CFD0D8"/>
                </a:solidFill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Gunakan APD yang sesuai dengan tingkat risiko penularan untuk melindungi diri dari infeksi.</a:t>
            </a:r>
            <a:endParaRPr lang="en-US" sz="1750" dirty="0"/>
          </a:p>
        </p:txBody>
      </p:sp>
      <p:sp>
        <p:nvSpPr>
          <p:cNvPr id="11" name="Shape 7">
            <a:extLst>
              <a:ext uri="{FF2B5EF4-FFF2-40B4-BE49-F238E27FC236}">
                <a16:creationId xmlns:a16="http://schemas.microsoft.com/office/drawing/2014/main" id="{B74AB78D-78FB-23A2-65D2-0C011CA20041}"/>
              </a:ext>
            </a:extLst>
          </p:cNvPr>
          <p:cNvSpPr/>
          <p:nvPr/>
        </p:nvSpPr>
        <p:spPr>
          <a:xfrm>
            <a:off x="7957664" y="4999812"/>
            <a:ext cx="4016253" cy="1685092"/>
          </a:xfrm>
          <a:prstGeom prst="roundRect">
            <a:avLst>
              <a:gd name="adj" fmla="val 5654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E888C168-E568-7D94-1F4D-87C741EC89FD}"/>
              </a:ext>
            </a:extLst>
          </p:cNvPr>
          <p:cNvSpPr/>
          <p:nvPr/>
        </p:nvSpPr>
        <p:spPr>
          <a:xfrm>
            <a:off x="8177255" y="513193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dirty="0">
                <a:solidFill>
                  <a:srgbClr val="CFD0D8"/>
                </a:solidFill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Disinfeksi</a:t>
            </a:r>
            <a:endParaRPr lang="en-US" sz="2200" dirty="0"/>
          </a:p>
        </p:txBody>
      </p:sp>
      <p:sp>
        <p:nvSpPr>
          <p:cNvPr id="13" name="Text 9">
            <a:extLst>
              <a:ext uri="{FF2B5EF4-FFF2-40B4-BE49-F238E27FC236}">
                <a16:creationId xmlns:a16="http://schemas.microsoft.com/office/drawing/2014/main" id="{9649AB58-2855-F818-42DB-E9A8ABCFE06F}"/>
              </a:ext>
            </a:extLst>
          </p:cNvPr>
          <p:cNvSpPr/>
          <p:nvPr/>
        </p:nvSpPr>
        <p:spPr>
          <a:xfrm>
            <a:off x="8292158" y="5513954"/>
            <a:ext cx="3593204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CFD0D8"/>
                </a:solidFill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Disinfektan efektif untuk membunuh patogen di permukaan benda dan lingkungan.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3376952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5EFFA-A9C3-7814-BC5F-1CFAC7B8E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BF6208-9BB3-D0DA-A20A-5AC09294E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67512"/>
            <a:ext cx="3621024" cy="5513832"/>
          </a:xfrm>
        </p:spPr>
        <p:txBody>
          <a:bodyPr/>
          <a:lstStyle/>
          <a:p>
            <a:pPr algn="ctr">
              <a:lnSpc>
                <a:spcPts val="5500"/>
              </a:lnSpc>
            </a:pP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Penanganan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Spesimen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Laboratorium</a:t>
            </a:r>
            <a:b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</a:rPr>
            </a:br>
            <a:endParaRPr lang="en-US" sz="4400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pic>
        <p:nvPicPr>
          <p:cNvPr id="7" name="Image 1" descr="preencoded.png">
            <a:extLst>
              <a:ext uri="{FF2B5EF4-FFF2-40B4-BE49-F238E27FC236}">
                <a16:creationId xmlns:a16="http://schemas.microsoft.com/office/drawing/2014/main" id="{73FFAD62-E69A-62C4-EF69-4150DF7B8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812" y="697403"/>
            <a:ext cx="511731" cy="511731"/>
          </a:xfrm>
          <a:prstGeom prst="rect">
            <a:avLst/>
          </a:prstGeom>
        </p:spPr>
      </p:pic>
      <p:pic>
        <p:nvPicPr>
          <p:cNvPr id="10" name="Image 2" descr="preencoded.png">
            <a:extLst>
              <a:ext uri="{FF2B5EF4-FFF2-40B4-BE49-F238E27FC236}">
                <a16:creationId xmlns:a16="http://schemas.microsoft.com/office/drawing/2014/main" id="{ED60D3EB-3AD5-C974-9A76-46385DB9C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212" y="698715"/>
            <a:ext cx="511731" cy="511731"/>
          </a:xfrm>
          <a:prstGeom prst="rect">
            <a:avLst/>
          </a:prstGeom>
        </p:spPr>
      </p:pic>
      <p:pic>
        <p:nvPicPr>
          <p:cNvPr id="13" name="Image 3" descr="preencoded.png">
            <a:extLst>
              <a:ext uri="{FF2B5EF4-FFF2-40B4-BE49-F238E27FC236}">
                <a16:creationId xmlns:a16="http://schemas.microsoft.com/office/drawing/2014/main" id="{50E7D3F3-1CAF-E7A1-FF21-FFA79D5FBE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812" y="3424428"/>
            <a:ext cx="511731" cy="511731"/>
          </a:xfrm>
          <a:prstGeom prst="rect">
            <a:avLst/>
          </a:prstGeom>
        </p:spPr>
      </p:pic>
      <p:sp>
        <p:nvSpPr>
          <p:cNvPr id="2" name="Text 1">
            <a:extLst>
              <a:ext uri="{FF2B5EF4-FFF2-40B4-BE49-F238E27FC236}">
                <a16:creationId xmlns:a16="http://schemas.microsoft.com/office/drawing/2014/main" id="{E5C9742F-9FC4-82FA-7EA8-E59AAD2057A1}"/>
              </a:ext>
            </a:extLst>
          </p:cNvPr>
          <p:cNvSpPr/>
          <p:nvPr/>
        </p:nvSpPr>
        <p:spPr>
          <a:xfrm>
            <a:off x="5600901" y="697403"/>
            <a:ext cx="2291953" cy="217741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Pengambilan spesimen harus dilakukan dengan benar dan aman untuk mencegah kontaminasi.</a:t>
            </a:r>
            <a:endParaRPr lang="en-US" sz="1750" dirty="0"/>
          </a:p>
        </p:txBody>
      </p:sp>
      <p:sp>
        <p:nvSpPr>
          <p:cNvPr id="5" name="Text 2">
            <a:extLst>
              <a:ext uri="{FF2B5EF4-FFF2-40B4-BE49-F238E27FC236}">
                <a16:creationId xmlns:a16="http://schemas.microsoft.com/office/drawing/2014/main" id="{C30B8164-886B-3944-596E-58F19440B849}"/>
              </a:ext>
            </a:extLst>
          </p:cNvPr>
          <p:cNvSpPr/>
          <p:nvPr/>
        </p:nvSpPr>
        <p:spPr>
          <a:xfrm>
            <a:off x="8805088" y="663284"/>
            <a:ext cx="2292072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Jenis spesimen yang dibutuhkan untuk diagnosis tergantung pada jenis penyakit yang dicurigai.</a:t>
            </a:r>
            <a:endParaRPr lang="en-US" sz="1750" dirty="0"/>
          </a:p>
        </p:txBody>
      </p:sp>
      <p:sp>
        <p:nvSpPr>
          <p:cNvPr id="6" name="Text 3">
            <a:extLst>
              <a:ext uri="{FF2B5EF4-FFF2-40B4-BE49-F238E27FC236}">
                <a16:creationId xmlns:a16="http://schemas.microsoft.com/office/drawing/2014/main" id="{30051C0C-0865-BBC7-248C-2A18C309C2C3}"/>
              </a:ext>
            </a:extLst>
          </p:cNvPr>
          <p:cNvSpPr/>
          <p:nvPr/>
        </p:nvSpPr>
        <p:spPr>
          <a:xfrm>
            <a:off x="5501785" y="3384347"/>
            <a:ext cx="2291953" cy="254031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Standar keamanan laboratorium (biosafety level) yang relevan harus diterapkan untuk melindungi staf dan lingkungan.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2210578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A03C-465C-8682-7129-E3BAAD41C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KERJASAMA LINTAS SEKTOR</a:t>
            </a:r>
            <a:endParaRPr lang="en-ID" dirty="0"/>
          </a:p>
        </p:txBody>
      </p:sp>
      <p:pic>
        <p:nvPicPr>
          <p:cNvPr id="6" name="Image 1" descr="preencoded.png">
            <a:extLst>
              <a:ext uri="{FF2B5EF4-FFF2-40B4-BE49-F238E27FC236}">
                <a16:creationId xmlns:a16="http://schemas.microsoft.com/office/drawing/2014/main" id="{D053F4FE-0683-A051-A050-D9919690D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7" y="2161988"/>
            <a:ext cx="2951702" cy="873323"/>
          </a:xfrm>
          <a:prstGeom prst="rect">
            <a:avLst/>
          </a:prstGeom>
        </p:spPr>
      </p:pic>
      <p:sp>
        <p:nvSpPr>
          <p:cNvPr id="7" name="Text 1">
            <a:extLst>
              <a:ext uri="{FF2B5EF4-FFF2-40B4-BE49-F238E27FC236}">
                <a16:creationId xmlns:a16="http://schemas.microsoft.com/office/drawing/2014/main" id="{8AE91118-8EA2-BCDC-438E-B90560D4305B}"/>
              </a:ext>
            </a:extLst>
          </p:cNvPr>
          <p:cNvSpPr/>
          <p:nvPr/>
        </p:nvSpPr>
        <p:spPr>
          <a:xfrm>
            <a:off x="252817" y="3192177"/>
            <a:ext cx="2089873" cy="3411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650"/>
              </a:lnSpc>
              <a:buNone/>
            </a:pPr>
            <a:r>
              <a:rPr lang="en-US" sz="2100" dirty="0"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Kerjasama Lintas Sektor</a:t>
            </a:r>
            <a:endParaRPr lang="en-US" sz="2100" dirty="0"/>
          </a:p>
        </p:txBody>
      </p:sp>
      <p:sp>
        <p:nvSpPr>
          <p:cNvPr id="8" name="Text 2">
            <a:extLst>
              <a:ext uri="{FF2B5EF4-FFF2-40B4-BE49-F238E27FC236}">
                <a16:creationId xmlns:a16="http://schemas.microsoft.com/office/drawing/2014/main" id="{1D4FC14D-818C-4903-2593-1C2FD846346F}"/>
              </a:ext>
            </a:extLst>
          </p:cNvPr>
          <p:cNvSpPr/>
          <p:nvPr/>
        </p:nvSpPr>
        <p:spPr>
          <a:xfrm>
            <a:off x="329576" y="3637551"/>
            <a:ext cx="2656700" cy="139731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Kerjasama lintas sektor, seperti kesehatan, transportasi, dan imigrasi, sangat penting untuk penanganan penyakit kekarantinaan.</a:t>
            </a:r>
            <a:endParaRPr lang="en-US" sz="1700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D4282F9E-AD1E-A59E-E6A6-FCE830B3F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149" y="2161988"/>
            <a:ext cx="2951702" cy="873323"/>
          </a:xfrm>
          <a:prstGeom prst="rect">
            <a:avLst/>
          </a:prstGeom>
        </p:spPr>
      </p:pic>
      <p:sp>
        <p:nvSpPr>
          <p:cNvPr id="10" name="Text 3">
            <a:extLst>
              <a:ext uri="{FF2B5EF4-FFF2-40B4-BE49-F238E27FC236}">
                <a16:creationId xmlns:a16="http://schemas.microsoft.com/office/drawing/2014/main" id="{6B98453D-BBB9-725A-354E-91B1CD33D7BB}"/>
              </a:ext>
            </a:extLst>
          </p:cNvPr>
          <p:cNvSpPr/>
          <p:nvPr/>
        </p:nvSpPr>
        <p:spPr>
          <a:xfrm>
            <a:off x="4900513" y="3115646"/>
            <a:ext cx="1844522" cy="3411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650"/>
              </a:lnSpc>
              <a:buNone/>
            </a:pPr>
            <a:r>
              <a:rPr lang="en-US" sz="2100" dirty="0"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Peran WHO</a:t>
            </a:r>
            <a:endParaRPr lang="en-US" sz="2100" dirty="0"/>
          </a:p>
        </p:txBody>
      </p:sp>
      <p:sp>
        <p:nvSpPr>
          <p:cNvPr id="11" name="Text 4">
            <a:extLst>
              <a:ext uri="{FF2B5EF4-FFF2-40B4-BE49-F238E27FC236}">
                <a16:creationId xmlns:a16="http://schemas.microsoft.com/office/drawing/2014/main" id="{33D3BE10-1263-6DDB-B296-910AA4CE5F94}"/>
              </a:ext>
            </a:extLst>
          </p:cNvPr>
          <p:cNvSpPr/>
          <p:nvPr/>
        </p:nvSpPr>
        <p:spPr>
          <a:xfrm>
            <a:off x="4696908" y="3574813"/>
            <a:ext cx="2656700" cy="10479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Organisasi Kesehatan Dunia (WHO) memiliki peran penting dalam penanganan penyakit menular global.</a:t>
            </a:r>
            <a:endParaRPr lang="en-US" sz="1700" dirty="0"/>
          </a:p>
        </p:txBody>
      </p:sp>
      <p:pic>
        <p:nvPicPr>
          <p:cNvPr id="12" name="Image 3" descr="preencoded.png">
            <a:extLst>
              <a:ext uri="{FF2B5EF4-FFF2-40B4-BE49-F238E27FC236}">
                <a16:creationId xmlns:a16="http://schemas.microsoft.com/office/drawing/2014/main" id="{940B701E-1065-EB65-5711-19EB7E6C16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7480" y="2161988"/>
            <a:ext cx="2951702" cy="873323"/>
          </a:xfrm>
          <a:prstGeom prst="rect">
            <a:avLst/>
          </a:prstGeom>
        </p:spPr>
      </p:pic>
      <p:sp>
        <p:nvSpPr>
          <p:cNvPr id="13" name="Text 5">
            <a:extLst>
              <a:ext uri="{FF2B5EF4-FFF2-40B4-BE49-F238E27FC236}">
                <a16:creationId xmlns:a16="http://schemas.microsoft.com/office/drawing/2014/main" id="{A0B93D77-D774-F90A-E7FC-501A1D53AB5D}"/>
              </a:ext>
            </a:extLst>
          </p:cNvPr>
          <p:cNvSpPr/>
          <p:nvPr/>
        </p:nvSpPr>
        <p:spPr>
          <a:xfrm>
            <a:off x="8943982" y="3214085"/>
            <a:ext cx="2076435" cy="3411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650"/>
              </a:lnSpc>
              <a:buNone/>
            </a:pPr>
            <a:r>
              <a:rPr lang="en-US" sz="2100" dirty="0"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Kerjasama Internasional</a:t>
            </a:r>
            <a:endParaRPr lang="en-US" sz="2100" dirty="0"/>
          </a:p>
        </p:txBody>
      </p:sp>
      <p:sp>
        <p:nvSpPr>
          <p:cNvPr id="14" name="Text 6">
            <a:extLst>
              <a:ext uri="{FF2B5EF4-FFF2-40B4-BE49-F238E27FC236}">
                <a16:creationId xmlns:a16="http://schemas.microsoft.com/office/drawing/2014/main" id="{D4338E5A-81C3-4234-0C0B-6607C9DAE8EE}"/>
              </a:ext>
            </a:extLst>
          </p:cNvPr>
          <p:cNvSpPr/>
          <p:nvPr/>
        </p:nvSpPr>
        <p:spPr>
          <a:xfrm>
            <a:off x="9064240" y="3637551"/>
            <a:ext cx="2656700" cy="10479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Kerjasama dengan negara lain dalam penanganan pandemi COVID-19, seperti pertukaran vaksin dan riset.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217151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C35BD-686E-ADAE-FF12-5131B6961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5" y="667512"/>
            <a:ext cx="3433201" cy="5513832"/>
          </a:xfrm>
        </p:spPr>
        <p:txBody>
          <a:bodyPr/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Tantangan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dan Solusi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dalam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Instrument Sans Semi Bold" pitchFamily="34" charset="-122"/>
                <a:cs typeface="Instrument Sans Semi Bold" pitchFamily="34" charset="-120"/>
              </a:rPr>
              <a:t>Pelaksanaan</a:t>
            </a:r>
            <a:b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</a:rPr>
            </a:br>
            <a:endParaRPr lang="en-ID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BBF555-26B3-17ED-EA9C-DFAABEE3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506574ED-5423-5C3B-6793-DE7C7E31E8C3}"/>
              </a:ext>
            </a:extLst>
          </p:cNvPr>
          <p:cNvSpPr/>
          <p:nvPr/>
        </p:nvSpPr>
        <p:spPr>
          <a:xfrm>
            <a:off x="4394358" y="303097"/>
            <a:ext cx="170021" cy="1216223"/>
          </a:xfrm>
          <a:prstGeom prst="roundRect">
            <a:avLst>
              <a:gd name="adj" fmla="val 56033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</p:sp>
      <p:sp>
        <p:nvSpPr>
          <p:cNvPr id="6" name="Text 2">
            <a:extLst>
              <a:ext uri="{FF2B5EF4-FFF2-40B4-BE49-F238E27FC236}">
                <a16:creationId xmlns:a16="http://schemas.microsoft.com/office/drawing/2014/main" id="{DC52C101-AF9A-2033-29F4-3DFDA96A4F89}"/>
              </a:ext>
            </a:extLst>
          </p:cNvPr>
          <p:cNvSpPr/>
          <p:nvPr/>
        </p:nvSpPr>
        <p:spPr>
          <a:xfrm>
            <a:off x="4757441" y="399621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Tantangan Utama</a:t>
            </a:r>
            <a:endParaRPr lang="en-US" sz="2200" dirty="0"/>
          </a:p>
        </p:txBody>
      </p:sp>
      <p:sp>
        <p:nvSpPr>
          <p:cNvPr id="7" name="Text 3">
            <a:extLst>
              <a:ext uri="{FF2B5EF4-FFF2-40B4-BE49-F238E27FC236}">
                <a16:creationId xmlns:a16="http://schemas.microsoft.com/office/drawing/2014/main" id="{A4C75F8E-3577-C00F-8773-0CC49085D159}"/>
              </a:ext>
            </a:extLst>
          </p:cNvPr>
          <p:cNvSpPr/>
          <p:nvPr/>
        </p:nvSpPr>
        <p:spPr>
          <a:xfrm>
            <a:off x="4757441" y="755155"/>
            <a:ext cx="7046238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Kurangnya sumber daya, koordinasi yang lemah, dan resistensi masyarakat adalah beberapa tantangan utama.</a:t>
            </a:r>
            <a:endParaRPr lang="en-US" sz="1750" dirty="0"/>
          </a:p>
        </p:txBody>
      </p:sp>
      <p:sp>
        <p:nvSpPr>
          <p:cNvPr id="8" name="Shape 4">
            <a:extLst>
              <a:ext uri="{FF2B5EF4-FFF2-40B4-BE49-F238E27FC236}">
                <a16:creationId xmlns:a16="http://schemas.microsoft.com/office/drawing/2014/main" id="{0954A4C0-BE14-8BFE-1E3D-8190D2036C73}"/>
              </a:ext>
            </a:extLst>
          </p:cNvPr>
          <p:cNvSpPr/>
          <p:nvPr/>
        </p:nvSpPr>
        <p:spPr>
          <a:xfrm>
            <a:off x="4394357" y="2239725"/>
            <a:ext cx="170021" cy="1216223"/>
          </a:xfrm>
          <a:prstGeom prst="roundRect">
            <a:avLst>
              <a:gd name="adj" fmla="val 56033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</p:sp>
      <p:sp>
        <p:nvSpPr>
          <p:cNvPr id="9" name="Text 5">
            <a:extLst>
              <a:ext uri="{FF2B5EF4-FFF2-40B4-BE49-F238E27FC236}">
                <a16:creationId xmlns:a16="http://schemas.microsoft.com/office/drawing/2014/main" id="{95173CA3-4143-4759-084C-4B09F8A770C9}"/>
              </a:ext>
            </a:extLst>
          </p:cNvPr>
          <p:cNvSpPr/>
          <p:nvPr/>
        </p:nvSpPr>
        <p:spPr>
          <a:xfrm>
            <a:off x="4678382" y="2293916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Usulan Solusi</a:t>
            </a:r>
            <a:endParaRPr lang="en-US" sz="2200" dirty="0"/>
          </a:p>
        </p:txBody>
      </p:sp>
      <p:sp>
        <p:nvSpPr>
          <p:cNvPr id="10" name="Text 6">
            <a:extLst>
              <a:ext uri="{FF2B5EF4-FFF2-40B4-BE49-F238E27FC236}">
                <a16:creationId xmlns:a16="http://schemas.microsoft.com/office/drawing/2014/main" id="{60F8D8D8-F696-F076-7281-6322DE26F79B}"/>
              </a:ext>
            </a:extLst>
          </p:cNvPr>
          <p:cNvSpPr/>
          <p:nvPr/>
        </p:nvSpPr>
        <p:spPr>
          <a:xfrm>
            <a:off x="4678382" y="2730143"/>
            <a:ext cx="6706076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Peningkatan anggaran, pelatihan petugas, dan pendekatan yang partisipatif dapat mengatasi tantangan tersebut.</a:t>
            </a:r>
            <a:endParaRPr lang="en-US" sz="1750" dirty="0"/>
          </a:p>
        </p:txBody>
      </p:sp>
      <p:sp>
        <p:nvSpPr>
          <p:cNvPr id="11" name="Shape 7">
            <a:extLst>
              <a:ext uri="{FF2B5EF4-FFF2-40B4-BE49-F238E27FC236}">
                <a16:creationId xmlns:a16="http://schemas.microsoft.com/office/drawing/2014/main" id="{90AFE1CE-4842-108B-49B8-2B46FD5F88C0}"/>
              </a:ext>
            </a:extLst>
          </p:cNvPr>
          <p:cNvSpPr/>
          <p:nvPr/>
        </p:nvSpPr>
        <p:spPr>
          <a:xfrm>
            <a:off x="4602253" y="3978736"/>
            <a:ext cx="170021" cy="1579126"/>
          </a:xfrm>
          <a:prstGeom prst="roundRect">
            <a:avLst>
              <a:gd name="adj" fmla="val 56033"/>
            </a:avLst>
          </a:prstGeom>
          <a:solidFill>
            <a:srgbClr val="3D3D42"/>
          </a:solidFill>
          <a:ln w="7620">
            <a:solidFill>
              <a:srgbClr val="56565B"/>
            </a:solidFill>
            <a:prstDash val="solid"/>
          </a:ln>
        </p:spPr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BC3AB36E-BA4E-6EEB-DE48-29A5137A1B61}"/>
              </a:ext>
            </a:extLst>
          </p:cNvPr>
          <p:cNvSpPr/>
          <p:nvPr/>
        </p:nvSpPr>
        <p:spPr>
          <a:xfrm>
            <a:off x="4858136" y="4074912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latin typeface="Instrument Sans Semi Bold" pitchFamily="34" charset="0"/>
                <a:ea typeface="Instrument Sans Semi Bold" pitchFamily="34" charset="-122"/>
                <a:cs typeface="Instrument Sans Semi Bold" pitchFamily="34" charset="-120"/>
              </a:rPr>
              <a:t>Studi Kasus</a:t>
            </a:r>
            <a:endParaRPr lang="en-US" sz="2200" dirty="0"/>
          </a:p>
        </p:txBody>
      </p:sp>
      <p:sp>
        <p:nvSpPr>
          <p:cNvPr id="13" name="Text 9">
            <a:extLst>
              <a:ext uri="{FF2B5EF4-FFF2-40B4-BE49-F238E27FC236}">
                <a16:creationId xmlns:a16="http://schemas.microsoft.com/office/drawing/2014/main" id="{CD2815B5-9C87-F8FA-9824-599562453038}"/>
              </a:ext>
            </a:extLst>
          </p:cNvPr>
          <p:cNvSpPr/>
          <p:nvPr/>
        </p:nvSpPr>
        <p:spPr>
          <a:xfrm>
            <a:off x="4988004" y="4442613"/>
            <a:ext cx="6365796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latin typeface="Instrument Sans Medium" pitchFamily="34" charset="0"/>
                <a:ea typeface="Instrument Sans Medium" pitchFamily="34" charset="-122"/>
                <a:cs typeface="Instrument Sans Medium" pitchFamily="34" charset="-120"/>
              </a:rPr>
              <a:t>Studi kasus dapat memberikan pelajaran berharga tentang keberhasilan dan kegagalan penanganan penyakit kekarantinaan.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3494616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0CCF9-507A-9B33-F360-5F3A97BF4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667512"/>
            <a:ext cx="5916168" cy="3666744"/>
          </a:xfrm>
        </p:spPr>
        <p:txBody>
          <a:bodyPr/>
          <a:lstStyle/>
          <a:p>
            <a:r>
              <a:rPr lang="en-US" dirty="0"/>
              <a:t>TERIMAKASIH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94F8A-4651-0476-8C8A-075A356960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96" y="4636008"/>
            <a:ext cx="5276088" cy="155448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DD976D-BF1A-8862-F4ED-AA9339402C9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3E45952-00ED-0876-96ED-B73114628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264" y="1497656"/>
            <a:ext cx="5459423" cy="313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65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77C6F9-B646-5C7D-C75E-C0A52DC7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760"/>
            <a:ext cx="6291072" cy="2670048"/>
          </a:xfrm>
        </p:spPr>
        <p:txBody>
          <a:bodyPr/>
          <a:lstStyle/>
          <a:p>
            <a:pPr marL="0" indent="0">
              <a:lnSpc>
                <a:spcPts val="5500"/>
              </a:lnSpc>
              <a:buNone/>
            </a:pPr>
            <a:r>
              <a:rPr lang="en-US" sz="44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Definisi</a:t>
            </a:r>
            <a:r>
              <a:rPr lang="en-US" sz="44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dan Dasar Hukum </a:t>
            </a:r>
            <a:r>
              <a:rPr lang="en-US" sz="44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Kesehatan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0E33F-C072-D53E-4C22-9772E6996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3346704"/>
            <a:ext cx="6016752" cy="2670048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Karantina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pembatasan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kegiatan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pemisahan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orang/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barang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diduga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terinfeksi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mencegah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penyebaran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penyakit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.</a:t>
            </a:r>
            <a:endParaRPr lang="en-US" sz="2400" dirty="0">
              <a:solidFill>
                <a:schemeClr val="tx1"/>
              </a:solidFill>
              <a:latin typeface="Bodoni Bd BT" panose="02070803080706020303" pitchFamily="18" charset="0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UU No. 6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Tahun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2018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tentang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Kekarantinaan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Kesehatan dan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Peraturan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Pemerintah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terkait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pelaksanaan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karantina</a:t>
            </a:r>
            <a:r>
              <a:rPr lang="en-US" sz="2400" dirty="0">
                <a:solidFill>
                  <a:schemeClr val="tx1"/>
                </a:solidFill>
                <a:latin typeface="Bodoni Bd BT" panose="02070803080706020303" pitchFamily="18" charset="0"/>
                <a:ea typeface="Martel Sans Light" pitchFamily="34" charset="-122"/>
                <a:cs typeface="Martel Sans Light" pitchFamily="34" charset="-120"/>
              </a:rPr>
              <a:t>.</a:t>
            </a:r>
            <a:endParaRPr lang="en-US" sz="2400" dirty="0">
              <a:solidFill>
                <a:schemeClr val="tx1"/>
              </a:solidFill>
              <a:latin typeface="Bodoni Bd BT" panose="02070803080706020303" pitchFamily="18" charset="0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FCE61F-A4B1-C1BD-8937-C2A157D02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D12358-51D2-46B3-9BDE-DF29528B945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5E8D7C5-6E96-092F-3662-B4CCE86BBC7A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7" r="20867"/>
          <a:stretch>
            <a:fillRect/>
          </a:stretch>
        </p:blipFill>
        <p:spPr bwMode="auto">
          <a:xfrm>
            <a:off x="7818120" y="1016292"/>
            <a:ext cx="4050792" cy="496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84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CFC0B0-8375-0EFB-5560-78FD88F2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67512"/>
            <a:ext cx="3621024" cy="5513832"/>
          </a:xfrm>
        </p:spPr>
        <p:txBody>
          <a:bodyPr/>
          <a:lstStyle/>
          <a:p>
            <a:pPr marL="0" indent="0" algn="ctr">
              <a:lnSpc>
                <a:spcPts val="5500"/>
              </a:lnSpc>
              <a:buNone/>
            </a:pP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Tujuan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dan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Sasaran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Kesehatan</a:t>
            </a:r>
            <a:endParaRPr lang="en-US" sz="4400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C3EB53-F5A8-F2BE-C684-067C8F8AA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0" y="1161288"/>
            <a:ext cx="5276088" cy="4535424"/>
          </a:xfrm>
        </p:spPr>
        <p:txBody>
          <a:bodyPr>
            <a:normAutofit/>
          </a:bodyPr>
          <a:lstStyle/>
          <a:p>
            <a:pPr algn="just">
              <a:lnSpc>
                <a:spcPts val="2750"/>
              </a:lnSpc>
            </a:pPr>
            <a:r>
              <a:rPr lang="en-US" sz="20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Mencegah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Masuk dan </a:t>
            </a:r>
            <a:r>
              <a:rPr lang="en-US" sz="20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Keluarnya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Penyakit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  <a:sym typeface="Wingdings" panose="05000000000000000000" pitchFamily="2" charset="2"/>
              </a:rPr>
              <a:t>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Menghindari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masuk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keluarnya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penyakit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menular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potensial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wabah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ke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suatu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wilayah/negara.</a:t>
            </a:r>
            <a:endParaRPr lang="en-US" sz="2000" dirty="0">
              <a:solidFill>
                <a:schemeClr val="tx1"/>
              </a:solidFill>
            </a:endParaRPr>
          </a:p>
          <a:p>
            <a:pPr algn="just">
              <a:lnSpc>
                <a:spcPts val="2750"/>
              </a:lnSpc>
            </a:pPr>
            <a:r>
              <a:rPr lang="en-US" sz="20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Melindungi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Masyarakat 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  <a:sym typeface="Wingdings" panose="05000000000000000000" pitchFamily="2" charset="2"/>
              </a:rPr>
              <a:t>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Memastikan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masyarakat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terlindungi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risiko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penularan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penyakit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menular</a:t>
            </a:r>
            <a:endParaRPr lang="en-US" sz="2000" dirty="0">
              <a:solidFill>
                <a:schemeClr val="tx1"/>
              </a:solidFill>
              <a:latin typeface="Martel Sans Light" pitchFamily="34" charset="0"/>
              <a:ea typeface="Martel Sans Light" pitchFamily="34" charset="-122"/>
              <a:cs typeface="Martel Sans Light" pitchFamily="34" charset="-120"/>
            </a:endParaRPr>
          </a:p>
          <a:p>
            <a:pPr algn="just">
              <a:lnSpc>
                <a:spcPts val="2750"/>
              </a:lnSpc>
            </a:pPr>
            <a:r>
              <a:rPr lang="en-US" sz="20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Sasaran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Orang,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barang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alat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angkut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, dan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lingkungan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berpotensi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menularkan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penyakit</a:t>
            </a:r>
            <a:r>
              <a:rPr lang="en-US" sz="2000" dirty="0">
                <a:solidFill>
                  <a:schemeClr val="tx1"/>
                </a:solidFill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4C7587-DB63-4AB0-CEFD-FA701A9E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D12358-51D2-46B3-9BDE-DF29528B94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2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85354A-49B3-6FB4-DAF4-06FC9566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D12358-51D2-46B3-9BDE-DF29528B94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BCDC6DC-033B-877C-BFA6-62424463E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Jenis-Jenis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Kesehatan</a:t>
            </a:r>
            <a:endParaRPr lang="en-ID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9" name="Shape 1">
            <a:extLst>
              <a:ext uri="{FF2B5EF4-FFF2-40B4-BE49-F238E27FC236}">
                <a16:creationId xmlns:a16="http://schemas.microsoft.com/office/drawing/2014/main" id="{848E15DD-3690-BA50-38CF-CE50D4F42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75" y="2093913"/>
            <a:ext cx="10889869" cy="3329426"/>
          </a:xfrm>
          <a:prstGeom prst="roundRect">
            <a:avLst>
              <a:gd name="adj" fmla="val 2063"/>
            </a:avLst>
          </a:prstGeom>
          <a:ln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Rumah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Pembatasan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kegiatan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rumah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Contoh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Isolasi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mandiri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COVID-19.</a:t>
            </a:r>
            <a:endParaRPr lang="en-US" sz="28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Rumah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Sakit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Isolasi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pasien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rumah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sakit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.</a:t>
            </a:r>
            <a:endParaRPr lang="en-US" sz="28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Wilayah 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Pembatasan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kegiatan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suatu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wilayah.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Dulu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dikenal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istilah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"lockdown".</a:t>
            </a:r>
            <a:endParaRPr lang="en-US" sz="28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Terpusat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Kanit" pitchFamily="34" charset="-122"/>
                <a:cs typeface="Kanit" pitchFamily="34" charset="-12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Penampungan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observasi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lokasi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ditunjuk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pemerintah</a:t>
            </a:r>
            <a:r>
              <a:rPr lang="en-US" sz="2800" dirty="0">
                <a:solidFill>
                  <a:schemeClr val="tx1"/>
                </a:solidFill>
                <a:latin typeface="Agency FB" panose="020B0503020202020204" pitchFamily="34" charset="0"/>
                <a:ea typeface="Martel Sans Light" pitchFamily="34" charset="-122"/>
                <a:cs typeface="Martel Sans Light" pitchFamily="34" charset="-120"/>
              </a:rPr>
              <a:t>.</a:t>
            </a:r>
            <a:endParaRPr lang="en-US" sz="28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5850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A63BD-E82A-1712-0055-2A7A47749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ABC792-61AB-71CC-8806-2DF3FF51A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67512"/>
            <a:ext cx="3621024" cy="5513832"/>
          </a:xfrm>
        </p:spPr>
        <p:txBody>
          <a:bodyPr/>
          <a:lstStyle/>
          <a:p>
            <a:pPr algn="ctr">
              <a:lnSpc>
                <a:spcPts val="5500"/>
              </a:lnSpc>
            </a:pP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Prinsip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Dasar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Kesehatan</a:t>
            </a:r>
            <a:b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</a:rPr>
            </a:br>
            <a:endParaRPr lang="en-US" sz="4400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5B7F1F-AE67-8F78-946C-0665C2E7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D12358-51D2-46B3-9BDE-DF29528B9454}" type="slidenum">
              <a:rPr kumimoji="0" lang="en-US" sz="1000" b="0" i="0" u="none" strike="noStrike" kern="1200" cap="all" spc="15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all" spc="1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7" name="Image 1" descr="preencoded.png">
            <a:extLst>
              <a:ext uri="{FF2B5EF4-FFF2-40B4-BE49-F238E27FC236}">
                <a16:creationId xmlns:a16="http://schemas.microsoft.com/office/drawing/2014/main" id="{04036E9C-29DB-4F9A-81DB-1C4E19410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812" y="697403"/>
            <a:ext cx="511731" cy="511731"/>
          </a:xfrm>
          <a:prstGeom prst="rect">
            <a:avLst/>
          </a:prstGeom>
        </p:spPr>
      </p:pic>
      <p:sp>
        <p:nvSpPr>
          <p:cNvPr id="8" name="Text 1">
            <a:extLst>
              <a:ext uri="{FF2B5EF4-FFF2-40B4-BE49-F238E27FC236}">
                <a16:creationId xmlns:a16="http://schemas.microsoft.com/office/drawing/2014/main" id="{9DA37D60-BD9B-A0EC-27B1-D7CC5F25C95B}"/>
              </a:ext>
            </a:extLst>
          </p:cNvPr>
          <p:cNvSpPr/>
          <p:nvPr/>
        </p:nvSpPr>
        <p:spPr>
          <a:xfrm>
            <a:off x="5462635" y="903024"/>
            <a:ext cx="2354223" cy="30611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latin typeface="Kanit" pitchFamily="34" charset="0"/>
                <a:ea typeface="Kanit" pitchFamily="34" charset="-122"/>
                <a:cs typeface="Kanit" pitchFamily="34" charset="-120"/>
              </a:rPr>
              <a:t>Proporsionalitas</a:t>
            </a:r>
            <a:endParaRPr lang="en-US" sz="1900" dirty="0"/>
          </a:p>
        </p:txBody>
      </p:sp>
      <p:sp>
        <p:nvSpPr>
          <p:cNvPr id="9" name="Text 2">
            <a:extLst>
              <a:ext uri="{FF2B5EF4-FFF2-40B4-BE49-F238E27FC236}">
                <a16:creationId xmlns:a16="http://schemas.microsoft.com/office/drawing/2014/main" id="{91601A9B-5140-A41E-FAC4-84A91C23BEA6}"/>
              </a:ext>
            </a:extLst>
          </p:cNvPr>
          <p:cNvSpPr/>
          <p:nvPr/>
        </p:nvSpPr>
        <p:spPr>
          <a:xfrm>
            <a:off x="4794812" y="1333911"/>
            <a:ext cx="2354223" cy="9986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600"/>
              </a:lnSpc>
              <a:buNone/>
            </a:pPr>
            <a:r>
              <a:rPr lang="en-US" sz="16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Tindakan karantina harus seimbang dengan risiko penyakit.</a:t>
            </a:r>
            <a:endParaRPr lang="en-US" sz="1600" dirty="0"/>
          </a:p>
        </p:txBody>
      </p:sp>
      <p:pic>
        <p:nvPicPr>
          <p:cNvPr id="10" name="Image 2" descr="preencoded.png">
            <a:extLst>
              <a:ext uri="{FF2B5EF4-FFF2-40B4-BE49-F238E27FC236}">
                <a16:creationId xmlns:a16="http://schemas.microsoft.com/office/drawing/2014/main" id="{25852372-6DBE-DB13-020E-4B473528C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5531" y="776525"/>
            <a:ext cx="511731" cy="511731"/>
          </a:xfrm>
          <a:prstGeom prst="rect">
            <a:avLst/>
          </a:prstGeom>
        </p:spPr>
      </p:pic>
      <p:sp>
        <p:nvSpPr>
          <p:cNvPr id="11" name="Text 3">
            <a:extLst>
              <a:ext uri="{FF2B5EF4-FFF2-40B4-BE49-F238E27FC236}">
                <a16:creationId xmlns:a16="http://schemas.microsoft.com/office/drawing/2014/main" id="{79C5DA48-0A89-46EB-B0D9-FBBB28120135}"/>
              </a:ext>
            </a:extLst>
          </p:cNvPr>
          <p:cNvSpPr/>
          <p:nvPr/>
        </p:nvSpPr>
        <p:spPr>
          <a:xfrm>
            <a:off x="8727262" y="927345"/>
            <a:ext cx="2354223" cy="30611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latin typeface="Kanit" pitchFamily="34" charset="0"/>
                <a:ea typeface="Kanit" pitchFamily="34" charset="-122"/>
                <a:cs typeface="Kanit" pitchFamily="34" charset="-120"/>
              </a:rPr>
              <a:t>Pembatasan Minimal</a:t>
            </a:r>
            <a:endParaRPr lang="en-US" sz="1900" dirty="0"/>
          </a:p>
        </p:txBody>
      </p:sp>
      <p:sp>
        <p:nvSpPr>
          <p:cNvPr id="12" name="Text 4">
            <a:extLst>
              <a:ext uri="{FF2B5EF4-FFF2-40B4-BE49-F238E27FC236}">
                <a16:creationId xmlns:a16="http://schemas.microsoft.com/office/drawing/2014/main" id="{FBA2DCEF-913E-5BA9-8A37-C1B45F5A87DB}"/>
              </a:ext>
            </a:extLst>
          </p:cNvPr>
          <p:cNvSpPr/>
          <p:nvPr/>
        </p:nvSpPr>
        <p:spPr>
          <a:xfrm>
            <a:off x="8753135" y="1344003"/>
            <a:ext cx="2354223" cy="9986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600"/>
              </a:lnSpc>
              <a:buNone/>
            </a:pPr>
            <a:r>
              <a:rPr lang="en-US" sz="16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Hak individu tetap dihormati, pembatasan seminimal mungkin.</a:t>
            </a:r>
            <a:endParaRPr lang="en-US" sz="1600" dirty="0"/>
          </a:p>
        </p:txBody>
      </p:sp>
      <p:pic>
        <p:nvPicPr>
          <p:cNvPr id="13" name="Image 3" descr="preencoded.png">
            <a:extLst>
              <a:ext uri="{FF2B5EF4-FFF2-40B4-BE49-F238E27FC236}">
                <a16:creationId xmlns:a16="http://schemas.microsoft.com/office/drawing/2014/main" id="{6BA994F4-5D07-9FC9-6C8D-B5B5B2817C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812" y="3424428"/>
            <a:ext cx="511731" cy="511731"/>
          </a:xfrm>
          <a:prstGeom prst="rect">
            <a:avLst/>
          </a:prstGeom>
        </p:spPr>
      </p:pic>
      <p:sp>
        <p:nvSpPr>
          <p:cNvPr id="14" name="Text 5">
            <a:extLst>
              <a:ext uri="{FF2B5EF4-FFF2-40B4-BE49-F238E27FC236}">
                <a16:creationId xmlns:a16="http://schemas.microsoft.com/office/drawing/2014/main" id="{05245BD0-E26B-9C6D-55FC-419639DC981A}"/>
              </a:ext>
            </a:extLst>
          </p:cNvPr>
          <p:cNvSpPr/>
          <p:nvPr/>
        </p:nvSpPr>
        <p:spPr>
          <a:xfrm>
            <a:off x="5462634" y="3594821"/>
            <a:ext cx="2354223" cy="30611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latin typeface="Kanit" pitchFamily="34" charset="0"/>
                <a:ea typeface="Kanit" pitchFamily="34" charset="-122"/>
                <a:cs typeface="Kanit" pitchFamily="34" charset="-120"/>
              </a:rPr>
              <a:t>Non-Diskriminasi</a:t>
            </a:r>
            <a:endParaRPr lang="en-US" sz="1900" dirty="0"/>
          </a:p>
        </p:txBody>
      </p:sp>
      <p:sp>
        <p:nvSpPr>
          <p:cNvPr id="15" name="Text 6">
            <a:extLst>
              <a:ext uri="{FF2B5EF4-FFF2-40B4-BE49-F238E27FC236}">
                <a16:creationId xmlns:a16="http://schemas.microsoft.com/office/drawing/2014/main" id="{92BC1AE2-7B51-37E6-FF5E-EE9A7A23A2BF}"/>
              </a:ext>
            </a:extLst>
          </p:cNvPr>
          <p:cNvSpPr/>
          <p:nvPr/>
        </p:nvSpPr>
        <p:spPr>
          <a:xfrm>
            <a:off x="5398588" y="3936159"/>
            <a:ext cx="2354223" cy="13315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600"/>
              </a:lnSpc>
              <a:buNone/>
            </a:pPr>
            <a:r>
              <a:rPr lang="en-US" sz="16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Berlaku untuk semua tanpa memandang status sosial, ekonomi, dll.</a:t>
            </a:r>
            <a:endParaRPr lang="en-US" sz="1600" dirty="0"/>
          </a:p>
        </p:txBody>
      </p:sp>
      <p:pic>
        <p:nvPicPr>
          <p:cNvPr id="16" name="Image 4" descr="preencoded.png">
            <a:extLst>
              <a:ext uri="{FF2B5EF4-FFF2-40B4-BE49-F238E27FC236}">
                <a16:creationId xmlns:a16="http://schemas.microsoft.com/office/drawing/2014/main" id="{E61A724C-B4F3-E4F4-F763-3EDA6AEBD0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1404" y="3532812"/>
            <a:ext cx="511731" cy="511731"/>
          </a:xfrm>
          <a:prstGeom prst="rect">
            <a:avLst/>
          </a:prstGeom>
        </p:spPr>
      </p:pic>
      <p:sp>
        <p:nvSpPr>
          <p:cNvPr id="17" name="Text 7">
            <a:extLst>
              <a:ext uri="{FF2B5EF4-FFF2-40B4-BE49-F238E27FC236}">
                <a16:creationId xmlns:a16="http://schemas.microsoft.com/office/drawing/2014/main" id="{28E6C8DD-07E0-182C-6E4D-33F2ABD5C0EC}"/>
              </a:ext>
            </a:extLst>
          </p:cNvPr>
          <p:cNvSpPr/>
          <p:nvPr/>
        </p:nvSpPr>
        <p:spPr>
          <a:xfrm>
            <a:off x="8805088" y="3680293"/>
            <a:ext cx="2354223" cy="30611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latin typeface="Kanit" pitchFamily="34" charset="0"/>
                <a:ea typeface="Kanit" pitchFamily="34" charset="-122"/>
                <a:cs typeface="Kanit" pitchFamily="34" charset="-120"/>
              </a:rPr>
              <a:t>Transparansi</a:t>
            </a:r>
            <a:endParaRPr lang="en-US" sz="1900" dirty="0"/>
          </a:p>
        </p:txBody>
      </p:sp>
      <p:sp>
        <p:nvSpPr>
          <p:cNvPr id="18" name="Text 8">
            <a:extLst>
              <a:ext uri="{FF2B5EF4-FFF2-40B4-BE49-F238E27FC236}">
                <a16:creationId xmlns:a16="http://schemas.microsoft.com/office/drawing/2014/main" id="{D26A7235-4943-A1CF-6B2B-60919DD7DED4}"/>
              </a:ext>
            </a:extLst>
          </p:cNvPr>
          <p:cNvSpPr/>
          <p:nvPr/>
        </p:nvSpPr>
        <p:spPr>
          <a:xfrm>
            <a:off x="8805088" y="4155158"/>
            <a:ext cx="2354223" cy="9986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ts val="2600"/>
              </a:lnSpc>
              <a:buNone/>
            </a:pPr>
            <a:r>
              <a:rPr lang="en-US" sz="16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Informasi yang jelas dan akurat kepada masyarakat.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292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AD5D0-0108-E621-59BC-8FEDEE514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7" y="203476"/>
            <a:ext cx="10130564" cy="1254564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Proses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Pelaksanaan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Kesehatan</a:t>
            </a:r>
            <a:endParaRPr lang="en-ID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6E237-2952-F1BA-4B92-467B60E8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hape 1">
            <a:extLst>
              <a:ext uri="{FF2B5EF4-FFF2-40B4-BE49-F238E27FC236}">
                <a16:creationId xmlns:a16="http://schemas.microsoft.com/office/drawing/2014/main" id="{5093E01F-9492-E4ED-7C61-780E74C54355}"/>
              </a:ext>
            </a:extLst>
          </p:cNvPr>
          <p:cNvSpPr/>
          <p:nvPr/>
        </p:nvSpPr>
        <p:spPr>
          <a:xfrm>
            <a:off x="7299959" y="1713905"/>
            <a:ext cx="45719" cy="4940619"/>
          </a:xfrm>
          <a:prstGeom prst="roundRect">
            <a:avLst>
              <a:gd name="adj" fmla="val 109681"/>
            </a:avLst>
          </a:prstGeom>
          <a:solidFill>
            <a:srgbClr val="48446D"/>
          </a:solidFill>
          <a:ln/>
        </p:spPr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0F06B2C1-3223-C790-52B5-D33E7F0ABF3D}"/>
              </a:ext>
            </a:extLst>
          </p:cNvPr>
          <p:cNvSpPr/>
          <p:nvPr/>
        </p:nvSpPr>
        <p:spPr>
          <a:xfrm>
            <a:off x="6426458" y="2199918"/>
            <a:ext cx="668536" cy="30480"/>
          </a:xfrm>
          <a:prstGeom prst="roundRect">
            <a:avLst>
              <a:gd name="adj" fmla="val 109681"/>
            </a:avLst>
          </a:prstGeom>
          <a:solidFill>
            <a:srgbClr val="48446D"/>
          </a:solidFill>
          <a:ln/>
        </p:spPr>
      </p:sp>
      <p:sp>
        <p:nvSpPr>
          <p:cNvPr id="8" name="Shape 3">
            <a:extLst>
              <a:ext uri="{FF2B5EF4-FFF2-40B4-BE49-F238E27FC236}">
                <a16:creationId xmlns:a16="http://schemas.microsoft.com/office/drawing/2014/main" id="{1922F4E4-3B5B-A25F-57EA-8ED946C559F8}"/>
              </a:ext>
            </a:extLst>
          </p:cNvPr>
          <p:cNvSpPr/>
          <p:nvPr/>
        </p:nvSpPr>
        <p:spPr>
          <a:xfrm>
            <a:off x="7064514" y="1964531"/>
            <a:ext cx="501372" cy="501372"/>
          </a:xfrm>
          <a:prstGeom prst="roundRect">
            <a:avLst>
              <a:gd name="adj" fmla="val 6668"/>
            </a:avLst>
          </a:prstGeom>
          <a:solidFill>
            <a:srgbClr val="2F2B54"/>
          </a:solidFill>
          <a:ln/>
        </p:spPr>
      </p:sp>
      <p:sp>
        <p:nvSpPr>
          <p:cNvPr id="9" name="Text 4">
            <a:extLst>
              <a:ext uri="{FF2B5EF4-FFF2-40B4-BE49-F238E27FC236}">
                <a16:creationId xmlns:a16="http://schemas.microsoft.com/office/drawing/2014/main" id="{EDC77E69-45D3-D42B-ACD7-B6E694B0470A}"/>
              </a:ext>
            </a:extLst>
          </p:cNvPr>
          <p:cNvSpPr/>
          <p:nvPr/>
        </p:nvSpPr>
        <p:spPr>
          <a:xfrm>
            <a:off x="7157859" y="2018526"/>
            <a:ext cx="314563" cy="39326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2450" dirty="0">
                <a:latin typeface="Kanit" pitchFamily="34" charset="0"/>
                <a:ea typeface="Kanit" pitchFamily="34" charset="-122"/>
                <a:cs typeface="Kanit" pitchFamily="34" charset="-120"/>
              </a:rPr>
              <a:t>1</a:t>
            </a:r>
            <a:endParaRPr lang="en-US" sz="2450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A55B218E-AB79-7932-8729-15AADEDD9930}"/>
              </a:ext>
            </a:extLst>
          </p:cNvPr>
          <p:cNvSpPr/>
          <p:nvPr/>
        </p:nvSpPr>
        <p:spPr>
          <a:xfrm>
            <a:off x="3578900" y="1936671"/>
            <a:ext cx="2621994" cy="3276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550"/>
              </a:lnSpc>
              <a:buNone/>
            </a:pPr>
            <a:r>
              <a:rPr lang="en-US" sz="2050" dirty="0">
                <a:latin typeface="Kanit" pitchFamily="34" charset="0"/>
                <a:ea typeface="Kanit" pitchFamily="34" charset="-122"/>
                <a:cs typeface="Kanit" pitchFamily="34" charset="-120"/>
              </a:rPr>
              <a:t>Deteksi Dini</a:t>
            </a:r>
            <a:endParaRPr lang="en-US" sz="2050" dirty="0"/>
          </a:p>
        </p:txBody>
      </p:sp>
      <p:sp>
        <p:nvSpPr>
          <p:cNvPr id="11" name="Text 6">
            <a:extLst>
              <a:ext uri="{FF2B5EF4-FFF2-40B4-BE49-F238E27FC236}">
                <a16:creationId xmlns:a16="http://schemas.microsoft.com/office/drawing/2014/main" id="{C125A9A0-E2DF-2908-776F-5367FB836F6B}"/>
              </a:ext>
            </a:extLst>
          </p:cNvPr>
          <p:cNvSpPr/>
          <p:nvPr/>
        </p:nvSpPr>
        <p:spPr>
          <a:xfrm>
            <a:off x="779978" y="2398038"/>
            <a:ext cx="5420916" cy="71318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2800"/>
              </a:lnSpc>
              <a:buNone/>
            </a:pPr>
            <a:r>
              <a:rPr lang="en-US" sz="17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Identifikasi kasus/potensi penularan penyakit. Contoh: Pemeriksaan suhu tubuh di bandara.</a:t>
            </a:r>
            <a:endParaRPr lang="en-US" sz="1750" dirty="0"/>
          </a:p>
        </p:txBody>
      </p:sp>
      <p:sp>
        <p:nvSpPr>
          <p:cNvPr id="12" name="Shape 7">
            <a:extLst>
              <a:ext uri="{FF2B5EF4-FFF2-40B4-BE49-F238E27FC236}">
                <a16:creationId xmlns:a16="http://schemas.microsoft.com/office/drawing/2014/main" id="{780EF9C9-976F-D798-68F8-DE12F6859389}"/>
              </a:ext>
            </a:extLst>
          </p:cNvPr>
          <p:cNvSpPr/>
          <p:nvPr/>
        </p:nvSpPr>
        <p:spPr>
          <a:xfrm>
            <a:off x="7535406" y="3314105"/>
            <a:ext cx="668536" cy="30480"/>
          </a:xfrm>
          <a:prstGeom prst="roundRect">
            <a:avLst>
              <a:gd name="adj" fmla="val 109681"/>
            </a:avLst>
          </a:prstGeom>
          <a:solidFill>
            <a:srgbClr val="48446D"/>
          </a:solidFill>
          <a:ln/>
        </p:spPr>
      </p:sp>
      <p:sp>
        <p:nvSpPr>
          <p:cNvPr id="13" name="Shape 8">
            <a:extLst>
              <a:ext uri="{FF2B5EF4-FFF2-40B4-BE49-F238E27FC236}">
                <a16:creationId xmlns:a16="http://schemas.microsoft.com/office/drawing/2014/main" id="{80793B46-27AA-AF38-C455-6764F5B2DC08}"/>
              </a:ext>
            </a:extLst>
          </p:cNvPr>
          <p:cNvSpPr/>
          <p:nvPr/>
        </p:nvSpPr>
        <p:spPr>
          <a:xfrm>
            <a:off x="7064514" y="3078718"/>
            <a:ext cx="501372" cy="501372"/>
          </a:xfrm>
          <a:prstGeom prst="roundRect">
            <a:avLst>
              <a:gd name="adj" fmla="val 6668"/>
            </a:avLst>
          </a:prstGeom>
          <a:solidFill>
            <a:srgbClr val="2F2B54"/>
          </a:solidFill>
          <a:ln/>
        </p:spPr>
      </p:sp>
      <p:sp>
        <p:nvSpPr>
          <p:cNvPr id="14" name="Text 9">
            <a:extLst>
              <a:ext uri="{FF2B5EF4-FFF2-40B4-BE49-F238E27FC236}">
                <a16:creationId xmlns:a16="http://schemas.microsoft.com/office/drawing/2014/main" id="{2616C021-C348-21A5-362E-BBD07EA6F5F4}"/>
              </a:ext>
            </a:extLst>
          </p:cNvPr>
          <p:cNvSpPr/>
          <p:nvPr/>
        </p:nvSpPr>
        <p:spPr>
          <a:xfrm>
            <a:off x="7157859" y="3132713"/>
            <a:ext cx="314563" cy="39326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2450" dirty="0">
                <a:latin typeface="Kanit" pitchFamily="34" charset="0"/>
                <a:ea typeface="Kanit" pitchFamily="34" charset="-122"/>
                <a:cs typeface="Kanit" pitchFamily="34" charset="-120"/>
              </a:rPr>
              <a:t>2</a:t>
            </a:r>
            <a:endParaRPr lang="en-US" sz="2450" dirty="0"/>
          </a:p>
        </p:txBody>
      </p:sp>
      <p:sp>
        <p:nvSpPr>
          <p:cNvPr id="15" name="Text 10">
            <a:extLst>
              <a:ext uri="{FF2B5EF4-FFF2-40B4-BE49-F238E27FC236}">
                <a16:creationId xmlns:a16="http://schemas.microsoft.com/office/drawing/2014/main" id="{C9BB03DB-C735-546D-CF97-544FC0FE79CB}"/>
              </a:ext>
            </a:extLst>
          </p:cNvPr>
          <p:cNvSpPr/>
          <p:nvPr/>
        </p:nvSpPr>
        <p:spPr>
          <a:xfrm>
            <a:off x="8429506" y="3050858"/>
            <a:ext cx="3120390" cy="3276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50"/>
              </a:lnSpc>
              <a:buNone/>
            </a:pPr>
            <a:r>
              <a:rPr lang="en-US" sz="2050" dirty="0">
                <a:latin typeface="Kanit" pitchFamily="34" charset="0"/>
                <a:ea typeface="Kanit" pitchFamily="34" charset="-122"/>
                <a:cs typeface="Kanit" pitchFamily="34" charset="-120"/>
              </a:rPr>
              <a:t>Penyelidikan Epidemiologi</a:t>
            </a:r>
            <a:endParaRPr lang="en-US" sz="2050" dirty="0"/>
          </a:p>
        </p:txBody>
      </p:sp>
      <p:sp>
        <p:nvSpPr>
          <p:cNvPr id="16" name="Text 11">
            <a:extLst>
              <a:ext uri="{FF2B5EF4-FFF2-40B4-BE49-F238E27FC236}">
                <a16:creationId xmlns:a16="http://schemas.microsoft.com/office/drawing/2014/main" id="{A117F2C1-2C12-E455-8B54-A56D7F8605EA}"/>
              </a:ext>
            </a:extLst>
          </p:cNvPr>
          <p:cNvSpPr/>
          <p:nvPr/>
        </p:nvSpPr>
        <p:spPr>
          <a:xfrm>
            <a:off x="8429506" y="3512225"/>
            <a:ext cx="5420916" cy="3565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17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Mencari tahu sumber dan cara penularan penyakit.</a:t>
            </a:r>
            <a:endParaRPr lang="en-US" sz="1750" dirty="0"/>
          </a:p>
        </p:txBody>
      </p:sp>
      <p:sp>
        <p:nvSpPr>
          <p:cNvPr id="17" name="Shape 12">
            <a:extLst>
              <a:ext uri="{FF2B5EF4-FFF2-40B4-BE49-F238E27FC236}">
                <a16:creationId xmlns:a16="http://schemas.microsoft.com/office/drawing/2014/main" id="{829F44F0-AD09-F59F-602F-8CDF1447FD09}"/>
              </a:ext>
            </a:extLst>
          </p:cNvPr>
          <p:cNvSpPr/>
          <p:nvPr/>
        </p:nvSpPr>
        <p:spPr>
          <a:xfrm>
            <a:off x="6426458" y="4316968"/>
            <a:ext cx="668536" cy="30480"/>
          </a:xfrm>
          <a:prstGeom prst="roundRect">
            <a:avLst>
              <a:gd name="adj" fmla="val 109681"/>
            </a:avLst>
          </a:prstGeom>
          <a:solidFill>
            <a:srgbClr val="48446D"/>
          </a:solidFill>
          <a:ln/>
        </p:spPr>
      </p:sp>
      <p:sp>
        <p:nvSpPr>
          <p:cNvPr id="18" name="Shape 13">
            <a:extLst>
              <a:ext uri="{FF2B5EF4-FFF2-40B4-BE49-F238E27FC236}">
                <a16:creationId xmlns:a16="http://schemas.microsoft.com/office/drawing/2014/main" id="{9F686EE1-D3EE-C6A4-607C-B14D29A5CA19}"/>
              </a:ext>
            </a:extLst>
          </p:cNvPr>
          <p:cNvSpPr/>
          <p:nvPr/>
        </p:nvSpPr>
        <p:spPr>
          <a:xfrm>
            <a:off x="7064514" y="4081582"/>
            <a:ext cx="501372" cy="501372"/>
          </a:xfrm>
          <a:prstGeom prst="roundRect">
            <a:avLst>
              <a:gd name="adj" fmla="val 6668"/>
            </a:avLst>
          </a:prstGeom>
          <a:solidFill>
            <a:srgbClr val="2F2B54"/>
          </a:solidFill>
          <a:ln/>
        </p:spPr>
      </p:sp>
      <p:sp>
        <p:nvSpPr>
          <p:cNvPr id="19" name="Text 14">
            <a:extLst>
              <a:ext uri="{FF2B5EF4-FFF2-40B4-BE49-F238E27FC236}">
                <a16:creationId xmlns:a16="http://schemas.microsoft.com/office/drawing/2014/main" id="{209A6597-D248-92C9-E393-C29B3CA2D752}"/>
              </a:ext>
            </a:extLst>
          </p:cNvPr>
          <p:cNvSpPr/>
          <p:nvPr/>
        </p:nvSpPr>
        <p:spPr>
          <a:xfrm>
            <a:off x="7157859" y="4135576"/>
            <a:ext cx="314563" cy="39326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2450" dirty="0">
                <a:latin typeface="Kanit" pitchFamily="34" charset="0"/>
                <a:ea typeface="Kanit" pitchFamily="34" charset="-122"/>
                <a:cs typeface="Kanit" pitchFamily="34" charset="-120"/>
              </a:rPr>
              <a:t>3</a:t>
            </a:r>
            <a:endParaRPr lang="en-US" sz="2450" dirty="0"/>
          </a:p>
        </p:txBody>
      </p:sp>
      <p:sp>
        <p:nvSpPr>
          <p:cNvPr id="20" name="Text 15">
            <a:extLst>
              <a:ext uri="{FF2B5EF4-FFF2-40B4-BE49-F238E27FC236}">
                <a16:creationId xmlns:a16="http://schemas.microsoft.com/office/drawing/2014/main" id="{B9783236-C850-9B85-5A12-67CC3B62FB0B}"/>
              </a:ext>
            </a:extLst>
          </p:cNvPr>
          <p:cNvSpPr/>
          <p:nvPr/>
        </p:nvSpPr>
        <p:spPr>
          <a:xfrm>
            <a:off x="2925961" y="4053721"/>
            <a:ext cx="3274933" cy="3276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550"/>
              </a:lnSpc>
              <a:buNone/>
            </a:pPr>
            <a:r>
              <a:rPr lang="en-US" sz="2050" dirty="0">
                <a:latin typeface="Kanit" pitchFamily="34" charset="0"/>
                <a:ea typeface="Kanit" pitchFamily="34" charset="-122"/>
                <a:cs typeface="Kanit" pitchFamily="34" charset="-120"/>
              </a:rPr>
              <a:t>Penetapan Status Karantina</a:t>
            </a:r>
            <a:endParaRPr lang="en-US" sz="2050" dirty="0"/>
          </a:p>
        </p:txBody>
      </p:sp>
      <p:sp>
        <p:nvSpPr>
          <p:cNvPr id="21" name="Text 16">
            <a:extLst>
              <a:ext uri="{FF2B5EF4-FFF2-40B4-BE49-F238E27FC236}">
                <a16:creationId xmlns:a16="http://schemas.microsoft.com/office/drawing/2014/main" id="{58E4DFCA-2F12-5104-83EE-DA2B0153B4DC}"/>
              </a:ext>
            </a:extLst>
          </p:cNvPr>
          <p:cNvSpPr/>
          <p:nvPr/>
        </p:nvSpPr>
        <p:spPr>
          <a:xfrm>
            <a:off x="779978" y="4515088"/>
            <a:ext cx="5420916" cy="3565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800"/>
              </a:lnSpc>
              <a:buNone/>
            </a:pPr>
            <a:r>
              <a:rPr lang="en-US" sz="17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Keputusan oleh pejabat berwenang.</a:t>
            </a:r>
            <a:endParaRPr lang="en-US" sz="1750" dirty="0"/>
          </a:p>
        </p:txBody>
      </p:sp>
      <p:sp>
        <p:nvSpPr>
          <p:cNvPr id="22" name="Shape 17">
            <a:extLst>
              <a:ext uri="{FF2B5EF4-FFF2-40B4-BE49-F238E27FC236}">
                <a16:creationId xmlns:a16="http://schemas.microsoft.com/office/drawing/2014/main" id="{01F31E28-92F9-782E-2016-31D12D133125}"/>
              </a:ext>
            </a:extLst>
          </p:cNvPr>
          <p:cNvSpPr/>
          <p:nvPr/>
        </p:nvSpPr>
        <p:spPr>
          <a:xfrm>
            <a:off x="7535406" y="5319832"/>
            <a:ext cx="668536" cy="30480"/>
          </a:xfrm>
          <a:prstGeom prst="roundRect">
            <a:avLst>
              <a:gd name="adj" fmla="val 109681"/>
            </a:avLst>
          </a:prstGeom>
          <a:solidFill>
            <a:srgbClr val="48446D"/>
          </a:solidFill>
          <a:ln/>
        </p:spPr>
      </p:sp>
      <p:sp>
        <p:nvSpPr>
          <p:cNvPr id="23" name="Shape 18">
            <a:extLst>
              <a:ext uri="{FF2B5EF4-FFF2-40B4-BE49-F238E27FC236}">
                <a16:creationId xmlns:a16="http://schemas.microsoft.com/office/drawing/2014/main" id="{9DA9419D-8300-2E77-7A72-BFA1FAFAE81D}"/>
              </a:ext>
            </a:extLst>
          </p:cNvPr>
          <p:cNvSpPr/>
          <p:nvPr/>
        </p:nvSpPr>
        <p:spPr>
          <a:xfrm>
            <a:off x="7064514" y="5084445"/>
            <a:ext cx="501372" cy="501372"/>
          </a:xfrm>
          <a:prstGeom prst="roundRect">
            <a:avLst>
              <a:gd name="adj" fmla="val 6668"/>
            </a:avLst>
          </a:prstGeom>
          <a:solidFill>
            <a:srgbClr val="2F2B54"/>
          </a:solidFill>
          <a:ln/>
        </p:spPr>
      </p:sp>
      <p:sp>
        <p:nvSpPr>
          <p:cNvPr id="24" name="Text 19">
            <a:extLst>
              <a:ext uri="{FF2B5EF4-FFF2-40B4-BE49-F238E27FC236}">
                <a16:creationId xmlns:a16="http://schemas.microsoft.com/office/drawing/2014/main" id="{13306AF2-8086-BAC7-7CB5-692BC5230C84}"/>
              </a:ext>
            </a:extLst>
          </p:cNvPr>
          <p:cNvSpPr/>
          <p:nvPr/>
        </p:nvSpPr>
        <p:spPr>
          <a:xfrm>
            <a:off x="7157859" y="5138440"/>
            <a:ext cx="314563" cy="39326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2450" dirty="0">
                <a:latin typeface="Kanit" pitchFamily="34" charset="0"/>
                <a:ea typeface="Kanit" pitchFamily="34" charset="-122"/>
                <a:cs typeface="Kanit" pitchFamily="34" charset="-120"/>
              </a:rPr>
              <a:t>4</a:t>
            </a:r>
            <a:endParaRPr lang="en-US" sz="2450" dirty="0"/>
          </a:p>
        </p:txBody>
      </p:sp>
      <p:sp>
        <p:nvSpPr>
          <p:cNvPr id="25" name="Text 20">
            <a:extLst>
              <a:ext uri="{FF2B5EF4-FFF2-40B4-BE49-F238E27FC236}">
                <a16:creationId xmlns:a16="http://schemas.microsoft.com/office/drawing/2014/main" id="{02DE5374-3202-6D87-4A7C-7493D45A5BD2}"/>
              </a:ext>
            </a:extLst>
          </p:cNvPr>
          <p:cNvSpPr/>
          <p:nvPr/>
        </p:nvSpPr>
        <p:spPr>
          <a:xfrm>
            <a:off x="8429506" y="5056584"/>
            <a:ext cx="2689265" cy="3276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50"/>
              </a:lnSpc>
              <a:buNone/>
            </a:pPr>
            <a:r>
              <a:rPr lang="en-US" sz="2050" dirty="0">
                <a:latin typeface="Kanit" pitchFamily="34" charset="0"/>
                <a:ea typeface="Kanit" pitchFamily="34" charset="-122"/>
                <a:cs typeface="Kanit" pitchFamily="34" charset="-120"/>
              </a:rPr>
              <a:t>Pelaksanaan Karantina</a:t>
            </a:r>
            <a:endParaRPr lang="en-US" sz="2050" dirty="0"/>
          </a:p>
        </p:txBody>
      </p:sp>
      <p:sp>
        <p:nvSpPr>
          <p:cNvPr id="26" name="Text 21">
            <a:extLst>
              <a:ext uri="{FF2B5EF4-FFF2-40B4-BE49-F238E27FC236}">
                <a16:creationId xmlns:a16="http://schemas.microsoft.com/office/drawing/2014/main" id="{3F708438-755C-A50A-9B62-C06069B4DB55}"/>
              </a:ext>
            </a:extLst>
          </p:cNvPr>
          <p:cNvSpPr/>
          <p:nvPr/>
        </p:nvSpPr>
        <p:spPr>
          <a:xfrm>
            <a:off x="8429506" y="5517952"/>
            <a:ext cx="5420916" cy="3565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17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Pembatasan kegiatan, isolasi, </a:t>
            </a:r>
          </a:p>
          <a:p>
            <a:pPr marL="0" indent="0" algn="l">
              <a:lnSpc>
                <a:spcPts val="2800"/>
              </a:lnSpc>
              <a:buNone/>
            </a:pPr>
            <a:r>
              <a:rPr lang="en-US" sz="1750" dirty="0" err="1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disinfeksi</a:t>
            </a:r>
            <a:r>
              <a:rPr lang="en-US" sz="17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, dll.</a:t>
            </a:r>
            <a:endParaRPr lang="en-US" sz="1750" dirty="0"/>
          </a:p>
        </p:txBody>
      </p:sp>
      <p:sp>
        <p:nvSpPr>
          <p:cNvPr id="27" name="Shape 22">
            <a:extLst>
              <a:ext uri="{FF2B5EF4-FFF2-40B4-BE49-F238E27FC236}">
                <a16:creationId xmlns:a16="http://schemas.microsoft.com/office/drawing/2014/main" id="{68E6BF27-28D0-8A48-F9FD-E8961916949E}"/>
              </a:ext>
            </a:extLst>
          </p:cNvPr>
          <p:cNvSpPr/>
          <p:nvPr/>
        </p:nvSpPr>
        <p:spPr>
          <a:xfrm>
            <a:off x="6426458" y="6322695"/>
            <a:ext cx="668536" cy="30480"/>
          </a:xfrm>
          <a:prstGeom prst="roundRect">
            <a:avLst>
              <a:gd name="adj" fmla="val 109681"/>
            </a:avLst>
          </a:prstGeom>
          <a:solidFill>
            <a:srgbClr val="48446D"/>
          </a:solidFill>
          <a:ln/>
        </p:spPr>
      </p:sp>
      <p:sp>
        <p:nvSpPr>
          <p:cNvPr id="28" name="Shape 23">
            <a:extLst>
              <a:ext uri="{FF2B5EF4-FFF2-40B4-BE49-F238E27FC236}">
                <a16:creationId xmlns:a16="http://schemas.microsoft.com/office/drawing/2014/main" id="{B8688C9A-C179-4C9C-FA11-8B451686C878}"/>
              </a:ext>
            </a:extLst>
          </p:cNvPr>
          <p:cNvSpPr/>
          <p:nvPr/>
        </p:nvSpPr>
        <p:spPr>
          <a:xfrm>
            <a:off x="7064514" y="6087308"/>
            <a:ext cx="501372" cy="501372"/>
          </a:xfrm>
          <a:prstGeom prst="roundRect">
            <a:avLst>
              <a:gd name="adj" fmla="val 6668"/>
            </a:avLst>
          </a:prstGeom>
          <a:solidFill>
            <a:srgbClr val="2F2B54"/>
          </a:solidFill>
          <a:ln/>
        </p:spPr>
      </p:sp>
      <p:sp>
        <p:nvSpPr>
          <p:cNvPr id="29" name="Text 24">
            <a:extLst>
              <a:ext uri="{FF2B5EF4-FFF2-40B4-BE49-F238E27FC236}">
                <a16:creationId xmlns:a16="http://schemas.microsoft.com/office/drawing/2014/main" id="{0AB79FFC-335A-279D-F710-BC25DC2FAD91}"/>
              </a:ext>
            </a:extLst>
          </p:cNvPr>
          <p:cNvSpPr/>
          <p:nvPr/>
        </p:nvSpPr>
        <p:spPr>
          <a:xfrm>
            <a:off x="7157859" y="6141303"/>
            <a:ext cx="314563" cy="39326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2450" dirty="0">
                <a:latin typeface="Kanit" pitchFamily="34" charset="0"/>
                <a:ea typeface="Kanit" pitchFamily="34" charset="-122"/>
                <a:cs typeface="Kanit" pitchFamily="34" charset="-120"/>
              </a:rPr>
              <a:t>5</a:t>
            </a:r>
            <a:endParaRPr lang="en-US" sz="2450" dirty="0"/>
          </a:p>
        </p:txBody>
      </p:sp>
      <p:sp>
        <p:nvSpPr>
          <p:cNvPr id="30" name="Text 25">
            <a:extLst>
              <a:ext uri="{FF2B5EF4-FFF2-40B4-BE49-F238E27FC236}">
                <a16:creationId xmlns:a16="http://schemas.microsoft.com/office/drawing/2014/main" id="{7D162F32-ADB8-1E9C-DB40-79033C0E2DA9}"/>
              </a:ext>
            </a:extLst>
          </p:cNvPr>
          <p:cNvSpPr/>
          <p:nvPr/>
        </p:nvSpPr>
        <p:spPr>
          <a:xfrm>
            <a:off x="3175873" y="6059448"/>
            <a:ext cx="3025021" cy="3276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550"/>
              </a:lnSpc>
              <a:buNone/>
            </a:pPr>
            <a:r>
              <a:rPr lang="en-US" sz="2050" dirty="0">
                <a:latin typeface="Kanit" pitchFamily="34" charset="0"/>
                <a:ea typeface="Kanit" pitchFamily="34" charset="-122"/>
                <a:cs typeface="Kanit" pitchFamily="34" charset="-120"/>
              </a:rPr>
              <a:t>Pemantauan dan Evaluasi</a:t>
            </a:r>
            <a:endParaRPr lang="en-US" sz="2050" dirty="0"/>
          </a:p>
        </p:txBody>
      </p:sp>
      <p:sp>
        <p:nvSpPr>
          <p:cNvPr id="31" name="Text 26">
            <a:extLst>
              <a:ext uri="{FF2B5EF4-FFF2-40B4-BE49-F238E27FC236}">
                <a16:creationId xmlns:a16="http://schemas.microsoft.com/office/drawing/2014/main" id="{71131314-444D-D091-104B-D32125D557EE}"/>
              </a:ext>
            </a:extLst>
          </p:cNvPr>
          <p:cNvSpPr/>
          <p:nvPr/>
        </p:nvSpPr>
        <p:spPr>
          <a:xfrm>
            <a:off x="779978" y="6520815"/>
            <a:ext cx="5420916" cy="3565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800"/>
              </a:lnSpc>
              <a:buNone/>
            </a:pPr>
            <a:r>
              <a:rPr lang="en-US" sz="17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Memastikan karantina berjalan efektif.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284536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F4E9F-7DEF-E9DB-0F6A-A2CBA0FCE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C7CC61-44F4-BB31-1C19-1A43D4F57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85" y="321523"/>
            <a:ext cx="10723688" cy="864726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Peran Masyarakat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dalam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Kesehatan</a:t>
            </a:r>
            <a:b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</a:rPr>
            </a:br>
            <a:endParaRPr lang="en-ID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pic>
        <p:nvPicPr>
          <p:cNvPr id="33" name="Image 1" descr="preencoded.png">
            <a:extLst>
              <a:ext uri="{FF2B5EF4-FFF2-40B4-BE49-F238E27FC236}">
                <a16:creationId xmlns:a16="http://schemas.microsoft.com/office/drawing/2014/main" id="{3DE9FDC5-A4CE-9BFA-B3CD-6AAC5A948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8170"/>
            <a:ext cx="3272552" cy="879991"/>
          </a:xfrm>
          <a:prstGeom prst="rect">
            <a:avLst/>
          </a:prstGeom>
        </p:spPr>
      </p:pic>
      <p:sp>
        <p:nvSpPr>
          <p:cNvPr id="34" name="Text 1">
            <a:extLst>
              <a:ext uri="{FF2B5EF4-FFF2-40B4-BE49-F238E27FC236}">
                <a16:creationId xmlns:a16="http://schemas.microsoft.com/office/drawing/2014/main" id="{F5738216-47CC-6054-3A90-4829D705BD5C}"/>
              </a:ext>
            </a:extLst>
          </p:cNvPr>
          <p:cNvSpPr/>
          <p:nvPr/>
        </p:nvSpPr>
        <p:spPr>
          <a:xfrm>
            <a:off x="137488" y="2385848"/>
            <a:ext cx="2588538" cy="32349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Mematuhi Aturan</a:t>
            </a:r>
            <a:endParaRPr lang="en-US" sz="2000" dirty="0"/>
          </a:p>
        </p:txBody>
      </p:sp>
      <p:sp>
        <p:nvSpPr>
          <p:cNvPr id="35" name="Text 2">
            <a:extLst>
              <a:ext uri="{FF2B5EF4-FFF2-40B4-BE49-F238E27FC236}">
                <a16:creationId xmlns:a16="http://schemas.microsoft.com/office/drawing/2014/main" id="{E4CE9F82-F59E-AFEC-D909-19708B1F6C1D}"/>
              </a:ext>
            </a:extLst>
          </p:cNvPr>
          <p:cNvSpPr/>
          <p:nvPr/>
        </p:nvSpPr>
        <p:spPr>
          <a:xfrm>
            <a:off x="137488" y="2725102"/>
            <a:ext cx="2832735" cy="7038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Mematuhi aturan karantina yang ditetapkan.</a:t>
            </a:r>
            <a:endParaRPr lang="en-US" sz="1700" dirty="0"/>
          </a:p>
        </p:txBody>
      </p:sp>
      <p:pic>
        <p:nvPicPr>
          <p:cNvPr id="36" name="Image 2" descr="preencoded.png">
            <a:extLst>
              <a:ext uri="{FF2B5EF4-FFF2-40B4-BE49-F238E27FC236}">
                <a16:creationId xmlns:a16="http://schemas.microsoft.com/office/drawing/2014/main" id="{52E7C4AA-E503-27AD-77C0-E0A153C9C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1500" y="1318169"/>
            <a:ext cx="3272671" cy="879991"/>
          </a:xfrm>
          <a:prstGeom prst="rect">
            <a:avLst/>
          </a:prstGeom>
        </p:spPr>
      </p:pic>
      <p:sp>
        <p:nvSpPr>
          <p:cNvPr id="37" name="Text 3">
            <a:extLst>
              <a:ext uri="{FF2B5EF4-FFF2-40B4-BE49-F238E27FC236}">
                <a16:creationId xmlns:a16="http://schemas.microsoft.com/office/drawing/2014/main" id="{23412C13-94AF-5BE2-052C-834356EB1595}"/>
              </a:ext>
            </a:extLst>
          </p:cNvPr>
          <p:cNvSpPr/>
          <p:nvPr/>
        </p:nvSpPr>
        <p:spPr>
          <a:xfrm>
            <a:off x="3272552" y="2385849"/>
            <a:ext cx="2588538" cy="32349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Melaporkan Gejala</a:t>
            </a:r>
            <a:endParaRPr lang="en-US" sz="2000" dirty="0"/>
          </a:p>
        </p:txBody>
      </p:sp>
      <p:sp>
        <p:nvSpPr>
          <p:cNvPr id="38" name="Text 4">
            <a:extLst>
              <a:ext uri="{FF2B5EF4-FFF2-40B4-BE49-F238E27FC236}">
                <a16:creationId xmlns:a16="http://schemas.microsoft.com/office/drawing/2014/main" id="{27AEB5A0-0A7B-576C-4F17-33EF4A9B108D}"/>
              </a:ext>
            </a:extLst>
          </p:cNvPr>
          <p:cNvSpPr/>
          <p:nvPr/>
        </p:nvSpPr>
        <p:spPr>
          <a:xfrm>
            <a:off x="3272552" y="2810974"/>
            <a:ext cx="2832854" cy="7038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Melaporkan gejala penyakit kepada petugas kesehatan.</a:t>
            </a:r>
            <a:endParaRPr lang="en-US" sz="1700" dirty="0"/>
          </a:p>
        </p:txBody>
      </p:sp>
      <p:pic>
        <p:nvPicPr>
          <p:cNvPr id="39" name="Image 3" descr="preencoded.png">
            <a:extLst>
              <a:ext uri="{FF2B5EF4-FFF2-40B4-BE49-F238E27FC236}">
                <a16:creationId xmlns:a16="http://schemas.microsoft.com/office/drawing/2014/main" id="{B02A8917-E04A-E6F5-DDD0-F4D69399F9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956" y="1318169"/>
            <a:ext cx="3272552" cy="879991"/>
          </a:xfrm>
          <a:prstGeom prst="rect">
            <a:avLst/>
          </a:prstGeom>
        </p:spPr>
      </p:pic>
      <p:sp>
        <p:nvSpPr>
          <p:cNvPr id="40" name="Text 5">
            <a:extLst>
              <a:ext uri="{FF2B5EF4-FFF2-40B4-BE49-F238E27FC236}">
                <a16:creationId xmlns:a16="http://schemas.microsoft.com/office/drawing/2014/main" id="{9F9BAD54-2B70-0DC1-3DBE-E983860DCC8E}"/>
              </a:ext>
            </a:extLst>
          </p:cNvPr>
          <p:cNvSpPr/>
          <p:nvPr/>
        </p:nvSpPr>
        <p:spPr>
          <a:xfrm>
            <a:off x="6877436" y="2512801"/>
            <a:ext cx="2588538" cy="32349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Menjaga Kebersihan</a:t>
            </a:r>
            <a:endParaRPr lang="en-US" sz="2000" dirty="0"/>
          </a:p>
        </p:txBody>
      </p:sp>
      <p:sp>
        <p:nvSpPr>
          <p:cNvPr id="41" name="Text 6">
            <a:extLst>
              <a:ext uri="{FF2B5EF4-FFF2-40B4-BE49-F238E27FC236}">
                <a16:creationId xmlns:a16="http://schemas.microsoft.com/office/drawing/2014/main" id="{5728D491-546E-8025-6D1A-E3C6F93B3A20}"/>
              </a:ext>
            </a:extLst>
          </p:cNvPr>
          <p:cNvSpPr/>
          <p:nvPr/>
        </p:nvSpPr>
        <p:spPr>
          <a:xfrm>
            <a:off x="6877436" y="2986949"/>
            <a:ext cx="2832735" cy="7038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Menjaga kebersihan diri dan lingkungan.</a:t>
            </a:r>
            <a:endParaRPr lang="en-US" sz="1700" dirty="0"/>
          </a:p>
        </p:txBody>
      </p:sp>
      <p:pic>
        <p:nvPicPr>
          <p:cNvPr id="42" name="Image 4" descr="preencoded.png">
            <a:extLst>
              <a:ext uri="{FF2B5EF4-FFF2-40B4-BE49-F238E27FC236}">
                <a16:creationId xmlns:a16="http://schemas.microsoft.com/office/drawing/2014/main" id="{64380749-7987-44E4-7115-CA868510C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6038" y="1318169"/>
            <a:ext cx="3272671" cy="879991"/>
          </a:xfrm>
          <a:prstGeom prst="rect">
            <a:avLst/>
          </a:prstGeom>
        </p:spPr>
      </p:pic>
      <p:sp>
        <p:nvSpPr>
          <p:cNvPr id="43" name="Text 7">
            <a:extLst>
              <a:ext uri="{FF2B5EF4-FFF2-40B4-BE49-F238E27FC236}">
                <a16:creationId xmlns:a16="http://schemas.microsoft.com/office/drawing/2014/main" id="{9C5EF928-3DE5-144E-BE4A-104CA3B54FD0}"/>
              </a:ext>
            </a:extLst>
          </p:cNvPr>
          <p:cNvSpPr/>
          <p:nvPr/>
        </p:nvSpPr>
        <p:spPr>
          <a:xfrm>
            <a:off x="9710171" y="2460798"/>
            <a:ext cx="2588538" cy="32349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Mendukung Vaksinasi</a:t>
            </a:r>
            <a:endParaRPr lang="en-US" sz="2000" dirty="0"/>
          </a:p>
        </p:txBody>
      </p:sp>
      <p:sp>
        <p:nvSpPr>
          <p:cNvPr id="44" name="Text 8">
            <a:extLst>
              <a:ext uri="{FF2B5EF4-FFF2-40B4-BE49-F238E27FC236}">
                <a16:creationId xmlns:a16="http://schemas.microsoft.com/office/drawing/2014/main" id="{E0CAA2E9-D702-3A17-3635-6F4102FE5153}"/>
              </a:ext>
            </a:extLst>
          </p:cNvPr>
          <p:cNvSpPr/>
          <p:nvPr/>
        </p:nvSpPr>
        <p:spPr>
          <a:xfrm>
            <a:off x="9710171" y="2967461"/>
            <a:ext cx="2832854" cy="1055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Mendukung program vaksinasi dan pencegahan penyakit lainnya.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21916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7E57-0135-87CD-435D-96F7440F7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667" y="502285"/>
            <a:ext cx="10149840" cy="1545336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Tantangan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dalam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Pelaksanaan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Bodoni Bd BT" panose="02070803080706020303" pitchFamily="18" charset="0"/>
                <a:ea typeface="Kanit" pitchFamily="34" charset="-122"/>
                <a:cs typeface="Kanit" pitchFamily="34" charset="-120"/>
              </a:rPr>
              <a:t> Kesehatan</a:t>
            </a:r>
            <a:endParaRPr lang="en-ID" dirty="0">
              <a:solidFill>
                <a:schemeClr val="tx1"/>
              </a:solidFill>
              <a:latin typeface="Bodoni Bd BT" panose="02070803080706020303" pitchFamily="18" charset="0"/>
            </a:endParaRPr>
          </a:p>
        </p:txBody>
      </p:sp>
      <p:sp>
        <p:nvSpPr>
          <p:cNvPr id="7" name="Shape 1">
            <a:extLst>
              <a:ext uri="{FF2B5EF4-FFF2-40B4-BE49-F238E27FC236}">
                <a16:creationId xmlns:a16="http://schemas.microsoft.com/office/drawing/2014/main" id="{6C916A0C-89F7-203B-E7CF-D5280DABC861}"/>
              </a:ext>
            </a:extLst>
          </p:cNvPr>
          <p:cNvSpPr/>
          <p:nvPr/>
        </p:nvSpPr>
        <p:spPr>
          <a:xfrm>
            <a:off x="356014" y="4283186"/>
            <a:ext cx="3029307" cy="218480"/>
          </a:xfrm>
          <a:prstGeom prst="roundRect">
            <a:avLst>
              <a:gd name="adj" fmla="val 15004"/>
            </a:avLst>
          </a:prstGeom>
          <a:solidFill>
            <a:srgbClr val="2F2B54"/>
          </a:solidFill>
          <a:ln/>
        </p:spPr>
      </p:sp>
      <p:sp>
        <p:nvSpPr>
          <p:cNvPr id="8" name="Text 2">
            <a:extLst>
              <a:ext uri="{FF2B5EF4-FFF2-40B4-BE49-F238E27FC236}">
                <a16:creationId xmlns:a16="http://schemas.microsoft.com/office/drawing/2014/main" id="{0601C14F-3A35-B269-2856-2E522EE5FE61}"/>
              </a:ext>
            </a:extLst>
          </p:cNvPr>
          <p:cNvSpPr/>
          <p:nvPr/>
        </p:nvSpPr>
        <p:spPr>
          <a:xfrm>
            <a:off x="356014" y="4594023"/>
            <a:ext cx="2571036" cy="32123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Kepatuhan Rendah</a:t>
            </a:r>
            <a:endParaRPr lang="en-US" sz="2000" dirty="0"/>
          </a:p>
        </p:txBody>
      </p:sp>
      <p:sp>
        <p:nvSpPr>
          <p:cNvPr id="9" name="Text 3">
            <a:extLst>
              <a:ext uri="{FF2B5EF4-FFF2-40B4-BE49-F238E27FC236}">
                <a16:creationId xmlns:a16="http://schemas.microsoft.com/office/drawing/2014/main" id="{BF2AF11E-85DB-65E3-5A8C-058ECEA13B1B}"/>
              </a:ext>
            </a:extLst>
          </p:cNvPr>
          <p:cNvSpPr/>
          <p:nvPr/>
        </p:nvSpPr>
        <p:spPr>
          <a:xfrm>
            <a:off x="356013" y="4885649"/>
            <a:ext cx="3029307" cy="6991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Contoh: Melanggar aturan isolasi mandiri.</a:t>
            </a:r>
            <a:endParaRPr lang="en-US" sz="1700" dirty="0"/>
          </a:p>
        </p:txBody>
      </p:sp>
      <p:sp>
        <p:nvSpPr>
          <p:cNvPr id="10" name="Shape 4">
            <a:extLst>
              <a:ext uri="{FF2B5EF4-FFF2-40B4-BE49-F238E27FC236}">
                <a16:creationId xmlns:a16="http://schemas.microsoft.com/office/drawing/2014/main" id="{3043420B-0435-F2CD-2D91-532881B9D655}"/>
              </a:ext>
            </a:extLst>
          </p:cNvPr>
          <p:cNvSpPr/>
          <p:nvPr/>
        </p:nvSpPr>
        <p:spPr>
          <a:xfrm>
            <a:off x="3825381" y="3896411"/>
            <a:ext cx="3029307" cy="218480"/>
          </a:xfrm>
          <a:prstGeom prst="roundRect">
            <a:avLst>
              <a:gd name="adj" fmla="val 15004"/>
            </a:avLst>
          </a:prstGeom>
          <a:solidFill>
            <a:srgbClr val="2F2B54"/>
          </a:solidFill>
          <a:ln/>
        </p:spPr>
      </p:sp>
      <p:sp>
        <p:nvSpPr>
          <p:cNvPr id="11" name="Text 5">
            <a:extLst>
              <a:ext uri="{FF2B5EF4-FFF2-40B4-BE49-F238E27FC236}">
                <a16:creationId xmlns:a16="http://schemas.microsoft.com/office/drawing/2014/main" id="{C8993E8C-A09C-3E29-FB95-916B2EB8BE10}"/>
              </a:ext>
            </a:extLst>
          </p:cNvPr>
          <p:cNvSpPr/>
          <p:nvPr/>
        </p:nvSpPr>
        <p:spPr>
          <a:xfrm>
            <a:off x="3825380" y="4228644"/>
            <a:ext cx="3029307" cy="64246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Keterbatasan Sumber Daya</a:t>
            </a:r>
            <a:endParaRPr lang="en-US" sz="2000" dirty="0"/>
          </a:p>
        </p:txBody>
      </p:sp>
      <p:sp>
        <p:nvSpPr>
          <p:cNvPr id="12" name="Text 6">
            <a:extLst>
              <a:ext uri="{FF2B5EF4-FFF2-40B4-BE49-F238E27FC236}">
                <a16:creationId xmlns:a16="http://schemas.microsoft.com/office/drawing/2014/main" id="{11EB165E-2579-8690-9614-875131E2407D}"/>
              </a:ext>
            </a:extLst>
          </p:cNvPr>
          <p:cNvSpPr/>
          <p:nvPr/>
        </p:nvSpPr>
        <p:spPr>
          <a:xfrm>
            <a:off x="3713099" y="4849316"/>
            <a:ext cx="3029307" cy="6991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Fasilitas, tenaga kesehatan, anggaran.</a:t>
            </a:r>
            <a:endParaRPr lang="en-US" sz="1700" dirty="0"/>
          </a:p>
        </p:txBody>
      </p:sp>
      <p:sp>
        <p:nvSpPr>
          <p:cNvPr id="13" name="Shape 7">
            <a:extLst>
              <a:ext uri="{FF2B5EF4-FFF2-40B4-BE49-F238E27FC236}">
                <a16:creationId xmlns:a16="http://schemas.microsoft.com/office/drawing/2014/main" id="{1B676CD0-9D43-7872-CC5F-73F089C23F1E}"/>
              </a:ext>
            </a:extLst>
          </p:cNvPr>
          <p:cNvSpPr/>
          <p:nvPr/>
        </p:nvSpPr>
        <p:spPr>
          <a:xfrm>
            <a:off x="7094711" y="3627345"/>
            <a:ext cx="3029307" cy="218480"/>
          </a:xfrm>
          <a:prstGeom prst="roundRect">
            <a:avLst>
              <a:gd name="adj" fmla="val 15004"/>
            </a:avLst>
          </a:prstGeom>
          <a:solidFill>
            <a:srgbClr val="2F2B54"/>
          </a:solidFill>
          <a:ln/>
        </p:spPr>
      </p:sp>
      <p:sp>
        <p:nvSpPr>
          <p:cNvPr id="14" name="Text 8">
            <a:extLst>
              <a:ext uri="{FF2B5EF4-FFF2-40B4-BE49-F238E27FC236}">
                <a16:creationId xmlns:a16="http://schemas.microsoft.com/office/drawing/2014/main" id="{BDBE010A-4E40-6BC3-E400-6BD9E65393B8}"/>
              </a:ext>
            </a:extLst>
          </p:cNvPr>
          <p:cNvSpPr/>
          <p:nvPr/>
        </p:nvSpPr>
        <p:spPr>
          <a:xfrm>
            <a:off x="7311584" y="3896411"/>
            <a:ext cx="2595563" cy="32123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Hoax dan Disinformasi</a:t>
            </a:r>
            <a:endParaRPr lang="en-US" sz="2000" dirty="0"/>
          </a:p>
        </p:txBody>
      </p:sp>
      <p:sp>
        <p:nvSpPr>
          <p:cNvPr id="15" name="Text 9">
            <a:extLst>
              <a:ext uri="{FF2B5EF4-FFF2-40B4-BE49-F238E27FC236}">
                <a16:creationId xmlns:a16="http://schemas.microsoft.com/office/drawing/2014/main" id="{FC46CA71-5DB8-9736-119B-CB453A0C9F98}"/>
              </a:ext>
            </a:extLst>
          </p:cNvPr>
          <p:cNvSpPr/>
          <p:nvPr/>
        </p:nvSpPr>
        <p:spPr>
          <a:xfrm>
            <a:off x="7192764" y="4186513"/>
            <a:ext cx="3029307" cy="104870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Meresahkan masyarakat dan menghambat upaya pencegahan.</a:t>
            </a:r>
            <a:endParaRPr lang="en-US" sz="1700" dirty="0"/>
          </a:p>
        </p:txBody>
      </p:sp>
      <p:sp>
        <p:nvSpPr>
          <p:cNvPr id="16" name="Shape 10">
            <a:extLst>
              <a:ext uri="{FF2B5EF4-FFF2-40B4-BE49-F238E27FC236}">
                <a16:creationId xmlns:a16="http://schemas.microsoft.com/office/drawing/2014/main" id="{083F21A6-272D-7683-E24C-62B3DF0E60F0}"/>
              </a:ext>
            </a:extLst>
          </p:cNvPr>
          <p:cNvSpPr/>
          <p:nvPr/>
        </p:nvSpPr>
        <p:spPr>
          <a:xfrm>
            <a:off x="9370830" y="2093504"/>
            <a:ext cx="3029426" cy="218480"/>
          </a:xfrm>
          <a:prstGeom prst="roundRect">
            <a:avLst>
              <a:gd name="adj" fmla="val 15004"/>
            </a:avLst>
          </a:prstGeom>
          <a:solidFill>
            <a:srgbClr val="2F2B54"/>
          </a:solidFill>
          <a:ln/>
        </p:spPr>
      </p:sp>
      <p:sp>
        <p:nvSpPr>
          <p:cNvPr id="17" name="Text 11">
            <a:extLst>
              <a:ext uri="{FF2B5EF4-FFF2-40B4-BE49-F238E27FC236}">
                <a16:creationId xmlns:a16="http://schemas.microsoft.com/office/drawing/2014/main" id="{E882303F-CDBD-1BE6-E568-29B6001CFAF7}"/>
              </a:ext>
            </a:extLst>
          </p:cNvPr>
          <p:cNvSpPr/>
          <p:nvPr/>
        </p:nvSpPr>
        <p:spPr>
          <a:xfrm>
            <a:off x="9461794" y="2390455"/>
            <a:ext cx="3029426" cy="64246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000" dirty="0">
                <a:latin typeface="Kanit" pitchFamily="34" charset="0"/>
                <a:ea typeface="Kanit" pitchFamily="34" charset="-122"/>
                <a:cs typeface="Kanit" pitchFamily="34" charset="-120"/>
              </a:rPr>
              <a:t>Dampak Ekonomi dan Sosial</a:t>
            </a:r>
            <a:endParaRPr lang="en-US" sz="2000" dirty="0"/>
          </a:p>
        </p:txBody>
      </p:sp>
      <p:sp>
        <p:nvSpPr>
          <p:cNvPr id="18" name="Text 12">
            <a:extLst>
              <a:ext uri="{FF2B5EF4-FFF2-40B4-BE49-F238E27FC236}">
                <a16:creationId xmlns:a16="http://schemas.microsoft.com/office/drawing/2014/main" id="{6E313B4A-B7E6-EFA2-AF0C-7D20D0F29E53}"/>
              </a:ext>
            </a:extLst>
          </p:cNvPr>
          <p:cNvSpPr/>
          <p:nvPr/>
        </p:nvSpPr>
        <p:spPr>
          <a:xfrm>
            <a:off x="9472091" y="2944537"/>
            <a:ext cx="3029426" cy="6991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170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Signifikan dan memerlukan penanganan yang tepat.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51848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FE84-863B-A24A-510C-8735788C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Karantina</a:t>
            </a:r>
            <a:r>
              <a:rPr lang="en-US" sz="4400" dirty="0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 Kesehatan di Era </a:t>
            </a:r>
            <a:r>
              <a:rPr lang="en-US" sz="4400" dirty="0" err="1">
                <a:solidFill>
                  <a:schemeClr val="tx1"/>
                </a:solidFill>
                <a:latin typeface="Kanit" pitchFamily="34" charset="0"/>
                <a:ea typeface="Kanit" pitchFamily="34" charset="-122"/>
                <a:cs typeface="Kanit" pitchFamily="34" charset="-120"/>
              </a:rPr>
              <a:t>Globalisasi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F4BBA097-0A35-A345-9869-1A85B84C5E3B}"/>
              </a:ext>
            </a:extLst>
          </p:cNvPr>
          <p:cNvSpPr/>
          <p:nvPr/>
        </p:nvSpPr>
        <p:spPr>
          <a:xfrm>
            <a:off x="778134" y="2677955"/>
            <a:ext cx="2816185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750"/>
              </a:lnSpc>
              <a:buNone/>
            </a:pPr>
            <a:r>
              <a:rPr lang="en-US" sz="2200" dirty="0">
                <a:latin typeface="Kanit" pitchFamily="34" charset="0"/>
                <a:ea typeface="Kanit" pitchFamily="34" charset="-122"/>
                <a:cs typeface="Kanit" pitchFamily="34" charset="-120"/>
              </a:rPr>
              <a:t>Mobilitas Tinggi</a:t>
            </a:r>
            <a:endParaRPr lang="en-US" sz="2200" dirty="0"/>
          </a:p>
        </p:txBody>
      </p:sp>
      <p:sp>
        <p:nvSpPr>
          <p:cNvPr id="8" name="Text 2">
            <a:extLst>
              <a:ext uri="{FF2B5EF4-FFF2-40B4-BE49-F238E27FC236}">
                <a16:creationId xmlns:a16="http://schemas.microsoft.com/office/drawing/2014/main" id="{550BDDE2-6667-4A19-753D-909FDDDDA5AC}"/>
              </a:ext>
            </a:extLst>
          </p:cNvPr>
          <p:cNvSpPr/>
          <p:nvPr/>
        </p:nvSpPr>
        <p:spPr>
          <a:xfrm>
            <a:off x="320397" y="3062049"/>
            <a:ext cx="3731657" cy="7660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3000"/>
              </a:lnSpc>
              <a:buNone/>
            </a:pPr>
            <a:r>
              <a:rPr lang="en-US" sz="18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Meningkatkan risiko penyebaran penyakit lintas negara.</a:t>
            </a:r>
            <a:endParaRPr lang="en-US" sz="1850" dirty="0"/>
          </a:p>
        </p:txBody>
      </p:sp>
      <p:pic>
        <p:nvPicPr>
          <p:cNvPr id="9" name="Image 0" descr="preencoded.png">
            <a:extLst>
              <a:ext uri="{FF2B5EF4-FFF2-40B4-BE49-F238E27FC236}">
                <a16:creationId xmlns:a16="http://schemas.microsoft.com/office/drawing/2014/main" id="{3A17EBC8-BF3A-B062-5CA2-0E633A8D3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131" y="2439114"/>
            <a:ext cx="4534138" cy="4534138"/>
          </a:xfrm>
          <a:prstGeom prst="rect">
            <a:avLst/>
          </a:prstGeom>
        </p:spPr>
      </p:pic>
      <p:sp>
        <p:nvSpPr>
          <p:cNvPr id="10" name="Text 3">
            <a:extLst>
              <a:ext uri="{FF2B5EF4-FFF2-40B4-BE49-F238E27FC236}">
                <a16:creationId xmlns:a16="http://schemas.microsoft.com/office/drawing/2014/main" id="{A6566523-9BC1-846F-A001-99120D0587F9}"/>
              </a:ext>
            </a:extLst>
          </p:cNvPr>
          <p:cNvSpPr/>
          <p:nvPr/>
        </p:nvSpPr>
        <p:spPr>
          <a:xfrm>
            <a:off x="5572720" y="4209455"/>
            <a:ext cx="358140" cy="4476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500"/>
              </a:lnSpc>
              <a:buNone/>
            </a:pPr>
            <a:r>
              <a:rPr lang="en-US" sz="2800" dirty="0">
                <a:latin typeface="Kanit" pitchFamily="34" charset="0"/>
                <a:ea typeface="Kanit" pitchFamily="34" charset="-122"/>
                <a:cs typeface="Kanit" pitchFamily="34" charset="-120"/>
              </a:rPr>
              <a:t>1</a:t>
            </a:r>
            <a:endParaRPr lang="en-US" sz="2800" dirty="0"/>
          </a:p>
        </p:txBody>
      </p:sp>
      <p:sp>
        <p:nvSpPr>
          <p:cNvPr id="11" name="Text 4">
            <a:extLst>
              <a:ext uri="{FF2B5EF4-FFF2-40B4-BE49-F238E27FC236}">
                <a16:creationId xmlns:a16="http://schemas.microsoft.com/office/drawing/2014/main" id="{8D5413C3-47C8-98FB-6458-EE1D27141FA9}"/>
              </a:ext>
            </a:extLst>
          </p:cNvPr>
          <p:cNvSpPr/>
          <p:nvPr/>
        </p:nvSpPr>
        <p:spPr>
          <a:xfrm>
            <a:off x="8281270" y="2011362"/>
            <a:ext cx="3036451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latin typeface="Kanit" pitchFamily="34" charset="0"/>
                <a:ea typeface="Kanit" pitchFamily="34" charset="-122"/>
                <a:cs typeface="Kanit" pitchFamily="34" charset="-120"/>
              </a:rPr>
              <a:t>Kerjasama Internasional</a:t>
            </a:r>
            <a:endParaRPr lang="en-US" sz="2200" dirty="0"/>
          </a:p>
        </p:txBody>
      </p:sp>
      <p:sp>
        <p:nvSpPr>
          <p:cNvPr id="12" name="Text 5">
            <a:extLst>
              <a:ext uri="{FF2B5EF4-FFF2-40B4-BE49-F238E27FC236}">
                <a16:creationId xmlns:a16="http://schemas.microsoft.com/office/drawing/2014/main" id="{CA4F002F-30DE-7BFC-62F1-0FD98F73E014}"/>
              </a:ext>
            </a:extLst>
          </p:cNvPr>
          <p:cNvSpPr/>
          <p:nvPr/>
        </p:nvSpPr>
        <p:spPr>
          <a:xfrm>
            <a:off x="8885790" y="2241050"/>
            <a:ext cx="3851434" cy="7660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Penting dalam pencegahan dan pengendalian penyakit menular.</a:t>
            </a:r>
            <a:endParaRPr lang="en-US" sz="1850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DA5241FE-5DD2-065C-307A-66AB7C78E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131" y="2439114"/>
            <a:ext cx="4534138" cy="4534138"/>
          </a:xfrm>
          <a:prstGeom prst="rect">
            <a:avLst/>
          </a:prstGeom>
        </p:spPr>
      </p:pic>
      <p:sp>
        <p:nvSpPr>
          <p:cNvPr id="14" name="Text 6">
            <a:extLst>
              <a:ext uri="{FF2B5EF4-FFF2-40B4-BE49-F238E27FC236}">
                <a16:creationId xmlns:a16="http://schemas.microsoft.com/office/drawing/2014/main" id="{5F61CA88-24DB-E452-8710-86FA09EAF9B9}"/>
              </a:ext>
            </a:extLst>
          </p:cNvPr>
          <p:cNvSpPr/>
          <p:nvPr/>
        </p:nvSpPr>
        <p:spPr>
          <a:xfrm>
            <a:off x="8153995" y="3264813"/>
            <a:ext cx="358140" cy="4476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500"/>
              </a:lnSpc>
              <a:buNone/>
            </a:pPr>
            <a:r>
              <a:rPr lang="en-US" sz="2800" dirty="0">
                <a:latin typeface="Kanit" pitchFamily="34" charset="0"/>
                <a:ea typeface="Kanit" pitchFamily="34" charset="-122"/>
                <a:cs typeface="Kanit" pitchFamily="34" charset="-120"/>
              </a:rPr>
              <a:t>2</a:t>
            </a:r>
            <a:endParaRPr lang="en-US" sz="2800" dirty="0"/>
          </a:p>
        </p:txBody>
      </p:sp>
      <p:sp>
        <p:nvSpPr>
          <p:cNvPr id="15" name="Text 7">
            <a:extLst>
              <a:ext uri="{FF2B5EF4-FFF2-40B4-BE49-F238E27FC236}">
                <a16:creationId xmlns:a16="http://schemas.microsoft.com/office/drawing/2014/main" id="{1E59140E-5087-2939-176E-2AB135AA41A6}"/>
              </a:ext>
            </a:extLst>
          </p:cNvPr>
          <p:cNvSpPr/>
          <p:nvPr/>
        </p:nvSpPr>
        <p:spPr>
          <a:xfrm>
            <a:off x="9689707" y="4730194"/>
            <a:ext cx="2816185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latin typeface="Kanit" pitchFamily="34" charset="0"/>
                <a:ea typeface="Kanit" pitchFamily="34" charset="-122"/>
                <a:cs typeface="Kanit" pitchFamily="34" charset="-120"/>
              </a:rPr>
              <a:t>Penguatan Sistem</a:t>
            </a:r>
            <a:endParaRPr lang="en-US" sz="2200" dirty="0"/>
          </a:p>
        </p:txBody>
      </p:sp>
      <p:sp>
        <p:nvSpPr>
          <p:cNvPr id="16" name="Text 8">
            <a:extLst>
              <a:ext uri="{FF2B5EF4-FFF2-40B4-BE49-F238E27FC236}">
                <a16:creationId xmlns:a16="http://schemas.microsoft.com/office/drawing/2014/main" id="{87C80937-95E9-4C30-94F4-0E10A5E54832}"/>
              </a:ext>
            </a:extLst>
          </p:cNvPr>
          <p:cNvSpPr/>
          <p:nvPr/>
        </p:nvSpPr>
        <p:spPr>
          <a:xfrm>
            <a:off x="9428083" y="5301953"/>
            <a:ext cx="2496741" cy="11490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50" dirty="0">
                <a:latin typeface="Martel Sans Light" pitchFamily="34" charset="0"/>
                <a:ea typeface="Martel Sans Light" pitchFamily="34" charset="-122"/>
                <a:cs typeface="Martel Sans Light" pitchFamily="34" charset="-120"/>
              </a:rPr>
              <a:t>Sistem karantina di pintu masuk negara (bandara, pelabuhan, perbatasan).</a:t>
            </a:r>
            <a:endParaRPr lang="en-US" sz="1850" dirty="0"/>
          </a:p>
        </p:txBody>
      </p:sp>
      <p:pic>
        <p:nvPicPr>
          <p:cNvPr id="17" name="Image 2" descr="preencoded.png">
            <a:extLst>
              <a:ext uri="{FF2B5EF4-FFF2-40B4-BE49-F238E27FC236}">
                <a16:creationId xmlns:a16="http://schemas.microsoft.com/office/drawing/2014/main" id="{228D8713-D8D3-3A50-0CB8-8C2E3FDA59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1102" y="2390061"/>
            <a:ext cx="4534138" cy="4534138"/>
          </a:xfrm>
          <a:prstGeom prst="rect">
            <a:avLst/>
          </a:prstGeom>
        </p:spPr>
      </p:pic>
      <p:sp>
        <p:nvSpPr>
          <p:cNvPr id="18" name="Text 9">
            <a:extLst>
              <a:ext uri="{FF2B5EF4-FFF2-40B4-BE49-F238E27FC236}">
                <a16:creationId xmlns:a16="http://schemas.microsoft.com/office/drawing/2014/main" id="{0A8F748A-DD15-7E83-6DE1-963CF08A59F4}"/>
              </a:ext>
            </a:extLst>
          </p:cNvPr>
          <p:cNvSpPr/>
          <p:nvPr/>
        </p:nvSpPr>
        <p:spPr>
          <a:xfrm>
            <a:off x="7681436" y="5972532"/>
            <a:ext cx="358140" cy="4476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500"/>
              </a:lnSpc>
              <a:buNone/>
            </a:pPr>
            <a:r>
              <a:rPr lang="en-US" sz="2800" dirty="0">
                <a:latin typeface="Kanit" pitchFamily="34" charset="0"/>
                <a:ea typeface="Kanit" pitchFamily="34" charset="-122"/>
                <a:cs typeface="Kanit" pitchFamily="34" charset="-120"/>
              </a:rPr>
              <a:t>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653665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ED6DA"/>
      </a:accent1>
      <a:accent2>
        <a:srgbClr val="3E7090"/>
      </a:accent2>
      <a:accent3>
        <a:srgbClr val="93A5A8"/>
      </a:accent3>
      <a:accent4>
        <a:srgbClr val="627272"/>
      </a:accent4>
      <a:accent5>
        <a:srgbClr val="BDA07D"/>
      </a:accent5>
      <a:accent6>
        <a:srgbClr val="D8CAB7"/>
      </a:accent6>
      <a:hlink>
        <a:srgbClr val="0563C1"/>
      </a:hlink>
      <a:folHlink>
        <a:srgbClr val="954F72"/>
      </a:folHlink>
    </a:clrScheme>
    <a:fontScheme name="Custom 24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33468121_win32_CP_V3" id="{DB41292E-DA07-4A60-84D2-21F0B686AF93}" vid="{CD2DD4A9-674C-44A3-BA93-D7C3019ED0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Props1.xml><?xml version="1.0" encoding="utf-8"?>
<ds:datastoreItem xmlns:ds="http://schemas.openxmlformats.org/officeDocument/2006/customXml" ds:itemID="{BE47603A-423C-4B8F-AA3D-8E6FA4710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79BBA1-1277-4614-8DDE-B2EB227512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AF5DA8-6387-4138-BF96-B65D39F2FC2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Coastal presentation</Template>
  <TotalTime>141</TotalTime>
  <Words>766</Words>
  <Application>Microsoft Office PowerPoint</Application>
  <PresentationFormat>Widescreen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Agency FB</vt:lpstr>
      <vt:lpstr>Arial</vt:lpstr>
      <vt:lpstr>Bodoni Bd BT</vt:lpstr>
      <vt:lpstr>Calibri</vt:lpstr>
      <vt:lpstr>Instrument Sans Medium</vt:lpstr>
      <vt:lpstr>Instrument Sans Semi Bold</vt:lpstr>
      <vt:lpstr>Kanit</vt:lpstr>
      <vt:lpstr>Martel Sans Light</vt:lpstr>
      <vt:lpstr>Segoe UI Light</vt:lpstr>
      <vt:lpstr>Wingdings</vt:lpstr>
      <vt:lpstr>Custom</vt:lpstr>
      <vt:lpstr>PRINSIP KARANTINA KESEHATAN</vt:lpstr>
      <vt:lpstr>Definisi dan Dasar Hukum Karantina Kesehatan</vt:lpstr>
      <vt:lpstr>Tujuan dan Sasaran Karantina Kesehatan</vt:lpstr>
      <vt:lpstr>Jenis-Jenis Karantina Kesehatan</vt:lpstr>
      <vt:lpstr>Prinsip Dasar Karantina Kesehatan </vt:lpstr>
      <vt:lpstr>Proses Pelaksanaan Karantina Kesehatan</vt:lpstr>
      <vt:lpstr>Peran Masyarakat dalam Karantina Kesehatan </vt:lpstr>
      <vt:lpstr>Tantangan dalam Pelaksanaan Karantina Kesehatan</vt:lpstr>
      <vt:lpstr>Karantina Kesehatan di Era Globalisasi</vt:lpstr>
      <vt:lpstr>TATA LAKSANA PENYAKIT KEKARANTINAAN</vt:lpstr>
      <vt:lpstr>Identifikasi dan Pelaporan Dini</vt:lpstr>
      <vt:lpstr>Prosedur Karantina dan Isolasi </vt:lpstr>
      <vt:lpstr>Pengendalian Infeksi dan Pencegahan </vt:lpstr>
      <vt:lpstr>Penanganan Spesimen Laboratorium </vt:lpstr>
      <vt:lpstr>KERJASAMA LINTAS SEKTOR</vt:lpstr>
      <vt:lpstr>Tantangan dan Solusi dalam Pelaksanaan </vt:lpstr>
      <vt:lpstr>TERIMAKASIH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septia dwi cahyani</dc:creator>
  <cp:lastModifiedBy>septia dwi cahyani</cp:lastModifiedBy>
  <cp:revision>2</cp:revision>
  <dcterms:created xsi:type="dcterms:W3CDTF">2025-03-07T05:02:12Z</dcterms:created>
  <dcterms:modified xsi:type="dcterms:W3CDTF">2025-03-07T07:23:56Z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