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3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7" r:id="rId27"/>
    <p:sldId id="288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ET4g++c8e6AqmWVSjaJ5Sw==" hashData="fyOI3SrcgfQ91VsmB8vZcN9kwjo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830183-108D-42E6-B358-6FFC51DE0031}" type="doc">
      <dgm:prSet loTypeId="urn:microsoft.com/office/officeart/2005/8/layout/vList2" loCatId="list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5119C831-06DA-4DD8-B7F1-F5283028961B}">
      <dgm:prSet custT="1"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pPr algn="r" rtl="0"/>
          <a:r>
            <a:rPr lang="en-GB" sz="8000" dirty="0" smtClean="0">
              <a:latin typeface="Bauhaus 93" pitchFamily="82" charset="0"/>
            </a:rPr>
            <a:t>ANTIMIKROBA</a:t>
          </a:r>
          <a:endParaRPr lang="en-US" sz="8000" dirty="0">
            <a:latin typeface="Bauhaus 93" pitchFamily="82" charset="0"/>
          </a:endParaRPr>
        </a:p>
      </dgm:t>
    </dgm:pt>
    <dgm:pt modelId="{8971516C-800C-48B2-A444-A73A19E4CED6}" type="parTrans" cxnId="{9F851A64-2F58-45E4-AF80-0547DF0353D7}">
      <dgm:prSet/>
      <dgm:spPr/>
      <dgm:t>
        <a:bodyPr/>
        <a:lstStyle/>
        <a:p>
          <a:endParaRPr lang="en-US"/>
        </a:p>
      </dgm:t>
    </dgm:pt>
    <dgm:pt modelId="{905576F3-298E-44E3-AB61-75195CFBD8A3}" type="sibTrans" cxnId="{9F851A64-2F58-45E4-AF80-0547DF0353D7}">
      <dgm:prSet/>
      <dgm:spPr/>
      <dgm:t>
        <a:bodyPr/>
        <a:lstStyle/>
        <a:p>
          <a:endParaRPr lang="en-US"/>
        </a:p>
      </dgm:t>
    </dgm:pt>
    <dgm:pt modelId="{5294CDD6-F700-49C6-8B8B-7C3D8DD62A01}" type="pres">
      <dgm:prSet presAssocID="{E9830183-108D-42E6-B358-6FFC51DE003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1DFFBE-F07C-49C8-8EFE-9148195912FA}" type="pres">
      <dgm:prSet presAssocID="{5119C831-06DA-4DD8-B7F1-F5283028961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87F5865-D451-4264-93FC-1E8730F4B1C5}" type="presOf" srcId="{5119C831-06DA-4DD8-B7F1-F5283028961B}" destId="{101DFFBE-F07C-49C8-8EFE-9148195912FA}" srcOrd="0" destOrd="0" presId="urn:microsoft.com/office/officeart/2005/8/layout/vList2"/>
    <dgm:cxn modelId="{689BCD41-3DF7-4604-BCD5-3A1960767667}" type="presOf" srcId="{E9830183-108D-42E6-B358-6FFC51DE0031}" destId="{5294CDD6-F700-49C6-8B8B-7C3D8DD62A01}" srcOrd="0" destOrd="0" presId="urn:microsoft.com/office/officeart/2005/8/layout/vList2"/>
    <dgm:cxn modelId="{9F851A64-2F58-45E4-AF80-0547DF0353D7}" srcId="{E9830183-108D-42E6-B358-6FFC51DE0031}" destId="{5119C831-06DA-4DD8-B7F1-F5283028961B}" srcOrd="0" destOrd="0" parTransId="{8971516C-800C-48B2-A444-A73A19E4CED6}" sibTransId="{905576F3-298E-44E3-AB61-75195CFBD8A3}"/>
    <dgm:cxn modelId="{18DA8A9B-E97F-41D5-AD47-0DD7DA27D16B}" type="presParOf" srcId="{5294CDD6-F700-49C6-8B8B-7C3D8DD62A01}" destId="{101DFFBE-F07C-49C8-8EFE-9148195912F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01EA34-1910-4508-97A9-3A8A6B3A978A}" type="doc">
      <dgm:prSet loTypeId="urn:microsoft.com/office/officeart/2005/8/layout/cycle7" loCatId="cycle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47EE731-3C21-4033-92E9-202E0D081DF6}">
      <dgm:prSet phldrT="[Text]" custT="1"/>
      <dgm:spPr/>
      <dgm:t>
        <a:bodyPr/>
        <a:lstStyle/>
        <a:p>
          <a:r>
            <a:rPr lang="en-US" sz="3200" dirty="0" err="1" smtClean="0">
              <a:solidFill>
                <a:schemeClr val="tx1"/>
              </a:solidFill>
            </a:rPr>
            <a:t>Antimikroba</a:t>
          </a:r>
          <a:endParaRPr lang="en-US" sz="3200" dirty="0">
            <a:solidFill>
              <a:schemeClr val="tx1"/>
            </a:solidFill>
          </a:endParaRPr>
        </a:p>
      </dgm:t>
    </dgm:pt>
    <dgm:pt modelId="{0062B275-4BFC-43CC-9C16-0D8D4D62314F}" type="parTrans" cxnId="{5485C616-CE47-4258-92AE-58678262A7DE}">
      <dgm:prSet/>
      <dgm:spPr/>
      <dgm:t>
        <a:bodyPr/>
        <a:lstStyle/>
        <a:p>
          <a:endParaRPr lang="en-US"/>
        </a:p>
      </dgm:t>
    </dgm:pt>
    <dgm:pt modelId="{19B7FD45-B6B4-405B-B876-A56CA395D3F3}" type="sibTrans" cxnId="{5485C616-CE47-4258-92AE-58678262A7DE}">
      <dgm:prSet/>
      <dgm:spPr/>
      <dgm:t>
        <a:bodyPr/>
        <a:lstStyle/>
        <a:p>
          <a:endParaRPr lang="en-US"/>
        </a:p>
      </dgm:t>
    </dgm:pt>
    <dgm:pt modelId="{33FCEA5D-9F59-4C83-886A-F68BB657774A}">
      <dgm:prSet phldrT="[Text]" custT="1"/>
      <dgm:spPr/>
      <dgm:t>
        <a:bodyPr/>
        <a:lstStyle/>
        <a:p>
          <a:r>
            <a:rPr lang="en-US" sz="3200" dirty="0" err="1" smtClean="0">
              <a:solidFill>
                <a:schemeClr val="tx1"/>
              </a:solidFill>
            </a:rPr>
            <a:t>Hospes</a:t>
          </a:r>
          <a:endParaRPr lang="en-US" sz="3200" dirty="0">
            <a:solidFill>
              <a:schemeClr val="tx1"/>
            </a:solidFill>
          </a:endParaRPr>
        </a:p>
      </dgm:t>
    </dgm:pt>
    <dgm:pt modelId="{C2862CFB-AC12-4987-92F3-0259B481F096}" type="parTrans" cxnId="{E465854C-14A1-4651-9EB0-6E976E90EF29}">
      <dgm:prSet/>
      <dgm:spPr/>
      <dgm:t>
        <a:bodyPr/>
        <a:lstStyle/>
        <a:p>
          <a:endParaRPr lang="en-US"/>
        </a:p>
      </dgm:t>
    </dgm:pt>
    <dgm:pt modelId="{DF6B6D95-C6D0-454C-B206-82349709347A}" type="sibTrans" cxnId="{E465854C-14A1-4651-9EB0-6E976E90EF29}">
      <dgm:prSet/>
      <dgm:spPr/>
      <dgm:t>
        <a:bodyPr/>
        <a:lstStyle/>
        <a:p>
          <a:endParaRPr lang="en-US"/>
        </a:p>
      </dgm:t>
    </dgm:pt>
    <dgm:pt modelId="{83DCFCE1-2C9C-45D4-A556-15475CB8BF43}">
      <dgm:prSet phldrT="[Text]" custT="1"/>
      <dgm:spPr/>
      <dgm:t>
        <a:bodyPr/>
        <a:lstStyle/>
        <a:p>
          <a:r>
            <a:rPr lang="en-US" sz="3200" dirty="0" err="1" smtClean="0">
              <a:solidFill>
                <a:schemeClr val="tx1"/>
              </a:solidFill>
            </a:rPr>
            <a:t>Mikroba</a:t>
          </a:r>
          <a:endParaRPr lang="en-US" sz="3200" dirty="0">
            <a:solidFill>
              <a:schemeClr val="tx1"/>
            </a:solidFill>
          </a:endParaRPr>
        </a:p>
      </dgm:t>
    </dgm:pt>
    <dgm:pt modelId="{3EDEBF7E-85B2-450D-AB83-C63420CB4078}" type="parTrans" cxnId="{89B898F1-B150-4505-99B9-2F860F227872}">
      <dgm:prSet/>
      <dgm:spPr/>
      <dgm:t>
        <a:bodyPr/>
        <a:lstStyle/>
        <a:p>
          <a:endParaRPr lang="en-US"/>
        </a:p>
      </dgm:t>
    </dgm:pt>
    <dgm:pt modelId="{CD303A52-961F-4EE4-BF43-F0B36FE9C70B}" type="sibTrans" cxnId="{89B898F1-B150-4505-99B9-2F860F227872}">
      <dgm:prSet/>
      <dgm:spPr/>
      <dgm:t>
        <a:bodyPr/>
        <a:lstStyle/>
        <a:p>
          <a:endParaRPr lang="en-US"/>
        </a:p>
      </dgm:t>
    </dgm:pt>
    <dgm:pt modelId="{AC85F518-C000-424B-AE73-6F3EC8117E10}" type="pres">
      <dgm:prSet presAssocID="{5301EA34-1910-4508-97A9-3A8A6B3A978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7FBAD7B-BF09-424A-B141-83FCEE5F1FE9}" type="pres">
      <dgm:prSet presAssocID="{747EE731-3C21-4033-92E9-202E0D081DF6}" presName="node" presStyleLbl="node1" presStyleIdx="0" presStyleCnt="3" custScaleX="1104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8456CE-687A-4C4A-91B9-A82A1D508986}" type="pres">
      <dgm:prSet presAssocID="{19B7FD45-B6B4-405B-B876-A56CA395D3F3}" presName="sibTrans" presStyleLbl="sibTrans2D1" presStyleIdx="0" presStyleCnt="3"/>
      <dgm:spPr/>
      <dgm:t>
        <a:bodyPr/>
        <a:lstStyle/>
        <a:p>
          <a:endParaRPr lang="en-US"/>
        </a:p>
      </dgm:t>
    </dgm:pt>
    <dgm:pt modelId="{2C9E17FE-1414-4775-AD8B-EB7A425CD1A1}" type="pres">
      <dgm:prSet presAssocID="{19B7FD45-B6B4-405B-B876-A56CA395D3F3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50C1C89E-3BF3-49F8-93F1-7E52D66E6229}" type="pres">
      <dgm:prSet presAssocID="{33FCEA5D-9F59-4C83-886A-F68BB657774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F88C68-A29A-43B3-96D9-62B1B16F1C88}" type="pres">
      <dgm:prSet presAssocID="{DF6B6D95-C6D0-454C-B206-82349709347A}" presName="sibTrans" presStyleLbl="sibTrans2D1" presStyleIdx="1" presStyleCnt="3"/>
      <dgm:spPr/>
      <dgm:t>
        <a:bodyPr/>
        <a:lstStyle/>
        <a:p>
          <a:endParaRPr lang="en-US"/>
        </a:p>
      </dgm:t>
    </dgm:pt>
    <dgm:pt modelId="{DDCA4479-CBBD-4B2C-8C5B-3AC0A3ACD2DB}" type="pres">
      <dgm:prSet presAssocID="{DF6B6D95-C6D0-454C-B206-82349709347A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CE94EF35-BF2C-44F7-BE83-FACE7F34B008}" type="pres">
      <dgm:prSet presAssocID="{83DCFCE1-2C9C-45D4-A556-15475CB8BF4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A11AF2-AA9C-4C7F-8894-26F266E43D9A}" type="pres">
      <dgm:prSet presAssocID="{CD303A52-961F-4EE4-BF43-F0B36FE9C70B}" presName="sibTrans" presStyleLbl="sibTrans2D1" presStyleIdx="2" presStyleCnt="3"/>
      <dgm:spPr/>
      <dgm:t>
        <a:bodyPr/>
        <a:lstStyle/>
        <a:p>
          <a:endParaRPr lang="en-US"/>
        </a:p>
      </dgm:t>
    </dgm:pt>
    <dgm:pt modelId="{98FB0E33-246A-479A-833E-88051E720CAA}" type="pres">
      <dgm:prSet presAssocID="{CD303A52-961F-4EE4-BF43-F0B36FE9C70B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68FF4FBA-C299-4478-80E3-22C312AB1041}" type="presOf" srcId="{33FCEA5D-9F59-4C83-886A-F68BB657774A}" destId="{50C1C89E-3BF3-49F8-93F1-7E52D66E6229}" srcOrd="0" destOrd="0" presId="urn:microsoft.com/office/officeart/2005/8/layout/cycle7"/>
    <dgm:cxn modelId="{5485C616-CE47-4258-92AE-58678262A7DE}" srcId="{5301EA34-1910-4508-97A9-3A8A6B3A978A}" destId="{747EE731-3C21-4033-92E9-202E0D081DF6}" srcOrd="0" destOrd="0" parTransId="{0062B275-4BFC-43CC-9C16-0D8D4D62314F}" sibTransId="{19B7FD45-B6B4-405B-B876-A56CA395D3F3}"/>
    <dgm:cxn modelId="{89B898F1-B150-4505-99B9-2F860F227872}" srcId="{5301EA34-1910-4508-97A9-3A8A6B3A978A}" destId="{83DCFCE1-2C9C-45D4-A556-15475CB8BF43}" srcOrd="2" destOrd="0" parTransId="{3EDEBF7E-85B2-450D-AB83-C63420CB4078}" sibTransId="{CD303A52-961F-4EE4-BF43-F0B36FE9C70B}"/>
    <dgm:cxn modelId="{8D249B62-4B62-4E31-8D6C-337130288697}" type="presOf" srcId="{CD303A52-961F-4EE4-BF43-F0B36FE9C70B}" destId="{C1A11AF2-AA9C-4C7F-8894-26F266E43D9A}" srcOrd="0" destOrd="0" presId="urn:microsoft.com/office/officeart/2005/8/layout/cycle7"/>
    <dgm:cxn modelId="{76D4B82B-E2F6-496D-B47D-A87319D43270}" type="presOf" srcId="{19B7FD45-B6B4-405B-B876-A56CA395D3F3}" destId="{A58456CE-687A-4C4A-91B9-A82A1D508986}" srcOrd="0" destOrd="0" presId="urn:microsoft.com/office/officeart/2005/8/layout/cycle7"/>
    <dgm:cxn modelId="{559082F5-D4EB-4420-902D-4F116247A639}" type="presOf" srcId="{DF6B6D95-C6D0-454C-B206-82349709347A}" destId="{DDCA4479-CBBD-4B2C-8C5B-3AC0A3ACD2DB}" srcOrd="1" destOrd="0" presId="urn:microsoft.com/office/officeart/2005/8/layout/cycle7"/>
    <dgm:cxn modelId="{3071B258-0A82-458C-BE2E-1955E5197748}" type="presOf" srcId="{CD303A52-961F-4EE4-BF43-F0B36FE9C70B}" destId="{98FB0E33-246A-479A-833E-88051E720CAA}" srcOrd="1" destOrd="0" presId="urn:microsoft.com/office/officeart/2005/8/layout/cycle7"/>
    <dgm:cxn modelId="{172F41B9-6680-4FE2-9618-42844C38D91F}" type="presOf" srcId="{19B7FD45-B6B4-405B-B876-A56CA395D3F3}" destId="{2C9E17FE-1414-4775-AD8B-EB7A425CD1A1}" srcOrd="1" destOrd="0" presId="urn:microsoft.com/office/officeart/2005/8/layout/cycle7"/>
    <dgm:cxn modelId="{AF87329F-707E-45EA-938C-890ABCDA4CD8}" type="presOf" srcId="{5301EA34-1910-4508-97A9-3A8A6B3A978A}" destId="{AC85F518-C000-424B-AE73-6F3EC8117E10}" srcOrd="0" destOrd="0" presId="urn:microsoft.com/office/officeart/2005/8/layout/cycle7"/>
    <dgm:cxn modelId="{84F3A586-3F16-42FE-AFAD-74AC7DF02363}" type="presOf" srcId="{83DCFCE1-2C9C-45D4-A556-15475CB8BF43}" destId="{CE94EF35-BF2C-44F7-BE83-FACE7F34B008}" srcOrd="0" destOrd="0" presId="urn:microsoft.com/office/officeart/2005/8/layout/cycle7"/>
    <dgm:cxn modelId="{6FC141E2-3DCF-454E-ACCF-2D189648A3FB}" type="presOf" srcId="{DF6B6D95-C6D0-454C-B206-82349709347A}" destId="{E1F88C68-A29A-43B3-96D9-62B1B16F1C88}" srcOrd="0" destOrd="0" presId="urn:microsoft.com/office/officeart/2005/8/layout/cycle7"/>
    <dgm:cxn modelId="{E465854C-14A1-4651-9EB0-6E976E90EF29}" srcId="{5301EA34-1910-4508-97A9-3A8A6B3A978A}" destId="{33FCEA5D-9F59-4C83-886A-F68BB657774A}" srcOrd="1" destOrd="0" parTransId="{C2862CFB-AC12-4987-92F3-0259B481F096}" sibTransId="{DF6B6D95-C6D0-454C-B206-82349709347A}"/>
    <dgm:cxn modelId="{B46CFB59-32BD-4588-B0CA-DE99BCE26AB8}" type="presOf" srcId="{747EE731-3C21-4033-92E9-202E0D081DF6}" destId="{97FBAD7B-BF09-424A-B141-83FCEE5F1FE9}" srcOrd="0" destOrd="0" presId="urn:microsoft.com/office/officeart/2005/8/layout/cycle7"/>
    <dgm:cxn modelId="{37AFAD16-7579-4415-9345-FBD6925E5EDF}" type="presParOf" srcId="{AC85F518-C000-424B-AE73-6F3EC8117E10}" destId="{97FBAD7B-BF09-424A-B141-83FCEE5F1FE9}" srcOrd="0" destOrd="0" presId="urn:microsoft.com/office/officeart/2005/8/layout/cycle7"/>
    <dgm:cxn modelId="{550975BF-427E-4896-B97B-F64957464A17}" type="presParOf" srcId="{AC85F518-C000-424B-AE73-6F3EC8117E10}" destId="{A58456CE-687A-4C4A-91B9-A82A1D508986}" srcOrd="1" destOrd="0" presId="urn:microsoft.com/office/officeart/2005/8/layout/cycle7"/>
    <dgm:cxn modelId="{5A93F88B-CFB5-4415-8466-10BCEAAF43B7}" type="presParOf" srcId="{A58456CE-687A-4C4A-91B9-A82A1D508986}" destId="{2C9E17FE-1414-4775-AD8B-EB7A425CD1A1}" srcOrd="0" destOrd="0" presId="urn:microsoft.com/office/officeart/2005/8/layout/cycle7"/>
    <dgm:cxn modelId="{401D6AB7-6A40-4FA8-8E26-72F6A56E6B7D}" type="presParOf" srcId="{AC85F518-C000-424B-AE73-6F3EC8117E10}" destId="{50C1C89E-3BF3-49F8-93F1-7E52D66E6229}" srcOrd="2" destOrd="0" presId="urn:microsoft.com/office/officeart/2005/8/layout/cycle7"/>
    <dgm:cxn modelId="{96F40FC7-231B-4B8F-B3FA-F55B3CB251FF}" type="presParOf" srcId="{AC85F518-C000-424B-AE73-6F3EC8117E10}" destId="{E1F88C68-A29A-43B3-96D9-62B1B16F1C88}" srcOrd="3" destOrd="0" presId="urn:microsoft.com/office/officeart/2005/8/layout/cycle7"/>
    <dgm:cxn modelId="{C216CE68-1FC1-42DB-ACD5-2693B950FDD1}" type="presParOf" srcId="{E1F88C68-A29A-43B3-96D9-62B1B16F1C88}" destId="{DDCA4479-CBBD-4B2C-8C5B-3AC0A3ACD2DB}" srcOrd="0" destOrd="0" presId="urn:microsoft.com/office/officeart/2005/8/layout/cycle7"/>
    <dgm:cxn modelId="{52BCFF8F-5D4D-452C-B2AB-EDAFF5578309}" type="presParOf" srcId="{AC85F518-C000-424B-AE73-6F3EC8117E10}" destId="{CE94EF35-BF2C-44F7-BE83-FACE7F34B008}" srcOrd="4" destOrd="0" presId="urn:microsoft.com/office/officeart/2005/8/layout/cycle7"/>
    <dgm:cxn modelId="{C1059672-D55D-46DE-B69B-74356983ED96}" type="presParOf" srcId="{AC85F518-C000-424B-AE73-6F3EC8117E10}" destId="{C1A11AF2-AA9C-4C7F-8894-26F266E43D9A}" srcOrd="5" destOrd="0" presId="urn:microsoft.com/office/officeart/2005/8/layout/cycle7"/>
    <dgm:cxn modelId="{7E6C2E2C-3BE0-46F4-B48A-950B65C66DAC}" type="presParOf" srcId="{C1A11AF2-AA9C-4C7F-8894-26F266E43D9A}" destId="{98FB0E33-246A-479A-833E-88051E720CAA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F51DFFA-C6F6-480A-9C19-5C42FA529B5D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en-US"/>
        </a:p>
      </dgm:t>
    </dgm:pt>
    <dgm:pt modelId="{C8A5EDAF-9AAD-4B63-817C-CC6D81EBE3BC}">
      <dgm:prSet/>
      <dgm:spPr/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PENISILIN</a:t>
          </a:r>
          <a:endParaRPr lang="en-US" dirty="0">
            <a:solidFill>
              <a:schemeClr val="tx1"/>
            </a:solidFill>
          </a:endParaRPr>
        </a:p>
      </dgm:t>
    </dgm:pt>
    <dgm:pt modelId="{B144DC4C-9D96-4403-BFCE-79232028D3E7}" type="parTrans" cxnId="{6237BF85-F576-439D-94DD-AB7D90241116}">
      <dgm:prSet/>
      <dgm:spPr/>
      <dgm:t>
        <a:bodyPr/>
        <a:lstStyle/>
        <a:p>
          <a:endParaRPr lang="en-US"/>
        </a:p>
      </dgm:t>
    </dgm:pt>
    <dgm:pt modelId="{85CBFBFB-4B68-4395-95D8-10A340C49302}" type="sibTrans" cxnId="{6237BF85-F576-439D-94DD-AB7D90241116}">
      <dgm:prSet/>
      <dgm:spPr/>
      <dgm:t>
        <a:bodyPr/>
        <a:lstStyle/>
        <a:p>
          <a:endParaRPr lang="en-US"/>
        </a:p>
      </dgm:t>
    </dgm:pt>
    <dgm:pt modelId="{6B09BB7D-1D56-4006-AB70-8C2F634EA687}">
      <dgm:prSet/>
      <dgm:spPr/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CEPHALOSPORIN</a:t>
          </a:r>
          <a:endParaRPr lang="en-US" dirty="0">
            <a:solidFill>
              <a:schemeClr val="tx1"/>
            </a:solidFill>
          </a:endParaRPr>
        </a:p>
      </dgm:t>
    </dgm:pt>
    <dgm:pt modelId="{3279F315-3A9F-4FCD-856A-11E73BAFC95E}" type="parTrans" cxnId="{1033C445-40C0-4BB1-9B2D-BD75C4DA9BA2}">
      <dgm:prSet/>
      <dgm:spPr/>
      <dgm:t>
        <a:bodyPr/>
        <a:lstStyle/>
        <a:p>
          <a:endParaRPr lang="en-US"/>
        </a:p>
      </dgm:t>
    </dgm:pt>
    <dgm:pt modelId="{98A8C38D-99A5-4B98-96B3-C5F71313E5B2}" type="sibTrans" cxnId="{1033C445-40C0-4BB1-9B2D-BD75C4DA9BA2}">
      <dgm:prSet/>
      <dgm:spPr/>
      <dgm:t>
        <a:bodyPr/>
        <a:lstStyle/>
        <a:p>
          <a:endParaRPr lang="en-US"/>
        </a:p>
      </dgm:t>
    </dgm:pt>
    <dgm:pt modelId="{FA539242-BD2A-4C89-AA70-E1FD4D440E8A}">
      <dgm:prSet/>
      <dgm:spPr/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TETRASIKLIN</a:t>
          </a:r>
          <a:endParaRPr lang="en-US" dirty="0">
            <a:solidFill>
              <a:schemeClr val="tx1"/>
            </a:solidFill>
          </a:endParaRPr>
        </a:p>
      </dgm:t>
    </dgm:pt>
    <dgm:pt modelId="{A854C70A-9B28-49C9-8654-97AA1F7D1CC3}" type="parTrans" cxnId="{BD35AAA6-20BD-4F86-8D7B-CD43D6DC4F8D}">
      <dgm:prSet/>
      <dgm:spPr/>
      <dgm:t>
        <a:bodyPr/>
        <a:lstStyle/>
        <a:p>
          <a:endParaRPr lang="en-US"/>
        </a:p>
      </dgm:t>
    </dgm:pt>
    <dgm:pt modelId="{BF1EFE05-858F-4626-AF46-193427A23162}" type="sibTrans" cxnId="{BD35AAA6-20BD-4F86-8D7B-CD43D6DC4F8D}">
      <dgm:prSet/>
      <dgm:spPr/>
      <dgm:t>
        <a:bodyPr/>
        <a:lstStyle/>
        <a:p>
          <a:endParaRPr lang="en-US"/>
        </a:p>
      </dgm:t>
    </dgm:pt>
    <dgm:pt modelId="{E89A35AD-2D04-4C6D-B779-F152699F26BF}">
      <dgm:prSet/>
      <dgm:spPr/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CHLORAMPHENICOL</a:t>
          </a:r>
          <a:endParaRPr lang="en-US" dirty="0">
            <a:solidFill>
              <a:schemeClr val="tx1"/>
            </a:solidFill>
          </a:endParaRPr>
        </a:p>
      </dgm:t>
    </dgm:pt>
    <dgm:pt modelId="{8A9B08A7-C9CD-4C46-B3A4-3D00E717790E}" type="parTrans" cxnId="{C22BAE2B-7974-4D70-BD08-E868E63CE010}">
      <dgm:prSet/>
      <dgm:spPr/>
      <dgm:t>
        <a:bodyPr/>
        <a:lstStyle/>
        <a:p>
          <a:endParaRPr lang="en-US"/>
        </a:p>
      </dgm:t>
    </dgm:pt>
    <dgm:pt modelId="{495D4615-62F7-4459-984F-D92F31E3BAD7}" type="sibTrans" cxnId="{C22BAE2B-7974-4D70-BD08-E868E63CE010}">
      <dgm:prSet/>
      <dgm:spPr/>
      <dgm:t>
        <a:bodyPr/>
        <a:lstStyle/>
        <a:p>
          <a:endParaRPr lang="en-US"/>
        </a:p>
      </dgm:t>
    </dgm:pt>
    <dgm:pt modelId="{C9FBF3FC-5587-4DAF-BBA6-741520C0B2A3}">
      <dgm:prSet/>
      <dgm:spPr/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AMINOGLICOSID</a:t>
          </a:r>
          <a:endParaRPr lang="en-US" dirty="0">
            <a:solidFill>
              <a:schemeClr val="tx1"/>
            </a:solidFill>
          </a:endParaRPr>
        </a:p>
      </dgm:t>
    </dgm:pt>
    <dgm:pt modelId="{0111F8C2-B0D2-4E7F-AAF8-F1E1A2D4D90E}" type="parTrans" cxnId="{50786DC5-BFF3-4EE7-A5D0-B791FB4FCB19}">
      <dgm:prSet/>
      <dgm:spPr/>
      <dgm:t>
        <a:bodyPr/>
        <a:lstStyle/>
        <a:p>
          <a:endParaRPr lang="en-US"/>
        </a:p>
      </dgm:t>
    </dgm:pt>
    <dgm:pt modelId="{ADFFE27C-87A7-4869-9348-AA43ADDDEB3D}" type="sibTrans" cxnId="{50786DC5-BFF3-4EE7-A5D0-B791FB4FCB19}">
      <dgm:prSet/>
      <dgm:spPr/>
      <dgm:t>
        <a:bodyPr/>
        <a:lstStyle/>
        <a:p>
          <a:endParaRPr lang="en-US"/>
        </a:p>
      </dgm:t>
    </dgm:pt>
    <dgm:pt modelId="{F72E969A-2E21-478B-8596-CE156371E9F6}" type="pres">
      <dgm:prSet presAssocID="{2F51DFFA-C6F6-480A-9C19-5C42FA529B5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2BB62D-D650-4FAA-AF5A-2A38790CE361}" type="pres">
      <dgm:prSet presAssocID="{C8A5EDAF-9AAD-4B63-817C-CC6D81EBE3BC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03BB5E-6A7E-488E-A814-F83E7ABA0E55}" type="pres">
      <dgm:prSet presAssocID="{85CBFBFB-4B68-4395-95D8-10A340C49302}" presName="spacer" presStyleCnt="0"/>
      <dgm:spPr/>
    </dgm:pt>
    <dgm:pt modelId="{031619EB-357A-4148-A53C-A791FDD93C37}" type="pres">
      <dgm:prSet presAssocID="{6B09BB7D-1D56-4006-AB70-8C2F634EA687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DB6C13-49ED-4863-910F-E6CB9B1AA9AD}" type="pres">
      <dgm:prSet presAssocID="{98A8C38D-99A5-4B98-96B3-C5F71313E5B2}" presName="spacer" presStyleCnt="0"/>
      <dgm:spPr/>
    </dgm:pt>
    <dgm:pt modelId="{8311EF9B-DC2F-4AF9-8696-D1196ED8A20D}" type="pres">
      <dgm:prSet presAssocID="{FA539242-BD2A-4C89-AA70-E1FD4D440E8A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E352EE-2A5B-4D23-976F-F82954512C3E}" type="pres">
      <dgm:prSet presAssocID="{BF1EFE05-858F-4626-AF46-193427A23162}" presName="spacer" presStyleCnt="0"/>
      <dgm:spPr/>
    </dgm:pt>
    <dgm:pt modelId="{AE868941-7286-43C6-91FA-FCEE8F909E4F}" type="pres">
      <dgm:prSet presAssocID="{E89A35AD-2D04-4C6D-B779-F152699F26BF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05E5AE-C5B2-4070-AB21-41AC9F9027AB}" type="pres">
      <dgm:prSet presAssocID="{495D4615-62F7-4459-984F-D92F31E3BAD7}" presName="spacer" presStyleCnt="0"/>
      <dgm:spPr/>
    </dgm:pt>
    <dgm:pt modelId="{408FD6F9-303C-470C-8C7B-C52249E91650}" type="pres">
      <dgm:prSet presAssocID="{C9FBF3FC-5587-4DAF-BBA6-741520C0B2A3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2BAE2B-7974-4D70-BD08-E868E63CE010}" srcId="{2F51DFFA-C6F6-480A-9C19-5C42FA529B5D}" destId="{E89A35AD-2D04-4C6D-B779-F152699F26BF}" srcOrd="3" destOrd="0" parTransId="{8A9B08A7-C9CD-4C46-B3A4-3D00E717790E}" sibTransId="{495D4615-62F7-4459-984F-D92F31E3BAD7}"/>
    <dgm:cxn modelId="{8C8C32A7-3225-41C2-933F-67F7E459F252}" type="presOf" srcId="{E89A35AD-2D04-4C6D-B779-F152699F26BF}" destId="{AE868941-7286-43C6-91FA-FCEE8F909E4F}" srcOrd="0" destOrd="0" presId="urn:microsoft.com/office/officeart/2005/8/layout/vList2"/>
    <dgm:cxn modelId="{C22CA4AC-F335-45C6-A85B-A739D3E742BB}" type="presOf" srcId="{2F51DFFA-C6F6-480A-9C19-5C42FA529B5D}" destId="{F72E969A-2E21-478B-8596-CE156371E9F6}" srcOrd="0" destOrd="0" presId="urn:microsoft.com/office/officeart/2005/8/layout/vList2"/>
    <dgm:cxn modelId="{BD35AAA6-20BD-4F86-8D7B-CD43D6DC4F8D}" srcId="{2F51DFFA-C6F6-480A-9C19-5C42FA529B5D}" destId="{FA539242-BD2A-4C89-AA70-E1FD4D440E8A}" srcOrd="2" destOrd="0" parTransId="{A854C70A-9B28-49C9-8654-97AA1F7D1CC3}" sibTransId="{BF1EFE05-858F-4626-AF46-193427A23162}"/>
    <dgm:cxn modelId="{BADF25BA-623F-4B20-BC79-338BD34544CF}" type="presOf" srcId="{FA539242-BD2A-4C89-AA70-E1FD4D440E8A}" destId="{8311EF9B-DC2F-4AF9-8696-D1196ED8A20D}" srcOrd="0" destOrd="0" presId="urn:microsoft.com/office/officeart/2005/8/layout/vList2"/>
    <dgm:cxn modelId="{1033C445-40C0-4BB1-9B2D-BD75C4DA9BA2}" srcId="{2F51DFFA-C6F6-480A-9C19-5C42FA529B5D}" destId="{6B09BB7D-1D56-4006-AB70-8C2F634EA687}" srcOrd="1" destOrd="0" parTransId="{3279F315-3A9F-4FCD-856A-11E73BAFC95E}" sibTransId="{98A8C38D-99A5-4B98-96B3-C5F71313E5B2}"/>
    <dgm:cxn modelId="{F6AF575A-02D3-4468-847B-B3E2F64C4403}" type="presOf" srcId="{C9FBF3FC-5587-4DAF-BBA6-741520C0B2A3}" destId="{408FD6F9-303C-470C-8C7B-C52249E91650}" srcOrd="0" destOrd="0" presId="urn:microsoft.com/office/officeart/2005/8/layout/vList2"/>
    <dgm:cxn modelId="{50786DC5-BFF3-4EE7-A5D0-B791FB4FCB19}" srcId="{2F51DFFA-C6F6-480A-9C19-5C42FA529B5D}" destId="{C9FBF3FC-5587-4DAF-BBA6-741520C0B2A3}" srcOrd="4" destOrd="0" parTransId="{0111F8C2-B0D2-4E7F-AAF8-F1E1A2D4D90E}" sibTransId="{ADFFE27C-87A7-4869-9348-AA43ADDDEB3D}"/>
    <dgm:cxn modelId="{6237BF85-F576-439D-94DD-AB7D90241116}" srcId="{2F51DFFA-C6F6-480A-9C19-5C42FA529B5D}" destId="{C8A5EDAF-9AAD-4B63-817C-CC6D81EBE3BC}" srcOrd="0" destOrd="0" parTransId="{B144DC4C-9D96-4403-BFCE-79232028D3E7}" sibTransId="{85CBFBFB-4B68-4395-95D8-10A340C49302}"/>
    <dgm:cxn modelId="{AAC6A974-0056-418C-BF4E-78877491090D}" type="presOf" srcId="{6B09BB7D-1D56-4006-AB70-8C2F634EA687}" destId="{031619EB-357A-4148-A53C-A791FDD93C37}" srcOrd="0" destOrd="0" presId="urn:microsoft.com/office/officeart/2005/8/layout/vList2"/>
    <dgm:cxn modelId="{4083D1C9-4CE3-4089-A67A-266AF1650BCF}" type="presOf" srcId="{C8A5EDAF-9AAD-4B63-817C-CC6D81EBE3BC}" destId="{E62BB62D-D650-4FAA-AF5A-2A38790CE361}" srcOrd="0" destOrd="0" presId="urn:microsoft.com/office/officeart/2005/8/layout/vList2"/>
    <dgm:cxn modelId="{A7B4932F-ADEE-436A-A73F-EB832E9F30F5}" type="presParOf" srcId="{F72E969A-2E21-478B-8596-CE156371E9F6}" destId="{E62BB62D-D650-4FAA-AF5A-2A38790CE361}" srcOrd="0" destOrd="0" presId="urn:microsoft.com/office/officeart/2005/8/layout/vList2"/>
    <dgm:cxn modelId="{A77A6ADC-011E-495D-BE2C-B67CD4A36536}" type="presParOf" srcId="{F72E969A-2E21-478B-8596-CE156371E9F6}" destId="{6003BB5E-6A7E-488E-A814-F83E7ABA0E55}" srcOrd="1" destOrd="0" presId="urn:microsoft.com/office/officeart/2005/8/layout/vList2"/>
    <dgm:cxn modelId="{EE839B5F-901D-4015-9088-423FEF9E94FF}" type="presParOf" srcId="{F72E969A-2E21-478B-8596-CE156371E9F6}" destId="{031619EB-357A-4148-A53C-A791FDD93C37}" srcOrd="2" destOrd="0" presId="urn:microsoft.com/office/officeart/2005/8/layout/vList2"/>
    <dgm:cxn modelId="{0A4D6089-3AA4-4AA2-BB3E-A746B9893060}" type="presParOf" srcId="{F72E969A-2E21-478B-8596-CE156371E9F6}" destId="{B8DB6C13-49ED-4863-910F-E6CB9B1AA9AD}" srcOrd="3" destOrd="0" presId="urn:microsoft.com/office/officeart/2005/8/layout/vList2"/>
    <dgm:cxn modelId="{F993AC27-DDDF-4EB2-9BA2-A17315F4A54D}" type="presParOf" srcId="{F72E969A-2E21-478B-8596-CE156371E9F6}" destId="{8311EF9B-DC2F-4AF9-8696-D1196ED8A20D}" srcOrd="4" destOrd="0" presId="urn:microsoft.com/office/officeart/2005/8/layout/vList2"/>
    <dgm:cxn modelId="{6123E522-C164-4A80-816D-BEFA6D5F47E0}" type="presParOf" srcId="{F72E969A-2E21-478B-8596-CE156371E9F6}" destId="{55E352EE-2A5B-4D23-976F-F82954512C3E}" srcOrd="5" destOrd="0" presId="urn:microsoft.com/office/officeart/2005/8/layout/vList2"/>
    <dgm:cxn modelId="{3C0A8AF4-EDA9-44AB-9B80-B3F10946E70A}" type="presParOf" srcId="{F72E969A-2E21-478B-8596-CE156371E9F6}" destId="{AE868941-7286-43C6-91FA-FCEE8F909E4F}" srcOrd="6" destOrd="0" presId="urn:microsoft.com/office/officeart/2005/8/layout/vList2"/>
    <dgm:cxn modelId="{83E17624-B39D-4208-B134-51C107AB5952}" type="presParOf" srcId="{F72E969A-2E21-478B-8596-CE156371E9F6}" destId="{B605E5AE-C5B2-4070-AB21-41AC9F9027AB}" srcOrd="7" destOrd="0" presId="urn:microsoft.com/office/officeart/2005/8/layout/vList2"/>
    <dgm:cxn modelId="{81E3B7CA-9277-45DE-9FA9-F844C37067AB}" type="presParOf" srcId="{F72E969A-2E21-478B-8596-CE156371E9F6}" destId="{408FD6F9-303C-470C-8C7B-C52249E9165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C83F994-A75F-472E-B170-88B3E30DF85A}" type="doc">
      <dgm:prSet loTypeId="urn:microsoft.com/office/officeart/2005/8/layout/hierarchy2" loCatId="hierarchy" qsTypeId="urn:microsoft.com/office/officeart/2005/8/quickstyle/simple2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B55F4F6B-4B83-4EA1-8FE9-329E71AF4C6F}">
      <dgm:prSet phldrT="[Text]" custT="1"/>
      <dgm:spPr/>
      <dgm:t>
        <a:bodyPr/>
        <a:lstStyle/>
        <a:p>
          <a:r>
            <a:rPr lang="en-US" sz="2800" b="1" dirty="0" smtClean="0"/>
            <a:t>MEKANISME RESISTENSI ANTIBIOTIK</a:t>
          </a:r>
          <a:endParaRPr lang="en-US" sz="2800" b="1" dirty="0"/>
        </a:p>
      </dgm:t>
    </dgm:pt>
    <dgm:pt modelId="{042B63C7-4C50-4926-8E49-CC50AA1D0B9A}" type="parTrans" cxnId="{DE72C0A3-6682-4E8D-81F3-2BBE5C0C7336}">
      <dgm:prSet/>
      <dgm:spPr/>
      <dgm:t>
        <a:bodyPr/>
        <a:lstStyle/>
        <a:p>
          <a:endParaRPr lang="en-US"/>
        </a:p>
      </dgm:t>
    </dgm:pt>
    <dgm:pt modelId="{FF69FE06-9B8D-40FC-8C61-864FC0C40AC4}" type="sibTrans" cxnId="{DE72C0A3-6682-4E8D-81F3-2BBE5C0C7336}">
      <dgm:prSet/>
      <dgm:spPr/>
      <dgm:t>
        <a:bodyPr/>
        <a:lstStyle/>
        <a:p>
          <a:endParaRPr lang="en-US"/>
        </a:p>
      </dgm:t>
    </dgm:pt>
    <dgm:pt modelId="{A82CB968-795D-407F-BE8F-8843E048BF12}">
      <dgm:prSet phldrT="[Text]"/>
      <dgm:spPr/>
      <dgm:t>
        <a:bodyPr/>
        <a:lstStyle/>
        <a:p>
          <a:r>
            <a:rPr lang="en-US" dirty="0" err="1" smtClean="0"/>
            <a:t>Obat</a:t>
          </a:r>
          <a:r>
            <a:rPr lang="en-US" dirty="0" smtClean="0"/>
            <a:t> </a:t>
          </a:r>
          <a:r>
            <a:rPr lang="en-US" dirty="0" err="1" smtClean="0"/>
            <a:t>tdk</a:t>
          </a:r>
          <a:r>
            <a:rPr lang="en-US" dirty="0" smtClean="0"/>
            <a:t> </a:t>
          </a:r>
          <a:r>
            <a:rPr lang="en-US" dirty="0" err="1" smtClean="0"/>
            <a:t>dapat</a:t>
          </a:r>
          <a:r>
            <a:rPr lang="en-US" dirty="0" smtClean="0"/>
            <a:t> </a:t>
          </a:r>
          <a:r>
            <a:rPr lang="en-US" dirty="0" err="1" smtClean="0"/>
            <a:t>mencapai</a:t>
          </a:r>
          <a:r>
            <a:rPr lang="en-US" dirty="0" smtClean="0"/>
            <a:t> </a:t>
          </a:r>
          <a:r>
            <a:rPr lang="en-US" dirty="0" err="1" smtClean="0"/>
            <a:t>tempat</a:t>
          </a:r>
          <a:r>
            <a:rPr lang="en-US" dirty="0" smtClean="0"/>
            <a:t> </a:t>
          </a:r>
          <a:r>
            <a:rPr lang="en-US" dirty="0" err="1" smtClean="0"/>
            <a:t>kerjanya</a:t>
          </a:r>
          <a:r>
            <a:rPr lang="en-US" dirty="0" smtClean="0"/>
            <a:t> </a:t>
          </a:r>
          <a:r>
            <a:rPr lang="en-US" dirty="0" err="1" smtClean="0"/>
            <a:t>di</a:t>
          </a:r>
          <a:r>
            <a:rPr lang="en-US" dirty="0" smtClean="0"/>
            <a:t>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sel</a:t>
          </a:r>
          <a:r>
            <a:rPr lang="en-US" dirty="0" smtClean="0"/>
            <a:t> </a:t>
          </a:r>
          <a:r>
            <a:rPr lang="en-US" dirty="0" err="1" smtClean="0"/>
            <a:t>mikroba</a:t>
          </a:r>
          <a:endParaRPr lang="en-US" dirty="0"/>
        </a:p>
      </dgm:t>
    </dgm:pt>
    <dgm:pt modelId="{411FB629-6B2A-4E82-AC58-96F4C4ED42E3}" type="parTrans" cxnId="{D7C8C556-158A-42BD-8C27-125BD4EAE7F8}">
      <dgm:prSet/>
      <dgm:spPr/>
      <dgm:t>
        <a:bodyPr/>
        <a:lstStyle/>
        <a:p>
          <a:endParaRPr lang="en-US"/>
        </a:p>
      </dgm:t>
    </dgm:pt>
    <dgm:pt modelId="{6846E47B-510D-4A72-9C2D-8102944C3403}" type="sibTrans" cxnId="{D7C8C556-158A-42BD-8C27-125BD4EAE7F8}">
      <dgm:prSet/>
      <dgm:spPr/>
      <dgm:t>
        <a:bodyPr/>
        <a:lstStyle/>
        <a:p>
          <a:endParaRPr lang="en-US"/>
        </a:p>
      </dgm:t>
    </dgm:pt>
    <dgm:pt modelId="{73FF9FBF-0CA4-4C00-8DCD-DDF2BB8842C3}">
      <dgm:prSet/>
      <dgm:spPr/>
      <dgm:t>
        <a:bodyPr/>
        <a:lstStyle/>
        <a:p>
          <a:r>
            <a:rPr lang="es-ES" dirty="0" err="1" smtClean="0"/>
            <a:t>Inaktivasi</a:t>
          </a:r>
          <a:r>
            <a:rPr lang="es-ES" dirty="0" smtClean="0"/>
            <a:t> </a:t>
          </a:r>
          <a:r>
            <a:rPr lang="es-ES" dirty="0" err="1" smtClean="0"/>
            <a:t>obat</a:t>
          </a:r>
          <a:r>
            <a:rPr lang="es-ES" dirty="0" smtClean="0"/>
            <a:t> </a:t>
          </a:r>
          <a:r>
            <a:rPr lang="es-ES" dirty="0" err="1" smtClean="0"/>
            <a:t>golongan</a:t>
          </a:r>
          <a:r>
            <a:rPr lang="es-ES" dirty="0" smtClean="0"/>
            <a:t> </a:t>
          </a:r>
          <a:r>
            <a:rPr lang="es-ES" dirty="0" err="1" smtClean="0"/>
            <a:t>aminoglikosid</a:t>
          </a:r>
          <a:r>
            <a:rPr lang="es-ES" dirty="0" smtClean="0"/>
            <a:t> dan </a:t>
          </a:r>
          <a:r>
            <a:rPr lang="en-US" dirty="0" smtClean="0"/>
            <a:t>beta-</a:t>
          </a:r>
          <a:r>
            <a:rPr lang="en-US" dirty="0" err="1" smtClean="0"/>
            <a:t>laktam</a:t>
          </a:r>
          <a:endParaRPr lang="en-US" dirty="0" smtClean="0"/>
        </a:p>
      </dgm:t>
    </dgm:pt>
    <dgm:pt modelId="{393C10F5-A988-4E0C-ACB9-CAA8EE482A6E}" type="parTrans" cxnId="{0D0BCB40-23A3-4AED-B11E-DC39FEF0B393}">
      <dgm:prSet/>
      <dgm:spPr/>
      <dgm:t>
        <a:bodyPr/>
        <a:lstStyle/>
        <a:p>
          <a:endParaRPr lang="en-US"/>
        </a:p>
      </dgm:t>
    </dgm:pt>
    <dgm:pt modelId="{2A4DB5CA-CD49-40EA-8CA7-5661A22F48AA}" type="sibTrans" cxnId="{0D0BCB40-23A3-4AED-B11E-DC39FEF0B393}">
      <dgm:prSet/>
      <dgm:spPr/>
      <dgm:t>
        <a:bodyPr/>
        <a:lstStyle/>
        <a:p>
          <a:endParaRPr lang="en-US"/>
        </a:p>
      </dgm:t>
    </dgm:pt>
    <dgm:pt modelId="{9DFD325E-51CE-45D4-A6CC-6D05CEC1E9DC}">
      <dgm:prSet/>
      <dgm:spPr/>
      <dgm:t>
        <a:bodyPr/>
        <a:lstStyle/>
        <a:p>
          <a:r>
            <a:rPr lang="en-US" smtClean="0"/>
            <a:t>Mikroba mengubah tempat ikatan antibiotik</a:t>
          </a:r>
          <a:endParaRPr lang="en-US" dirty="0"/>
        </a:p>
      </dgm:t>
    </dgm:pt>
    <dgm:pt modelId="{F3265715-7B6C-4107-A803-6A226533D1DB}" type="parTrans" cxnId="{900E7745-A94F-406F-9A37-B5B9AB41F71C}">
      <dgm:prSet/>
      <dgm:spPr/>
      <dgm:t>
        <a:bodyPr/>
        <a:lstStyle/>
        <a:p>
          <a:endParaRPr lang="en-US"/>
        </a:p>
      </dgm:t>
    </dgm:pt>
    <dgm:pt modelId="{C3D725D6-BAAF-4099-A05C-843DAD424EDF}" type="sibTrans" cxnId="{900E7745-A94F-406F-9A37-B5B9AB41F71C}">
      <dgm:prSet/>
      <dgm:spPr/>
      <dgm:t>
        <a:bodyPr/>
        <a:lstStyle/>
        <a:p>
          <a:endParaRPr lang="en-US"/>
        </a:p>
      </dgm:t>
    </dgm:pt>
    <dgm:pt modelId="{CFC865E9-25A1-4D31-84A0-D9D021B7FE17}" type="pres">
      <dgm:prSet presAssocID="{7C83F994-A75F-472E-B170-88B3E30DF85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5B0381E-71C9-491A-A9E3-E37412875EDF}" type="pres">
      <dgm:prSet presAssocID="{B55F4F6B-4B83-4EA1-8FE9-329E71AF4C6F}" presName="root1" presStyleCnt="0"/>
      <dgm:spPr/>
    </dgm:pt>
    <dgm:pt modelId="{C0B13B72-1605-467A-AAD7-5C419716B027}" type="pres">
      <dgm:prSet presAssocID="{B55F4F6B-4B83-4EA1-8FE9-329E71AF4C6F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168D28-DA38-49BE-A9F5-F3737444995A}" type="pres">
      <dgm:prSet presAssocID="{B55F4F6B-4B83-4EA1-8FE9-329E71AF4C6F}" presName="level2hierChild" presStyleCnt="0"/>
      <dgm:spPr/>
    </dgm:pt>
    <dgm:pt modelId="{606F109D-FEE6-4412-A35D-051CB3766813}" type="pres">
      <dgm:prSet presAssocID="{411FB629-6B2A-4E82-AC58-96F4C4ED42E3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6939C5E7-A393-4638-B027-F4F2230F270E}" type="pres">
      <dgm:prSet presAssocID="{411FB629-6B2A-4E82-AC58-96F4C4ED42E3}" presName="connTx" presStyleLbl="parChTrans1D2" presStyleIdx="0" presStyleCnt="3"/>
      <dgm:spPr/>
      <dgm:t>
        <a:bodyPr/>
        <a:lstStyle/>
        <a:p>
          <a:endParaRPr lang="en-US"/>
        </a:p>
      </dgm:t>
    </dgm:pt>
    <dgm:pt modelId="{7071DC98-0CF7-4058-BEE4-A61B57A4BBAC}" type="pres">
      <dgm:prSet presAssocID="{A82CB968-795D-407F-BE8F-8843E048BF12}" presName="root2" presStyleCnt="0"/>
      <dgm:spPr/>
    </dgm:pt>
    <dgm:pt modelId="{16870F5B-6B02-4D07-9F81-25DD6C369C4D}" type="pres">
      <dgm:prSet presAssocID="{A82CB968-795D-407F-BE8F-8843E048BF12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9B7AC67-5F5B-4493-A6A3-A02E05BF0133}" type="pres">
      <dgm:prSet presAssocID="{A82CB968-795D-407F-BE8F-8843E048BF12}" presName="level3hierChild" presStyleCnt="0"/>
      <dgm:spPr/>
    </dgm:pt>
    <dgm:pt modelId="{1E46AB75-389B-4C5E-88F0-7F1CFE6D3B92}" type="pres">
      <dgm:prSet presAssocID="{393C10F5-A988-4E0C-ACB9-CAA8EE482A6E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2EFBDF1B-A00D-4C46-84B6-63855C0AAD66}" type="pres">
      <dgm:prSet presAssocID="{393C10F5-A988-4E0C-ACB9-CAA8EE482A6E}" presName="connTx" presStyleLbl="parChTrans1D2" presStyleIdx="1" presStyleCnt="3"/>
      <dgm:spPr/>
      <dgm:t>
        <a:bodyPr/>
        <a:lstStyle/>
        <a:p>
          <a:endParaRPr lang="en-US"/>
        </a:p>
      </dgm:t>
    </dgm:pt>
    <dgm:pt modelId="{37695E97-9D09-4484-AD14-3A2A0201C3F2}" type="pres">
      <dgm:prSet presAssocID="{73FF9FBF-0CA4-4C00-8DCD-DDF2BB8842C3}" presName="root2" presStyleCnt="0"/>
      <dgm:spPr/>
    </dgm:pt>
    <dgm:pt modelId="{8B86A4B7-907C-484B-916D-749B6C66F731}" type="pres">
      <dgm:prSet presAssocID="{73FF9FBF-0CA4-4C00-8DCD-DDF2BB8842C3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EC050CE-9955-467A-A6FF-CFA98DCD450A}" type="pres">
      <dgm:prSet presAssocID="{73FF9FBF-0CA4-4C00-8DCD-DDF2BB8842C3}" presName="level3hierChild" presStyleCnt="0"/>
      <dgm:spPr/>
    </dgm:pt>
    <dgm:pt modelId="{27F58D9D-29DC-4814-88C4-A27BBE1E55B2}" type="pres">
      <dgm:prSet presAssocID="{F3265715-7B6C-4107-A803-6A226533D1DB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6F3619A3-04D7-4F4A-9BCF-517B7A7B0E70}" type="pres">
      <dgm:prSet presAssocID="{F3265715-7B6C-4107-A803-6A226533D1DB}" presName="connTx" presStyleLbl="parChTrans1D2" presStyleIdx="2" presStyleCnt="3"/>
      <dgm:spPr/>
      <dgm:t>
        <a:bodyPr/>
        <a:lstStyle/>
        <a:p>
          <a:endParaRPr lang="en-US"/>
        </a:p>
      </dgm:t>
    </dgm:pt>
    <dgm:pt modelId="{BD333E53-E9B8-438F-832D-1B447B16DFF7}" type="pres">
      <dgm:prSet presAssocID="{9DFD325E-51CE-45D4-A6CC-6D05CEC1E9DC}" presName="root2" presStyleCnt="0"/>
      <dgm:spPr/>
    </dgm:pt>
    <dgm:pt modelId="{3DA9BF7C-8E3F-4EA9-8C80-0E21C17CD2B5}" type="pres">
      <dgm:prSet presAssocID="{9DFD325E-51CE-45D4-A6CC-6D05CEC1E9DC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814B4F-6E2D-4B76-ADD3-3CFDC266DD0B}" type="pres">
      <dgm:prSet presAssocID="{9DFD325E-51CE-45D4-A6CC-6D05CEC1E9DC}" presName="level3hierChild" presStyleCnt="0"/>
      <dgm:spPr/>
    </dgm:pt>
  </dgm:ptLst>
  <dgm:cxnLst>
    <dgm:cxn modelId="{36DD9614-EFEA-4C6A-AFE9-1BBB04B09ED6}" type="presOf" srcId="{73FF9FBF-0CA4-4C00-8DCD-DDF2BB8842C3}" destId="{8B86A4B7-907C-484B-916D-749B6C66F731}" srcOrd="0" destOrd="0" presId="urn:microsoft.com/office/officeart/2005/8/layout/hierarchy2"/>
    <dgm:cxn modelId="{DE72C0A3-6682-4E8D-81F3-2BBE5C0C7336}" srcId="{7C83F994-A75F-472E-B170-88B3E30DF85A}" destId="{B55F4F6B-4B83-4EA1-8FE9-329E71AF4C6F}" srcOrd="0" destOrd="0" parTransId="{042B63C7-4C50-4926-8E49-CC50AA1D0B9A}" sibTransId="{FF69FE06-9B8D-40FC-8C61-864FC0C40AC4}"/>
    <dgm:cxn modelId="{234F991B-B1D1-4249-94D5-90FE1E0E078E}" type="presOf" srcId="{393C10F5-A988-4E0C-ACB9-CAA8EE482A6E}" destId="{2EFBDF1B-A00D-4C46-84B6-63855C0AAD66}" srcOrd="1" destOrd="0" presId="urn:microsoft.com/office/officeart/2005/8/layout/hierarchy2"/>
    <dgm:cxn modelId="{D7C8C556-158A-42BD-8C27-125BD4EAE7F8}" srcId="{B55F4F6B-4B83-4EA1-8FE9-329E71AF4C6F}" destId="{A82CB968-795D-407F-BE8F-8843E048BF12}" srcOrd="0" destOrd="0" parTransId="{411FB629-6B2A-4E82-AC58-96F4C4ED42E3}" sibTransId="{6846E47B-510D-4A72-9C2D-8102944C3403}"/>
    <dgm:cxn modelId="{5CD71F2C-6E2E-426C-AE94-37D5859DE693}" type="presOf" srcId="{F3265715-7B6C-4107-A803-6A226533D1DB}" destId="{6F3619A3-04D7-4F4A-9BCF-517B7A7B0E70}" srcOrd="1" destOrd="0" presId="urn:microsoft.com/office/officeart/2005/8/layout/hierarchy2"/>
    <dgm:cxn modelId="{9C36E9BA-1CED-4102-8926-FDC6D880F3B6}" type="presOf" srcId="{B55F4F6B-4B83-4EA1-8FE9-329E71AF4C6F}" destId="{C0B13B72-1605-467A-AAD7-5C419716B027}" srcOrd="0" destOrd="0" presId="urn:microsoft.com/office/officeart/2005/8/layout/hierarchy2"/>
    <dgm:cxn modelId="{4E101A4A-13AA-46B6-A55F-5249C8744300}" type="presOf" srcId="{F3265715-7B6C-4107-A803-6A226533D1DB}" destId="{27F58D9D-29DC-4814-88C4-A27BBE1E55B2}" srcOrd="0" destOrd="0" presId="urn:microsoft.com/office/officeart/2005/8/layout/hierarchy2"/>
    <dgm:cxn modelId="{D08C7546-C138-4A56-8895-6A859B73524E}" type="presOf" srcId="{9DFD325E-51CE-45D4-A6CC-6D05CEC1E9DC}" destId="{3DA9BF7C-8E3F-4EA9-8C80-0E21C17CD2B5}" srcOrd="0" destOrd="0" presId="urn:microsoft.com/office/officeart/2005/8/layout/hierarchy2"/>
    <dgm:cxn modelId="{900E7745-A94F-406F-9A37-B5B9AB41F71C}" srcId="{B55F4F6B-4B83-4EA1-8FE9-329E71AF4C6F}" destId="{9DFD325E-51CE-45D4-A6CC-6D05CEC1E9DC}" srcOrd="2" destOrd="0" parTransId="{F3265715-7B6C-4107-A803-6A226533D1DB}" sibTransId="{C3D725D6-BAAF-4099-A05C-843DAD424EDF}"/>
    <dgm:cxn modelId="{C8B883CF-2BBD-4A91-A3FF-990B17374646}" type="presOf" srcId="{411FB629-6B2A-4E82-AC58-96F4C4ED42E3}" destId="{6939C5E7-A393-4638-B027-F4F2230F270E}" srcOrd="1" destOrd="0" presId="urn:microsoft.com/office/officeart/2005/8/layout/hierarchy2"/>
    <dgm:cxn modelId="{0D0BCB40-23A3-4AED-B11E-DC39FEF0B393}" srcId="{B55F4F6B-4B83-4EA1-8FE9-329E71AF4C6F}" destId="{73FF9FBF-0CA4-4C00-8DCD-DDF2BB8842C3}" srcOrd="1" destOrd="0" parTransId="{393C10F5-A988-4E0C-ACB9-CAA8EE482A6E}" sibTransId="{2A4DB5CA-CD49-40EA-8CA7-5661A22F48AA}"/>
    <dgm:cxn modelId="{6D74339A-1B78-457B-A6E3-56A4CF9EF4EB}" type="presOf" srcId="{A82CB968-795D-407F-BE8F-8843E048BF12}" destId="{16870F5B-6B02-4D07-9F81-25DD6C369C4D}" srcOrd="0" destOrd="0" presId="urn:microsoft.com/office/officeart/2005/8/layout/hierarchy2"/>
    <dgm:cxn modelId="{C40FEE29-F127-4B19-B58B-708C63DF5A00}" type="presOf" srcId="{411FB629-6B2A-4E82-AC58-96F4C4ED42E3}" destId="{606F109D-FEE6-4412-A35D-051CB3766813}" srcOrd="0" destOrd="0" presId="urn:microsoft.com/office/officeart/2005/8/layout/hierarchy2"/>
    <dgm:cxn modelId="{27863BBC-5960-4C07-9D12-3B05A6924FF0}" type="presOf" srcId="{7C83F994-A75F-472E-B170-88B3E30DF85A}" destId="{CFC865E9-25A1-4D31-84A0-D9D021B7FE17}" srcOrd="0" destOrd="0" presId="urn:microsoft.com/office/officeart/2005/8/layout/hierarchy2"/>
    <dgm:cxn modelId="{9794476C-D5D8-450A-B089-5E5D154C79A4}" type="presOf" srcId="{393C10F5-A988-4E0C-ACB9-CAA8EE482A6E}" destId="{1E46AB75-389B-4C5E-88F0-7F1CFE6D3B92}" srcOrd="0" destOrd="0" presId="urn:microsoft.com/office/officeart/2005/8/layout/hierarchy2"/>
    <dgm:cxn modelId="{B9A338BB-4123-46B7-9989-4DAD3765E4B0}" type="presParOf" srcId="{CFC865E9-25A1-4D31-84A0-D9D021B7FE17}" destId="{15B0381E-71C9-491A-A9E3-E37412875EDF}" srcOrd="0" destOrd="0" presId="urn:microsoft.com/office/officeart/2005/8/layout/hierarchy2"/>
    <dgm:cxn modelId="{65F715B3-E956-4E7F-9C4B-E7ACCC1D3E53}" type="presParOf" srcId="{15B0381E-71C9-491A-A9E3-E37412875EDF}" destId="{C0B13B72-1605-467A-AAD7-5C419716B027}" srcOrd="0" destOrd="0" presId="urn:microsoft.com/office/officeart/2005/8/layout/hierarchy2"/>
    <dgm:cxn modelId="{E930DEBA-9A47-4848-8EE1-14DB83B830F8}" type="presParOf" srcId="{15B0381E-71C9-491A-A9E3-E37412875EDF}" destId="{40168D28-DA38-49BE-A9F5-F3737444995A}" srcOrd="1" destOrd="0" presId="urn:microsoft.com/office/officeart/2005/8/layout/hierarchy2"/>
    <dgm:cxn modelId="{6080CD74-4118-45EE-817A-B09BFFA3A3BD}" type="presParOf" srcId="{40168D28-DA38-49BE-A9F5-F3737444995A}" destId="{606F109D-FEE6-4412-A35D-051CB3766813}" srcOrd="0" destOrd="0" presId="urn:microsoft.com/office/officeart/2005/8/layout/hierarchy2"/>
    <dgm:cxn modelId="{2276FB14-B0B0-4A28-9924-7007AFA85B5B}" type="presParOf" srcId="{606F109D-FEE6-4412-A35D-051CB3766813}" destId="{6939C5E7-A393-4638-B027-F4F2230F270E}" srcOrd="0" destOrd="0" presId="urn:microsoft.com/office/officeart/2005/8/layout/hierarchy2"/>
    <dgm:cxn modelId="{246F1C91-451A-4CC5-9200-AEF57EC87630}" type="presParOf" srcId="{40168D28-DA38-49BE-A9F5-F3737444995A}" destId="{7071DC98-0CF7-4058-BEE4-A61B57A4BBAC}" srcOrd="1" destOrd="0" presId="urn:microsoft.com/office/officeart/2005/8/layout/hierarchy2"/>
    <dgm:cxn modelId="{AA1172EA-9858-4881-BE0B-742614EBB403}" type="presParOf" srcId="{7071DC98-0CF7-4058-BEE4-A61B57A4BBAC}" destId="{16870F5B-6B02-4D07-9F81-25DD6C369C4D}" srcOrd="0" destOrd="0" presId="urn:microsoft.com/office/officeart/2005/8/layout/hierarchy2"/>
    <dgm:cxn modelId="{7FF35C99-1601-4F0C-A271-71A83A885995}" type="presParOf" srcId="{7071DC98-0CF7-4058-BEE4-A61B57A4BBAC}" destId="{59B7AC67-5F5B-4493-A6A3-A02E05BF0133}" srcOrd="1" destOrd="0" presId="urn:microsoft.com/office/officeart/2005/8/layout/hierarchy2"/>
    <dgm:cxn modelId="{5F0AF417-31F6-4A35-A252-630FAEECFABB}" type="presParOf" srcId="{40168D28-DA38-49BE-A9F5-F3737444995A}" destId="{1E46AB75-389B-4C5E-88F0-7F1CFE6D3B92}" srcOrd="2" destOrd="0" presId="urn:microsoft.com/office/officeart/2005/8/layout/hierarchy2"/>
    <dgm:cxn modelId="{291E987F-519F-4BF4-8A44-B4940A1CB074}" type="presParOf" srcId="{1E46AB75-389B-4C5E-88F0-7F1CFE6D3B92}" destId="{2EFBDF1B-A00D-4C46-84B6-63855C0AAD66}" srcOrd="0" destOrd="0" presId="urn:microsoft.com/office/officeart/2005/8/layout/hierarchy2"/>
    <dgm:cxn modelId="{97E574AF-E4BC-4873-A1A4-EED9FDE54091}" type="presParOf" srcId="{40168D28-DA38-49BE-A9F5-F3737444995A}" destId="{37695E97-9D09-4484-AD14-3A2A0201C3F2}" srcOrd="3" destOrd="0" presId="urn:microsoft.com/office/officeart/2005/8/layout/hierarchy2"/>
    <dgm:cxn modelId="{268E5BCE-E25B-42F8-AE64-24C662E80BAB}" type="presParOf" srcId="{37695E97-9D09-4484-AD14-3A2A0201C3F2}" destId="{8B86A4B7-907C-484B-916D-749B6C66F731}" srcOrd="0" destOrd="0" presId="urn:microsoft.com/office/officeart/2005/8/layout/hierarchy2"/>
    <dgm:cxn modelId="{1FFC8B6A-07FE-49BE-990B-0EEE4742A907}" type="presParOf" srcId="{37695E97-9D09-4484-AD14-3A2A0201C3F2}" destId="{1EC050CE-9955-467A-A6FF-CFA98DCD450A}" srcOrd="1" destOrd="0" presId="urn:microsoft.com/office/officeart/2005/8/layout/hierarchy2"/>
    <dgm:cxn modelId="{D22E84AE-6E62-404D-BA1E-2EAFB16EF958}" type="presParOf" srcId="{40168D28-DA38-49BE-A9F5-F3737444995A}" destId="{27F58D9D-29DC-4814-88C4-A27BBE1E55B2}" srcOrd="4" destOrd="0" presId="urn:microsoft.com/office/officeart/2005/8/layout/hierarchy2"/>
    <dgm:cxn modelId="{A895BFD8-35FD-4FC5-9CA0-2C4C59C04B83}" type="presParOf" srcId="{27F58D9D-29DC-4814-88C4-A27BBE1E55B2}" destId="{6F3619A3-04D7-4F4A-9BCF-517B7A7B0E70}" srcOrd="0" destOrd="0" presId="urn:microsoft.com/office/officeart/2005/8/layout/hierarchy2"/>
    <dgm:cxn modelId="{68034616-EF51-4F07-8C06-1982F82D0C64}" type="presParOf" srcId="{40168D28-DA38-49BE-A9F5-F3737444995A}" destId="{BD333E53-E9B8-438F-832D-1B447B16DFF7}" srcOrd="5" destOrd="0" presId="urn:microsoft.com/office/officeart/2005/8/layout/hierarchy2"/>
    <dgm:cxn modelId="{00056021-0A18-4C6B-B0A6-42F3679AD7E9}" type="presParOf" srcId="{BD333E53-E9B8-438F-832D-1B447B16DFF7}" destId="{3DA9BF7C-8E3F-4EA9-8C80-0E21C17CD2B5}" srcOrd="0" destOrd="0" presId="urn:microsoft.com/office/officeart/2005/8/layout/hierarchy2"/>
    <dgm:cxn modelId="{06B0C69C-3D11-4D40-95CE-DD135225C1B9}" type="presParOf" srcId="{BD333E53-E9B8-438F-832D-1B447B16DFF7}" destId="{CC814B4F-6E2D-4B76-ADD3-3CFDC266DD0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8194004-B2DF-4EDB-BD04-8990E170B6ED}" type="doc">
      <dgm:prSet loTypeId="urn:microsoft.com/office/officeart/2005/8/layout/vList2" loCatId="list" qsTypeId="urn:microsoft.com/office/officeart/2005/8/quickstyle/simple4" qsCatId="simple" csTypeId="urn:microsoft.com/office/officeart/2005/8/colors/colorful1#2" csCatId="colorful"/>
      <dgm:spPr/>
      <dgm:t>
        <a:bodyPr/>
        <a:lstStyle/>
        <a:p>
          <a:endParaRPr lang="en-US"/>
        </a:p>
      </dgm:t>
    </dgm:pt>
    <dgm:pt modelId="{FA2DC883-638A-4196-834D-623DDC957430}">
      <dgm:prSet/>
      <dgm:spPr/>
      <dgm:t>
        <a:bodyPr/>
        <a:lstStyle/>
        <a:p>
          <a:pPr algn="ctr" rtl="0"/>
          <a:r>
            <a:rPr lang="en-GB" dirty="0" err="1" smtClean="0">
              <a:solidFill>
                <a:srgbClr val="FFFF00"/>
              </a:solidFill>
              <a:latin typeface="Broadway" pitchFamily="82" charset="0"/>
            </a:rPr>
            <a:t>Pencegahan</a:t>
          </a:r>
          <a:r>
            <a:rPr lang="en-GB" dirty="0" smtClean="0">
              <a:solidFill>
                <a:srgbClr val="FFFF00"/>
              </a:solidFill>
              <a:latin typeface="Broadway" pitchFamily="82" charset="0"/>
            </a:rPr>
            <a:t> </a:t>
          </a:r>
          <a:r>
            <a:rPr lang="en-GB" dirty="0" err="1" smtClean="0">
              <a:solidFill>
                <a:srgbClr val="FFFF00"/>
              </a:solidFill>
              <a:latin typeface="Broadway" pitchFamily="82" charset="0"/>
            </a:rPr>
            <a:t>resistensi</a:t>
          </a:r>
          <a:endParaRPr lang="en-GB" dirty="0">
            <a:solidFill>
              <a:srgbClr val="FFFF00"/>
            </a:solidFill>
            <a:latin typeface="Broadway" pitchFamily="82" charset="0"/>
          </a:endParaRPr>
        </a:p>
      </dgm:t>
    </dgm:pt>
    <dgm:pt modelId="{CB3F48DA-61B7-413D-A3DA-175976A4C537}" type="parTrans" cxnId="{1ECD6CA0-55BC-41C7-AC4B-A5CE8653C706}">
      <dgm:prSet/>
      <dgm:spPr/>
      <dgm:t>
        <a:bodyPr/>
        <a:lstStyle/>
        <a:p>
          <a:endParaRPr lang="en-US"/>
        </a:p>
      </dgm:t>
    </dgm:pt>
    <dgm:pt modelId="{4AA04D22-6876-471B-9DD5-EE472AC38D6C}" type="sibTrans" cxnId="{1ECD6CA0-55BC-41C7-AC4B-A5CE8653C706}">
      <dgm:prSet/>
      <dgm:spPr/>
      <dgm:t>
        <a:bodyPr/>
        <a:lstStyle/>
        <a:p>
          <a:endParaRPr lang="en-US"/>
        </a:p>
      </dgm:t>
    </dgm:pt>
    <dgm:pt modelId="{17E8CB21-B766-4B29-BBF8-2E08CB4F8F4C}" type="pres">
      <dgm:prSet presAssocID="{98194004-B2DF-4EDB-BD04-8990E170B6E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7E93B87-A86B-49B7-BA05-4D0A066288A2}" type="pres">
      <dgm:prSet presAssocID="{FA2DC883-638A-4196-834D-623DDC95743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1490F1-BD8F-4EF5-81BE-71873C27612F}" type="presOf" srcId="{FA2DC883-638A-4196-834D-623DDC957430}" destId="{27E93B87-A86B-49B7-BA05-4D0A066288A2}" srcOrd="0" destOrd="0" presId="urn:microsoft.com/office/officeart/2005/8/layout/vList2"/>
    <dgm:cxn modelId="{DDB26CF6-544C-4810-888E-99FAF7D07BEA}" type="presOf" srcId="{98194004-B2DF-4EDB-BD04-8990E170B6ED}" destId="{17E8CB21-B766-4B29-BBF8-2E08CB4F8F4C}" srcOrd="0" destOrd="0" presId="urn:microsoft.com/office/officeart/2005/8/layout/vList2"/>
    <dgm:cxn modelId="{1ECD6CA0-55BC-41C7-AC4B-A5CE8653C706}" srcId="{98194004-B2DF-4EDB-BD04-8990E170B6ED}" destId="{FA2DC883-638A-4196-834D-623DDC957430}" srcOrd="0" destOrd="0" parTransId="{CB3F48DA-61B7-413D-A3DA-175976A4C537}" sibTransId="{4AA04D22-6876-471B-9DD5-EE472AC38D6C}"/>
    <dgm:cxn modelId="{0676840D-E301-4FD5-9AF6-4AC215C58C15}" type="presParOf" srcId="{17E8CB21-B766-4B29-BBF8-2E08CB4F8F4C}" destId="{27E93B87-A86B-49B7-BA05-4D0A066288A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F5C430C-994C-4807-9992-708796940B3A}" type="doc">
      <dgm:prSet loTypeId="urn:microsoft.com/office/officeart/2005/8/layout/vList2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E7F38FC-8E56-45B2-8BB7-A8463FB818DF}">
      <dgm:prSet custT="1"/>
      <dgm:spPr/>
      <dgm:t>
        <a:bodyPr/>
        <a:lstStyle/>
        <a:p>
          <a:pPr algn="ctr" rtl="0"/>
          <a:r>
            <a:rPr lang="en-GB" sz="4800" dirty="0" smtClean="0">
              <a:solidFill>
                <a:schemeClr val="tx1"/>
              </a:solidFill>
            </a:rPr>
            <a:t>CEPHALOSPORIN </a:t>
          </a:r>
          <a:endParaRPr lang="en-US" sz="4800" dirty="0">
            <a:solidFill>
              <a:schemeClr val="tx1"/>
            </a:solidFill>
          </a:endParaRPr>
        </a:p>
      </dgm:t>
    </dgm:pt>
    <dgm:pt modelId="{DF6D59C7-5F4F-4FCA-9A65-A084B0BCAF6A}" type="parTrans" cxnId="{84F9021F-40D7-4504-ACF3-DEDFB0DC1FDE}">
      <dgm:prSet/>
      <dgm:spPr/>
      <dgm:t>
        <a:bodyPr/>
        <a:lstStyle/>
        <a:p>
          <a:endParaRPr lang="en-US"/>
        </a:p>
      </dgm:t>
    </dgm:pt>
    <dgm:pt modelId="{BD98087C-8D5C-418B-913C-393F7D1BC738}" type="sibTrans" cxnId="{84F9021F-40D7-4504-ACF3-DEDFB0DC1FDE}">
      <dgm:prSet/>
      <dgm:spPr/>
      <dgm:t>
        <a:bodyPr/>
        <a:lstStyle/>
        <a:p>
          <a:endParaRPr lang="en-US"/>
        </a:p>
      </dgm:t>
    </dgm:pt>
    <dgm:pt modelId="{F67A377A-E87D-478A-9810-EB25B7C47678}" type="pres">
      <dgm:prSet presAssocID="{0F5C430C-994C-4807-9992-708796940B3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BC7038-050A-47EC-86FA-26DEE83A460B}" type="pres">
      <dgm:prSet presAssocID="{BE7F38FC-8E56-45B2-8BB7-A8463FB818D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CFEA44-E25A-4963-B582-174D6F43BCBA}" type="presOf" srcId="{BE7F38FC-8E56-45B2-8BB7-A8463FB818DF}" destId="{D2BC7038-050A-47EC-86FA-26DEE83A460B}" srcOrd="0" destOrd="0" presId="urn:microsoft.com/office/officeart/2005/8/layout/vList2"/>
    <dgm:cxn modelId="{84F9021F-40D7-4504-ACF3-DEDFB0DC1FDE}" srcId="{0F5C430C-994C-4807-9992-708796940B3A}" destId="{BE7F38FC-8E56-45B2-8BB7-A8463FB818DF}" srcOrd="0" destOrd="0" parTransId="{DF6D59C7-5F4F-4FCA-9A65-A084B0BCAF6A}" sibTransId="{BD98087C-8D5C-418B-913C-393F7D1BC738}"/>
    <dgm:cxn modelId="{308CF378-C5AB-4565-AF88-734AABCB0D2A}" type="presOf" srcId="{0F5C430C-994C-4807-9992-708796940B3A}" destId="{F67A377A-E87D-478A-9810-EB25B7C47678}" srcOrd="0" destOrd="0" presId="urn:microsoft.com/office/officeart/2005/8/layout/vList2"/>
    <dgm:cxn modelId="{B633C8DA-F384-4E1E-83F7-ECCD2F79CF53}" type="presParOf" srcId="{F67A377A-E87D-478A-9810-EB25B7C47678}" destId="{D2BC7038-050A-47EC-86FA-26DEE83A460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1DFFBE-F07C-49C8-8EFE-9148195912FA}">
      <dsp:nvSpPr>
        <dsp:cNvPr id="0" name=""/>
        <dsp:cNvSpPr/>
      </dsp:nvSpPr>
      <dsp:spPr>
        <a:xfrm>
          <a:off x="0" y="415"/>
          <a:ext cx="8686800" cy="150792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>
          <a:glow rad="63500">
            <a:schemeClr val="l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0" tIns="304800" rIns="304800" bIns="304800" numCol="1" spcCol="1270" anchor="ctr" anchorCtr="0">
          <a:noAutofit/>
        </a:bodyPr>
        <a:lstStyle/>
        <a:p>
          <a:pPr lvl="0" algn="r" defTabSz="3556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0" kern="1200" dirty="0" smtClean="0">
              <a:latin typeface="Bauhaus 93" pitchFamily="82" charset="0"/>
            </a:rPr>
            <a:t>ANTIMIKROBA</a:t>
          </a:r>
          <a:endParaRPr lang="en-US" sz="8000" kern="1200" dirty="0">
            <a:latin typeface="Bauhaus 93" pitchFamily="82" charset="0"/>
          </a:endParaRPr>
        </a:p>
      </dsp:txBody>
      <dsp:txXfrm>
        <a:off x="73611" y="74026"/>
        <a:ext cx="8539578" cy="13607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FBAD7B-BF09-424A-B141-83FCEE5F1FE9}">
      <dsp:nvSpPr>
        <dsp:cNvPr id="0" name=""/>
        <dsp:cNvSpPr/>
      </dsp:nvSpPr>
      <dsp:spPr>
        <a:xfrm>
          <a:off x="3124198" y="1262"/>
          <a:ext cx="2528890" cy="114430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2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chemeClr val="tx1"/>
              </a:solidFill>
            </a:rPr>
            <a:t>Antimikroba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3157714" y="34778"/>
        <a:ext cx="2461858" cy="1077272"/>
      </dsp:txXfrm>
    </dsp:sp>
    <dsp:sp modelId="{A58456CE-687A-4C4A-91B9-A82A1D508986}">
      <dsp:nvSpPr>
        <dsp:cNvPr id="0" name=""/>
        <dsp:cNvSpPr/>
      </dsp:nvSpPr>
      <dsp:spPr>
        <a:xfrm rot="3600000">
          <a:off x="4737227" y="2009546"/>
          <a:ext cx="1192368" cy="40050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4857379" y="2089647"/>
        <a:ext cx="952064" cy="240304"/>
      </dsp:txXfrm>
    </dsp:sp>
    <dsp:sp modelId="{50C1C89E-3BF3-49F8-93F1-7E52D66E6229}">
      <dsp:nvSpPr>
        <dsp:cNvPr id="0" name=""/>
        <dsp:cNvSpPr/>
      </dsp:nvSpPr>
      <dsp:spPr>
        <a:xfrm>
          <a:off x="5133874" y="3274032"/>
          <a:ext cx="2288609" cy="1144304"/>
        </a:xfrm>
        <a:prstGeom prst="roundRect">
          <a:avLst>
            <a:gd name="adj" fmla="val 10000"/>
          </a:avLst>
        </a:prstGeom>
        <a:solidFill>
          <a:schemeClr val="accent2">
            <a:hueOff val="-8662909"/>
            <a:satOff val="7828"/>
            <a:lumOff val="884"/>
            <a:alphaOff val="0"/>
          </a:schemeClr>
        </a:solidFill>
        <a:ln>
          <a:noFill/>
        </a:ln>
        <a:effectLst>
          <a:glow rad="63500">
            <a:schemeClr val="accent2">
              <a:hueOff val="-8662909"/>
              <a:satOff val="7828"/>
              <a:lumOff val="884"/>
              <a:alphaOff val="0"/>
              <a:alpha val="45000"/>
              <a:satMod val="12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chemeClr val="tx1"/>
              </a:solidFill>
            </a:rPr>
            <a:t>Hospes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5167390" y="3307548"/>
        <a:ext cx="2221577" cy="1077272"/>
      </dsp:txXfrm>
    </dsp:sp>
    <dsp:sp modelId="{E1F88C68-A29A-43B3-96D9-62B1B16F1C88}">
      <dsp:nvSpPr>
        <dsp:cNvPr id="0" name=""/>
        <dsp:cNvSpPr/>
      </dsp:nvSpPr>
      <dsp:spPr>
        <a:xfrm rot="10800000">
          <a:off x="3792459" y="3645931"/>
          <a:ext cx="1192368" cy="40050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-8662909"/>
            <a:satOff val="7828"/>
            <a:lumOff val="88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10800000">
        <a:off x="3912611" y="3726032"/>
        <a:ext cx="952064" cy="240304"/>
      </dsp:txXfrm>
    </dsp:sp>
    <dsp:sp modelId="{CE94EF35-BF2C-44F7-BE83-FACE7F34B008}">
      <dsp:nvSpPr>
        <dsp:cNvPr id="0" name=""/>
        <dsp:cNvSpPr/>
      </dsp:nvSpPr>
      <dsp:spPr>
        <a:xfrm>
          <a:off x="1354804" y="3274032"/>
          <a:ext cx="2288609" cy="1144304"/>
        </a:xfrm>
        <a:prstGeom prst="roundRect">
          <a:avLst>
            <a:gd name="adj" fmla="val 10000"/>
          </a:avLst>
        </a:prstGeom>
        <a:solidFill>
          <a:schemeClr val="accent2">
            <a:hueOff val="-17325818"/>
            <a:satOff val="15657"/>
            <a:lumOff val="1768"/>
            <a:alphaOff val="0"/>
          </a:schemeClr>
        </a:solidFill>
        <a:ln>
          <a:noFill/>
        </a:ln>
        <a:effectLst>
          <a:glow rad="63500">
            <a:schemeClr val="accent2">
              <a:hueOff val="-17325818"/>
              <a:satOff val="15657"/>
              <a:lumOff val="1768"/>
              <a:alphaOff val="0"/>
              <a:alpha val="45000"/>
              <a:satMod val="12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chemeClr val="tx1"/>
              </a:solidFill>
            </a:rPr>
            <a:t>Mikroba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1388320" y="3307548"/>
        <a:ext cx="2221577" cy="1077272"/>
      </dsp:txXfrm>
    </dsp:sp>
    <dsp:sp modelId="{C1A11AF2-AA9C-4C7F-8894-26F266E43D9A}">
      <dsp:nvSpPr>
        <dsp:cNvPr id="0" name=""/>
        <dsp:cNvSpPr/>
      </dsp:nvSpPr>
      <dsp:spPr>
        <a:xfrm rot="18000000">
          <a:off x="2847692" y="2009546"/>
          <a:ext cx="1192368" cy="40050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-17325818"/>
            <a:satOff val="15657"/>
            <a:lumOff val="176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2967844" y="2089647"/>
        <a:ext cx="952064" cy="2403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2BB62D-D650-4FAA-AF5A-2A38790CE361}">
      <dsp:nvSpPr>
        <dsp:cNvPr id="0" name=""/>
        <dsp:cNvSpPr/>
      </dsp:nvSpPr>
      <dsp:spPr>
        <a:xfrm>
          <a:off x="0" y="51434"/>
          <a:ext cx="7772400" cy="81549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>
              <a:solidFill>
                <a:schemeClr val="tx1"/>
              </a:solidFill>
            </a:rPr>
            <a:t>PENISILIN</a:t>
          </a:r>
          <a:endParaRPr lang="en-US" sz="3400" kern="1200" dirty="0">
            <a:solidFill>
              <a:schemeClr val="tx1"/>
            </a:solidFill>
          </a:endParaRPr>
        </a:p>
      </dsp:txBody>
      <dsp:txXfrm>
        <a:off x="39809" y="91243"/>
        <a:ext cx="7692782" cy="735872"/>
      </dsp:txXfrm>
    </dsp:sp>
    <dsp:sp modelId="{031619EB-357A-4148-A53C-A791FDD93C37}">
      <dsp:nvSpPr>
        <dsp:cNvPr id="0" name=""/>
        <dsp:cNvSpPr/>
      </dsp:nvSpPr>
      <dsp:spPr>
        <a:xfrm>
          <a:off x="0" y="964844"/>
          <a:ext cx="7772400" cy="815490"/>
        </a:xfrm>
        <a:prstGeom prst="roundRect">
          <a:avLst/>
        </a:prstGeom>
        <a:solidFill>
          <a:schemeClr val="accent3">
            <a:hueOff val="2250480"/>
            <a:satOff val="203"/>
            <a:lumOff val="-215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>
              <a:solidFill>
                <a:schemeClr val="tx1"/>
              </a:solidFill>
            </a:rPr>
            <a:t>CEPHALOSPORIN</a:t>
          </a:r>
          <a:endParaRPr lang="en-US" sz="3400" kern="1200" dirty="0">
            <a:solidFill>
              <a:schemeClr val="tx1"/>
            </a:solidFill>
          </a:endParaRPr>
        </a:p>
      </dsp:txBody>
      <dsp:txXfrm>
        <a:off x="39809" y="1004653"/>
        <a:ext cx="7692782" cy="735872"/>
      </dsp:txXfrm>
    </dsp:sp>
    <dsp:sp modelId="{8311EF9B-DC2F-4AF9-8696-D1196ED8A20D}">
      <dsp:nvSpPr>
        <dsp:cNvPr id="0" name=""/>
        <dsp:cNvSpPr/>
      </dsp:nvSpPr>
      <dsp:spPr>
        <a:xfrm>
          <a:off x="0" y="1878255"/>
          <a:ext cx="7772400" cy="815490"/>
        </a:xfrm>
        <a:prstGeom prst="roundRect">
          <a:avLst/>
        </a:prstGeom>
        <a:solidFill>
          <a:schemeClr val="accent3">
            <a:hueOff val="4500961"/>
            <a:satOff val="407"/>
            <a:lumOff val="-431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>
              <a:solidFill>
                <a:schemeClr val="tx1"/>
              </a:solidFill>
            </a:rPr>
            <a:t>TETRASIKLIN</a:t>
          </a:r>
          <a:endParaRPr lang="en-US" sz="3400" kern="1200" dirty="0">
            <a:solidFill>
              <a:schemeClr val="tx1"/>
            </a:solidFill>
          </a:endParaRPr>
        </a:p>
      </dsp:txBody>
      <dsp:txXfrm>
        <a:off x="39809" y="1918064"/>
        <a:ext cx="7692782" cy="735872"/>
      </dsp:txXfrm>
    </dsp:sp>
    <dsp:sp modelId="{AE868941-7286-43C6-91FA-FCEE8F909E4F}">
      <dsp:nvSpPr>
        <dsp:cNvPr id="0" name=""/>
        <dsp:cNvSpPr/>
      </dsp:nvSpPr>
      <dsp:spPr>
        <a:xfrm>
          <a:off x="0" y="2791665"/>
          <a:ext cx="7772400" cy="815490"/>
        </a:xfrm>
        <a:prstGeom prst="roundRect">
          <a:avLst/>
        </a:prstGeom>
        <a:solidFill>
          <a:schemeClr val="accent3">
            <a:hueOff val="6751441"/>
            <a:satOff val="610"/>
            <a:lumOff val="-647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>
              <a:solidFill>
                <a:schemeClr val="tx1"/>
              </a:solidFill>
            </a:rPr>
            <a:t>CHLORAMPHENICOL</a:t>
          </a:r>
          <a:endParaRPr lang="en-US" sz="3400" kern="1200" dirty="0">
            <a:solidFill>
              <a:schemeClr val="tx1"/>
            </a:solidFill>
          </a:endParaRPr>
        </a:p>
      </dsp:txBody>
      <dsp:txXfrm>
        <a:off x="39809" y="2831474"/>
        <a:ext cx="7692782" cy="735872"/>
      </dsp:txXfrm>
    </dsp:sp>
    <dsp:sp modelId="{408FD6F9-303C-470C-8C7B-C52249E91650}">
      <dsp:nvSpPr>
        <dsp:cNvPr id="0" name=""/>
        <dsp:cNvSpPr/>
      </dsp:nvSpPr>
      <dsp:spPr>
        <a:xfrm>
          <a:off x="0" y="3705075"/>
          <a:ext cx="7772400" cy="815490"/>
        </a:xfrm>
        <a:prstGeom prst="roundRect">
          <a:avLst/>
        </a:prstGeom>
        <a:solidFill>
          <a:schemeClr val="accent3">
            <a:hueOff val="9001922"/>
            <a:satOff val="813"/>
            <a:lumOff val="-863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>
              <a:solidFill>
                <a:schemeClr val="tx1"/>
              </a:solidFill>
            </a:rPr>
            <a:t>AMINOGLICOSID</a:t>
          </a:r>
          <a:endParaRPr lang="en-US" sz="3400" kern="1200" dirty="0">
            <a:solidFill>
              <a:schemeClr val="tx1"/>
            </a:solidFill>
          </a:endParaRPr>
        </a:p>
      </dsp:txBody>
      <dsp:txXfrm>
        <a:off x="39809" y="3744884"/>
        <a:ext cx="7692782" cy="7358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B13B72-1605-467A-AAD7-5C419716B027}">
      <dsp:nvSpPr>
        <dsp:cNvPr id="0" name=""/>
        <dsp:cNvSpPr/>
      </dsp:nvSpPr>
      <dsp:spPr>
        <a:xfrm>
          <a:off x="2909" y="2062768"/>
          <a:ext cx="3394825" cy="16974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MEKANISME RESISTENSI ANTIBIOTIK</a:t>
          </a:r>
          <a:endParaRPr lang="en-US" sz="2800" b="1" kern="1200" dirty="0"/>
        </a:p>
      </dsp:txBody>
      <dsp:txXfrm>
        <a:off x="52625" y="2112484"/>
        <a:ext cx="3295393" cy="1597980"/>
      </dsp:txXfrm>
    </dsp:sp>
    <dsp:sp modelId="{606F109D-FEE6-4412-A35D-051CB3766813}">
      <dsp:nvSpPr>
        <dsp:cNvPr id="0" name=""/>
        <dsp:cNvSpPr/>
      </dsp:nvSpPr>
      <dsp:spPr>
        <a:xfrm rot="18289469">
          <a:off x="2887753" y="1909227"/>
          <a:ext cx="2377892" cy="52470"/>
        </a:xfrm>
        <a:custGeom>
          <a:avLst/>
          <a:gdLst/>
          <a:ahLst/>
          <a:cxnLst/>
          <a:rect l="0" t="0" r="0" b="0"/>
          <a:pathLst>
            <a:path>
              <a:moveTo>
                <a:pt x="0" y="26235"/>
              </a:moveTo>
              <a:lnTo>
                <a:pt x="2377892" y="26235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4017252" y="1876015"/>
        <a:ext cx="118894" cy="118894"/>
      </dsp:txXfrm>
    </dsp:sp>
    <dsp:sp modelId="{16870F5B-6B02-4D07-9F81-25DD6C369C4D}">
      <dsp:nvSpPr>
        <dsp:cNvPr id="0" name=""/>
        <dsp:cNvSpPr/>
      </dsp:nvSpPr>
      <dsp:spPr>
        <a:xfrm>
          <a:off x="4755665" y="110744"/>
          <a:ext cx="3394825" cy="169741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2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/>
            <a:t>Obat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tdk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dapat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mencapai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tempat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kerjanya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di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dalam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sel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mikroba</a:t>
          </a:r>
          <a:endParaRPr lang="en-US" sz="2700" kern="1200" dirty="0"/>
        </a:p>
      </dsp:txBody>
      <dsp:txXfrm>
        <a:off x="4805381" y="160460"/>
        <a:ext cx="3295393" cy="1597980"/>
      </dsp:txXfrm>
    </dsp:sp>
    <dsp:sp modelId="{1E46AB75-389B-4C5E-88F0-7F1CFE6D3B92}">
      <dsp:nvSpPr>
        <dsp:cNvPr id="0" name=""/>
        <dsp:cNvSpPr/>
      </dsp:nvSpPr>
      <dsp:spPr>
        <a:xfrm>
          <a:off x="3397734" y="2885239"/>
          <a:ext cx="1357930" cy="52470"/>
        </a:xfrm>
        <a:custGeom>
          <a:avLst/>
          <a:gdLst/>
          <a:ahLst/>
          <a:cxnLst/>
          <a:rect l="0" t="0" r="0" b="0"/>
          <a:pathLst>
            <a:path>
              <a:moveTo>
                <a:pt x="0" y="26235"/>
              </a:moveTo>
              <a:lnTo>
                <a:pt x="1357930" y="26235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42751" y="2877526"/>
        <a:ext cx="67896" cy="67896"/>
      </dsp:txXfrm>
    </dsp:sp>
    <dsp:sp modelId="{8B86A4B7-907C-484B-916D-749B6C66F731}">
      <dsp:nvSpPr>
        <dsp:cNvPr id="0" name=""/>
        <dsp:cNvSpPr/>
      </dsp:nvSpPr>
      <dsp:spPr>
        <a:xfrm>
          <a:off x="4755665" y="2062768"/>
          <a:ext cx="3394825" cy="169741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2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err="1" smtClean="0"/>
            <a:t>Inaktivasi</a:t>
          </a:r>
          <a:r>
            <a:rPr lang="es-ES" sz="2700" kern="1200" dirty="0" smtClean="0"/>
            <a:t> </a:t>
          </a:r>
          <a:r>
            <a:rPr lang="es-ES" sz="2700" kern="1200" dirty="0" err="1" smtClean="0"/>
            <a:t>obat</a:t>
          </a:r>
          <a:r>
            <a:rPr lang="es-ES" sz="2700" kern="1200" dirty="0" smtClean="0"/>
            <a:t> </a:t>
          </a:r>
          <a:r>
            <a:rPr lang="es-ES" sz="2700" kern="1200" dirty="0" err="1" smtClean="0"/>
            <a:t>golongan</a:t>
          </a:r>
          <a:r>
            <a:rPr lang="es-ES" sz="2700" kern="1200" dirty="0" smtClean="0"/>
            <a:t> </a:t>
          </a:r>
          <a:r>
            <a:rPr lang="es-ES" sz="2700" kern="1200" dirty="0" err="1" smtClean="0"/>
            <a:t>aminoglikosid</a:t>
          </a:r>
          <a:r>
            <a:rPr lang="es-ES" sz="2700" kern="1200" dirty="0" smtClean="0"/>
            <a:t> dan </a:t>
          </a:r>
          <a:r>
            <a:rPr lang="en-US" sz="2700" kern="1200" dirty="0" smtClean="0"/>
            <a:t>beta-</a:t>
          </a:r>
          <a:r>
            <a:rPr lang="en-US" sz="2700" kern="1200" dirty="0" err="1" smtClean="0"/>
            <a:t>laktam</a:t>
          </a:r>
          <a:endParaRPr lang="en-US" sz="2700" kern="1200" dirty="0" smtClean="0"/>
        </a:p>
      </dsp:txBody>
      <dsp:txXfrm>
        <a:off x="4805381" y="2112484"/>
        <a:ext cx="3295393" cy="1597980"/>
      </dsp:txXfrm>
    </dsp:sp>
    <dsp:sp modelId="{27F58D9D-29DC-4814-88C4-A27BBE1E55B2}">
      <dsp:nvSpPr>
        <dsp:cNvPr id="0" name=""/>
        <dsp:cNvSpPr/>
      </dsp:nvSpPr>
      <dsp:spPr>
        <a:xfrm rot="3310531">
          <a:off x="2887753" y="3861251"/>
          <a:ext cx="2377892" cy="52470"/>
        </a:xfrm>
        <a:custGeom>
          <a:avLst/>
          <a:gdLst/>
          <a:ahLst/>
          <a:cxnLst/>
          <a:rect l="0" t="0" r="0" b="0"/>
          <a:pathLst>
            <a:path>
              <a:moveTo>
                <a:pt x="0" y="26235"/>
              </a:moveTo>
              <a:lnTo>
                <a:pt x="2377892" y="26235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4017252" y="3828039"/>
        <a:ext cx="118894" cy="118894"/>
      </dsp:txXfrm>
    </dsp:sp>
    <dsp:sp modelId="{3DA9BF7C-8E3F-4EA9-8C80-0E21C17CD2B5}">
      <dsp:nvSpPr>
        <dsp:cNvPr id="0" name=""/>
        <dsp:cNvSpPr/>
      </dsp:nvSpPr>
      <dsp:spPr>
        <a:xfrm>
          <a:off x="4755665" y="4014793"/>
          <a:ext cx="3394825" cy="169741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2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/>
            <a:t>Mikroba mengubah tempat ikatan antibiotik</a:t>
          </a:r>
          <a:endParaRPr lang="en-US" sz="2700" kern="1200" dirty="0"/>
        </a:p>
      </dsp:txBody>
      <dsp:txXfrm>
        <a:off x="4805381" y="4064509"/>
        <a:ext cx="3295393" cy="15979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E93B87-A86B-49B7-BA05-4D0A066288A2}">
      <dsp:nvSpPr>
        <dsp:cNvPr id="0" name=""/>
        <dsp:cNvSpPr/>
      </dsp:nvSpPr>
      <dsp:spPr>
        <a:xfrm>
          <a:off x="0" y="8226"/>
          <a:ext cx="8229600" cy="77571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accent2">
              <a:hueOff val="0"/>
              <a:satOff val="0"/>
              <a:lumOff val="0"/>
              <a:alphaOff val="0"/>
              <a:tint val="7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400" kern="1200" dirty="0" err="1" smtClean="0">
              <a:solidFill>
                <a:srgbClr val="FFFF00"/>
              </a:solidFill>
              <a:latin typeface="Broadway" pitchFamily="82" charset="0"/>
            </a:rPr>
            <a:t>Pencegahan</a:t>
          </a:r>
          <a:r>
            <a:rPr lang="en-GB" sz="3400" kern="1200" dirty="0" smtClean="0">
              <a:solidFill>
                <a:srgbClr val="FFFF00"/>
              </a:solidFill>
              <a:latin typeface="Broadway" pitchFamily="82" charset="0"/>
            </a:rPr>
            <a:t> </a:t>
          </a:r>
          <a:r>
            <a:rPr lang="en-GB" sz="3400" kern="1200" dirty="0" err="1" smtClean="0">
              <a:solidFill>
                <a:srgbClr val="FFFF00"/>
              </a:solidFill>
              <a:latin typeface="Broadway" pitchFamily="82" charset="0"/>
            </a:rPr>
            <a:t>resistensi</a:t>
          </a:r>
          <a:endParaRPr lang="en-GB" sz="3400" kern="1200" dirty="0">
            <a:solidFill>
              <a:srgbClr val="FFFF00"/>
            </a:solidFill>
            <a:latin typeface="Broadway" pitchFamily="82" charset="0"/>
          </a:endParaRPr>
        </a:p>
      </dsp:txBody>
      <dsp:txXfrm>
        <a:off x="37867" y="46093"/>
        <a:ext cx="8153866" cy="69997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C7038-050A-47EC-86FA-26DEE83A460B}">
      <dsp:nvSpPr>
        <dsp:cNvPr id="0" name=""/>
        <dsp:cNvSpPr/>
      </dsp:nvSpPr>
      <dsp:spPr>
        <a:xfrm>
          <a:off x="0" y="521"/>
          <a:ext cx="8229600" cy="76095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2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800" kern="1200" dirty="0" smtClean="0">
              <a:solidFill>
                <a:schemeClr val="tx1"/>
              </a:solidFill>
            </a:rPr>
            <a:t>CEPHALOSPORIN </a:t>
          </a:r>
          <a:endParaRPr lang="en-US" sz="4800" kern="1200" dirty="0">
            <a:solidFill>
              <a:schemeClr val="tx1"/>
            </a:solidFill>
          </a:endParaRPr>
        </a:p>
      </dsp:txBody>
      <dsp:txXfrm>
        <a:off x="37147" y="37668"/>
        <a:ext cx="8155306" cy="6866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68992-21BE-49E7-B721-B88020533C6D}" type="datetimeFigureOut">
              <a:rPr lang="id-ID" smtClean="0"/>
              <a:t>18/12/2012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6F507C-EB0B-464D-9B17-921B41E66F4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87173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4588" y="696913"/>
            <a:ext cx="4568825" cy="34274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2"/>
          <p:cNvSpPr>
            <a:spLocks noChangeArrowheads="1"/>
          </p:cNvSpPr>
          <p:nvPr>
            <p:ph type="body" idx="1"/>
          </p:nvPr>
        </p:nvSpPr>
        <p:spPr>
          <a:xfrm>
            <a:off x="685573" y="4342951"/>
            <a:ext cx="5486856" cy="41148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6003" tIns="48001" rIns="96003" bIns="48001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4588" y="696913"/>
            <a:ext cx="4568825" cy="34274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2"/>
          <p:cNvSpPr>
            <a:spLocks noChangeArrowheads="1"/>
          </p:cNvSpPr>
          <p:nvPr>
            <p:ph type="body" idx="1"/>
          </p:nvPr>
        </p:nvSpPr>
        <p:spPr>
          <a:xfrm>
            <a:off x="685573" y="4342951"/>
            <a:ext cx="5486856" cy="41148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6003" tIns="48001" rIns="96003" bIns="48001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4588" y="696913"/>
            <a:ext cx="4568825" cy="34274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Rectangle 2"/>
          <p:cNvSpPr>
            <a:spLocks noChangeArrowheads="1"/>
          </p:cNvSpPr>
          <p:nvPr>
            <p:ph type="body" idx="1"/>
          </p:nvPr>
        </p:nvSpPr>
        <p:spPr>
          <a:xfrm>
            <a:off x="685573" y="4342951"/>
            <a:ext cx="5486856" cy="41148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6003" tIns="48001" rIns="96003" bIns="48001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4588" y="696913"/>
            <a:ext cx="4568825" cy="34274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2"/>
          <p:cNvSpPr>
            <a:spLocks noChangeArrowheads="1"/>
          </p:cNvSpPr>
          <p:nvPr>
            <p:ph type="body" idx="1"/>
          </p:nvPr>
        </p:nvSpPr>
        <p:spPr>
          <a:xfrm>
            <a:off x="685573" y="4342951"/>
            <a:ext cx="5486856" cy="41148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6003" tIns="48001" rIns="96003" bIns="48001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4588" y="696913"/>
            <a:ext cx="4568825" cy="34274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2"/>
          <p:cNvSpPr>
            <a:spLocks noChangeArrowheads="1"/>
          </p:cNvSpPr>
          <p:nvPr>
            <p:ph type="body" idx="1"/>
          </p:nvPr>
        </p:nvSpPr>
        <p:spPr>
          <a:xfrm>
            <a:off x="685573" y="4342951"/>
            <a:ext cx="5486856" cy="41148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6003" tIns="48001" rIns="96003" bIns="48001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4588" y="696913"/>
            <a:ext cx="4568825" cy="34274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2"/>
          <p:cNvSpPr>
            <a:spLocks noChangeArrowheads="1"/>
          </p:cNvSpPr>
          <p:nvPr>
            <p:ph type="body" idx="1"/>
          </p:nvPr>
        </p:nvSpPr>
        <p:spPr>
          <a:xfrm>
            <a:off x="685573" y="4342951"/>
            <a:ext cx="5486856" cy="41148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6003" tIns="48001" rIns="96003" bIns="48001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4588" y="696913"/>
            <a:ext cx="4568825" cy="34274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2"/>
          <p:cNvSpPr>
            <a:spLocks noChangeArrowheads="1"/>
          </p:cNvSpPr>
          <p:nvPr>
            <p:ph type="body" idx="1"/>
          </p:nvPr>
        </p:nvSpPr>
        <p:spPr>
          <a:xfrm>
            <a:off x="685573" y="4342951"/>
            <a:ext cx="5486856" cy="41148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6003" tIns="48001" rIns="96003" bIns="48001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4588" y="696913"/>
            <a:ext cx="4568825" cy="34274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2"/>
          <p:cNvSpPr>
            <a:spLocks noChangeArrowheads="1"/>
          </p:cNvSpPr>
          <p:nvPr>
            <p:ph type="body" idx="1"/>
          </p:nvPr>
        </p:nvSpPr>
        <p:spPr>
          <a:xfrm>
            <a:off x="685573" y="4342951"/>
            <a:ext cx="5486856" cy="41148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6003" tIns="48001" rIns="96003" bIns="48001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4588" y="696913"/>
            <a:ext cx="4568825" cy="34274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Rectangle 2"/>
          <p:cNvSpPr>
            <a:spLocks noChangeArrowheads="1"/>
          </p:cNvSpPr>
          <p:nvPr>
            <p:ph type="body" idx="1"/>
          </p:nvPr>
        </p:nvSpPr>
        <p:spPr>
          <a:xfrm>
            <a:off x="685573" y="4342951"/>
            <a:ext cx="5486856" cy="41148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6003" tIns="48001" rIns="96003" bIns="48001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4588" y="696913"/>
            <a:ext cx="4568825" cy="34274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2"/>
          <p:cNvSpPr>
            <a:spLocks noChangeArrowheads="1"/>
          </p:cNvSpPr>
          <p:nvPr>
            <p:ph type="body" idx="1"/>
          </p:nvPr>
        </p:nvSpPr>
        <p:spPr>
          <a:xfrm>
            <a:off x="685573" y="4342951"/>
            <a:ext cx="5486856" cy="41148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6003" tIns="48001" rIns="96003" bIns="48001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4588" y="696913"/>
            <a:ext cx="4568825" cy="34274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2"/>
          <p:cNvSpPr>
            <a:spLocks noChangeArrowheads="1"/>
          </p:cNvSpPr>
          <p:nvPr>
            <p:ph type="body" idx="1"/>
          </p:nvPr>
        </p:nvSpPr>
        <p:spPr>
          <a:xfrm>
            <a:off x="685573" y="4342951"/>
            <a:ext cx="5486856" cy="41148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6003" tIns="48001" rIns="96003" bIns="48001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4588" y="696913"/>
            <a:ext cx="4568825" cy="34274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2"/>
          <p:cNvSpPr>
            <a:spLocks noChangeArrowheads="1"/>
          </p:cNvSpPr>
          <p:nvPr>
            <p:ph type="body" idx="1"/>
          </p:nvPr>
        </p:nvSpPr>
        <p:spPr>
          <a:xfrm>
            <a:off x="685573" y="4342951"/>
            <a:ext cx="5486856" cy="41148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6003" tIns="48001" rIns="96003" bIns="48001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4588" y="696913"/>
            <a:ext cx="4568825" cy="34274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2"/>
          <p:cNvSpPr>
            <a:spLocks noChangeArrowheads="1"/>
          </p:cNvSpPr>
          <p:nvPr>
            <p:ph type="body" idx="1"/>
          </p:nvPr>
        </p:nvSpPr>
        <p:spPr>
          <a:xfrm>
            <a:off x="685573" y="4342951"/>
            <a:ext cx="5486856" cy="41148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6003" tIns="48001" rIns="96003" bIns="48001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4588" y="696913"/>
            <a:ext cx="4568825" cy="34274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2"/>
          <p:cNvSpPr>
            <a:spLocks noChangeArrowheads="1"/>
          </p:cNvSpPr>
          <p:nvPr>
            <p:ph type="body" idx="1"/>
          </p:nvPr>
        </p:nvSpPr>
        <p:spPr>
          <a:xfrm>
            <a:off x="685573" y="4342951"/>
            <a:ext cx="5486856" cy="41148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6003" tIns="48001" rIns="96003" bIns="48001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4588" y="696913"/>
            <a:ext cx="4568825" cy="34274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2"/>
          <p:cNvSpPr>
            <a:spLocks noChangeArrowheads="1"/>
          </p:cNvSpPr>
          <p:nvPr>
            <p:ph type="body" idx="1"/>
          </p:nvPr>
        </p:nvSpPr>
        <p:spPr>
          <a:xfrm>
            <a:off x="685573" y="4342951"/>
            <a:ext cx="5486856" cy="41148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6003" tIns="48001" rIns="96003" bIns="48001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4588" y="696913"/>
            <a:ext cx="4568825" cy="34274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2"/>
          <p:cNvSpPr>
            <a:spLocks noChangeArrowheads="1"/>
          </p:cNvSpPr>
          <p:nvPr>
            <p:ph type="body" idx="1"/>
          </p:nvPr>
        </p:nvSpPr>
        <p:spPr>
          <a:xfrm>
            <a:off x="685573" y="4342951"/>
            <a:ext cx="5486856" cy="41148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6003" tIns="48001" rIns="96003" bIns="48001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4588" y="696913"/>
            <a:ext cx="4568825" cy="34274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2"/>
          <p:cNvSpPr>
            <a:spLocks noChangeArrowheads="1"/>
          </p:cNvSpPr>
          <p:nvPr>
            <p:ph type="body" idx="1"/>
          </p:nvPr>
        </p:nvSpPr>
        <p:spPr>
          <a:xfrm>
            <a:off x="685573" y="4342951"/>
            <a:ext cx="5486856" cy="41148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6003" tIns="48001" rIns="96003" bIns="48001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>
              <a:solidFill>
                <a:srgbClr val="4E5B6F"/>
              </a:solidFill>
            </a:endParaRPr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>
                <a:solidFill>
                  <a:srgbClr val="4E5B6F"/>
                </a:solidFill>
              </a:rPr>
              <a:t>Dr. Wira D. Hariyadi</a:t>
            </a:r>
            <a:endParaRPr lang="en-US" dirty="0">
              <a:solidFill>
                <a:srgbClr val="4E5B6F"/>
              </a:solidFill>
            </a:endParaRPr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098DBF5-C30E-4952-AF2F-81F053361AA8}" type="slidenum">
              <a:rPr lang="en-GB">
                <a:solidFill>
                  <a:srgbClr val="4E5B6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4E5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139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4E5B6F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4E5B6F"/>
                </a:solidFill>
              </a:rPr>
              <a:t>Dr. Wira D. Hariyadi</a:t>
            </a:r>
            <a:endParaRPr lang="en-US" dirty="0">
              <a:solidFill>
                <a:srgbClr val="4E5B6F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CE8FE-DFA3-4EA0-ABFF-E9C1129477DB}" type="slidenum">
              <a:rPr lang="en-GB">
                <a:solidFill>
                  <a:srgbClr val="4E5B6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4E5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449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4E5B6F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4E5B6F"/>
                </a:solidFill>
              </a:rPr>
              <a:t>Dr. Wira D. Hariyadi</a:t>
            </a:r>
            <a:endParaRPr lang="en-US" dirty="0">
              <a:solidFill>
                <a:srgbClr val="4E5B6F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44A60-B31D-45F3-A1C6-AFFA6D7841C6}" type="slidenum">
              <a:rPr lang="en-GB">
                <a:solidFill>
                  <a:srgbClr val="4E5B6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4E5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614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4E5B6F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4E5B6F"/>
                </a:solidFill>
              </a:rPr>
              <a:t>Dr. Wira D. Hariyadi</a:t>
            </a:r>
            <a:endParaRPr lang="en-US" dirty="0">
              <a:solidFill>
                <a:srgbClr val="4E5B6F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AABB7-9396-4EA6-98DD-E966FC5C31ED}" type="slidenum">
              <a:rPr lang="en-GB">
                <a:solidFill>
                  <a:srgbClr val="4E5B6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4E5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384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/>
            </a:pPr>
            <a:endParaRPr lang="en-US">
              <a:solidFill>
                <a:prstClr val="white"/>
              </a:solidFill>
              <a:latin typeface="Arial" charset="0"/>
              <a:cs typeface="Arial Unicode MS" charset="0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/>
            </a:pPr>
            <a:endParaRPr lang="en-US">
              <a:solidFill>
                <a:prstClr val="white"/>
              </a:solidFill>
              <a:latin typeface="Arial" charset="0"/>
              <a:cs typeface="Arial Unicode MS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/>
            </a:pPr>
            <a:endParaRPr lang="en-US">
              <a:solidFill>
                <a:prstClr val="white"/>
              </a:solidFill>
              <a:latin typeface="Arial" charset="0"/>
              <a:cs typeface="Arial Unicode MS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/>
            </a:pPr>
            <a:endParaRPr lang="en-US">
              <a:solidFill>
                <a:prstClr val="white"/>
              </a:solidFill>
              <a:latin typeface="Arial" charset="0"/>
              <a:cs typeface="Arial Unicode MS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/>
            </a:pPr>
            <a:endParaRPr lang="en-US">
              <a:solidFill>
                <a:prstClr val="white"/>
              </a:solidFill>
              <a:latin typeface="Arial" charset="0"/>
              <a:cs typeface="Arial Unicode MS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/>
            </a:pPr>
            <a:endParaRPr lang="en-US">
              <a:solidFill>
                <a:prstClr val="white"/>
              </a:solidFill>
              <a:latin typeface="Arial" charset="0"/>
              <a:cs typeface="Arial Unicode MS" charset="0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/>
            </a:pPr>
            <a:endParaRPr lang="en-US">
              <a:solidFill>
                <a:prstClr val="white"/>
              </a:solidFill>
              <a:latin typeface="Arial" charset="0"/>
              <a:cs typeface="Arial Unicode MS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/>
            </a:pPr>
            <a:endParaRPr lang="en-US">
              <a:solidFill>
                <a:prstClr val="white"/>
              </a:solidFill>
              <a:latin typeface="Arial" charset="0"/>
              <a:cs typeface="Arial Unicode MS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/>
            </a:pPr>
            <a:endParaRPr lang="en-US">
              <a:solidFill>
                <a:prstClr val="white"/>
              </a:solidFill>
              <a:latin typeface="Arial" charset="0"/>
              <a:cs typeface="Arial Unicode MS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/>
            </a:pPr>
            <a:endParaRPr lang="en-US">
              <a:solidFill>
                <a:prstClr val="white"/>
              </a:solidFill>
              <a:latin typeface="Arial" charset="0"/>
              <a:cs typeface="Arial Unicode MS" charset="0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/>
            </a:pPr>
            <a:endParaRPr lang="en-US">
              <a:solidFill>
                <a:prstClr val="white"/>
              </a:solidFill>
              <a:latin typeface="Arial" charset="0"/>
              <a:cs typeface="Arial Unicode MS" charset="0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/>
            </a:pPr>
            <a:endParaRPr lang="en-US">
              <a:solidFill>
                <a:prstClr val="white"/>
              </a:solidFill>
              <a:latin typeface="Arial" charset="0"/>
              <a:cs typeface="Arial Unicode MS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/>
            </a:pPr>
            <a:endParaRPr lang="en-US">
              <a:solidFill>
                <a:prstClr val="white"/>
              </a:solidFill>
              <a:latin typeface="Arial" charset="0"/>
              <a:cs typeface="Arial Unicode MS" charset="0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/>
            </a:pPr>
            <a:endParaRPr lang="en-US">
              <a:solidFill>
                <a:prstClr val="white"/>
              </a:solidFill>
              <a:latin typeface="Arial" charset="0"/>
              <a:cs typeface="Arial Unicode MS" charset="0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/>
            </a:pPr>
            <a:endParaRPr lang="en-US">
              <a:solidFill>
                <a:prstClr val="white"/>
              </a:solidFill>
              <a:latin typeface="Arial" charset="0"/>
              <a:cs typeface="Arial Unicode MS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>
              <a:solidFill>
                <a:srgbClr val="4E5B6F"/>
              </a:solidFill>
            </a:endParaRPr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>
                <a:solidFill>
                  <a:srgbClr val="4E5B6F"/>
                </a:solidFill>
              </a:rPr>
              <a:t>Dr. Wira D. Hariyadi</a:t>
            </a:r>
            <a:endParaRPr lang="en-US" dirty="0">
              <a:solidFill>
                <a:srgbClr val="4E5B6F"/>
              </a:solidFill>
            </a:endParaRP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371D4FA-2B45-4C13-8ACE-9B0C201B17AE}" type="slidenum">
              <a:rPr lang="en-GB">
                <a:solidFill>
                  <a:srgbClr val="4E5B6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4E5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817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>
              <a:solidFill>
                <a:srgbClr val="4E5B6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>
                <a:solidFill>
                  <a:srgbClr val="4E5B6F"/>
                </a:solidFill>
              </a:rPr>
              <a:t>Dr. Wira D. Hariyadi</a:t>
            </a:r>
            <a:endParaRPr lang="en-US" dirty="0">
              <a:solidFill>
                <a:srgbClr val="4E5B6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AE3F0BE-4E8E-413E-AA68-B82010032162}" type="slidenum">
              <a:rPr lang="en-GB">
                <a:solidFill>
                  <a:srgbClr val="4E5B6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4E5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832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>
              <a:solidFill>
                <a:srgbClr val="4E5B6F"/>
              </a:solidFill>
            </a:endParaRPr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>
                <a:solidFill>
                  <a:srgbClr val="4E5B6F"/>
                </a:solidFill>
              </a:rPr>
              <a:t>Dr. Wira D. Hariyadi</a:t>
            </a:r>
            <a:endParaRPr lang="en-US" dirty="0">
              <a:solidFill>
                <a:srgbClr val="4E5B6F"/>
              </a:solidFill>
            </a:endParaRPr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4F60853-3831-4320-BFE3-EFB097D753FA}" type="slidenum">
              <a:rPr lang="en-GB">
                <a:solidFill>
                  <a:srgbClr val="4E5B6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4E5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193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4E5B6F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4E5B6F"/>
                </a:solidFill>
              </a:rPr>
              <a:t>Dr. Wira D. Hariyadi</a:t>
            </a:r>
            <a:endParaRPr lang="en-US" dirty="0">
              <a:solidFill>
                <a:srgbClr val="4E5B6F"/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05A44-B236-4A15-8059-5CBBBDA09C5F}" type="slidenum">
              <a:rPr lang="en-GB">
                <a:solidFill>
                  <a:srgbClr val="4E5B6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4E5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679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>
              <a:solidFill>
                <a:srgbClr val="4E5B6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>
                <a:solidFill>
                  <a:srgbClr val="4E5B6F"/>
                </a:solidFill>
              </a:rPr>
              <a:t>Dr. Wira D. Hariyadi</a:t>
            </a:r>
            <a:endParaRPr lang="en-US" dirty="0">
              <a:solidFill>
                <a:srgbClr val="4E5B6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EB3B11D-32E5-4DCC-BB32-147951EF9E83}" type="slidenum">
              <a:rPr lang="en-GB">
                <a:solidFill>
                  <a:srgbClr val="4E5B6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4E5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004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4E5B6F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4E5B6F"/>
                </a:solidFill>
              </a:rPr>
              <a:t>Dr. Wira D. Hariyadi</a:t>
            </a:r>
            <a:endParaRPr lang="en-US" dirty="0">
              <a:solidFill>
                <a:srgbClr val="4E5B6F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E67EF-DA3A-44E4-AB57-04E656208AF2}" type="slidenum">
              <a:rPr lang="en-GB">
                <a:solidFill>
                  <a:srgbClr val="4E5B6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4E5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267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964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954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964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954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964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95466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>
              <a:solidFill>
                <a:srgbClr val="4E5B6F"/>
              </a:solidFill>
            </a:endParaRPr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>
                <a:solidFill>
                  <a:srgbClr val="4E5B6F"/>
                </a:solidFill>
              </a:rPr>
              <a:t>Dr. Wira D. Hariyadi</a:t>
            </a:r>
            <a:endParaRPr lang="en-US" dirty="0">
              <a:solidFill>
                <a:srgbClr val="4E5B6F"/>
              </a:solidFill>
            </a:endParaRP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047CF8F-2A65-4203-9AEF-CE96B50F0259}" type="slidenum">
              <a:rPr lang="en-GB">
                <a:solidFill>
                  <a:srgbClr val="4E5B6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4E5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56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/>
            </a:pPr>
            <a:endParaRPr lang="en-GB">
              <a:solidFill>
                <a:srgbClr val="4E5B6F"/>
              </a:solidFill>
              <a:latin typeface="Arial" charset="0"/>
              <a:cs typeface="Arial Unicode MS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/>
            </a:pPr>
            <a:r>
              <a:rPr lang="en-US">
                <a:solidFill>
                  <a:srgbClr val="4E5B6F"/>
                </a:solidFill>
                <a:latin typeface="Arial" charset="0"/>
                <a:cs typeface="Arial Unicode MS" charset="0"/>
              </a:rPr>
              <a:t>Dr. Wira D. Hariyadi</a:t>
            </a:r>
            <a:endParaRPr lang="en-US" dirty="0">
              <a:solidFill>
                <a:srgbClr val="4E5B6F"/>
              </a:solidFill>
              <a:latin typeface="Arial" charset="0"/>
              <a:cs typeface="Arial Unicode MS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/>
            </a:pPr>
            <a:fld id="{8E637D01-FC28-4DF5-A483-6105606FC393}" type="slidenum">
              <a:rPr lang="en-GB">
                <a:solidFill>
                  <a:srgbClr val="4E5B6F"/>
                </a:solidFill>
                <a:latin typeface="Arial" charset="0"/>
                <a:cs typeface="Arial Unicode MS" charset="0"/>
              </a:rPr>
              <a:pPr defTabSz="457200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defRPr/>
              </a:pPr>
              <a:t>‹#›</a:t>
            </a:fld>
            <a:endParaRPr lang="en-GB">
              <a:solidFill>
                <a:srgbClr val="4E5B6F"/>
              </a:solidFill>
              <a:latin typeface="Arial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240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3E587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3E587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3E587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3E587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3E587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3E587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3E587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3E587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3E587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://id.wikipedia.org/wiki/Mycobacterium" TargetMode="External"/><Relationship Id="rId13" Type="http://schemas.openxmlformats.org/officeDocument/2006/relationships/hyperlink" Target="http://id.wikipedia.org/wiki/Anthrax" TargetMode="External"/><Relationship Id="rId18" Type="http://schemas.openxmlformats.org/officeDocument/2006/relationships/hyperlink" Target="http://id.wikipedia.org/wiki/Jerawat" TargetMode="External"/><Relationship Id="rId26" Type="http://schemas.openxmlformats.org/officeDocument/2006/relationships/hyperlink" Target="http://id.wikipedia.org/wiki/Pseudomonas" TargetMode="External"/><Relationship Id="rId3" Type="http://schemas.openxmlformats.org/officeDocument/2006/relationships/hyperlink" Target="http://id.wikipedia.org/wiki/Streptococcus" TargetMode="External"/><Relationship Id="rId21" Type="http://schemas.openxmlformats.org/officeDocument/2006/relationships/hyperlink" Target="http://id.wikipedia.org/w/index.php?title=Escherichia&amp;action=edit&amp;redlink=1" TargetMode="External"/><Relationship Id="rId34" Type="http://schemas.openxmlformats.org/officeDocument/2006/relationships/hyperlink" Target="http://id.wikipedia.org/wiki/Meningitis" TargetMode="External"/><Relationship Id="rId7" Type="http://schemas.openxmlformats.org/officeDocument/2006/relationships/hyperlink" Target="http://id.wikipedia.org/w/index.php?title=Clostridium&amp;action=edit&amp;redlink=1" TargetMode="External"/><Relationship Id="rId12" Type="http://schemas.openxmlformats.org/officeDocument/2006/relationships/hyperlink" Target="http://id.wikipedia.org/w/index.php?title=Listeriosis&amp;action=edit&amp;redlink=1" TargetMode="External"/><Relationship Id="rId17" Type="http://schemas.openxmlformats.org/officeDocument/2006/relationships/hyperlink" Target="http://id.wikipedia.org/wiki/Tuberkulosis" TargetMode="External"/><Relationship Id="rId25" Type="http://schemas.openxmlformats.org/officeDocument/2006/relationships/hyperlink" Target="http://id.wikipedia.org/w/index.php?title=Legionella&amp;action=edit&amp;redlink=1" TargetMode="External"/><Relationship Id="rId33" Type="http://schemas.openxmlformats.org/officeDocument/2006/relationships/hyperlink" Target="http://id.wikipedia.org/wiki/Disentri" TargetMode="External"/><Relationship Id="rId38" Type="http://schemas.openxmlformats.org/officeDocument/2006/relationships/hyperlink" Target="http://id.wikipedia.org/wiki/Gram-negatif#cite_note-Hogg-4" TargetMode="External"/><Relationship Id="rId2" Type="http://schemas.openxmlformats.org/officeDocument/2006/relationships/hyperlink" Target="http://id.wikipedia.org/wiki/Staphylococcus" TargetMode="External"/><Relationship Id="rId16" Type="http://schemas.openxmlformats.org/officeDocument/2006/relationships/hyperlink" Target="http://id.wikipedia.org/wiki/Difteri" TargetMode="External"/><Relationship Id="rId20" Type="http://schemas.openxmlformats.org/officeDocument/2006/relationships/hyperlink" Target="http://id.wikipedia.org/wiki/Salmonella" TargetMode="External"/><Relationship Id="rId29" Type="http://schemas.openxmlformats.org/officeDocument/2006/relationships/hyperlink" Target="http://id.wikipedia.org/w/index.php?title=Helicobacter&amp;action=edit&amp;redlink=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d.wikipedia.org/w/index.php?title=Bacillus&amp;action=edit&amp;redlink=1" TargetMode="External"/><Relationship Id="rId11" Type="http://schemas.openxmlformats.org/officeDocument/2006/relationships/hyperlink" Target="http://id.wikipedia.org/w/index.php?title=Enteritis&amp;action=edit&amp;redlink=1" TargetMode="External"/><Relationship Id="rId24" Type="http://schemas.openxmlformats.org/officeDocument/2006/relationships/hyperlink" Target="http://id.wikipedia.org/w/index.php?title=Bordetella&amp;action=edit&amp;redlink=1" TargetMode="External"/><Relationship Id="rId32" Type="http://schemas.openxmlformats.org/officeDocument/2006/relationships/hyperlink" Target="http://id.wikipedia.org/wiki/Chlamydia" TargetMode="External"/><Relationship Id="rId37" Type="http://schemas.openxmlformats.org/officeDocument/2006/relationships/hyperlink" Target="http://id.wikipedia.org/wiki/Sifilis" TargetMode="External"/><Relationship Id="rId5" Type="http://schemas.openxmlformats.org/officeDocument/2006/relationships/hyperlink" Target="http://id.wikipedia.org/wiki/Listeria" TargetMode="External"/><Relationship Id="rId15" Type="http://schemas.openxmlformats.org/officeDocument/2006/relationships/hyperlink" Target="http://id.wikipedia.org/w/index.php?title=Botulisme&amp;action=edit&amp;redlink=1" TargetMode="External"/><Relationship Id="rId23" Type="http://schemas.openxmlformats.org/officeDocument/2006/relationships/hyperlink" Target="http://id.wikipedia.org/w/index.php?title=Neisseria&amp;action=edit&amp;redlink=1" TargetMode="External"/><Relationship Id="rId28" Type="http://schemas.openxmlformats.org/officeDocument/2006/relationships/hyperlink" Target="http://id.wikipedia.org/w/index.php?title=Campylobacter&amp;action=edit&amp;redlink=1" TargetMode="External"/><Relationship Id="rId36" Type="http://schemas.openxmlformats.org/officeDocument/2006/relationships/hyperlink" Target="http://id.wikipedia.org/wiki/Tukak_lambung" TargetMode="External"/><Relationship Id="rId10" Type="http://schemas.openxmlformats.org/officeDocument/2006/relationships/hyperlink" Target="http://id.wikipedia.org/w/index.php?title=Mycoplasma&amp;action=edit&amp;redlink=1" TargetMode="External"/><Relationship Id="rId19" Type="http://schemas.openxmlformats.org/officeDocument/2006/relationships/hyperlink" Target="http://id.wikipedia.org/wiki/Pneumonia" TargetMode="External"/><Relationship Id="rId31" Type="http://schemas.openxmlformats.org/officeDocument/2006/relationships/hyperlink" Target="http://id.wikipedia.org/w/index.php?title=Treponema&amp;action=edit&amp;redlink=1" TargetMode="External"/><Relationship Id="rId4" Type="http://schemas.openxmlformats.org/officeDocument/2006/relationships/hyperlink" Target="http://id.wikipedia.org/wiki/Enterococcus" TargetMode="External"/><Relationship Id="rId9" Type="http://schemas.openxmlformats.org/officeDocument/2006/relationships/hyperlink" Target="http://id.wikipedia.org/w/index.php?title=Propionibacterium&amp;action=edit&amp;redlink=1" TargetMode="External"/><Relationship Id="rId14" Type="http://schemas.openxmlformats.org/officeDocument/2006/relationships/hyperlink" Target="http://id.wikipedia.org/wiki/Tetanus" TargetMode="External"/><Relationship Id="rId22" Type="http://schemas.openxmlformats.org/officeDocument/2006/relationships/hyperlink" Target="http://id.wikipedia.org/wiki/Shigella" TargetMode="External"/><Relationship Id="rId27" Type="http://schemas.openxmlformats.org/officeDocument/2006/relationships/hyperlink" Target="http://id.wikipedia.org/wiki/Vibrio" TargetMode="External"/><Relationship Id="rId30" Type="http://schemas.openxmlformats.org/officeDocument/2006/relationships/hyperlink" Target="http://id.wikipedia.org/w/index.php?title=Haemophilus&amp;action=edit&amp;redlink=1" TargetMode="External"/><Relationship Id="rId35" Type="http://schemas.openxmlformats.org/officeDocument/2006/relationships/hyperlink" Target="http://id.wikipedia.org/wiki/Kolera" TargetMode="Externa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://id.wikipedia.org/wiki/Gram-positif" TargetMode="External"/><Relationship Id="rId13" Type="http://schemas.openxmlformats.org/officeDocument/2006/relationships/hyperlink" Target="http://id.wikipedia.org/wiki/Staphylococcus_aureus" TargetMode="External"/><Relationship Id="rId18" Type="http://schemas.openxmlformats.org/officeDocument/2006/relationships/hyperlink" Target="http://id.wikipedia.org/wiki/E._coli" TargetMode="External"/><Relationship Id="rId3" Type="http://schemas.openxmlformats.org/officeDocument/2006/relationships/hyperlink" Target="http://id.wikipedia.org/wiki/Zat_warna" TargetMode="External"/><Relationship Id="rId21" Type="http://schemas.openxmlformats.org/officeDocument/2006/relationships/hyperlink" Target="http://id.wikipedia.org/wiki/Gram-negatif#cite_note-Prescott-3" TargetMode="External"/><Relationship Id="rId7" Type="http://schemas.openxmlformats.org/officeDocument/2006/relationships/hyperlink" Target="http://id.wikipedia.org/wiki/Gram-negatif#cite_note-Brock-0" TargetMode="External"/><Relationship Id="rId12" Type="http://schemas.openxmlformats.org/officeDocument/2006/relationships/hyperlink" Target="http://id.wikipedia.org/wiki/Gram-negatif#cite_note-Singleton-2" TargetMode="External"/><Relationship Id="rId17" Type="http://schemas.openxmlformats.org/officeDocument/2006/relationships/hyperlink" Target="http://id.wikipedia.org/w/index.php?title=Asam_teikhoat&amp;action=edit&amp;redlink=1" TargetMode="External"/><Relationship Id="rId2" Type="http://schemas.openxmlformats.org/officeDocument/2006/relationships/hyperlink" Target="http://id.wikipedia.org/wiki/Bakteri" TargetMode="External"/><Relationship Id="rId16" Type="http://schemas.openxmlformats.org/officeDocument/2006/relationships/hyperlink" Target="http://id.wikipedia.org/wiki/Peptidoglikan" TargetMode="External"/><Relationship Id="rId20" Type="http://schemas.openxmlformats.org/officeDocument/2006/relationships/hyperlink" Target="http://id.wikipedia.org/wiki/Ina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d.wikipedia.org/wiki/Mikroskop" TargetMode="External"/><Relationship Id="rId11" Type="http://schemas.openxmlformats.org/officeDocument/2006/relationships/hyperlink" Target="http://id.wikipedia.org/wiki/Denmark" TargetMode="External"/><Relationship Id="rId5" Type="http://schemas.openxmlformats.org/officeDocument/2006/relationships/hyperlink" Target="http://id.wikipedia.org/wiki/Pewarnaan_Gram" TargetMode="External"/><Relationship Id="rId15" Type="http://schemas.openxmlformats.org/officeDocument/2006/relationships/hyperlink" Target="http://id.wikipedia.org/wiki/Membran_plasma" TargetMode="External"/><Relationship Id="rId23" Type="http://schemas.openxmlformats.org/officeDocument/2006/relationships/hyperlink" Target="http://id.wikipedia.org/wiki/Endotoksin" TargetMode="External"/><Relationship Id="rId10" Type="http://schemas.openxmlformats.org/officeDocument/2006/relationships/hyperlink" Target="http://id.wikipedia.org/wiki/Gram-negatif#cite_note-Cooper-1" TargetMode="External"/><Relationship Id="rId19" Type="http://schemas.openxmlformats.org/officeDocument/2006/relationships/hyperlink" Target="http://id.wikipedia.org/w/index.php?title=Permeabel&amp;action=edit&amp;redlink=1" TargetMode="External"/><Relationship Id="rId4" Type="http://schemas.openxmlformats.org/officeDocument/2006/relationships/hyperlink" Target="http://id.wikipedia.org/w/index.php?title=Kristal_violet&amp;action=edit&amp;redlink=1" TargetMode="External"/><Relationship Id="rId9" Type="http://schemas.openxmlformats.org/officeDocument/2006/relationships/hyperlink" Target="http://id.wikipedia.org/wiki/Dinding_sel" TargetMode="External"/><Relationship Id="rId14" Type="http://schemas.openxmlformats.org/officeDocument/2006/relationships/hyperlink" Target="http://id.wikipedia.org/wiki/Patogen" TargetMode="External"/><Relationship Id="rId22" Type="http://schemas.openxmlformats.org/officeDocument/2006/relationships/hyperlink" Target="http://id.wikipedia.org/w/index.php?title=Lipopolisakarida&amp;action=edit&amp;redlink=1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Calibri" pitchFamily="32" charset="0"/>
              <a:buNone/>
            </a:pPr>
            <a:endParaRPr lang="en-US" sz="4400">
              <a:solidFill>
                <a:srgbClr val="FFFFFF"/>
              </a:solidFill>
              <a:latin typeface="Calibri" pitchFamily="32" charset="0"/>
            </a:endParaRPr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defTabSz="45720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90600" y="4343400"/>
            <a:ext cx="7772400" cy="1975104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3200" b="0" cap="none" dirty="0" smtClean="0">
                <a:solidFill>
                  <a:schemeClr val="tx1"/>
                </a:solidFill>
                <a:latin typeface="Brush Script" pitchFamily="66" charset="0"/>
              </a:rPr>
              <a:t>Dr. </a:t>
            </a:r>
            <a:r>
              <a:rPr lang="en-US" sz="3200" b="0" cap="none" dirty="0" err="1" smtClean="0">
                <a:solidFill>
                  <a:schemeClr val="tx1"/>
                </a:solidFill>
                <a:latin typeface="Brush Script" pitchFamily="66" charset="0"/>
              </a:rPr>
              <a:t>Wira</a:t>
            </a:r>
            <a:r>
              <a:rPr lang="en-US" sz="3200" b="0" cap="none" dirty="0" smtClean="0">
                <a:solidFill>
                  <a:schemeClr val="tx1"/>
                </a:solidFill>
                <a:latin typeface="Brush Script" pitchFamily="66" charset="0"/>
              </a:rPr>
              <a:t> D. </a:t>
            </a:r>
            <a:r>
              <a:rPr lang="en-US" sz="3200" b="0" cap="none" dirty="0" err="1" smtClean="0">
                <a:solidFill>
                  <a:schemeClr val="tx1"/>
                </a:solidFill>
                <a:latin typeface="Brush Script" pitchFamily="66" charset="0"/>
              </a:rPr>
              <a:t>Hariyadi</a:t>
            </a:r>
            <a:r>
              <a:rPr lang="id-ID" sz="3200" b="0" cap="none" dirty="0" smtClean="0">
                <a:solidFill>
                  <a:schemeClr val="tx1"/>
                </a:solidFill>
                <a:latin typeface="Brush Script" pitchFamily="66" charset="0"/>
              </a:rPr>
              <a:t/>
            </a:r>
            <a:br>
              <a:rPr lang="id-ID" sz="3200" b="0" cap="none" dirty="0" smtClean="0">
                <a:solidFill>
                  <a:schemeClr val="tx1"/>
                </a:solidFill>
                <a:latin typeface="Brush Script" pitchFamily="66" charset="0"/>
              </a:rPr>
            </a:br>
            <a:r>
              <a:rPr lang="en-US" sz="3200" b="0" cap="none" dirty="0" smtClean="0">
                <a:solidFill>
                  <a:schemeClr val="tx1"/>
                </a:solidFill>
                <a:latin typeface="Brush Script" pitchFamily="66" charset="0"/>
              </a:rPr>
              <a:t>PRODI S1 </a:t>
            </a:r>
            <a:r>
              <a:rPr lang="en-US" sz="3200" b="0" cap="none" dirty="0" err="1" smtClean="0">
                <a:solidFill>
                  <a:schemeClr val="tx1"/>
                </a:solidFill>
                <a:latin typeface="Brush Script" pitchFamily="66" charset="0"/>
              </a:rPr>
              <a:t>Keperawatan</a:t>
            </a:r>
            <a:r>
              <a:rPr lang="en-US" sz="3200" b="0" cap="none" dirty="0" smtClean="0">
                <a:solidFill>
                  <a:schemeClr val="tx1"/>
                </a:solidFill>
                <a:latin typeface="Brush Script" pitchFamily="66" charset="0"/>
              </a:rPr>
              <a:t> </a:t>
            </a:r>
            <a:br>
              <a:rPr lang="en-US" sz="3200" b="0" cap="none" dirty="0" smtClean="0">
                <a:solidFill>
                  <a:schemeClr val="tx1"/>
                </a:solidFill>
                <a:latin typeface="Brush Script" pitchFamily="66" charset="0"/>
              </a:rPr>
            </a:br>
            <a:r>
              <a:rPr lang="en-US" sz="3200" b="0" cap="none" dirty="0" smtClean="0">
                <a:solidFill>
                  <a:schemeClr val="tx1"/>
                </a:solidFill>
                <a:latin typeface="Brush Script" pitchFamily="66" charset="0"/>
              </a:rPr>
              <a:t>STIKES </a:t>
            </a:r>
            <a:r>
              <a:rPr lang="en-US" sz="3200" b="0" cap="none" dirty="0" err="1" smtClean="0">
                <a:solidFill>
                  <a:schemeClr val="tx1"/>
                </a:solidFill>
                <a:latin typeface="Brush Script" pitchFamily="66" charset="0"/>
              </a:rPr>
              <a:t>Widya</a:t>
            </a:r>
            <a:r>
              <a:rPr lang="en-US" sz="3200" b="0" cap="none" dirty="0" smtClean="0">
                <a:solidFill>
                  <a:schemeClr val="tx1"/>
                </a:solidFill>
                <a:latin typeface="Brush Script" pitchFamily="66" charset="0"/>
              </a:rPr>
              <a:t> Gama </a:t>
            </a:r>
            <a:r>
              <a:rPr lang="en-US" sz="3200" b="0" cap="none" dirty="0" err="1" smtClean="0">
                <a:solidFill>
                  <a:schemeClr val="tx1"/>
                </a:solidFill>
                <a:latin typeface="Brush Script" pitchFamily="66" charset="0"/>
              </a:rPr>
              <a:t>Husada</a:t>
            </a:r>
            <a:endParaRPr lang="id-ID" sz="3200" b="0" cap="none" dirty="0" smtClean="0">
              <a:solidFill>
                <a:schemeClr val="tx1"/>
              </a:solidFill>
              <a:latin typeface="Brush Script" pitchFamily="66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304800" y="2667000"/>
          <a:ext cx="8686800" cy="1508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19400"/>
            <a:ext cx="152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2808796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457200" y="114300"/>
            <a:ext cx="4114800" cy="762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Calibri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400" dirty="0" err="1">
                <a:solidFill>
                  <a:srgbClr val="FFFFFF"/>
                </a:solidFill>
                <a:latin typeface="Broadway" pitchFamily="82" charset="0"/>
                <a:cs typeface="Arial Unicode MS" charset="0"/>
              </a:rPr>
              <a:t>Penisilin</a:t>
            </a:r>
            <a:r>
              <a:rPr lang="en-GB" sz="4400" dirty="0">
                <a:solidFill>
                  <a:srgbClr val="FFFFFF"/>
                </a:solidFill>
                <a:latin typeface="Broadway" pitchFamily="82" charset="0"/>
                <a:cs typeface="Arial Unicode MS" charset="0"/>
              </a:rPr>
              <a:t> </a:t>
            </a: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304800" y="1066800"/>
            <a:ext cx="8229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marL="742950" indent="-28575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marL="11430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marL="16002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marL="20574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defTabSz="45720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Blip>
                <a:blip r:embed="rId3"/>
              </a:buBlip>
            </a:pPr>
            <a:r>
              <a:rPr lang="en-GB" sz="2800">
                <a:solidFill>
                  <a:prstClr val="black"/>
                </a:solidFill>
                <a:latin typeface="Calibri" pitchFamily="32" charset="0"/>
              </a:rPr>
              <a:t>Mekanisme kerja : menghambat pembentukan mukopeptida yg diperlukan untuk sintesis dinding sel bakteri</a:t>
            </a:r>
          </a:p>
          <a:p>
            <a:pPr defTabSz="45720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Blip>
                <a:blip r:embed="rId3"/>
              </a:buBlip>
            </a:pPr>
            <a:r>
              <a:rPr lang="en-GB" sz="2800">
                <a:solidFill>
                  <a:prstClr val="black"/>
                </a:solidFill>
                <a:latin typeface="Calibri" pitchFamily="32" charset="0"/>
              </a:rPr>
              <a:t>Resistensi terhadap penisilin disebabkan diproduksinya enzim penisilinase oleh mikroorganisme </a:t>
            </a:r>
          </a:p>
          <a:p>
            <a:pPr defTabSz="45720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Blip>
                <a:blip r:embed="rId3"/>
              </a:buBlip>
            </a:pPr>
            <a:r>
              <a:rPr lang="en-GB" sz="2800">
                <a:solidFill>
                  <a:prstClr val="black"/>
                </a:solidFill>
                <a:latin typeface="Calibri" pitchFamily="32" charset="0"/>
              </a:rPr>
              <a:t>Efek samping : iritasi lokal, mual, muntah, diare, syok anafilaktik</a:t>
            </a:r>
          </a:p>
          <a:p>
            <a:pPr defTabSz="45720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Blip>
                <a:blip r:embed="rId3"/>
              </a:buBlip>
            </a:pPr>
            <a:r>
              <a:rPr lang="en-GB" sz="2800">
                <a:solidFill>
                  <a:prstClr val="black"/>
                </a:solidFill>
                <a:latin typeface="Calibri" pitchFamily="32" charset="0"/>
              </a:rPr>
              <a:t>Indikasi : infeksi pneumokokus, streptokokus, stafilokokus, meningokokus, gonokokus, salmonela, difteria.</a:t>
            </a:r>
          </a:p>
          <a:p>
            <a:pPr defTabSz="45720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</a:pPr>
            <a:endParaRPr lang="en-GB" sz="2800">
              <a:solidFill>
                <a:prstClr val="black"/>
              </a:solidFill>
              <a:latin typeface="Calibri" pitchFamily="32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fld id="{BD5B73AD-85E5-40E3-9FAA-D4F640A026EE}" type="slidenum">
              <a:rPr lang="en-GB" smtClean="0">
                <a:solidFill>
                  <a:srgbClr val="4E5B6F"/>
                </a:solidFill>
              </a:rPr>
              <a:pPr eaLnBrk="1" hangingPunct="1"/>
              <a:t>10</a:t>
            </a:fld>
            <a:endParaRPr lang="en-GB" smtClean="0">
              <a:solidFill>
                <a:srgbClr val="4E5B6F"/>
              </a:solidFill>
            </a:endParaRPr>
          </a:p>
        </p:txBody>
      </p:sp>
      <p:sp>
        <p:nvSpPr>
          <p:cNvPr id="1741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4E5B6F"/>
                </a:solidFill>
              </a:rPr>
              <a:t>Dr. Wira D. Hariyadi</a:t>
            </a:r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3988" y="0"/>
            <a:ext cx="1370012" cy="129540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9071516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533400" y="457200"/>
            <a:ext cx="4114800" cy="762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Calibri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400" dirty="0" err="1">
                <a:solidFill>
                  <a:srgbClr val="FFFFFF"/>
                </a:solidFill>
                <a:latin typeface="Broadway" pitchFamily="82" charset="0"/>
                <a:cs typeface="Arial Unicode MS" charset="0"/>
              </a:rPr>
              <a:t>Penisilin</a:t>
            </a:r>
            <a:r>
              <a:rPr lang="en-GB" sz="4400" dirty="0">
                <a:solidFill>
                  <a:srgbClr val="FFFFFF"/>
                </a:solidFill>
                <a:latin typeface="Broadway" pitchFamily="82" charset="0"/>
                <a:cs typeface="Arial Unicode MS" charset="0"/>
              </a:rPr>
              <a:t> 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5334000" cy="4525963"/>
          </a:xfrm>
        </p:spPr>
        <p:txBody>
          <a:bodyPr/>
          <a:lstStyle/>
          <a:p>
            <a:pPr marL="341313" indent="-341313" eaLnBrk="1" hangingPunct="1">
              <a:spcBef>
                <a:spcPts val="800"/>
              </a:spcBef>
              <a:buFont typeface="Arial" charset="0"/>
              <a:buBlip>
                <a:blip r:embed="rId3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400" dirty="0" smtClean="0">
                <a:latin typeface="Calibri" pitchFamily="32" charset="0"/>
              </a:rPr>
              <a:t>Mekanisme kerja : menghambat pembentukan mukopeptida yg diperlukan untuk sintesis dinding sel bakteri</a:t>
            </a:r>
          </a:p>
          <a:p>
            <a:pPr marL="341313" indent="-341313" eaLnBrk="1" hangingPunct="1">
              <a:spcBef>
                <a:spcPts val="800"/>
              </a:spcBef>
              <a:buFont typeface="Arial" charset="0"/>
              <a:buBlip>
                <a:blip r:embed="rId3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400" dirty="0" err="1" smtClean="0">
                <a:latin typeface="Calibri" pitchFamily="32" charset="0"/>
              </a:rPr>
              <a:t>Resistensi</a:t>
            </a:r>
            <a:r>
              <a:rPr lang="en-GB" sz="2400" dirty="0" smtClean="0">
                <a:latin typeface="Calibri" pitchFamily="32" charset="0"/>
              </a:rPr>
              <a:t> </a:t>
            </a:r>
            <a:r>
              <a:rPr lang="en-GB" sz="2400" dirty="0" err="1" smtClean="0">
                <a:latin typeface="Calibri" pitchFamily="32" charset="0"/>
              </a:rPr>
              <a:t>terhadap</a:t>
            </a:r>
            <a:r>
              <a:rPr lang="en-GB" sz="2400" dirty="0" smtClean="0">
                <a:latin typeface="Calibri" pitchFamily="32" charset="0"/>
              </a:rPr>
              <a:t> </a:t>
            </a:r>
            <a:r>
              <a:rPr lang="en-GB" sz="2400" dirty="0" err="1" smtClean="0">
                <a:latin typeface="Calibri" pitchFamily="32" charset="0"/>
              </a:rPr>
              <a:t>penisilin</a:t>
            </a:r>
            <a:r>
              <a:rPr lang="en-GB" sz="2400" dirty="0" smtClean="0">
                <a:latin typeface="Calibri" pitchFamily="32" charset="0"/>
              </a:rPr>
              <a:t> </a:t>
            </a:r>
            <a:r>
              <a:rPr lang="en-GB" sz="2400" dirty="0" err="1" smtClean="0">
                <a:latin typeface="Calibri" pitchFamily="32" charset="0"/>
              </a:rPr>
              <a:t>disebabkan</a:t>
            </a:r>
            <a:r>
              <a:rPr lang="en-GB" sz="2400" dirty="0" smtClean="0">
                <a:latin typeface="Calibri" pitchFamily="32" charset="0"/>
              </a:rPr>
              <a:t> </a:t>
            </a:r>
            <a:r>
              <a:rPr lang="en-GB" sz="2400" dirty="0" err="1" smtClean="0">
                <a:latin typeface="Calibri" pitchFamily="32" charset="0"/>
              </a:rPr>
              <a:t>diproduksinya</a:t>
            </a:r>
            <a:r>
              <a:rPr lang="en-GB" sz="2400" dirty="0" smtClean="0">
                <a:latin typeface="Calibri" pitchFamily="32" charset="0"/>
              </a:rPr>
              <a:t> </a:t>
            </a:r>
            <a:r>
              <a:rPr lang="en-GB" sz="2400" dirty="0" err="1" smtClean="0">
                <a:latin typeface="Calibri" pitchFamily="32" charset="0"/>
              </a:rPr>
              <a:t>enzim</a:t>
            </a:r>
            <a:r>
              <a:rPr lang="en-GB" sz="2400" dirty="0" smtClean="0">
                <a:latin typeface="Calibri" pitchFamily="32" charset="0"/>
              </a:rPr>
              <a:t> </a:t>
            </a:r>
            <a:r>
              <a:rPr lang="en-GB" sz="2400" dirty="0" err="1" smtClean="0">
                <a:latin typeface="Calibri" pitchFamily="32" charset="0"/>
              </a:rPr>
              <a:t>penisilinase</a:t>
            </a:r>
            <a:r>
              <a:rPr lang="en-GB" sz="2400" dirty="0" smtClean="0">
                <a:latin typeface="Calibri" pitchFamily="32" charset="0"/>
              </a:rPr>
              <a:t> </a:t>
            </a:r>
            <a:r>
              <a:rPr lang="en-GB" sz="2400" dirty="0" err="1" smtClean="0">
                <a:latin typeface="Calibri" pitchFamily="32" charset="0"/>
              </a:rPr>
              <a:t>oleh</a:t>
            </a:r>
            <a:r>
              <a:rPr lang="en-GB" sz="2400" dirty="0" smtClean="0">
                <a:latin typeface="Calibri" pitchFamily="32" charset="0"/>
              </a:rPr>
              <a:t> </a:t>
            </a:r>
            <a:r>
              <a:rPr lang="en-GB" sz="2400" dirty="0" err="1" smtClean="0">
                <a:latin typeface="Calibri" pitchFamily="32" charset="0"/>
              </a:rPr>
              <a:t>mikroorganisme</a:t>
            </a:r>
            <a:r>
              <a:rPr lang="en-GB" sz="2400" dirty="0" smtClean="0">
                <a:latin typeface="Calibri" pitchFamily="32" charset="0"/>
              </a:rPr>
              <a:t> </a:t>
            </a:r>
          </a:p>
          <a:p>
            <a:pPr marL="341313" indent="-341313" eaLnBrk="1" hangingPunct="1">
              <a:spcBef>
                <a:spcPts val="800"/>
              </a:spcBef>
              <a:buFont typeface="Arial" charset="0"/>
              <a:buBlip>
                <a:blip r:embed="rId3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400" dirty="0" err="1" smtClean="0">
                <a:latin typeface="Calibri" pitchFamily="32" charset="0"/>
              </a:rPr>
              <a:t>Efek</a:t>
            </a:r>
            <a:r>
              <a:rPr lang="en-GB" sz="2400" dirty="0" smtClean="0">
                <a:latin typeface="Calibri" pitchFamily="32" charset="0"/>
              </a:rPr>
              <a:t> </a:t>
            </a:r>
            <a:r>
              <a:rPr lang="en-GB" sz="2400" dirty="0" err="1" smtClean="0">
                <a:latin typeface="Calibri" pitchFamily="32" charset="0"/>
              </a:rPr>
              <a:t>samping</a:t>
            </a:r>
            <a:r>
              <a:rPr lang="en-GB" sz="2400" dirty="0" smtClean="0">
                <a:latin typeface="Calibri" pitchFamily="32" charset="0"/>
              </a:rPr>
              <a:t> : </a:t>
            </a:r>
            <a:r>
              <a:rPr lang="en-GB" sz="2400" dirty="0" err="1" smtClean="0">
                <a:latin typeface="Calibri" pitchFamily="32" charset="0"/>
              </a:rPr>
              <a:t>iritasi</a:t>
            </a:r>
            <a:r>
              <a:rPr lang="en-GB" sz="2400" dirty="0" smtClean="0">
                <a:latin typeface="Calibri" pitchFamily="32" charset="0"/>
              </a:rPr>
              <a:t> </a:t>
            </a:r>
            <a:r>
              <a:rPr lang="en-GB" sz="2400" dirty="0" err="1" smtClean="0">
                <a:latin typeface="Calibri" pitchFamily="32" charset="0"/>
              </a:rPr>
              <a:t>lokal</a:t>
            </a:r>
            <a:r>
              <a:rPr lang="en-GB" sz="2400" dirty="0" smtClean="0">
                <a:latin typeface="Calibri" pitchFamily="32" charset="0"/>
              </a:rPr>
              <a:t>, </a:t>
            </a:r>
            <a:r>
              <a:rPr lang="en-GB" sz="2400" dirty="0" err="1" smtClean="0">
                <a:latin typeface="Calibri" pitchFamily="32" charset="0"/>
              </a:rPr>
              <a:t>mual</a:t>
            </a:r>
            <a:r>
              <a:rPr lang="en-GB" sz="2400" dirty="0" smtClean="0">
                <a:latin typeface="Calibri" pitchFamily="32" charset="0"/>
              </a:rPr>
              <a:t>, </a:t>
            </a:r>
            <a:r>
              <a:rPr lang="en-GB" sz="2400" dirty="0" err="1" smtClean="0">
                <a:latin typeface="Calibri" pitchFamily="32" charset="0"/>
              </a:rPr>
              <a:t>muntah</a:t>
            </a:r>
            <a:r>
              <a:rPr lang="en-GB" sz="2400" dirty="0" smtClean="0">
                <a:latin typeface="Calibri" pitchFamily="32" charset="0"/>
              </a:rPr>
              <a:t>, </a:t>
            </a:r>
            <a:r>
              <a:rPr lang="en-GB" sz="2400" dirty="0" err="1" smtClean="0">
                <a:latin typeface="Calibri" pitchFamily="32" charset="0"/>
              </a:rPr>
              <a:t>diare</a:t>
            </a:r>
            <a:r>
              <a:rPr lang="en-GB" sz="2400" dirty="0" smtClean="0">
                <a:latin typeface="Calibri" pitchFamily="32" charset="0"/>
              </a:rPr>
              <a:t>, </a:t>
            </a:r>
            <a:r>
              <a:rPr lang="en-GB" sz="2400" dirty="0" err="1" smtClean="0">
                <a:latin typeface="Calibri" pitchFamily="32" charset="0"/>
              </a:rPr>
              <a:t>syok</a:t>
            </a:r>
            <a:r>
              <a:rPr lang="en-GB" sz="2400" dirty="0" smtClean="0">
                <a:latin typeface="Calibri" pitchFamily="32" charset="0"/>
              </a:rPr>
              <a:t> </a:t>
            </a:r>
            <a:r>
              <a:rPr lang="en-GB" sz="2400" dirty="0" err="1" smtClean="0">
                <a:latin typeface="Calibri" pitchFamily="32" charset="0"/>
              </a:rPr>
              <a:t>anafilaktik</a:t>
            </a:r>
            <a:endParaRPr lang="en-GB" sz="2400" dirty="0" smtClean="0">
              <a:latin typeface="Calibri" pitchFamily="32" charset="0"/>
            </a:endParaRPr>
          </a:p>
          <a:p>
            <a:pPr marL="341313" indent="-341313" eaLnBrk="1" hangingPunct="1">
              <a:spcBef>
                <a:spcPts val="800"/>
              </a:spcBef>
              <a:buFont typeface="Arial" charset="0"/>
              <a:buBlip>
                <a:blip r:embed="rId3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400" dirty="0" err="1" smtClean="0">
                <a:latin typeface="Calibri" pitchFamily="32" charset="0"/>
              </a:rPr>
              <a:t>Indikasi</a:t>
            </a:r>
            <a:r>
              <a:rPr lang="en-GB" sz="2400" dirty="0" smtClean="0">
                <a:latin typeface="Calibri" pitchFamily="32" charset="0"/>
              </a:rPr>
              <a:t> : </a:t>
            </a:r>
            <a:r>
              <a:rPr lang="en-GB" sz="2400" dirty="0" err="1" smtClean="0">
                <a:latin typeface="Calibri" pitchFamily="32" charset="0"/>
              </a:rPr>
              <a:t>infeksi</a:t>
            </a:r>
            <a:r>
              <a:rPr lang="en-GB" sz="2400" dirty="0" smtClean="0">
                <a:latin typeface="Calibri" pitchFamily="32" charset="0"/>
              </a:rPr>
              <a:t> </a:t>
            </a:r>
            <a:r>
              <a:rPr lang="en-GB" sz="2400" dirty="0" err="1" smtClean="0">
                <a:latin typeface="Calibri" pitchFamily="32" charset="0"/>
              </a:rPr>
              <a:t>pneumokokus</a:t>
            </a:r>
            <a:r>
              <a:rPr lang="en-GB" sz="2400" dirty="0" smtClean="0">
                <a:latin typeface="Calibri" pitchFamily="32" charset="0"/>
              </a:rPr>
              <a:t>, </a:t>
            </a:r>
            <a:r>
              <a:rPr lang="en-GB" sz="2400" dirty="0" err="1" smtClean="0">
                <a:latin typeface="Calibri" pitchFamily="32" charset="0"/>
              </a:rPr>
              <a:t>streptokokus</a:t>
            </a:r>
            <a:r>
              <a:rPr lang="en-GB" sz="2400" dirty="0" smtClean="0">
                <a:latin typeface="Calibri" pitchFamily="32" charset="0"/>
              </a:rPr>
              <a:t>, </a:t>
            </a:r>
            <a:r>
              <a:rPr lang="en-GB" sz="2400" dirty="0" err="1" smtClean="0">
                <a:latin typeface="Calibri" pitchFamily="32" charset="0"/>
              </a:rPr>
              <a:t>stafilokokus</a:t>
            </a:r>
            <a:r>
              <a:rPr lang="en-GB" sz="2400" dirty="0" smtClean="0">
                <a:latin typeface="Calibri" pitchFamily="32" charset="0"/>
              </a:rPr>
              <a:t>, </a:t>
            </a:r>
            <a:r>
              <a:rPr lang="en-GB" sz="2400" dirty="0" err="1" smtClean="0">
                <a:latin typeface="Calibri" pitchFamily="32" charset="0"/>
              </a:rPr>
              <a:t>meningokokus</a:t>
            </a:r>
            <a:r>
              <a:rPr lang="en-GB" sz="2400" dirty="0" smtClean="0">
                <a:latin typeface="Calibri" pitchFamily="32" charset="0"/>
              </a:rPr>
              <a:t>, </a:t>
            </a:r>
            <a:r>
              <a:rPr lang="en-GB" sz="2400" dirty="0" err="1" smtClean="0">
                <a:latin typeface="Calibri" pitchFamily="32" charset="0"/>
              </a:rPr>
              <a:t>gonokokus</a:t>
            </a:r>
            <a:r>
              <a:rPr lang="en-GB" sz="2400" dirty="0" smtClean="0">
                <a:latin typeface="Calibri" pitchFamily="32" charset="0"/>
              </a:rPr>
              <a:t>, </a:t>
            </a:r>
            <a:r>
              <a:rPr lang="en-GB" sz="2400" dirty="0" err="1" smtClean="0">
                <a:latin typeface="Calibri" pitchFamily="32" charset="0"/>
              </a:rPr>
              <a:t>salmonela</a:t>
            </a:r>
            <a:r>
              <a:rPr lang="en-GB" sz="2400" dirty="0" smtClean="0">
                <a:latin typeface="Calibri" pitchFamily="32" charset="0"/>
              </a:rPr>
              <a:t>, </a:t>
            </a:r>
            <a:r>
              <a:rPr lang="en-GB" sz="2400" dirty="0" err="1" smtClean="0">
                <a:latin typeface="Calibri" pitchFamily="32" charset="0"/>
              </a:rPr>
              <a:t>difteria</a:t>
            </a:r>
            <a:r>
              <a:rPr lang="en-GB" sz="2400" dirty="0" smtClean="0">
                <a:latin typeface="Calibri" pitchFamily="32" charset="0"/>
              </a:rPr>
              <a:t>.</a:t>
            </a:r>
          </a:p>
          <a:p>
            <a:pPr eaLnBrk="1" hangingPunct="1">
              <a:defRPr/>
            </a:pPr>
            <a:endParaRPr lang="en-US" sz="2400" dirty="0"/>
          </a:p>
        </p:txBody>
      </p:sp>
      <p:sp>
        <p:nvSpPr>
          <p:cNvPr id="18436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4E5B6F"/>
                </a:solidFill>
              </a:rPr>
              <a:t>Dr. Wira D. Hariyadi</a:t>
            </a:r>
          </a:p>
        </p:txBody>
      </p:sp>
      <p:sp>
        <p:nvSpPr>
          <p:cNvPr id="1843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fld id="{EA12B796-9C3E-405D-A64D-C770DFFEE72F}" type="slidenum">
              <a:rPr lang="en-GB" smtClean="0">
                <a:solidFill>
                  <a:srgbClr val="4E5B6F"/>
                </a:solidFill>
              </a:rPr>
              <a:pPr eaLnBrk="1" hangingPunct="1"/>
              <a:t>11</a:t>
            </a:fld>
            <a:endParaRPr lang="en-GB" smtClean="0">
              <a:solidFill>
                <a:srgbClr val="4E5B6F"/>
              </a:solidFill>
            </a:endParaRPr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228600"/>
            <a:ext cx="1747838" cy="165258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0" y="2133600"/>
            <a:ext cx="3048000" cy="3886200"/>
          </a:xfrm>
          <a:noFill/>
        </p:spPr>
      </p:pic>
    </p:spTree>
    <p:extLst>
      <p:ext uri="{BB962C8B-B14F-4D97-AF65-F5344CB8AC3E}">
        <p14:creationId xmlns:p14="http://schemas.microsoft.com/office/powerpoint/2010/main" val="2567904166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533400" y="381000"/>
            <a:ext cx="8229600" cy="762000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Calibri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400" b="1" dirty="0" err="1">
                <a:ln w="18000">
                  <a:solidFill>
                    <a:srgbClr val="EA157A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2" charset="0"/>
                <a:cs typeface="Arial Unicode MS" charset="0"/>
              </a:rPr>
              <a:t>Jenis</a:t>
            </a:r>
            <a:r>
              <a:rPr lang="en-GB" sz="4400" b="1" dirty="0">
                <a:ln w="18000">
                  <a:solidFill>
                    <a:srgbClr val="EA157A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2" charset="0"/>
                <a:cs typeface="Arial Unicode MS" charset="0"/>
              </a:rPr>
              <a:t> </a:t>
            </a:r>
            <a:r>
              <a:rPr lang="en-GB" sz="4400" b="1" dirty="0" err="1">
                <a:ln w="18000">
                  <a:solidFill>
                    <a:srgbClr val="EA157A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2" charset="0"/>
                <a:cs typeface="Arial Unicode MS" charset="0"/>
              </a:rPr>
              <a:t>Penisilin</a:t>
            </a:r>
            <a:endParaRPr lang="en-GB" sz="4400" b="1" dirty="0">
              <a:ln w="18000">
                <a:solidFill>
                  <a:srgbClr val="EA157A">
                    <a:satMod val="140000"/>
                  </a:srgbClr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" pitchFamily="32" charset="0"/>
              <a:cs typeface="Arial Unicode MS" charset="0"/>
            </a:endParaRPr>
          </a:p>
        </p:txBody>
      </p:sp>
      <p:grpSp>
        <p:nvGrpSpPr>
          <p:cNvPr id="19459" name="Group 2"/>
          <p:cNvGrpSpPr>
            <a:grpSpLocks/>
          </p:cNvGrpSpPr>
          <p:nvPr/>
        </p:nvGrpSpPr>
        <p:grpSpPr bwMode="auto">
          <a:xfrm>
            <a:off x="533400" y="1219200"/>
            <a:ext cx="8228013" cy="5124450"/>
            <a:chOff x="288" y="432"/>
            <a:chExt cx="5183" cy="3228"/>
          </a:xfrm>
        </p:grpSpPr>
        <p:sp>
          <p:nvSpPr>
            <p:cNvPr id="19464" name="Rectangle 3"/>
            <p:cNvSpPr>
              <a:spLocks noChangeArrowheads="1"/>
            </p:cNvSpPr>
            <p:nvPr/>
          </p:nvSpPr>
          <p:spPr bwMode="auto">
            <a:xfrm>
              <a:off x="288" y="432"/>
              <a:ext cx="1728" cy="234"/>
            </a:xfrm>
            <a:prstGeom prst="rect">
              <a:avLst/>
            </a:prstGeom>
            <a:solidFill>
              <a:srgbClr val="4F81BD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Calibri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>
                  <a:solidFill>
                    <a:srgbClr val="FFFFFF"/>
                  </a:solidFill>
                  <a:latin typeface="Calibri" pitchFamily="32" charset="0"/>
                  <a:cs typeface="Arial Unicode MS" charset="0"/>
                </a:rPr>
                <a:t>Tipe penisilin</a:t>
              </a:r>
            </a:p>
          </p:txBody>
        </p:sp>
        <p:sp>
          <p:nvSpPr>
            <p:cNvPr id="19465" name="Rectangle 4"/>
            <p:cNvSpPr>
              <a:spLocks noChangeArrowheads="1"/>
            </p:cNvSpPr>
            <p:nvPr/>
          </p:nvSpPr>
          <p:spPr bwMode="auto">
            <a:xfrm>
              <a:off x="2016" y="432"/>
              <a:ext cx="1728" cy="234"/>
            </a:xfrm>
            <a:prstGeom prst="rect">
              <a:avLst/>
            </a:prstGeom>
            <a:solidFill>
              <a:srgbClr val="4F81BD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Calibri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>
                  <a:solidFill>
                    <a:srgbClr val="FFFFFF"/>
                  </a:solidFill>
                  <a:latin typeface="Calibri" pitchFamily="32" charset="0"/>
                  <a:cs typeface="Arial Unicode MS" charset="0"/>
                </a:rPr>
                <a:t>Spektrum &amp; sifat</a:t>
              </a:r>
            </a:p>
          </p:txBody>
        </p:sp>
        <p:sp>
          <p:nvSpPr>
            <p:cNvPr id="19466" name="Rectangle 5"/>
            <p:cNvSpPr>
              <a:spLocks noChangeArrowheads="1"/>
            </p:cNvSpPr>
            <p:nvPr/>
          </p:nvSpPr>
          <p:spPr bwMode="auto">
            <a:xfrm>
              <a:off x="3744" y="432"/>
              <a:ext cx="1728" cy="234"/>
            </a:xfrm>
            <a:prstGeom prst="rect">
              <a:avLst/>
            </a:prstGeom>
            <a:solidFill>
              <a:srgbClr val="4F81BD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Calibri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>
                  <a:solidFill>
                    <a:srgbClr val="FFFFFF"/>
                  </a:solidFill>
                  <a:latin typeface="Calibri" pitchFamily="32" charset="0"/>
                  <a:cs typeface="Arial Unicode MS" charset="0"/>
                </a:rPr>
                <a:t>Cara pemberian</a:t>
              </a:r>
            </a:p>
          </p:txBody>
        </p:sp>
        <p:sp>
          <p:nvSpPr>
            <p:cNvPr id="19467" name="Rectangle 6"/>
            <p:cNvSpPr>
              <a:spLocks noChangeArrowheads="1"/>
            </p:cNvSpPr>
            <p:nvPr/>
          </p:nvSpPr>
          <p:spPr bwMode="auto">
            <a:xfrm>
              <a:off x="288" y="666"/>
              <a:ext cx="1728" cy="576"/>
            </a:xfrm>
            <a:prstGeom prst="rect">
              <a:avLst/>
            </a:prstGeom>
            <a:solidFill>
              <a:srgbClr val="D0D8E8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000000"/>
                  </a:solidFill>
                  <a:latin typeface="Calibri" pitchFamily="32" charset="0"/>
                  <a:cs typeface="Arial Unicode MS" charset="0"/>
                </a:rPr>
                <a:t>Alamiah</a:t>
              </a: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itchFamily="32" charset="0"/>
                <a:buChar char="-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000000"/>
                  </a:solidFill>
                  <a:latin typeface="Calibri" pitchFamily="32" charset="0"/>
                  <a:cs typeface="Arial Unicode MS" charset="0"/>
                </a:rPr>
                <a:t>Penisilin G</a:t>
              </a: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itchFamily="32" charset="0"/>
                <a:buChar char="-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000000"/>
                  </a:solidFill>
                  <a:latin typeface="Calibri" pitchFamily="32" charset="0"/>
                  <a:cs typeface="Arial Unicode MS" charset="0"/>
                </a:rPr>
                <a:t>Penisilin v</a:t>
              </a:r>
            </a:p>
          </p:txBody>
        </p:sp>
        <p:sp>
          <p:nvSpPr>
            <p:cNvPr id="19468" name="Rectangle 7"/>
            <p:cNvSpPr>
              <a:spLocks noChangeArrowheads="1"/>
            </p:cNvSpPr>
            <p:nvPr/>
          </p:nvSpPr>
          <p:spPr bwMode="auto">
            <a:xfrm>
              <a:off x="2016" y="666"/>
              <a:ext cx="1728" cy="576"/>
            </a:xfrm>
            <a:prstGeom prst="rect">
              <a:avLst/>
            </a:prstGeom>
            <a:solidFill>
              <a:srgbClr val="D0D8E8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000000"/>
                  </a:solidFill>
                  <a:latin typeface="Calibri" pitchFamily="32" charset="0"/>
                  <a:cs typeface="Arial Unicode MS" charset="0"/>
                </a:rPr>
                <a:t>Spektrum sempit (gram -), rusak oleh penisilinase</a:t>
              </a:r>
            </a:p>
          </p:txBody>
        </p:sp>
        <p:sp>
          <p:nvSpPr>
            <p:cNvPr id="19469" name="Rectangle 8"/>
            <p:cNvSpPr>
              <a:spLocks noChangeArrowheads="1"/>
            </p:cNvSpPr>
            <p:nvPr/>
          </p:nvSpPr>
          <p:spPr bwMode="auto">
            <a:xfrm>
              <a:off x="3744" y="666"/>
              <a:ext cx="1728" cy="576"/>
            </a:xfrm>
            <a:prstGeom prst="rect">
              <a:avLst/>
            </a:prstGeom>
            <a:solidFill>
              <a:srgbClr val="D0D8E8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>
                <a:solidFill>
                  <a:srgbClr val="000000"/>
                </a:solidFill>
                <a:latin typeface="Calibri" pitchFamily="32" charset="0"/>
                <a:cs typeface="Arial Unicode MS" charset="0"/>
              </a:endParaRP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000000"/>
                  </a:solidFill>
                  <a:latin typeface="Calibri" pitchFamily="32" charset="0"/>
                  <a:cs typeface="Arial Unicode MS" charset="0"/>
                </a:rPr>
                <a:t>IM</a:t>
              </a: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000000"/>
                  </a:solidFill>
                  <a:latin typeface="Calibri" pitchFamily="32" charset="0"/>
                  <a:cs typeface="Arial Unicode MS" charset="0"/>
                </a:rPr>
                <a:t>oral</a:t>
              </a:r>
            </a:p>
          </p:txBody>
        </p:sp>
        <p:sp>
          <p:nvSpPr>
            <p:cNvPr id="19470" name="Rectangle 9"/>
            <p:cNvSpPr>
              <a:spLocks noChangeArrowheads="1"/>
            </p:cNvSpPr>
            <p:nvPr/>
          </p:nvSpPr>
          <p:spPr bwMode="auto">
            <a:xfrm>
              <a:off x="288" y="1242"/>
              <a:ext cx="1728" cy="921"/>
            </a:xfrm>
            <a:prstGeom prst="rect">
              <a:avLst/>
            </a:prstGeom>
            <a:solidFill>
              <a:srgbClr val="E9EDF4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000000"/>
                  </a:solidFill>
                  <a:latin typeface="Calibri" pitchFamily="32" charset="0"/>
                  <a:cs typeface="Arial Unicode MS" charset="0"/>
                </a:rPr>
                <a:t>Tahan pada penisilinase</a:t>
              </a: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itchFamily="32" charset="0"/>
                <a:buChar char="-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000000"/>
                  </a:solidFill>
                  <a:latin typeface="Calibri" pitchFamily="32" charset="0"/>
                  <a:cs typeface="Arial Unicode MS" charset="0"/>
                </a:rPr>
                <a:t>Methisilin</a:t>
              </a: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itchFamily="32" charset="0"/>
                <a:buChar char="-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000000"/>
                  </a:solidFill>
                  <a:latin typeface="Calibri" pitchFamily="32" charset="0"/>
                  <a:cs typeface="Arial Unicode MS" charset="0"/>
                </a:rPr>
                <a:t>Cloksasilin</a:t>
              </a: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itchFamily="32" charset="0"/>
                <a:buChar char="-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000000"/>
                  </a:solidFill>
                  <a:latin typeface="Calibri" pitchFamily="32" charset="0"/>
                  <a:cs typeface="Arial Unicode MS" charset="0"/>
                </a:rPr>
                <a:t>Dicloksasilin</a:t>
              </a: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itchFamily="32" charset="0"/>
                <a:buChar char="-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000000"/>
                  </a:solidFill>
                  <a:latin typeface="Calibri" pitchFamily="32" charset="0"/>
                  <a:cs typeface="Arial Unicode MS" charset="0"/>
                </a:rPr>
                <a:t>nafsilin</a:t>
              </a:r>
            </a:p>
          </p:txBody>
        </p:sp>
        <p:sp>
          <p:nvSpPr>
            <p:cNvPr id="19471" name="Rectangle 10"/>
            <p:cNvSpPr>
              <a:spLocks noChangeArrowheads="1"/>
            </p:cNvSpPr>
            <p:nvPr/>
          </p:nvSpPr>
          <p:spPr bwMode="auto">
            <a:xfrm>
              <a:off x="2016" y="1242"/>
              <a:ext cx="1728" cy="921"/>
            </a:xfrm>
            <a:prstGeom prst="rect">
              <a:avLst/>
            </a:prstGeom>
            <a:solidFill>
              <a:srgbClr val="E9EDF4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000000"/>
                  </a:solidFill>
                  <a:latin typeface="Calibri" pitchFamily="32" charset="0"/>
                  <a:cs typeface="Arial Unicode MS" charset="0"/>
                </a:rPr>
                <a:t>Spektrum sempit (gram +), tahan terhadap penisilinase</a:t>
              </a:r>
            </a:p>
          </p:txBody>
        </p:sp>
        <p:sp>
          <p:nvSpPr>
            <p:cNvPr id="19472" name="Rectangle 11"/>
            <p:cNvSpPr>
              <a:spLocks noChangeArrowheads="1"/>
            </p:cNvSpPr>
            <p:nvPr/>
          </p:nvSpPr>
          <p:spPr bwMode="auto">
            <a:xfrm>
              <a:off x="3744" y="1242"/>
              <a:ext cx="1728" cy="921"/>
            </a:xfrm>
            <a:prstGeom prst="rect">
              <a:avLst/>
            </a:prstGeom>
            <a:solidFill>
              <a:srgbClr val="E9EDF4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>
                <a:solidFill>
                  <a:srgbClr val="000000"/>
                </a:solidFill>
                <a:latin typeface="Calibri" pitchFamily="32" charset="0"/>
                <a:cs typeface="Arial Unicode MS" charset="0"/>
              </a:endParaRP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000000"/>
                  </a:solidFill>
                  <a:latin typeface="Calibri" pitchFamily="32" charset="0"/>
                  <a:cs typeface="Arial Unicode MS" charset="0"/>
                </a:rPr>
                <a:t>IM</a:t>
              </a: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000000"/>
                  </a:solidFill>
                  <a:latin typeface="Calibri" pitchFamily="32" charset="0"/>
                  <a:cs typeface="Arial Unicode MS" charset="0"/>
                </a:rPr>
                <a:t>Oral</a:t>
              </a: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000000"/>
                  </a:solidFill>
                  <a:latin typeface="Calibri" pitchFamily="32" charset="0"/>
                  <a:cs typeface="Arial Unicode MS" charset="0"/>
                </a:rPr>
                <a:t>Oral</a:t>
              </a: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>
                <a:solidFill>
                  <a:srgbClr val="000000"/>
                </a:solidFill>
                <a:latin typeface="Calibri" pitchFamily="32" charset="0"/>
                <a:cs typeface="Arial Unicode MS" charset="0"/>
              </a:endParaRPr>
            </a:p>
          </p:txBody>
        </p:sp>
        <p:sp>
          <p:nvSpPr>
            <p:cNvPr id="19473" name="Rectangle 12"/>
            <p:cNvSpPr>
              <a:spLocks noChangeArrowheads="1"/>
            </p:cNvSpPr>
            <p:nvPr/>
          </p:nvSpPr>
          <p:spPr bwMode="auto">
            <a:xfrm>
              <a:off x="288" y="2163"/>
              <a:ext cx="1728" cy="576"/>
            </a:xfrm>
            <a:prstGeom prst="rect">
              <a:avLst/>
            </a:prstGeom>
            <a:solidFill>
              <a:srgbClr val="D0D8E8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000000"/>
                  </a:solidFill>
                  <a:latin typeface="Calibri" pitchFamily="32" charset="0"/>
                  <a:cs typeface="Arial Unicode MS" charset="0"/>
                </a:rPr>
                <a:t>Aminopenisilin</a:t>
              </a: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itchFamily="32" charset="0"/>
                <a:buChar char="-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000000"/>
                  </a:solidFill>
                  <a:latin typeface="Calibri" pitchFamily="32" charset="0"/>
                  <a:cs typeface="Arial Unicode MS" charset="0"/>
                </a:rPr>
                <a:t>Ampisilin</a:t>
              </a: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itchFamily="32" charset="0"/>
                <a:buChar char="-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000000"/>
                  </a:solidFill>
                  <a:latin typeface="Calibri" pitchFamily="32" charset="0"/>
                  <a:cs typeface="Arial Unicode MS" charset="0"/>
                </a:rPr>
                <a:t>amoksisilin</a:t>
              </a:r>
            </a:p>
          </p:txBody>
        </p:sp>
        <p:sp>
          <p:nvSpPr>
            <p:cNvPr id="19474" name="Rectangle 13"/>
            <p:cNvSpPr>
              <a:spLocks noChangeArrowheads="1"/>
            </p:cNvSpPr>
            <p:nvPr/>
          </p:nvSpPr>
          <p:spPr bwMode="auto">
            <a:xfrm>
              <a:off x="2016" y="2163"/>
              <a:ext cx="1728" cy="576"/>
            </a:xfrm>
            <a:prstGeom prst="rect">
              <a:avLst/>
            </a:prstGeom>
            <a:solidFill>
              <a:srgbClr val="D0D8E8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000000"/>
                  </a:solidFill>
                  <a:latin typeface="Calibri" pitchFamily="32" charset="0"/>
                  <a:cs typeface="Arial Unicode MS" charset="0"/>
                </a:rPr>
                <a:t>Spektrum luas (gram + &amp; -), sensitif terhadap penisilinase</a:t>
              </a:r>
            </a:p>
          </p:txBody>
        </p:sp>
        <p:sp>
          <p:nvSpPr>
            <p:cNvPr id="19475" name="Rectangle 14"/>
            <p:cNvSpPr>
              <a:spLocks noChangeArrowheads="1"/>
            </p:cNvSpPr>
            <p:nvPr/>
          </p:nvSpPr>
          <p:spPr bwMode="auto">
            <a:xfrm>
              <a:off x="3744" y="2163"/>
              <a:ext cx="1728" cy="576"/>
            </a:xfrm>
            <a:prstGeom prst="rect">
              <a:avLst/>
            </a:prstGeom>
            <a:solidFill>
              <a:srgbClr val="D0D8E8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>
                <a:solidFill>
                  <a:srgbClr val="000000"/>
                </a:solidFill>
                <a:latin typeface="Calibri" pitchFamily="32" charset="0"/>
                <a:cs typeface="Arial Unicode MS" charset="0"/>
              </a:endParaRP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000000"/>
                  </a:solidFill>
                  <a:latin typeface="Calibri" pitchFamily="32" charset="0"/>
                  <a:cs typeface="Arial Unicode MS" charset="0"/>
                </a:rPr>
                <a:t>Oral</a:t>
              </a: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000000"/>
                  </a:solidFill>
                  <a:latin typeface="Calibri" pitchFamily="32" charset="0"/>
                  <a:cs typeface="Arial Unicode MS" charset="0"/>
                </a:rPr>
                <a:t>oral</a:t>
              </a:r>
            </a:p>
          </p:txBody>
        </p:sp>
        <p:sp>
          <p:nvSpPr>
            <p:cNvPr id="19476" name="Rectangle 15"/>
            <p:cNvSpPr>
              <a:spLocks noChangeArrowheads="1"/>
            </p:cNvSpPr>
            <p:nvPr/>
          </p:nvSpPr>
          <p:spPr bwMode="auto">
            <a:xfrm>
              <a:off x="288" y="2739"/>
              <a:ext cx="1728" cy="922"/>
            </a:xfrm>
            <a:prstGeom prst="rect">
              <a:avLst/>
            </a:prstGeom>
            <a:solidFill>
              <a:srgbClr val="E9EDF4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000000"/>
                  </a:solidFill>
                  <a:latin typeface="Calibri" pitchFamily="32" charset="0"/>
                  <a:cs typeface="Arial Unicode MS" charset="0"/>
                </a:rPr>
                <a:t>Spektrum diperluas</a:t>
              </a: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itchFamily="32" charset="0"/>
                <a:buChar char="-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000000"/>
                  </a:solidFill>
                  <a:latin typeface="Calibri" pitchFamily="32" charset="0"/>
                  <a:cs typeface="Arial Unicode MS" charset="0"/>
                </a:rPr>
                <a:t>Karbenisilin</a:t>
              </a: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itchFamily="32" charset="0"/>
                <a:buChar char="-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000000"/>
                  </a:solidFill>
                  <a:latin typeface="Calibri" pitchFamily="32" charset="0"/>
                  <a:cs typeface="Arial Unicode MS" charset="0"/>
                </a:rPr>
                <a:t>Tikarsilin</a:t>
              </a: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itchFamily="32" charset="0"/>
                <a:buChar char="-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000000"/>
                  </a:solidFill>
                  <a:latin typeface="Calibri" pitchFamily="32" charset="0"/>
                  <a:cs typeface="Arial Unicode MS" charset="0"/>
                </a:rPr>
                <a:t>piperasilin</a:t>
              </a: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itchFamily="32" charset="0"/>
                <a:buChar char="-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000000"/>
                  </a:solidFill>
                  <a:latin typeface="Calibri" pitchFamily="32" charset="0"/>
                  <a:cs typeface="Arial Unicode MS" charset="0"/>
                </a:rPr>
                <a:t>azlosilin</a:t>
              </a:r>
            </a:p>
          </p:txBody>
        </p:sp>
        <p:sp>
          <p:nvSpPr>
            <p:cNvPr id="19477" name="Rectangle 16"/>
            <p:cNvSpPr>
              <a:spLocks noChangeArrowheads="1"/>
            </p:cNvSpPr>
            <p:nvPr/>
          </p:nvSpPr>
          <p:spPr bwMode="auto">
            <a:xfrm>
              <a:off x="2016" y="2739"/>
              <a:ext cx="1728" cy="922"/>
            </a:xfrm>
            <a:prstGeom prst="rect">
              <a:avLst/>
            </a:prstGeom>
            <a:solidFill>
              <a:srgbClr val="E9EDF4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000000"/>
                  </a:solidFill>
                  <a:latin typeface="Calibri" pitchFamily="32" charset="0"/>
                  <a:cs typeface="Arial Unicode MS" charset="0"/>
                </a:rPr>
                <a:t>Aktif pada Pseudomonas, relatif tidak aktif pada bakteri gram +</a:t>
              </a:r>
            </a:p>
          </p:txBody>
        </p:sp>
        <p:sp>
          <p:nvSpPr>
            <p:cNvPr id="19478" name="Rectangle 17"/>
            <p:cNvSpPr>
              <a:spLocks noChangeArrowheads="1"/>
            </p:cNvSpPr>
            <p:nvPr/>
          </p:nvSpPr>
          <p:spPr bwMode="auto">
            <a:xfrm>
              <a:off x="3744" y="2739"/>
              <a:ext cx="1728" cy="922"/>
            </a:xfrm>
            <a:prstGeom prst="rect">
              <a:avLst/>
            </a:prstGeom>
            <a:solidFill>
              <a:srgbClr val="E9EDF4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>
                <a:solidFill>
                  <a:srgbClr val="000000"/>
                </a:solidFill>
                <a:latin typeface="Calibri" pitchFamily="32" charset="0"/>
                <a:cs typeface="Arial Unicode MS" charset="0"/>
              </a:endParaRP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>
                <a:solidFill>
                  <a:srgbClr val="000000"/>
                </a:solidFill>
                <a:latin typeface="Calibri" pitchFamily="32" charset="0"/>
                <a:cs typeface="Arial Unicode MS" charset="0"/>
              </a:endParaRP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000000"/>
                  </a:solidFill>
                  <a:latin typeface="Calibri" pitchFamily="32" charset="0"/>
                  <a:cs typeface="Arial Unicode MS" charset="0"/>
                </a:rPr>
                <a:t>IM</a:t>
              </a: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>
                <a:solidFill>
                  <a:srgbClr val="000000"/>
                </a:solidFill>
                <a:latin typeface="Calibri" pitchFamily="32" charset="0"/>
                <a:cs typeface="Arial Unicode MS" charset="0"/>
              </a:endParaRP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000000"/>
                  </a:solidFill>
                  <a:latin typeface="Calibri" pitchFamily="32" charset="0"/>
                  <a:cs typeface="Arial Unicode MS" charset="0"/>
                </a:rPr>
                <a:t>IV</a:t>
              </a:r>
            </a:p>
          </p:txBody>
        </p:sp>
        <p:sp>
          <p:nvSpPr>
            <p:cNvPr id="19479" name="Line 18"/>
            <p:cNvSpPr>
              <a:spLocks noChangeShapeType="1"/>
            </p:cNvSpPr>
            <p:nvPr/>
          </p:nvSpPr>
          <p:spPr bwMode="auto">
            <a:xfrm>
              <a:off x="2016" y="432"/>
              <a:ext cx="1" cy="3229"/>
            </a:xfrm>
            <a:prstGeom prst="line">
              <a:avLst/>
            </a:prstGeom>
            <a:noFill/>
            <a:ln w="12600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</a:pPr>
              <a:endParaRPr lang="id-ID">
                <a:solidFill>
                  <a:prstClr val="white"/>
                </a:solidFill>
                <a:latin typeface="Arial" charset="0"/>
                <a:cs typeface="Arial Unicode MS" charset="0"/>
              </a:endParaRPr>
            </a:p>
          </p:txBody>
        </p:sp>
        <p:sp>
          <p:nvSpPr>
            <p:cNvPr id="19480" name="Line 19"/>
            <p:cNvSpPr>
              <a:spLocks noChangeShapeType="1"/>
            </p:cNvSpPr>
            <p:nvPr/>
          </p:nvSpPr>
          <p:spPr bwMode="auto">
            <a:xfrm>
              <a:off x="3744" y="432"/>
              <a:ext cx="1" cy="3229"/>
            </a:xfrm>
            <a:prstGeom prst="line">
              <a:avLst/>
            </a:prstGeom>
            <a:noFill/>
            <a:ln w="12600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</a:pPr>
              <a:endParaRPr lang="id-ID">
                <a:solidFill>
                  <a:prstClr val="white"/>
                </a:solidFill>
                <a:latin typeface="Arial" charset="0"/>
                <a:cs typeface="Arial Unicode MS" charset="0"/>
              </a:endParaRPr>
            </a:p>
          </p:txBody>
        </p:sp>
        <p:sp>
          <p:nvSpPr>
            <p:cNvPr id="19481" name="Line 20"/>
            <p:cNvSpPr>
              <a:spLocks noChangeShapeType="1"/>
            </p:cNvSpPr>
            <p:nvPr/>
          </p:nvSpPr>
          <p:spPr bwMode="auto">
            <a:xfrm>
              <a:off x="288" y="666"/>
              <a:ext cx="5184" cy="1"/>
            </a:xfrm>
            <a:prstGeom prst="line">
              <a:avLst/>
            </a:prstGeom>
            <a:noFill/>
            <a:ln w="38160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</a:pPr>
              <a:endParaRPr lang="id-ID">
                <a:solidFill>
                  <a:prstClr val="white"/>
                </a:solidFill>
                <a:latin typeface="Arial" charset="0"/>
                <a:cs typeface="Arial Unicode MS" charset="0"/>
              </a:endParaRPr>
            </a:p>
          </p:txBody>
        </p:sp>
        <p:sp>
          <p:nvSpPr>
            <p:cNvPr id="19482" name="Line 21"/>
            <p:cNvSpPr>
              <a:spLocks noChangeShapeType="1"/>
            </p:cNvSpPr>
            <p:nvPr/>
          </p:nvSpPr>
          <p:spPr bwMode="auto">
            <a:xfrm>
              <a:off x="288" y="1242"/>
              <a:ext cx="5184" cy="1"/>
            </a:xfrm>
            <a:prstGeom prst="line">
              <a:avLst/>
            </a:prstGeom>
            <a:noFill/>
            <a:ln w="12600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</a:pPr>
              <a:endParaRPr lang="id-ID">
                <a:solidFill>
                  <a:prstClr val="white"/>
                </a:solidFill>
                <a:latin typeface="Arial" charset="0"/>
                <a:cs typeface="Arial Unicode MS" charset="0"/>
              </a:endParaRPr>
            </a:p>
          </p:txBody>
        </p:sp>
        <p:sp>
          <p:nvSpPr>
            <p:cNvPr id="19483" name="Line 22"/>
            <p:cNvSpPr>
              <a:spLocks noChangeShapeType="1"/>
            </p:cNvSpPr>
            <p:nvPr/>
          </p:nvSpPr>
          <p:spPr bwMode="auto">
            <a:xfrm>
              <a:off x="288" y="2163"/>
              <a:ext cx="5184" cy="1"/>
            </a:xfrm>
            <a:prstGeom prst="line">
              <a:avLst/>
            </a:prstGeom>
            <a:noFill/>
            <a:ln w="12600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</a:pPr>
              <a:endParaRPr lang="id-ID">
                <a:solidFill>
                  <a:prstClr val="white"/>
                </a:solidFill>
                <a:latin typeface="Arial" charset="0"/>
                <a:cs typeface="Arial Unicode MS" charset="0"/>
              </a:endParaRPr>
            </a:p>
          </p:txBody>
        </p:sp>
        <p:sp>
          <p:nvSpPr>
            <p:cNvPr id="19484" name="Line 23"/>
            <p:cNvSpPr>
              <a:spLocks noChangeShapeType="1"/>
            </p:cNvSpPr>
            <p:nvPr/>
          </p:nvSpPr>
          <p:spPr bwMode="auto">
            <a:xfrm>
              <a:off x="288" y="2739"/>
              <a:ext cx="5184" cy="1"/>
            </a:xfrm>
            <a:prstGeom prst="line">
              <a:avLst/>
            </a:prstGeom>
            <a:noFill/>
            <a:ln w="12600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</a:pPr>
              <a:endParaRPr lang="id-ID">
                <a:solidFill>
                  <a:prstClr val="white"/>
                </a:solidFill>
                <a:latin typeface="Arial" charset="0"/>
                <a:cs typeface="Arial Unicode MS" charset="0"/>
              </a:endParaRPr>
            </a:p>
          </p:txBody>
        </p:sp>
        <p:sp>
          <p:nvSpPr>
            <p:cNvPr id="19485" name="Line 24"/>
            <p:cNvSpPr>
              <a:spLocks noChangeShapeType="1"/>
            </p:cNvSpPr>
            <p:nvPr/>
          </p:nvSpPr>
          <p:spPr bwMode="auto">
            <a:xfrm>
              <a:off x="288" y="432"/>
              <a:ext cx="1" cy="3229"/>
            </a:xfrm>
            <a:prstGeom prst="line">
              <a:avLst/>
            </a:prstGeom>
            <a:noFill/>
            <a:ln w="12600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</a:pPr>
              <a:endParaRPr lang="id-ID">
                <a:solidFill>
                  <a:prstClr val="white"/>
                </a:solidFill>
                <a:latin typeface="Arial" charset="0"/>
                <a:cs typeface="Arial Unicode MS" charset="0"/>
              </a:endParaRPr>
            </a:p>
          </p:txBody>
        </p:sp>
        <p:sp>
          <p:nvSpPr>
            <p:cNvPr id="19486" name="Line 25"/>
            <p:cNvSpPr>
              <a:spLocks noChangeShapeType="1"/>
            </p:cNvSpPr>
            <p:nvPr/>
          </p:nvSpPr>
          <p:spPr bwMode="auto">
            <a:xfrm>
              <a:off x="5472" y="432"/>
              <a:ext cx="1" cy="3229"/>
            </a:xfrm>
            <a:prstGeom prst="line">
              <a:avLst/>
            </a:prstGeom>
            <a:noFill/>
            <a:ln w="12600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</a:pPr>
              <a:endParaRPr lang="id-ID">
                <a:solidFill>
                  <a:prstClr val="white"/>
                </a:solidFill>
                <a:latin typeface="Arial" charset="0"/>
                <a:cs typeface="Arial Unicode MS" charset="0"/>
              </a:endParaRPr>
            </a:p>
          </p:txBody>
        </p:sp>
        <p:sp>
          <p:nvSpPr>
            <p:cNvPr id="19487" name="Line 26"/>
            <p:cNvSpPr>
              <a:spLocks noChangeShapeType="1"/>
            </p:cNvSpPr>
            <p:nvPr/>
          </p:nvSpPr>
          <p:spPr bwMode="auto">
            <a:xfrm>
              <a:off x="288" y="432"/>
              <a:ext cx="5184" cy="1"/>
            </a:xfrm>
            <a:prstGeom prst="line">
              <a:avLst/>
            </a:prstGeom>
            <a:noFill/>
            <a:ln w="12600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</a:pPr>
              <a:endParaRPr lang="id-ID">
                <a:solidFill>
                  <a:prstClr val="white"/>
                </a:solidFill>
                <a:latin typeface="Arial" charset="0"/>
                <a:cs typeface="Arial Unicode MS" charset="0"/>
              </a:endParaRPr>
            </a:p>
          </p:txBody>
        </p:sp>
        <p:sp>
          <p:nvSpPr>
            <p:cNvPr id="19488" name="Line 27"/>
            <p:cNvSpPr>
              <a:spLocks noChangeShapeType="1"/>
            </p:cNvSpPr>
            <p:nvPr/>
          </p:nvSpPr>
          <p:spPr bwMode="auto">
            <a:xfrm>
              <a:off x="288" y="3661"/>
              <a:ext cx="5184" cy="1"/>
            </a:xfrm>
            <a:prstGeom prst="line">
              <a:avLst/>
            </a:prstGeom>
            <a:noFill/>
            <a:ln w="12600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</a:pPr>
              <a:endParaRPr lang="id-ID">
                <a:solidFill>
                  <a:prstClr val="white"/>
                </a:solidFill>
                <a:latin typeface="Arial" charset="0"/>
                <a:cs typeface="Arial Unicode MS" charset="0"/>
              </a:endParaRPr>
            </a:p>
          </p:txBody>
        </p:sp>
      </p:grpSp>
      <p:sp>
        <p:nvSpPr>
          <p:cNvPr id="19460" name="Slide Number Placeholder 2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fld id="{77FF42AC-7FC9-4FAF-A45E-9E7ACA92CE33}" type="slidenum">
              <a:rPr lang="en-GB" smtClean="0">
                <a:solidFill>
                  <a:srgbClr val="4E5B6F"/>
                </a:solidFill>
              </a:rPr>
              <a:pPr eaLnBrk="1" hangingPunct="1"/>
              <a:t>12</a:t>
            </a:fld>
            <a:endParaRPr lang="en-GB" smtClean="0">
              <a:solidFill>
                <a:srgbClr val="4E5B6F"/>
              </a:solidFill>
            </a:endParaRPr>
          </a:p>
        </p:txBody>
      </p:sp>
      <p:sp>
        <p:nvSpPr>
          <p:cNvPr id="19461" name="Footer Placeholder 30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4E5B6F"/>
                </a:solidFill>
              </a:rPr>
              <a:t>Dr. Wira D. Hariyadi</a:t>
            </a:r>
          </a:p>
        </p:txBody>
      </p:sp>
      <p:pic>
        <p:nvPicPr>
          <p:cNvPr id="19462" name="Picture 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52400"/>
            <a:ext cx="8001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"/>
            <a:ext cx="8001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4302637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Placeholder 4"/>
          <p:cNvSpPr>
            <a:spLocks noGrp="1"/>
          </p:cNvSpPr>
          <p:nvPr>
            <p:ph type="body" idx="1"/>
          </p:nvPr>
        </p:nvSpPr>
        <p:spPr>
          <a:xfrm>
            <a:off x="706438" y="1350963"/>
            <a:ext cx="8208962" cy="5202237"/>
          </a:xfrm>
        </p:spPr>
        <p:txBody>
          <a:bodyPr/>
          <a:lstStyle/>
          <a:p>
            <a:pPr marL="53975" eaLnBrk="1" hangingPunct="1">
              <a:buFont typeface="Wingdings" pitchFamily="2" charset="2"/>
              <a:buBlip>
                <a:blip r:embed="rId2"/>
              </a:buBlip>
            </a:pPr>
            <a:r>
              <a:rPr lang="es-ES" sz="2800" smtClean="0">
                <a:solidFill>
                  <a:schemeClr val="tx1"/>
                </a:solidFill>
              </a:rPr>
              <a:t>Biasanya digunakan secara parenteral.</a:t>
            </a:r>
          </a:p>
          <a:p>
            <a:pPr marL="53975" eaLnBrk="1" hangingPunct="1">
              <a:buFont typeface="Wingdings" pitchFamily="2" charset="2"/>
              <a:buBlip>
                <a:blip r:embed="rId2"/>
              </a:buBlip>
            </a:pPr>
            <a:r>
              <a:rPr lang="en-US" sz="2800" smtClean="0">
                <a:solidFill>
                  <a:schemeClr val="tx1"/>
                </a:solidFill>
              </a:rPr>
              <a:t>Sediaan: larut air dan lepas lambat u/ IM.</a:t>
            </a:r>
          </a:p>
          <a:p>
            <a:pPr marL="53975" eaLnBrk="1" hangingPunct="1">
              <a:buFont typeface="Wingdings" pitchFamily="2" charset="2"/>
              <a:buBlip>
                <a:blip r:embed="rId2"/>
              </a:buBlip>
            </a:pPr>
            <a:r>
              <a:rPr lang="en-US" sz="2800" smtClean="0">
                <a:solidFill>
                  <a:schemeClr val="tx1"/>
                </a:solidFill>
              </a:rPr>
              <a:t>Efektif ; kuman Gram + dan Spirocheeta </a:t>
            </a:r>
            <a:r>
              <a:rPr lang="nn-NO" sz="2800" smtClean="0">
                <a:solidFill>
                  <a:schemeClr val="tx1"/>
                </a:solidFill>
              </a:rPr>
              <a:t>serta bbrp kuman Gram – spt gonokokus </a:t>
            </a:r>
            <a:r>
              <a:rPr lang="en-US" sz="2800" smtClean="0">
                <a:solidFill>
                  <a:schemeClr val="tx1"/>
                </a:solidFill>
              </a:rPr>
              <a:t>yang tidak menghasilkan penisilinase.</a:t>
            </a:r>
          </a:p>
          <a:p>
            <a:pPr marL="53975" eaLnBrk="1" hangingPunct="1">
              <a:buFont typeface="Wingdings" pitchFamily="2" charset="2"/>
              <a:buBlip>
                <a:blip r:embed="rId2"/>
              </a:buBlip>
            </a:pPr>
            <a:r>
              <a:rPr lang="en-US" sz="2800" smtClean="0">
                <a:solidFill>
                  <a:schemeClr val="tx1"/>
                </a:solidFill>
              </a:rPr>
              <a:t>Mudah rusak dalam asam (pH 2).</a:t>
            </a:r>
          </a:p>
          <a:p>
            <a:pPr marL="53975" eaLnBrk="1" hangingPunct="1">
              <a:buFont typeface="Wingdings" pitchFamily="2" charset="2"/>
              <a:buBlip>
                <a:blip r:embed="rId2"/>
              </a:buBlip>
            </a:pPr>
            <a:r>
              <a:rPr lang="en-US" sz="2800" smtClean="0">
                <a:solidFill>
                  <a:schemeClr val="tx1"/>
                </a:solidFill>
              </a:rPr>
              <a:t>Dosis penisilin G oral 4-5 kali &gt; dosis IM.</a:t>
            </a:r>
          </a:p>
          <a:p>
            <a:pPr marL="53975" eaLnBrk="1" hangingPunct="1">
              <a:buFont typeface="Wingdings" pitchFamily="2" charset="2"/>
              <a:buBlip>
                <a:blip r:embed="rId2"/>
              </a:buBlip>
            </a:pPr>
            <a:r>
              <a:rPr lang="pt-BR" sz="2800" smtClean="0">
                <a:solidFill>
                  <a:schemeClr val="tx1"/>
                </a:solidFill>
              </a:rPr>
              <a:t>Distribusi luas dalam tubuh</a:t>
            </a:r>
            <a:endParaRPr lang="en-US" sz="2800" smtClean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6438" y="512763"/>
            <a:ext cx="8156575" cy="7762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u="sng" dirty="0" smtClean="0">
                <a:solidFill>
                  <a:srgbClr val="C00000"/>
                </a:solidFill>
              </a:rPr>
              <a:t>PENISILIN G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</a:rPr>
            </a:b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fld id="{64431644-17B8-4573-B630-519822C0639C}" type="slidenum">
              <a:rPr lang="en-GB" smtClean="0">
                <a:solidFill>
                  <a:srgbClr val="4E5B6F"/>
                </a:solidFill>
              </a:rPr>
              <a:pPr eaLnBrk="1" hangingPunct="1"/>
              <a:t>13</a:t>
            </a:fld>
            <a:endParaRPr lang="en-GB" smtClean="0">
              <a:solidFill>
                <a:srgbClr val="4E5B6F"/>
              </a:solidFill>
            </a:endParaRPr>
          </a:p>
        </p:txBody>
      </p:sp>
      <p:sp>
        <p:nvSpPr>
          <p:cNvPr id="20485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4E5B6F"/>
                </a:solidFill>
              </a:rPr>
              <a:t>Dr. Wira D. Hariyadi</a:t>
            </a:r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4876800"/>
            <a:ext cx="2514600" cy="144780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520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 smtClean="0">
                <a:solidFill>
                  <a:srgbClr val="C00000"/>
                </a:solidFill>
                <a:latin typeface="Bookman Old Style" pitchFamily="18" charset="0"/>
              </a:rPr>
              <a:t>PENISILIN V</a:t>
            </a:r>
            <a:br>
              <a:rPr lang="en-US" b="1" u="sng" dirty="0" smtClean="0">
                <a:solidFill>
                  <a:srgbClr val="C00000"/>
                </a:solidFill>
                <a:latin typeface="Bookman Old Style" pitchFamily="18" charset="0"/>
              </a:rPr>
            </a:br>
            <a:endParaRPr lang="en-US" b="1" u="sng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21507" name="Content Placeholder 4"/>
          <p:cNvSpPr>
            <a:spLocks noGrp="1"/>
          </p:cNvSpPr>
          <p:nvPr>
            <p:ph idx="1"/>
          </p:nvPr>
        </p:nvSpPr>
        <p:spPr>
          <a:xfrm>
            <a:off x="609600" y="1219200"/>
            <a:ext cx="7772400" cy="4572000"/>
          </a:xfrm>
        </p:spPr>
        <p:txBody>
          <a:bodyPr/>
          <a:lstStyle/>
          <a:p>
            <a:pPr eaLnBrk="1" hangingPunct="1">
              <a:buFont typeface="Wingdings" pitchFamily="2" charset="2"/>
              <a:buBlip>
                <a:blip r:embed="rId2"/>
              </a:buBlip>
            </a:pPr>
            <a:r>
              <a:rPr lang="en-US" smtClean="0"/>
              <a:t>Tersedia sbg garam kalsium, dalam </a:t>
            </a:r>
            <a:r>
              <a:rPr lang="nl-NL" smtClean="0"/>
              <a:t>bentuk tablet 250 mg dan 625 mg dan </a:t>
            </a:r>
            <a:r>
              <a:rPr lang="en-US" smtClean="0"/>
              <a:t>sirup 125 mg/ 5mL.</a:t>
            </a:r>
          </a:p>
          <a:p>
            <a:pPr eaLnBrk="1" hangingPunct="1">
              <a:buFont typeface="Wingdings" pitchFamily="2" charset="2"/>
              <a:buBlip>
                <a:blip r:embed="rId2"/>
              </a:buBlip>
            </a:pPr>
            <a:r>
              <a:rPr lang="de-DE" smtClean="0"/>
              <a:t>Memiliki spektrum AM=penisilin G.</a:t>
            </a:r>
          </a:p>
          <a:p>
            <a:pPr eaLnBrk="1" hangingPunct="1">
              <a:buFont typeface="Wingdings" pitchFamily="2" charset="2"/>
              <a:buBlip>
                <a:blip r:embed="rId2"/>
              </a:buBlip>
            </a:pPr>
            <a:r>
              <a:rPr lang="it-IT" smtClean="0"/>
              <a:t>Distribusi = distribusi penisilin G.</a:t>
            </a:r>
          </a:p>
          <a:p>
            <a:pPr eaLnBrk="1" hangingPunct="1">
              <a:buFont typeface="Wingdings" pitchFamily="2" charset="2"/>
              <a:buBlip>
                <a:blip r:embed="rId2"/>
              </a:buBlip>
            </a:pPr>
            <a:r>
              <a:rPr lang="en-US" smtClean="0"/>
              <a:t>Relatif tahan asam tetapi 30% pecah di saluran </a:t>
            </a:r>
            <a:r>
              <a:rPr lang="sv-SE" smtClean="0"/>
              <a:t>cerna bagian atas sehingg tidak sempat </a:t>
            </a:r>
            <a:r>
              <a:rPr lang="en-US" smtClean="0"/>
              <a:t>diabsorbsi.</a:t>
            </a:r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fld id="{F6CABA16-EB72-4A17-8B09-8E97914F2051}" type="slidenum">
              <a:rPr lang="en-GB" smtClean="0">
                <a:solidFill>
                  <a:srgbClr val="4E5B6F"/>
                </a:solidFill>
              </a:rPr>
              <a:pPr eaLnBrk="1" hangingPunct="1"/>
              <a:t>14</a:t>
            </a:fld>
            <a:endParaRPr lang="en-GB" smtClean="0">
              <a:solidFill>
                <a:srgbClr val="4E5B6F"/>
              </a:solidFill>
            </a:endParaRPr>
          </a:p>
        </p:txBody>
      </p:sp>
      <p:sp>
        <p:nvSpPr>
          <p:cNvPr id="21509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4E5B6F"/>
                </a:solidFill>
              </a:rPr>
              <a:t>Dr. Wira D. Hariyadi</a:t>
            </a:r>
          </a:p>
        </p:txBody>
      </p:sp>
    </p:spTree>
    <p:extLst>
      <p:ext uri="{BB962C8B-B14F-4D97-AF65-F5344CB8AC3E}">
        <p14:creationId xmlns:p14="http://schemas.microsoft.com/office/powerpoint/2010/main" val="78661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763"/>
            <a:ext cx="3581400" cy="914400"/>
          </a:xfrm>
          <a:solidFill>
            <a:srgbClr val="FFFF00"/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rgbClr val="C00000"/>
                </a:solidFill>
              </a:rPr>
              <a:t>AMPISILIN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</a:rPr>
            </a:b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8153400" cy="4572000"/>
          </a:xfrm>
        </p:spPr>
        <p:txBody>
          <a:bodyPr>
            <a:normAutofit fontScale="85000" lnSpcReduction="10000"/>
          </a:bodyPr>
          <a:lstStyle/>
          <a:p>
            <a:pPr marL="411480" eaLnBrk="1" fontAlgn="auto" hangingPunct="1">
              <a:spcAft>
                <a:spcPts val="0"/>
              </a:spcAft>
              <a:buFont typeface="Wingdings"/>
              <a:buBlip>
                <a:blip r:embed="rId2"/>
              </a:buBlip>
              <a:defRPr/>
            </a:pPr>
            <a:r>
              <a:rPr lang="en-US" dirty="0" err="1" smtClean="0"/>
              <a:t>Sediaan</a:t>
            </a:r>
            <a:r>
              <a:rPr lang="en-US" dirty="0" smtClean="0"/>
              <a:t>; oral (tablet, </a:t>
            </a:r>
            <a:r>
              <a:rPr lang="en-US" dirty="0" err="1" smtClean="0"/>
              <a:t>kapsul</a:t>
            </a:r>
            <a:r>
              <a:rPr lang="en-US" dirty="0" smtClean="0"/>
              <a:t>, </a:t>
            </a:r>
            <a:r>
              <a:rPr lang="en-US" dirty="0" err="1" smtClean="0"/>
              <a:t>bubuk</a:t>
            </a:r>
            <a:r>
              <a:rPr lang="en-US" dirty="0" smtClean="0"/>
              <a:t> </a:t>
            </a:r>
            <a:r>
              <a:rPr lang="en-US" dirty="0" err="1" smtClean="0"/>
              <a:t>suspensi</a:t>
            </a:r>
            <a:r>
              <a:rPr lang="en-US" dirty="0" smtClean="0"/>
              <a:t>, </a:t>
            </a:r>
            <a:r>
              <a:rPr lang="en-US" dirty="0" err="1" smtClean="0"/>
              <a:t>sirup</a:t>
            </a:r>
            <a:r>
              <a:rPr lang="en-US" dirty="0" smtClean="0"/>
              <a:t>), </a:t>
            </a:r>
            <a:r>
              <a:rPr lang="en-US" dirty="0" err="1" smtClean="0"/>
              <a:t>suntikan</a:t>
            </a:r>
            <a:r>
              <a:rPr lang="en-US" dirty="0" smtClean="0"/>
              <a:t>.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Blip>
                <a:blip r:embed="rId2"/>
              </a:buBlip>
              <a:defRPr/>
            </a:pPr>
            <a:r>
              <a:rPr lang="en-US" dirty="0" err="1" smtClean="0"/>
              <a:t>Dosis</a:t>
            </a:r>
            <a:r>
              <a:rPr lang="en-US" dirty="0" smtClean="0"/>
              <a:t> </a:t>
            </a:r>
            <a:r>
              <a:rPr lang="en-US" dirty="0" err="1" smtClean="0"/>
              <a:t>tergantung</a:t>
            </a:r>
            <a:r>
              <a:rPr lang="en-US" dirty="0" smtClean="0"/>
              <a:t> </a:t>
            </a:r>
            <a:r>
              <a:rPr lang="en-US" dirty="0" err="1" smtClean="0"/>
              <a:t>beratnya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,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ginjal</a:t>
            </a:r>
            <a:r>
              <a:rPr lang="en-US" dirty="0" smtClean="0"/>
              <a:t>, </a:t>
            </a:r>
            <a:r>
              <a:rPr lang="en-US" dirty="0" err="1" smtClean="0"/>
              <a:t>umur</a:t>
            </a:r>
            <a:r>
              <a:rPr lang="en-US" dirty="0" smtClean="0"/>
              <a:t> </a:t>
            </a:r>
            <a:r>
              <a:rPr lang="en-US" dirty="0" err="1" smtClean="0"/>
              <a:t>pasien</a:t>
            </a:r>
            <a:r>
              <a:rPr lang="en-US" dirty="0" smtClean="0"/>
              <a:t>.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Blip>
                <a:blip r:embed="rId2"/>
              </a:buBlip>
              <a:defRPr/>
            </a:pPr>
            <a:r>
              <a:rPr lang="en-US" dirty="0" err="1" smtClean="0"/>
              <a:t>Spektrum</a:t>
            </a:r>
            <a:r>
              <a:rPr lang="en-US" dirty="0" smtClean="0"/>
              <a:t> </a:t>
            </a:r>
            <a:r>
              <a:rPr lang="en-US" dirty="0" err="1" smtClean="0"/>
              <a:t>luas</a:t>
            </a:r>
            <a:r>
              <a:rPr lang="en-US" dirty="0" smtClean="0"/>
              <a:t>,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aktvitas</a:t>
            </a:r>
            <a:r>
              <a:rPr lang="en-US" dirty="0" smtClean="0"/>
              <a:t> </a:t>
            </a:r>
            <a:r>
              <a:rPr lang="en-US" dirty="0" err="1" smtClean="0"/>
              <a:t>thd</a:t>
            </a:r>
            <a:r>
              <a:rPr lang="en-US" dirty="0" smtClean="0"/>
              <a:t> Gram + &lt; </a:t>
            </a:r>
            <a:r>
              <a:rPr lang="en-US" dirty="0" err="1" smtClean="0"/>
              <a:t>penisilin</a:t>
            </a:r>
            <a:r>
              <a:rPr lang="en-US" dirty="0" smtClean="0"/>
              <a:t> G.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Blip>
                <a:blip r:embed="rId2"/>
              </a:buBlip>
              <a:defRPr/>
            </a:pPr>
            <a:r>
              <a:rPr lang="pt-BR" dirty="0" smtClean="0"/>
              <a:t>Semua dirusak o/ betalaktamase.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Blip>
                <a:blip r:embed="rId2"/>
              </a:buBlip>
              <a:defRPr/>
            </a:pPr>
            <a:r>
              <a:rPr lang="en-US" dirty="0" err="1" smtClean="0"/>
              <a:t>Absorpsi</a:t>
            </a:r>
            <a:r>
              <a:rPr lang="en-US" dirty="0" smtClean="0"/>
              <a:t> </a:t>
            </a:r>
            <a:r>
              <a:rPr lang="en-US" dirty="0" err="1" smtClean="0"/>
              <a:t>didalam</a:t>
            </a:r>
            <a:r>
              <a:rPr lang="en-US" dirty="0" smtClean="0"/>
              <a:t> </a:t>
            </a:r>
            <a:r>
              <a:rPr lang="en-US" dirty="0" err="1" smtClean="0"/>
              <a:t>saluran</a:t>
            </a:r>
            <a:r>
              <a:rPr lang="en-US" dirty="0" smtClean="0"/>
              <a:t> </a:t>
            </a:r>
            <a:r>
              <a:rPr lang="en-US" dirty="0" err="1" smtClean="0"/>
              <a:t>cerna</a:t>
            </a:r>
            <a:r>
              <a:rPr lang="en-US" dirty="0" smtClean="0"/>
              <a:t> </a:t>
            </a:r>
            <a:r>
              <a:rPr lang="en-US" dirty="0" err="1" smtClean="0"/>
              <a:t>dihambat</a:t>
            </a:r>
            <a:r>
              <a:rPr lang="en-US" dirty="0" smtClean="0"/>
              <a:t> </a:t>
            </a:r>
            <a:r>
              <a:rPr lang="en-US" dirty="0" err="1" smtClean="0"/>
              <a:t>makanan</a:t>
            </a:r>
            <a:r>
              <a:rPr lang="en-US" dirty="0" smtClean="0"/>
              <a:t>.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Blip>
                <a:blip r:embed="rId2"/>
              </a:buBlip>
              <a:defRPr/>
            </a:pPr>
            <a:r>
              <a:rPr lang="en-US" dirty="0" err="1" smtClean="0"/>
              <a:t>Distribusi</a:t>
            </a:r>
            <a:r>
              <a:rPr lang="en-US" dirty="0" smtClean="0"/>
              <a:t> </a:t>
            </a:r>
            <a:r>
              <a:rPr lang="en-US" dirty="0" err="1" smtClean="0"/>
              <a:t>luas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20% </a:t>
            </a:r>
            <a:r>
              <a:rPr lang="en-US" dirty="0" err="1" smtClean="0"/>
              <a:t>diikat</a:t>
            </a:r>
            <a:r>
              <a:rPr lang="en-US" dirty="0" smtClean="0"/>
              <a:t> protein plasma.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Blip>
                <a:blip r:embed="rId2"/>
              </a:buBlip>
              <a:defRPr/>
            </a:pPr>
            <a:r>
              <a:rPr lang="nn-NO" dirty="0" smtClean="0"/>
              <a:t>Yang masuk empedu mengalami sirkulasi </a:t>
            </a:r>
            <a:r>
              <a:rPr lang="en-US" dirty="0" err="1" smtClean="0"/>
              <a:t>enterohepatik</a:t>
            </a:r>
            <a:r>
              <a:rPr lang="en-US" dirty="0" smtClean="0"/>
              <a:t>. </a:t>
            </a:r>
            <a:r>
              <a:rPr lang="en-US" dirty="0" err="1" smtClean="0"/>
              <a:t>diekskresi</a:t>
            </a:r>
            <a:r>
              <a:rPr lang="en-US" dirty="0" smtClean="0"/>
              <a:t> </a:t>
            </a:r>
            <a:r>
              <a:rPr lang="en-US" dirty="0" err="1" smtClean="0"/>
              <a:t>tinja</a:t>
            </a:r>
            <a:r>
              <a:rPr lang="en-US" dirty="0" smtClean="0"/>
              <a:t> </a:t>
            </a:r>
            <a:r>
              <a:rPr lang="en-US" dirty="0" err="1" smtClean="0"/>
              <a:t>cukup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fld id="{50027454-35EA-4977-BB65-857D7B8A3985}" type="slidenum">
              <a:rPr lang="en-GB" smtClean="0">
                <a:solidFill>
                  <a:srgbClr val="4E5B6F"/>
                </a:solidFill>
              </a:rPr>
              <a:pPr eaLnBrk="1" hangingPunct="1"/>
              <a:t>15</a:t>
            </a:fld>
            <a:endParaRPr lang="en-GB" smtClean="0">
              <a:solidFill>
                <a:srgbClr val="4E5B6F"/>
              </a:solidFill>
            </a:endParaRPr>
          </a:p>
        </p:txBody>
      </p:sp>
      <p:sp>
        <p:nvSpPr>
          <p:cNvPr id="2253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4E5B6F"/>
                </a:solidFill>
              </a:rPr>
              <a:t>Dr. Wira D. Hariyadi</a:t>
            </a:r>
          </a:p>
        </p:txBody>
      </p:sp>
    </p:spTree>
    <p:extLst>
      <p:ext uri="{BB962C8B-B14F-4D97-AF65-F5344CB8AC3E}">
        <p14:creationId xmlns:p14="http://schemas.microsoft.com/office/powerpoint/2010/main" val="230251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763"/>
            <a:ext cx="3886200" cy="9144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b="1" dirty="0" smtClean="0">
                <a:solidFill>
                  <a:schemeClr val="bg2">
                    <a:lumMod val="25000"/>
                  </a:schemeClr>
                </a:solidFill>
              </a:rPr>
              <a:t>AMOKSISILIN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7772400" cy="4572000"/>
          </a:xfrm>
        </p:spPr>
        <p:txBody>
          <a:bodyPr/>
          <a:lstStyle/>
          <a:p>
            <a:pPr eaLnBrk="1" hangingPunct="1">
              <a:buFont typeface="Wingdings" pitchFamily="2" charset="2"/>
              <a:buBlip>
                <a:blip r:embed="rId2"/>
              </a:buBlip>
            </a:pPr>
            <a:r>
              <a:rPr lang="en-US" smtClean="0"/>
              <a:t>Sedian ; kapsul/tablet</a:t>
            </a:r>
          </a:p>
          <a:p>
            <a:pPr eaLnBrk="1" hangingPunct="1">
              <a:buFont typeface="Wingdings" pitchFamily="2" charset="2"/>
              <a:buBlip>
                <a:blip r:embed="rId2"/>
              </a:buBlip>
            </a:pPr>
            <a:r>
              <a:rPr lang="en-US" smtClean="0"/>
              <a:t>Absorpsi lebih baik drpd ampisilin. Sehingga dosis sehari bisa &lt; ampisilin.</a:t>
            </a:r>
          </a:p>
          <a:p>
            <a:pPr eaLnBrk="1" hangingPunct="1">
              <a:buFont typeface="Wingdings" pitchFamily="2" charset="2"/>
              <a:buBlip>
                <a:blip r:embed="rId2"/>
              </a:buBlip>
            </a:pPr>
            <a:r>
              <a:rPr lang="en-US" smtClean="0"/>
              <a:t>Distribusi secara garis besar hampir = ampisilin.</a:t>
            </a:r>
          </a:p>
          <a:p>
            <a:pPr eaLnBrk="1" hangingPunct="1">
              <a:buFont typeface="Wingdings" pitchFamily="2" charset="2"/>
              <a:buBlip>
                <a:blip r:embed="rId2"/>
              </a:buBlip>
            </a:pPr>
            <a:r>
              <a:rPr lang="en-US" smtClean="0"/>
              <a:t>Hampir sama dengan ampisilin bedanya kurang efektif terhadap shigelosis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fld id="{AE87BF3E-51B8-48A9-BF65-FF4004C1C01E}" type="slidenum">
              <a:rPr lang="en-GB" smtClean="0">
                <a:solidFill>
                  <a:srgbClr val="4E5B6F"/>
                </a:solidFill>
              </a:rPr>
              <a:pPr eaLnBrk="1" hangingPunct="1"/>
              <a:t>16</a:t>
            </a:fld>
            <a:endParaRPr lang="en-GB" smtClean="0">
              <a:solidFill>
                <a:srgbClr val="4E5B6F"/>
              </a:solidFill>
            </a:endParaRPr>
          </a:p>
        </p:txBody>
      </p:sp>
      <p:sp>
        <p:nvSpPr>
          <p:cNvPr id="2355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4E5B6F"/>
                </a:solidFill>
              </a:rPr>
              <a:t>Dr. Wira D. Hariyadi</a:t>
            </a:r>
          </a:p>
        </p:txBody>
      </p:sp>
    </p:spTree>
    <p:extLst>
      <p:ext uri="{BB962C8B-B14F-4D97-AF65-F5344CB8AC3E}">
        <p14:creationId xmlns:p14="http://schemas.microsoft.com/office/powerpoint/2010/main" val="167092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81000"/>
            <a:ext cx="8153400" cy="586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57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fld id="{B79598B2-FFE0-4E7A-B51E-8C356C73A59F}" type="slidenum">
              <a:rPr lang="en-GB" smtClean="0">
                <a:solidFill>
                  <a:srgbClr val="4E5B6F"/>
                </a:solidFill>
              </a:rPr>
              <a:pPr eaLnBrk="1" hangingPunct="1"/>
              <a:t>17</a:t>
            </a:fld>
            <a:endParaRPr lang="en-GB" smtClean="0">
              <a:solidFill>
                <a:srgbClr val="4E5B6F"/>
              </a:solidFill>
            </a:endParaRPr>
          </a:p>
        </p:txBody>
      </p:sp>
      <p:sp>
        <p:nvSpPr>
          <p:cNvPr id="24580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4E5B6F"/>
                </a:solidFill>
              </a:rPr>
              <a:t>Dr. Wira D. Hariyadi</a:t>
            </a:r>
          </a:p>
        </p:txBody>
      </p:sp>
    </p:spTree>
    <p:extLst>
      <p:ext uri="{BB962C8B-B14F-4D97-AF65-F5344CB8AC3E}">
        <p14:creationId xmlns:p14="http://schemas.microsoft.com/office/powerpoint/2010/main" val="136286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609600"/>
            <a:ext cx="7924800" cy="5715000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  <a:effectLst/>
        </p:spPr>
      </p:pic>
      <p:sp>
        <p:nvSpPr>
          <p:cNvPr id="25603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fld id="{EA844DA6-1A53-4E93-A593-212A35BD4978}" type="slidenum">
              <a:rPr lang="en-GB" smtClean="0">
                <a:solidFill>
                  <a:srgbClr val="4E5B6F"/>
                </a:solidFill>
              </a:rPr>
              <a:pPr eaLnBrk="1" hangingPunct="1"/>
              <a:t>18</a:t>
            </a:fld>
            <a:endParaRPr lang="en-GB" smtClean="0">
              <a:solidFill>
                <a:srgbClr val="4E5B6F"/>
              </a:solidFill>
            </a:endParaRPr>
          </a:p>
        </p:txBody>
      </p:sp>
      <p:sp>
        <p:nvSpPr>
          <p:cNvPr id="2560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4E5B6F"/>
                </a:solidFill>
              </a:rPr>
              <a:t>Dr. Wira D. Hariyadi</a:t>
            </a: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752600"/>
            <a:ext cx="26955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188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533400"/>
            <a:ext cx="7772400" cy="586740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6627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fld id="{8D740BA6-D014-4535-BA9E-D0E1B1A16B86}" type="slidenum">
              <a:rPr lang="en-GB" smtClean="0">
                <a:solidFill>
                  <a:srgbClr val="4E5B6F"/>
                </a:solidFill>
              </a:rPr>
              <a:pPr eaLnBrk="1" hangingPunct="1"/>
              <a:t>19</a:t>
            </a:fld>
            <a:endParaRPr lang="en-GB" smtClean="0">
              <a:solidFill>
                <a:srgbClr val="4E5B6F"/>
              </a:solidFill>
            </a:endParaRPr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4E5B6F"/>
                </a:solidFill>
              </a:rPr>
              <a:t>Dr. Wira D. Hariyadi</a:t>
            </a:r>
          </a:p>
        </p:txBody>
      </p:sp>
    </p:spTree>
    <p:extLst>
      <p:ext uri="{BB962C8B-B14F-4D97-AF65-F5344CB8AC3E}">
        <p14:creationId xmlns:p14="http://schemas.microsoft.com/office/powerpoint/2010/main" val="376842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b="1" dirty="0" smtClean="0">
                <a:solidFill>
                  <a:srgbClr val="C00000"/>
                </a:solidFill>
                <a:latin typeface="Freestyle Script" pitchFamily="66" charset="0"/>
              </a:rPr>
              <a:t>DEFINISI  ANTI MIKROBA</a:t>
            </a:r>
            <a:endParaRPr lang="en-US" sz="5400" b="1" dirty="0">
              <a:solidFill>
                <a:srgbClr val="C00000"/>
              </a:solidFill>
              <a:latin typeface="Freestyle Script" pitchFamily="66" charset="0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latin typeface="Candara" pitchFamily="34" charset="0"/>
              </a:rPr>
              <a:t>Obat pembasmi mikroba, khususnya mikroba yang merugikan manusia.</a:t>
            </a:r>
          </a:p>
          <a:p>
            <a:pPr eaLnBrk="1" hangingPunct="1"/>
            <a:r>
              <a:rPr lang="en-US" sz="3200" smtClean="0">
                <a:latin typeface="Candara" pitchFamily="34" charset="0"/>
              </a:rPr>
              <a:t>Anti biotik adalah Zat yg dihasilkan oleh suatu </a:t>
            </a:r>
            <a:r>
              <a:rPr lang="sv-SE" sz="3200" smtClean="0">
                <a:latin typeface="Candara" pitchFamily="34" charset="0"/>
              </a:rPr>
              <a:t>mikroba, terutama fungi, yang dapat </a:t>
            </a:r>
            <a:r>
              <a:rPr lang="en-US" sz="3200" smtClean="0">
                <a:latin typeface="Candara" pitchFamily="34" charset="0"/>
              </a:rPr>
              <a:t>menghambat atau dapat membasmi mikroba jenis lain.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fld id="{DEAFACC1-7EEB-45F2-A348-6E09787D9960}" type="slidenum">
              <a:rPr lang="en-GB" smtClean="0">
                <a:solidFill>
                  <a:srgbClr val="4E5B6F"/>
                </a:solidFill>
              </a:rPr>
              <a:pPr eaLnBrk="1" hangingPunct="1"/>
              <a:t>2</a:t>
            </a:fld>
            <a:endParaRPr lang="en-GB" smtClean="0">
              <a:solidFill>
                <a:srgbClr val="4E5B6F"/>
              </a:solidFill>
            </a:endParaRPr>
          </a:p>
        </p:txBody>
      </p:sp>
      <p:sp>
        <p:nvSpPr>
          <p:cNvPr id="922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4E5B6F"/>
                </a:solidFill>
              </a:rPr>
              <a:t>Dr. Wira D. Hariyadi</a:t>
            </a:r>
          </a:p>
        </p:txBody>
      </p:sp>
    </p:spTree>
    <p:extLst>
      <p:ext uri="{BB962C8B-B14F-4D97-AF65-F5344CB8AC3E}">
        <p14:creationId xmlns:p14="http://schemas.microsoft.com/office/powerpoint/2010/main" val="135202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04800"/>
            <a:ext cx="7119938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651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fld id="{5E04E54C-8D2B-43D2-BCB5-3E109D2803D3}" type="slidenum">
              <a:rPr lang="en-GB" smtClean="0">
                <a:solidFill>
                  <a:srgbClr val="4E5B6F"/>
                </a:solidFill>
              </a:rPr>
              <a:pPr eaLnBrk="1" hangingPunct="1"/>
              <a:t>20</a:t>
            </a:fld>
            <a:endParaRPr lang="en-GB" smtClean="0">
              <a:solidFill>
                <a:srgbClr val="4E5B6F"/>
              </a:solidFill>
            </a:endParaRPr>
          </a:p>
        </p:txBody>
      </p:sp>
      <p:sp>
        <p:nvSpPr>
          <p:cNvPr id="2765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4E5B6F"/>
                </a:solidFill>
              </a:rPr>
              <a:t>Dr. Wira D. Hariyadi</a:t>
            </a:r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3810000"/>
            <a:ext cx="3200400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1219200"/>
            <a:ext cx="25146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53000" y="3886200"/>
            <a:ext cx="22860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738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457200" y="212725"/>
          <a:ext cx="82296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marL="742950" indent="-28575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marL="11430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marL="16002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marL="20574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defTabSz="45720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Blip>
                <a:blip r:embed="rId8"/>
              </a:buBlip>
            </a:pPr>
            <a:r>
              <a:rPr lang="en-GB" sz="3200">
                <a:solidFill>
                  <a:prstClr val="black"/>
                </a:solidFill>
                <a:latin typeface="Calibri" pitchFamily="32" charset="0"/>
              </a:rPr>
              <a:t>Mekanisme kerja : menghambat sintesis dinding sel mikroba</a:t>
            </a:r>
          </a:p>
          <a:p>
            <a:pPr defTabSz="45720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Blip>
                <a:blip r:embed="rId8"/>
              </a:buBlip>
            </a:pPr>
            <a:r>
              <a:rPr lang="en-GB" sz="3200">
                <a:solidFill>
                  <a:prstClr val="black"/>
                </a:solidFill>
                <a:latin typeface="Calibri" pitchFamily="32" charset="0"/>
              </a:rPr>
              <a:t>Aktif terhadap bakteri gram + dan -, tetapi masing-masing derivat bervariasi</a:t>
            </a:r>
          </a:p>
          <a:p>
            <a:pPr defTabSz="45720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Blip>
                <a:blip r:embed="rId8"/>
              </a:buBlip>
            </a:pPr>
            <a:r>
              <a:rPr lang="en-GB" sz="3200">
                <a:solidFill>
                  <a:prstClr val="black"/>
                </a:solidFill>
                <a:latin typeface="Calibri" pitchFamily="32" charset="0"/>
              </a:rPr>
              <a:t>Efek samping : reaksi alergi</a:t>
            </a:r>
          </a:p>
          <a:p>
            <a:pPr defTabSz="45720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Blip>
                <a:blip r:embed="rId8"/>
              </a:buBlip>
            </a:pPr>
            <a:r>
              <a:rPr lang="en-GB" sz="3200">
                <a:solidFill>
                  <a:prstClr val="black"/>
                </a:solidFill>
                <a:latin typeface="Calibri" pitchFamily="32" charset="0"/>
              </a:rPr>
              <a:t>Sefalosporin hanya digunakan untuk infeksi yang berat atau tidak dapat diobati dengan antimikroba yang lain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fld id="{4EE464BA-4D81-4A2A-A79F-A15C01D88F44}" type="slidenum">
              <a:rPr lang="en-GB" smtClean="0">
                <a:solidFill>
                  <a:srgbClr val="4E5B6F"/>
                </a:solidFill>
              </a:rPr>
              <a:pPr eaLnBrk="1" hangingPunct="1"/>
              <a:t>21</a:t>
            </a:fld>
            <a:endParaRPr lang="en-GB" smtClean="0">
              <a:solidFill>
                <a:srgbClr val="4E5B6F"/>
              </a:solidFill>
            </a:endParaRPr>
          </a:p>
        </p:txBody>
      </p:sp>
      <p:sp>
        <p:nvSpPr>
          <p:cNvPr id="2867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4E5B6F"/>
                </a:solidFill>
              </a:rPr>
              <a:t>Dr. Wira D. Hariyadi</a:t>
            </a:r>
          </a:p>
        </p:txBody>
      </p:sp>
    </p:spTree>
    <p:extLst>
      <p:ext uri="{BB962C8B-B14F-4D97-AF65-F5344CB8AC3E}">
        <p14:creationId xmlns:p14="http://schemas.microsoft.com/office/powerpoint/2010/main" val="1620019811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457200" y="212725"/>
            <a:ext cx="8229600" cy="62547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Calibri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400" dirty="0">
                <a:solidFill>
                  <a:prstClr val="black"/>
                </a:solidFill>
                <a:latin typeface="Berlin Sans FB" pitchFamily="34" charset="0"/>
                <a:cs typeface="Arial Unicode MS" charset="0"/>
              </a:rPr>
              <a:t>JENIS CEPHALOSPORIN</a:t>
            </a:r>
          </a:p>
        </p:txBody>
      </p:sp>
      <p:grpSp>
        <p:nvGrpSpPr>
          <p:cNvPr id="29699" name="Group 2"/>
          <p:cNvGrpSpPr>
            <a:grpSpLocks/>
          </p:cNvGrpSpPr>
          <p:nvPr/>
        </p:nvGrpSpPr>
        <p:grpSpPr bwMode="auto">
          <a:xfrm>
            <a:off x="457200" y="914400"/>
            <a:ext cx="8228013" cy="5856288"/>
            <a:chOff x="288" y="576"/>
            <a:chExt cx="5183" cy="3689"/>
          </a:xfrm>
        </p:grpSpPr>
        <p:sp>
          <p:nvSpPr>
            <p:cNvPr id="29702" name="Rectangle 3"/>
            <p:cNvSpPr>
              <a:spLocks noChangeArrowheads="1"/>
            </p:cNvSpPr>
            <p:nvPr/>
          </p:nvSpPr>
          <p:spPr bwMode="auto">
            <a:xfrm>
              <a:off x="288" y="576"/>
              <a:ext cx="1728" cy="234"/>
            </a:xfrm>
            <a:prstGeom prst="rect">
              <a:avLst/>
            </a:prstGeom>
            <a:solidFill>
              <a:srgbClr val="4F81BD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Calibri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>
                  <a:solidFill>
                    <a:srgbClr val="FFFFFF"/>
                  </a:solidFill>
                  <a:latin typeface="Calibri" pitchFamily="32" charset="0"/>
                  <a:cs typeface="Arial Unicode MS" charset="0"/>
                </a:rPr>
                <a:t>Jenis sefalosporin</a:t>
              </a:r>
            </a:p>
          </p:txBody>
        </p:sp>
        <p:sp>
          <p:nvSpPr>
            <p:cNvPr id="29703" name="Rectangle 4"/>
            <p:cNvSpPr>
              <a:spLocks noChangeArrowheads="1"/>
            </p:cNvSpPr>
            <p:nvPr/>
          </p:nvSpPr>
          <p:spPr bwMode="auto">
            <a:xfrm>
              <a:off x="2016" y="576"/>
              <a:ext cx="1728" cy="234"/>
            </a:xfrm>
            <a:prstGeom prst="rect">
              <a:avLst/>
            </a:prstGeom>
            <a:solidFill>
              <a:srgbClr val="4F81BD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Calibri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>
                  <a:solidFill>
                    <a:srgbClr val="FFFFFF"/>
                  </a:solidFill>
                  <a:latin typeface="Calibri" pitchFamily="32" charset="0"/>
                  <a:cs typeface="Arial Unicode MS" charset="0"/>
                </a:rPr>
                <a:t>aktivitas</a:t>
              </a:r>
            </a:p>
          </p:txBody>
        </p:sp>
        <p:sp>
          <p:nvSpPr>
            <p:cNvPr id="29704" name="Rectangle 5"/>
            <p:cNvSpPr>
              <a:spLocks noChangeArrowheads="1"/>
            </p:cNvSpPr>
            <p:nvPr/>
          </p:nvSpPr>
          <p:spPr bwMode="auto">
            <a:xfrm>
              <a:off x="3744" y="576"/>
              <a:ext cx="1728" cy="234"/>
            </a:xfrm>
            <a:prstGeom prst="rect">
              <a:avLst/>
            </a:prstGeom>
            <a:solidFill>
              <a:srgbClr val="4F81BD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Calibri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>
                  <a:solidFill>
                    <a:srgbClr val="FFFFFF"/>
                  </a:solidFill>
                  <a:latin typeface="Calibri" pitchFamily="32" charset="0"/>
                  <a:cs typeface="Arial Unicode MS" charset="0"/>
                </a:rPr>
                <a:t>Cara pemberian</a:t>
              </a:r>
            </a:p>
          </p:txBody>
        </p:sp>
        <p:sp>
          <p:nvSpPr>
            <p:cNvPr id="29705" name="Rectangle 6"/>
            <p:cNvSpPr>
              <a:spLocks noChangeArrowheads="1"/>
            </p:cNvSpPr>
            <p:nvPr/>
          </p:nvSpPr>
          <p:spPr bwMode="auto">
            <a:xfrm>
              <a:off x="288" y="810"/>
              <a:ext cx="1728" cy="1267"/>
            </a:xfrm>
            <a:prstGeom prst="rect">
              <a:avLst/>
            </a:prstGeom>
            <a:solidFill>
              <a:srgbClr val="D0D8E8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000000"/>
                  </a:solidFill>
                  <a:latin typeface="Calibri" pitchFamily="32" charset="0"/>
                  <a:cs typeface="Arial Unicode MS" charset="0"/>
                </a:rPr>
                <a:t>Generasi pertama </a:t>
              </a: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itchFamily="32" charset="0"/>
                <a:buChar char="-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000000"/>
                  </a:solidFill>
                  <a:latin typeface="Calibri" pitchFamily="32" charset="0"/>
                  <a:cs typeface="Arial Unicode MS" charset="0"/>
                </a:rPr>
                <a:t>Sefalotin</a:t>
              </a: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itchFamily="32" charset="0"/>
                <a:buChar char="-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000000"/>
                  </a:solidFill>
                  <a:latin typeface="Calibri" pitchFamily="32" charset="0"/>
                  <a:cs typeface="Arial Unicode MS" charset="0"/>
                </a:rPr>
                <a:t>Sefapirin</a:t>
              </a: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itchFamily="32" charset="0"/>
                <a:buChar char="-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000000"/>
                  </a:solidFill>
                  <a:latin typeface="Calibri" pitchFamily="32" charset="0"/>
                  <a:cs typeface="Arial Unicode MS" charset="0"/>
                </a:rPr>
                <a:t>Sefazolin</a:t>
              </a: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itchFamily="32" charset="0"/>
                <a:buChar char="-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000000"/>
                  </a:solidFill>
                  <a:latin typeface="Calibri" pitchFamily="32" charset="0"/>
                  <a:cs typeface="Arial Unicode MS" charset="0"/>
                </a:rPr>
                <a:t>Sefaleksin</a:t>
              </a: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itchFamily="32" charset="0"/>
                <a:buChar char="-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000000"/>
                  </a:solidFill>
                  <a:latin typeface="Calibri" pitchFamily="32" charset="0"/>
                  <a:cs typeface="Arial Unicode MS" charset="0"/>
                </a:rPr>
                <a:t>Sefradin</a:t>
              </a: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itchFamily="32" charset="0"/>
                <a:buChar char="-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000000"/>
                  </a:solidFill>
                  <a:latin typeface="Calibri" pitchFamily="32" charset="0"/>
                  <a:cs typeface="Arial Unicode MS" charset="0"/>
                </a:rPr>
                <a:t>sefadroksil</a:t>
              </a:r>
            </a:p>
          </p:txBody>
        </p:sp>
        <p:sp>
          <p:nvSpPr>
            <p:cNvPr id="29706" name="Rectangle 7"/>
            <p:cNvSpPr>
              <a:spLocks noChangeArrowheads="1"/>
            </p:cNvSpPr>
            <p:nvPr/>
          </p:nvSpPr>
          <p:spPr bwMode="auto">
            <a:xfrm>
              <a:off x="2016" y="810"/>
              <a:ext cx="1728" cy="1267"/>
            </a:xfrm>
            <a:prstGeom prst="rect">
              <a:avLst/>
            </a:prstGeom>
            <a:solidFill>
              <a:srgbClr val="D0D8E8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000000"/>
                  </a:solidFill>
                  <a:latin typeface="Calibri" pitchFamily="32" charset="0"/>
                  <a:cs typeface="Arial Unicode MS" charset="0"/>
                </a:rPr>
                <a:t>Spektrum luas, S. aureus, streptokokus, clostridium, C. diphteriae</a:t>
              </a:r>
            </a:p>
          </p:txBody>
        </p:sp>
        <p:sp>
          <p:nvSpPr>
            <p:cNvPr id="29707" name="Rectangle 8"/>
            <p:cNvSpPr>
              <a:spLocks noChangeArrowheads="1"/>
            </p:cNvSpPr>
            <p:nvPr/>
          </p:nvSpPr>
          <p:spPr bwMode="auto">
            <a:xfrm>
              <a:off x="3744" y="810"/>
              <a:ext cx="1728" cy="1267"/>
            </a:xfrm>
            <a:prstGeom prst="rect">
              <a:avLst/>
            </a:prstGeom>
            <a:solidFill>
              <a:srgbClr val="D0D8E8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>
                <a:solidFill>
                  <a:srgbClr val="000000"/>
                </a:solidFill>
                <a:latin typeface="Calibri" pitchFamily="32" charset="0"/>
                <a:cs typeface="Arial Unicode MS" charset="0"/>
              </a:endParaRP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000000"/>
                  </a:solidFill>
                  <a:latin typeface="Calibri" pitchFamily="32" charset="0"/>
                  <a:cs typeface="Arial Unicode MS" charset="0"/>
                </a:rPr>
                <a:t>IV &amp; IM</a:t>
              </a: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000000"/>
                  </a:solidFill>
                  <a:latin typeface="Calibri" pitchFamily="32" charset="0"/>
                  <a:cs typeface="Arial Unicode MS" charset="0"/>
                </a:rPr>
                <a:t>IV &amp; IM</a:t>
              </a: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000000"/>
                  </a:solidFill>
                  <a:latin typeface="Calibri" pitchFamily="32" charset="0"/>
                  <a:cs typeface="Arial Unicode MS" charset="0"/>
                </a:rPr>
                <a:t>IV &amp; IM</a:t>
              </a: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000000"/>
                  </a:solidFill>
                  <a:latin typeface="Calibri" pitchFamily="32" charset="0"/>
                  <a:cs typeface="Arial Unicode MS" charset="0"/>
                </a:rPr>
                <a:t>Oral</a:t>
              </a: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000000"/>
                  </a:solidFill>
                  <a:latin typeface="Calibri" pitchFamily="32" charset="0"/>
                  <a:cs typeface="Arial Unicode MS" charset="0"/>
                </a:rPr>
                <a:t>Oral, IV, IM</a:t>
              </a: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000000"/>
                  </a:solidFill>
                  <a:latin typeface="Calibri" pitchFamily="32" charset="0"/>
                  <a:cs typeface="Arial Unicode MS" charset="0"/>
                </a:rPr>
                <a:t>oral</a:t>
              </a:r>
            </a:p>
          </p:txBody>
        </p:sp>
        <p:sp>
          <p:nvSpPr>
            <p:cNvPr id="29708" name="Rectangle 9"/>
            <p:cNvSpPr>
              <a:spLocks noChangeArrowheads="1"/>
            </p:cNvSpPr>
            <p:nvPr/>
          </p:nvSpPr>
          <p:spPr bwMode="auto">
            <a:xfrm>
              <a:off x="288" y="2077"/>
              <a:ext cx="1728" cy="1267"/>
            </a:xfrm>
            <a:prstGeom prst="rect">
              <a:avLst/>
            </a:prstGeom>
            <a:solidFill>
              <a:srgbClr val="E9EDF4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000000"/>
                  </a:solidFill>
                  <a:latin typeface="Calibri" pitchFamily="32" charset="0"/>
                  <a:cs typeface="Arial Unicode MS" charset="0"/>
                </a:rPr>
                <a:t>Generasi kedua</a:t>
              </a: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itchFamily="32" charset="0"/>
                <a:buChar char="-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000000"/>
                  </a:solidFill>
                  <a:latin typeface="Calibri" pitchFamily="32" charset="0"/>
                  <a:cs typeface="Arial Unicode MS" charset="0"/>
                </a:rPr>
                <a:t>Sefamandol</a:t>
              </a: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itchFamily="32" charset="0"/>
                <a:buChar char="-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000000"/>
                  </a:solidFill>
                  <a:latin typeface="Calibri" pitchFamily="32" charset="0"/>
                  <a:cs typeface="Arial Unicode MS" charset="0"/>
                </a:rPr>
                <a:t>Sefoksitin</a:t>
              </a: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itchFamily="32" charset="0"/>
                <a:buChar char="-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000000"/>
                  </a:solidFill>
                  <a:latin typeface="Calibri" pitchFamily="32" charset="0"/>
                  <a:cs typeface="Arial Unicode MS" charset="0"/>
                </a:rPr>
                <a:t>Sefaklor</a:t>
              </a: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itchFamily="32" charset="0"/>
                <a:buChar char="-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000000"/>
                  </a:solidFill>
                  <a:latin typeface="Calibri" pitchFamily="32" charset="0"/>
                  <a:cs typeface="Arial Unicode MS" charset="0"/>
                </a:rPr>
                <a:t>Sefuroksin</a:t>
              </a: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itchFamily="32" charset="0"/>
                <a:buChar char="-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000000"/>
                  </a:solidFill>
                  <a:latin typeface="Calibri" pitchFamily="32" charset="0"/>
                  <a:cs typeface="Arial Unicode MS" charset="0"/>
                </a:rPr>
                <a:t>Sefonisid</a:t>
              </a: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itchFamily="32" charset="0"/>
                <a:buChar char="-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000000"/>
                  </a:solidFill>
                  <a:latin typeface="Calibri" pitchFamily="32" charset="0"/>
                  <a:cs typeface="Arial Unicode MS" charset="0"/>
                </a:rPr>
                <a:t>seforamid</a:t>
              </a:r>
            </a:p>
          </p:txBody>
        </p:sp>
        <p:sp>
          <p:nvSpPr>
            <p:cNvPr id="29709" name="Rectangle 10"/>
            <p:cNvSpPr>
              <a:spLocks noChangeArrowheads="1"/>
            </p:cNvSpPr>
            <p:nvPr/>
          </p:nvSpPr>
          <p:spPr bwMode="auto">
            <a:xfrm>
              <a:off x="2016" y="2077"/>
              <a:ext cx="1728" cy="1267"/>
            </a:xfrm>
            <a:prstGeom prst="rect">
              <a:avLst/>
            </a:prstGeom>
            <a:solidFill>
              <a:srgbClr val="E9EDF4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000000"/>
                  </a:solidFill>
                  <a:latin typeface="Calibri" pitchFamily="32" charset="0"/>
                  <a:cs typeface="Arial Unicode MS" charset="0"/>
                </a:rPr>
                <a:t>Lebih aktif terhadap gram (-), H. influenzae, E. coli, Klebsiella</a:t>
              </a:r>
            </a:p>
          </p:txBody>
        </p:sp>
        <p:sp>
          <p:nvSpPr>
            <p:cNvPr id="29710" name="Rectangle 11"/>
            <p:cNvSpPr>
              <a:spLocks noChangeArrowheads="1"/>
            </p:cNvSpPr>
            <p:nvPr/>
          </p:nvSpPr>
          <p:spPr bwMode="auto">
            <a:xfrm>
              <a:off x="3744" y="2077"/>
              <a:ext cx="1728" cy="1267"/>
            </a:xfrm>
            <a:prstGeom prst="rect">
              <a:avLst/>
            </a:prstGeom>
            <a:solidFill>
              <a:srgbClr val="E9EDF4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>
                <a:solidFill>
                  <a:srgbClr val="000000"/>
                </a:solidFill>
                <a:latin typeface="Calibri" pitchFamily="32" charset="0"/>
                <a:cs typeface="Arial Unicode MS" charset="0"/>
              </a:endParaRP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000000"/>
                  </a:solidFill>
                  <a:latin typeface="Calibri" pitchFamily="32" charset="0"/>
                  <a:cs typeface="Arial Unicode MS" charset="0"/>
                </a:rPr>
                <a:t>IV dan IM</a:t>
              </a: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000000"/>
                  </a:solidFill>
                  <a:latin typeface="Calibri" pitchFamily="32" charset="0"/>
                  <a:cs typeface="Arial Unicode MS" charset="0"/>
                </a:rPr>
                <a:t>IV &amp; IM</a:t>
              </a: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>
                <a:solidFill>
                  <a:srgbClr val="000000"/>
                </a:solidFill>
                <a:latin typeface="Calibri" pitchFamily="32" charset="0"/>
                <a:cs typeface="Arial Unicode MS" charset="0"/>
              </a:endParaRP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000000"/>
                  </a:solidFill>
                  <a:latin typeface="Calibri" pitchFamily="32" charset="0"/>
                  <a:cs typeface="Arial Unicode MS" charset="0"/>
                </a:rPr>
                <a:t>oral</a:t>
              </a:r>
            </a:p>
          </p:txBody>
        </p:sp>
        <p:sp>
          <p:nvSpPr>
            <p:cNvPr id="29711" name="Rectangle 12"/>
            <p:cNvSpPr>
              <a:spLocks noChangeArrowheads="1"/>
            </p:cNvSpPr>
            <p:nvPr/>
          </p:nvSpPr>
          <p:spPr bwMode="auto">
            <a:xfrm>
              <a:off x="288" y="3344"/>
              <a:ext cx="1728" cy="922"/>
            </a:xfrm>
            <a:prstGeom prst="rect">
              <a:avLst/>
            </a:prstGeom>
            <a:solidFill>
              <a:srgbClr val="D0D8E8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000000"/>
                  </a:solidFill>
                  <a:latin typeface="Calibri" pitchFamily="32" charset="0"/>
                  <a:cs typeface="Arial Unicode MS" charset="0"/>
                </a:rPr>
                <a:t>Generasi ketiga</a:t>
              </a: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itchFamily="32" charset="0"/>
                <a:buChar char="-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000000"/>
                  </a:solidFill>
                  <a:latin typeface="Calibri" pitchFamily="32" charset="0"/>
                  <a:cs typeface="Arial Unicode MS" charset="0"/>
                </a:rPr>
                <a:t>Sefotaksim</a:t>
              </a: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itchFamily="32" charset="0"/>
                <a:buChar char="-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000000"/>
                  </a:solidFill>
                  <a:latin typeface="Calibri" pitchFamily="32" charset="0"/>
                  <a:cs typeface="Arial Unicode MS" charset="0"/>
                </a:rPr>
                <a:t>Moksalaktam</a:t>
              </a: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itchFamily="32" charset="0"/>
                <a:buChar char="-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000000"/>
                  </a:solidFill>
                  <a:latin typeface="Calibri" pitchFamily="32" charset="0"/>
                  <a:cs typeface="Arial Unicode MS" charset="0"/>
                </a:rPr>
                <a:t>Seftriakson</a:t>
              </a: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itchFamily="32" charset="0"/>
                <a:buChar char="-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000000"/>
                  </a:solidFill>
                  <a:latin typeface="Calibri" pitchFamily="32" charset="0"/>
                  <a:cs typeface="Arial Unicode MS" charset="0"/>
                </a:rPr>
                <a:t>sefoperazon</a:t>
              </a:r>
            </a:p>
          </p:txBody>
        </p:sp>
        <p:sp>
          <p:nvSpPr>
            <p:cNvPr id="29712" name="Rectangle 13"/>
            <p:cNvSpPr>
              <a:spLocks noChangeArrowheads="1"/>
            </p:cNvSpPr>
            <p:nvPr/>
          </p:nvSpPr>
          <p:spPr bwMode="auto">
            <a:xfrm>
              <a:off x="2016" y="3344"/>
              <a:ext cx="1728" cy="922"/>
            </a:xfrm>
            <a:prstGeom prst="rect">
              <a:avLst/>
            </a:prstGeom>
            <a:solidFill>
              <a:srgbClr val="D0D8E8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000000"/>
                  </a:solidFill>
                  <a:latin typeface="Calibri" pitchFamily="32" charset="0"/>
                  <a:cs typeface="Arial Unicode MS" charset="0"/>
                </a:rPr>
                <a:t>Efektif untuk Enterobactericeaae, Ps. aeruginosa</a:t>
              </a:r>
            </a:p>
          </p:txBody>
        </p:sp>
        <p:sp>
          <p:nvSpPr>
            <p:cNvPr id="29713" name="Rectangle 14"/>
            <p:cNvSpPr>
              <a:spLocks noChangeArrowheads="1"/>
            </p:cNvSpPr>
            <p:nvPr/>
          </p:nvSpPr>
          <p:spPr bwMode="auto">
            <a:xfrm>
              <a:off x="3744" y="3344"/>
              <a:ext cx="1728" cy="922"/>
            </a:xfrm>
            <a:prstGeom prst="rect">
              <a:avLst/>
            </a:prstGeom>
            <a:solidFill>
              <a:srgbClr val="D0D8E8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>
                <a:solidFill>
                  <a:srgbClr val="000000"/>
                </a:solidFill>
                <a:latin typeface="Calibri" pitchFamily="32" charset="0"/>
                <a:cs typeface="Arial Unicode MS" charset="0"/>
              </a:endParaRP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000000"/>
                  </a:solidFill>
                  <a:latin typeface="Calibri" pitchFamily="32" charset="0"/>
                  <a:cs typeface="Arial Unicode MS" charset="0"/>
                </a:rPr>
                <a:t>IV &amp; IM</a:t>
              </a: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000000"/>
                  </a:solidFill>
                  <a:latin typeface="Calibri" pitchFamily="32" charset="0"/>
                  <a:cs typeface="Arial Unicode MS" charset="0"/>
                </a:rPr>
                <a:t>IV  &amp; IM</a:t>
              </a: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000000"/>
                  </a:solidFill>
                  <a:latin typeface="Calibri" pitchFamily="32" charset="0"/>
                  <a:cs typeface="Arial Unicode MS" charset="0"/>
                </a:rPr>
                <a:t>IV &amp; IM</a:t>
              </a: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000000"/>
                  </a:solidFill>
                  <a:latin typeface="Calibri" pitchFamily="32" charset="0"/>
                  <a:cs typeface="Arial Unicode MS" charset="0"/>
                </a:rPr>
                <a:t>IV &amp; IM</a:t>
              </a:r>
            </a:p>
          </p:txBody>
        </p:sp>
        <p:sp>
          <p:nvSpPr>
            <p:cNvPr id="29714" name="Line 15"/>
            <p:cNvSpPr>
              <a:spLocks noChangeShapeType="1"/>
            </p:cNvSpPr>
            <p:nvPr/>
          </p:nvSpPr>
          <p:spPr bwMode="auto">
            <a:xfrm>
              <a:off x="2016" y="576"/>
              <a:ext cx="1" cy="3690"/>
            </a:xfrm>
            <a:prstGeom prst="line">
              <a:avLst/>
            </a:prstGeom>
            <a:noFill/>
            <a:ln w="12600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</a:pPr>
              <a:endParaRPr lang="id-ID">
                <a:solidFill>
                  <a:prstClr val="white"/>
                </a:solidFill>
                <a:latin typeface="Arial" charset="0"/>
                <a:cs typeface="Arial Unicode MS" charset="0"/>
              </a:endParaRPr>
            </a:p>
          </p:txBody>
        </p:sp>
        <p:sp>
          <p:nvSpPr>
            <p:cNvPr id="29715" name="Line 16"/>
            <p:cNvSpPr>
              <a:spLocks noChangeShapeType="1"/>
            </p:cNvSpPr>
            <p:nvPr/>
          </p:nvSpPr>
          <p:spPr bwMode="auto">
            <a:xfrm>
              <a:off x="3744" y="576"/>
              <a:ext cx="1" cy="3690"/>
            </a:xfrm>
            <a:prstGeom prst="line">
              <a:avLst/>
            </a:prstGeom>
            <a:noFill/>
            <a:ln w="12600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</a:pPr>
              <a:endParaRPr lang="id-ID">
                <a:solidFill>
                  <a:prstClr val="white"/>
                </a:solidFill>
                <a:latin typeface="Arial" charset="0"/>
                <a:cs typeface="Arial Unicode MS" charset="0"/>
              </a:endParaRPr>
            </a:p>
          </p:txBody>
        </p:sp>
        <p:sp>
          <p:nvSpPr>
            <p:cNvPr id="29716" name="Line 17"/>
            <p:cNvSpPr>
              <a:spLocks noChangeShapeType="1"/>
            </p:cNvSpPr>
            <p:nvPr/>
          </p:nvSpPr>
          <p:spPr bwMode="auto">
            <a:xfrm>
              <a:off x="288" y="810"/>
              <a:ext cx="5184" cy="1"/>
            </a:xfrm>
            <a:prstGeom prst="line">
              <a:avLst/>
            </a:prstGeom>
            <a:noFill/>
            <a:ln w="38160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</a:pPr>
              <a:endParaRPr lang="id-ID">
                <a:solidFill>
                  <a:prstClr val="white"/>
                </a:solidFill>
                <a:latin typeface="Arial" charset="0"/>
                <a:cs typeface="Arial Unicode MS" charset="0"/>
              </a:endParaRPr>
            </a:p>
          </p:txBody>
        </p:sp>
        <p:sp>
          <p:nvSpPr>
            <p:cNvPr id="29717" name="Line 18"/>
            <p:cNvSpPr>
              <a:spLocks noChangeShapeType="1"/>
            </p:cNvSpPr>
            <p:nvPr/>
          </p:nvSpPr>
          <p:spPr bwMode="auto">
            <a:xfrm>
              <a:off x="288" y="2077"/>
              <a:ext cx="5184" cy="1"/>
            </a:xfrm>
            <a:prstGeom prst="line">
              <a:avLst/>
            </a:prstGeom>
            <a:noFill/>
            <a:ln w="12600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</a:pPr>
              <a:endParaRPr lang="id-ID">
                <a:solidFill>
                  <a:prstClr val="white"/>
                </a:solidFill>
                <a:latin typeface="Arial" charset="0"/>
                <a:cs typeface="Arial Unicode MS" charset="0"/>
              </a:endParaRPr>
            </a:p>
          </p:txBody>
        </p:sp>
        <p:sp>
          <p:nvSpPr>
            <p:cNvPr id="29718" name="Line 19"/>
            <p:cNvSpPr>
              <a:spLocks noChangeShapeType="1"/>
            </p:cNvSpPr>
            <p:nvPr/>
          </p:nvSpPr>
          <p:spPr bwMode="auto">
            <a:xfrm>
              <a:off x="288" y="3344"/>
              <a:ext cx="5184" cy="1"/>
            </a:xfrm>
            <a:prstGeom prst="line">
              <a:avLst/>
            </a:prstGeom>
            <a:noFill/>
            <a:ln w="12600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</a:pPr>
              <a:endParaRPr lang="id-ID">
                <a:solidFill>
                  <a:prstClr val="white"/>
                </a:solidFill>
                <a:latin typeface="Arial" charset="0"/>
                <a:cs typeface="Arial Unicode MS" charset="0"/>
              </a:endParaRPr>
            </a:p>
          </p:txBody>
        </p:sp>
        <p:sp>
          <p:nvSpPr>
            <p:cNvPr id="29719" name="Line 20"/>
            <p:cNvSpPr>
              <a:spLocks noChangeShapeType="1"/>
            </p:cNvSpPr>
            <p:nvPr/>
          </p:nvSpPr>
          <p:spPr bwMode="auto">
            <a:xfrm>
              <a:off x="288" y="576"/>
              <a:ext cx="1" cy="3690"/>
            </a:xfrm>
            <a:prstGeom prst="line">
              <a:avLst/>
            </a:prstGeom>
            <a:noFill/>
            <a:ln w="12600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</a:pPr>
              <a:endParaRPr lang="id-ID">
                <a:solidFill>
                  <a:prstClr val="white"/>
                </a:solidFill>
                <a:latin typeface="Arial" charset="0"/>
                <a:cs typeface="Arial Unicode MS" charset="0"/>
              </a:endParaRPr>
            </a:p>
          </p:txBody>
        </p:sp>
        <p:sp>
          <p:nvSpPr>
            <p:cNvPr id="29720" name="Line 21"/>
            <p:cNvSpPr>
              <a:spLocks noChangeShapeType="1"/>
            </p:cNvSpPr>
            <p:nvPr/>
          </p:nvSpPr>
          <p:spPr bwMode="auto">
            <a:xfrm>
              <a:off x="5472" y="576"/>
              <a:ext cx="1" cy="3690"/>
            </a:xfrm>
            <a:prstGeom prst="line">
              <a:avLst/>
            </a:prstGeom>
            <a:noFill/>
            <a:ln w="12600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</a:pPr>
              <a:endParaRPr lang="id-ID">
                <a:solidFill>
                  <a:prstClr val="white"/>
                </a:solidFill>
                <a:latin typeface="Arial" charset="0"/>
                <a:cs typeface="Arial Unicode MS" charset="0"/>
              </a:endParaRPr>
            </a:p>
          </p:txBody>
        </p:sp>
        <p:sp>
          <p:nvSpPr>
            <p:cNvPr id="29721" name="Line 22"/>
            <p:cNvSpPr>
              <a:spLocks noChangeShapeType="1"/>
            </p:cNvSpPr>
            <p:nvPr/>
          </p:nvSpPr>
          <p:spPr bwMode="auto">
            <a:xfrm>
              <a:off x="288" y="576"/>
              <a:ext cx="5184" cy="1"/>
            </a:xfrm>
            <a:prstGeom prst="line">
              <a:avLst/>
            </a:prstGeom>
            <a:noFill/>
            <a:ln w="12600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</a:pPr>
              <a:endParaRPr lang="id-ID">
                <a:solidFill>
                  <a:prstClr val="white"/>
                </a:solidFill>
                <a:latin typeface="Arial" charset="0"/>
                <a:cs typeface="Arial Unicode MS" charset="0"/>
              </a:endParaRPr>
            </a:p>
          </p:txBody>
        </p:sp>
        <p:sp>
          <p:nvSpPr>
            <p:cNvPr id="29722" name="Line 23"/>
            <p:cNvSpPr>
              <a:spLocks noChangeShapeType="1"/>
            </p:cNvSpPr>
            <p:nvPr/>
          </p:nvSpPr>
          <p:spPr bwMode="auto">
            <a:xfrm>
              <a:off x="288" y="4266"/>
              <a:ext cx="5184" cy="1"/>
            </a:xfrm>
            <a:prstGeom prst="line">
              <a:avLst/>
            </a:prstGeom>
            <a:noFill/>
            <a:ln w="12600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</a:pPr>
              <a:endParaRPr lang="id-ID">
                <a:solidFill>
                  <a:prstClr val="white"/>
                </a:solidFill>
                <a:latin typeface="Arial" charset="0"/>
                <a:cs typeface="Arial Unicode MS" charset="0"/>
              </a:endParaRPr>
            </a:p>
          </p:txBody>
        </p:sp>
      </p:grpSp>
      <p:sp>
        <p:nvSpPr>
          <p:cNvPr id="29700" name="Slide Number Placeholder 2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fld id="{2C7ED89D-0BBD-4094-A641-75EAA401DA05}" type="slidenum">
              <a:rPr lang="en-GB" smtClean="0">
                <a:solidFill>
                  <a:srgbClr val="4E5B6F"/>
                </a:solidFill>
              </a:rPr>
              <a:pPr eaLnBrk="1" hangingPunct="1"/>
              <a:t>22</a:t>
            </a:fld>
            <a:endParaRPr lang="en-GB" smtClean="0">
              <a:solidFill>
                <a:srgbClr val="4E5B6F"/>
              </a:solidFill>
            </a:endParaRPr>
          </a:p>
        </p:txBody>
      </p:sp>
      <p:sp>
        <p:nvSpPr>
          <p:cNvPr id="29701" name="Footer Placeholder 2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4E5B6F"/>
                </a:solidFill>
              </a:rPr>
              <a:t>Dr. Wira D. Hariyadi</a:t>
            </a:r>
          </a:p>
        </p:txBody>
      </p:sp>
    </p:spTree>
    <p:extLst>
      <p:ext uri="{BB962C8B-B14F-4D97-AF65-F5344CB8AC3E}">
        <p14:creationId xmlns:p14="http://schemas.microsoft.com/office/powerpoint/2010/main" val="3760870230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763"/>
            <a:ext cx="4038600" cy="914400"/>
          </a:xfrm>
          <a:solidFill>
            <a:srgbClr val="FFFF00"/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b="1" dirty="0" smtClean="0">
                <a:solidFill>
                  <a:srgbClr val="C00000"/>
                </a:solidFill>
                <a:latin typeface="Cooper Black" pitchFamily="18" charset="0"/>
              </a:rPr>
              <a:t>TETRASIKLIN</a:t>
            </a:r>
            <a:br>
              <a:rPr lang="en-GB" b="1" dirty="0" smtClean="0">
                <a:solidFill>
                  <a:srgbClr val="C00000"/>
                </a:solidFill>
                <a:latin typeface="Cooper Black" pitchFamily="18" charset="0"/>
              </a:rPr>
            </a:br>
            <a:endParaRPr lang="en-US" dirty="0">
              <a:solidFill>
                <a:schemeClr val="tx2">
                  <a:satMod val="200000"/>
                </a:schemeClr>
              </a:solidFill>
              <a:latin typeface="Cooper Black" pitchFamily="18" charset="0"/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772400" cy="4572000"/>
          </a:xfrm>
        </p:spPr>
        <p:txBody>
          <a:bodyPr/>
          <a:lstStyle/>
          <a:p>
            <a:pPr eaLnBrk="1" hangingPunct="1"/>
            <a:r>
              <a:rPr lang="en-US" smtClean="0"/>
              <a:t>Basa yg sukar larut air, tapi bentuk garam </a:t>
            </a:r>
            <a:r>
              <a:rPr lang="pt-BR" smtClean="0"/>
              <a:t>natrium atau garam HCl mudah larut.</a:t>
            </a:r>
          </a:p>
          <a:p>
            <a:pPr eaLnBrk="1" hangingPunct="1"/>
            <a:r>
              <a:rPr lang="nl-NL" smtClean="0"/>
              <a:t>Dalam keadaan kering, bentuk basa dan </a:t>
            </a:r>
            <a:r>
              <a:rPr lang="en-US" smtClean="0"/>
              <a:t>garam HCl relatif stabil.</a:t>
            </a:r>
          </a:p>
          <a:p>
            <a:pPr eaLnBrk="1" hangingPunct="1"/>
            <a:r>
              <a:rPr lang="en-US" smtClean="0"/>
              <a:t>Dalam larutan kurang stabil sehingga cepat berkurang potensinya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fld id="{DDDBB3AA-BC29-46BA-9752-AD1AE916F5D1}" type="slidenum">
              <a:rPr lang="en-GB" smtClean="0">
                <a:solidFill>
                  <a:srgbClr val="4E5B6F"/>
                </a:solidFill>
              </a:rPr>
              <a:pPr eaLnBrk="1" hangingPunct="1"/>
              <a:t>23</a:t>
            </a:fld>
            <a:endParaRPr lang="en-GB" smtClean="0">
              <a:solidFill>
                <a:srgbClr val="4E5B6F"/>
              </a:solidFill>
            </a:endParaRPr>
          </a:p>
        </p:txBody>
      </p:sp>
      <p:sp>
        <p:nvSpPr>
          <p:cNvPr id="3072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4E5B6F"/>
                </a:solidFill>
              </a:rPr>
              <a:t>Dr. Wira D. Hariyadi</a:t>
            </a:r>
          </a:p>
        </p:txBody>
      </p:sp>
    </p:spTree>
    <p:extLst>
      <p:ext uri="{BB962C8B-B14F-4D97-AF65-F5344CB8AC3E}">
        <p14:creationId xmlns:p14="http://schemas.microsoft.com/office/powerpoint/2010/main" val="78012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457200" y="252413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Calibri" pitchFamily="32" charset="0"/>
              <a:buNone/>
            </a:pPr>
            <a:r>
              <a:rPr lang="en-GB" sz="4400" b="1">
                <a:solidFill>
                  <a:srgbClr val="C00000"/>
                </a:solidFill>
                <a:latin typeface="Calibri" pitchFamily="32" charset="0"/>
              </a:rPr>
              <a:t>TETRASIKLIN</a:t>
            </a:r>
          </a:p>
        </p:txBody>
      </p:sp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457200" y="914400"/>
            <a:ext cx="82296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marL="742950" indent="-28575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marL="11430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marL="16002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marL="20574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defTabSz="45720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Blip>
                <a:blip r:embed="rId3"/>
              </a:buBlip>
            </a:pPr>
            <a:r>
              <a:rPr lang="en-GB" sz="3200">
                <a:solidFill>
                  <a:prstClr val="black"/>
                </a:solidFill>
                <a:latin typeface="Calibri" pitchFamily="32" charset="0"/>
              </a:rPr>
              <a:t>Spektrum : luas, baik gram + atau -, aerob, anaerob, spirochaeta, klamiidia, riketsia</a:t>
            </a:r>
          </a:p>
          <a:p>
            <a:pPr defTabSz="45720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Blip>
                <a:blip r:embed="rId3"/>
              </a:buBlip>
            </a:pPr>
            <a:r>
              <a:rPr lang="en-GB" sz="3200">
                <a:solidFill>
                  <a:prstClr val="black"/>
                </a:solidFill>
                <a:latin typeface="Calibri" pitchFamily="32" charset="0"/>
              </a:rPr>
              <a:t>Derivat : tetrasiklin, klortetrasiklin, oksitetrasiklin, demeklosiklin, rolitetrasiklin, doksisiklin, minosiklin, limesiklin</a:t>
            </a:r>
          </a:p>
          <a:p>
            <a:pPr defTabSz="45720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Blip>
                <a:blip r:embed="rId3"/>
              </a:buBlip>
            </a:pPr>
            <a:r>
              <a:rPr lang="en-GB" sz="3200">
                <a:solidFill>
                  <a:prstClr val="black"/>
                </a:solidFill>
                <a:latin typeface="Calibri" pitchFamily="32" charset="0"/>
              </a:rPr>
              <a:t>Indikasi : infeksi klamidia, riketsia, mikoplasma, gonore, kokus, kollera</a:t>
            </a:r>
          </a:p>
          <a:p>
            <a:pPr defTabSz="45720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Blip>
                <a:blip r:embed="rId3"/>
              </a:buBlip>
            </a:pPr>
            <a:r>
              <a:rPr lang="en-GB" sz="3200">
                <a:solidFill>
                  <a:prstClr val="black"/>
                </a:solidFill>
                <a:latin typeface="Calibri" pitchFamily="32" charset="0"/>
              </a:rPr>
              <a:t>Efek samping : reaksi kepekaan, toksik dan iritatif</a:t>
            </a:r>
          </a:p>
          <a:p>
            <a:pPr defTabSz="45720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Blip>
                <a:blip r:embed="rId3"/>
              </a:buBlip>
            </a:pPr>
            <a:r>
              <a:rPr lang="en-GB" sz="3200">
                <a:solidFill>
                  <a:prstClr val="black"/>
                </a:solidFill>
                <a:latin typeface="Calibri" pitchFamily="32" charset="0"/>
              </a:rPr>
              <a:t>Sediaan : tablet, kapsul, sirup, salep, pulveres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fld id="{92A27AD2-3657-4BD1-A240-3BFE076D0E66}" type="slidenum">
              <a:rPr lang="en-GB" smtClean="0">
                <a:solidFill>
                  <a:srgbClr val="4E5B6F"/>
                </a:solidFill>
              </a:rPr>
              <a:pPr eaLnBrk="1" hangingPunct="1"/>
              <a:t>24</a:t>
            </a:fld>
            <a:endParaRPr lang="en-GB" smtClean="0">
              <a:solidFill>
                <a:srgbClr val="4E5B6F"/>
              </a:solidFill>
            </a:endParaRPr>
          </a:p>
        </p:txBody>
      </p:sp>
      <p:sp>
        <p:nvSpPr>
          <p:cNvPr id="3174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4E5B6F"/>
                </a:solidFill>
              </a:rPr>
              <a:t>Dr. Wira D. Hariyadi</a:t>
            </a:r>
          </a:p>
        </p:txBody>
      </p:sp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3200400"/>
            <a:ext cx="1676400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1983580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001000" cy="914400"/>
          </a:xfr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b="1" u="sng" dirty="0" smtClean="0">
                <a:solidFill>
                  <a:srgbClr val="C00000"/>
                </a:solidFill>
                <a:latin typeface="Freestyle Script" pitchFamily="66" charset="0"/>
              </a:rPr>
              <a:t>PENGGUNAAN KLINIK TETRASIKLIN</a:t>
            </a:r>
            <a:endParaRPr lang="en-US" sz="4400" b="1" u="sng" dirty="0">
              <a:solidFill>
                <a:srgbClr val="C00000"/>
              </a:solidFill>
              <a:latin typeface="Freestyle Script" pitchFamily="66" charset="0"/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371600"/>
            <a:ext cx="3962400" cy="3190875"/>
          </a:xfrm>
          <a:prstGeom prst="rect">
            <a:avLst/>
          </a:prstGeom>
          <a:ln w="38100" cap="sq">
            <a:solidFill>
              <a:schemeClr val="bg2">
                <a:lumMod val="2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/>
          <a:srcRect b="38810"/>
          <a:stretch>
            <a:fillRect/>
          </a:stretch>
        </p:blipFill>
        <p:spPr bwMode="auto">
          <a:xfrm>
            <a:off x="4724400" y="1524000"/>
            <a:ext cx="2743200" cy="20574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48150" y="3810000"/>
            <a:ext cx="4895850" cy="2895600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 t="61190"/>
          <a:stretch>
            <a:fillRect/>
          </a:stretch>
        </p:blipFill>
        <p:spPr bwMode="auto">
          <a:xfrm>
            <a:off x="609600" y="4800600"/>
            <a:ext cx="2790825" cy="1304925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2775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fld id="{F47BB39D-C32B-4F7E-BAFD-4AA207F7FE20}" type="slidenum">
              <a:rPr lang="en-GB" smtClean="0">
                <a:solidFill>
                  <a:srgbClr val="4E5B6F"/>
                </a:solidFill>
              </a:rPr>
              <a:pPr eaLnBrk="1" hangingPunct="1"/>
              <a:t>25</a:t>
            </a:fld>
            <a:endParaRPr lang="en-GB" smtClean="0">
              <a:solidFill>
                <a:srgbClr val="4E5B6F"/>
              </a:solidFill>
            </a:endParaRPr>
          </a:p>
        </p:txBody>
      </p:sp>
      <p:sp>
        <p:nvSpPr>
          <p:cNvPr id="32776" name="Footer Placeholder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4E5B6F"/>
                </a:solidFill>
              </a:rPr>
              <a:t>Dr. Wira D. Hariyadi</a:t>
            </a:r>
          </a:p>
        </p:txBody>
      </p:sp>
    </p:spTree>
    <p:extLst>
      <p:ext uri="{BB962C8B-B14F-4D97-AF65-F5344CB8AC3E}">
        <p14:creationId xmlns:p14="http://schemas.microsoft.com/office/powerpoint/2010/main" val="142022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"/>
          <p:cNvSpPr txBox="1">
            <a:spLocks noChangeArrowheads="1"/>
          </p:cNvSpPr>
          <p:nvPr/>
        </p:nvSpPr>
        <p:spPr bwMode="auto">
          <a:xfrm>
            <a:off x="457200" y="212725"/>
            <a:ext cx="8229600" cy="762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Calibri" pitchFamily="32" charset="0"/>
              <a:buNone/>
            </a:pPr>
            <a:r>
              <a:rPr lang="en-GB" sz="4400" b="1" u="sng">
                <a:solidFill>
                  <a:srgbClr val="C00000"/>
                </a:solidFill>
                <a:latin typeface="Calibri" pitchFamily="32" charset="0"/>
              </a:rPr>
              <a:t>KLORAMFENIKOL </a:t>
            </a:r>
          </a:p>
        </p:txBody>
      </p:sp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381000" y="1143000"/>
            <a:ext cx="8229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marL="742950" indent="-28575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marL="11430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marL="16002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marL="20574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defTabSz="45720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Blip>
                <a:blip r:embed="rId3"/>
              </a:buBlip>
            </a:pPr>
            <a:r>
              <a:rPr lang="en-GB" sz="2800">
                <a:solidFill>
                  <a:prstClr val="black"/>
                </a:solidFill>
                <a:latin typeface="Calibri" pitchFamily="32" charset="0"/>
              </a:rPr>
              <a:t>Mekanisme kerja : menghambat sintesis protein kuman</a:t>
            </a:r>
          </a:p>
          <a:p>
            <a:pPr defTabSz="45720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Blip>
                <a:blip r:embed="rId3"/>
              </a:buBlip>
            </a:pPr>
            <a:r>
              <a:rPr lang="en-GB" sz="2800">
                <a:solidFill>
                  <a:prstClr val="black"/>
                </a:solidFill>
                <a:latin typeface="Calibri" pitchFamily="32" charset="0"/>
              </a:rPr>
              <a:t>Sifat : bakteriostatik</a:t>
            </a:r>
          </a:p>
          <a:p>
            <a:pPr defTabSz="45720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Blip>
                <a:blip r:embed="rId3"/>
              </a:buBlip>
            </a:pPr>
            <a:r>
              <a:rPr lang="en-GB" sz="2800">
                <a:solidFill>
                  <a:prstClr val="black"/>
                </a:solidFill>
                <a:latin typeface="Calibri" pitchFamily="32" charset="0"/>
              </a:rPr>
              <a:t>Spektrum antibakteri luas</a:t>
            </a:r>
          </a:p>
          <a:p>
            <a:pPr defTabSz="45720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Blip>
                <a:blip r:embed="rId3"/>
              </a:buBlip>
            </a:pPr>
            <a:r>
              <a:rPr lang="en-GB" sz="2800">
                <a:solidFill>
                  <a:prstClr val="black"/>
                </a:solidFill>
                <a:latin typeface="Calibri" pitchFamily="32" charset="0"/>
              </a:rPr>
              <a:t>Indikasi : demam tifoid, meningitis purulenta, riketsiosis, kuman anaerob</a:t>
            </a:r>
          </a:p>
          <a:p>
            <a:pPr defTabSz="45720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Blip>
                <a:blip r:embed="rId3"/>
              </a:buBlip>
            </a:pPr>
            <a:r>
              <a:rPr lang="en-GB" sz="2800">
                <a:solidFill>
                  <a:prstClr val="black"/>
                </a:solidFill>
                <a:latin typeface="Calibri" pitchFamily="32" charset="0"/>
              </a:rPr>
              <a:t>Efek samping : depresi sumsum tulang, alergi, reaksi sal.cerna, sindrom Gray, reaksi neurologik</a:t>
            </a:r>
          </a:p>
          <a:p>
            <a:pPr defTabSz="45720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Blip>
                <a:blip r:embed="rId3"/>
              </a:buBlip>
            </a:pPr>
            <a:r>
              <a:rPr lang="en-GB" sz="2800">
                <a:solidFill>
                  <a:prstClr val="black"/>
                </a:solidFill>
                <a:latin typeface="Calibri" pitchFamily="32" charset="0"/>
              </a:rPr>
              <a:t>Kontrindikasi : neonatus, gangguan faal hati, penderita yang hipersensitif</a:t>
            </a: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fld id="{D178BF37-C2E6-458F-AD7A-262A67937CBB}" type="slidenum">
              <a:rPr lang="en-GB" smtClean="0">
                <a:solidFill>
                  <a:srgbClr val="4E5B6F"/>
                </a:solidFill>
              </a:rPr>
              <a:pPr eaLnBrk="1" hangingPunct="1"/>
              <a:t>26</a:t>
            </a:fld>
            <a:endParaRPr lang="en-GB" smtClean="0">
              <a:solidFill>
                <a:srgbClr val="4E5B6F"/>
              </a:solidFill>
            </a:endParaRPr>
          </a:p>
        </p:txBody>
      </p:sp>
      <p:sp>
        <p:nvSpPr>
          <p:cNvPr id="3891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4E5B6F"/>
                </a:solidFill>
              </a:rPr>
              <a:t>Dr. Wira D. Hariyadi</a:t>
            </a:r>
          </a:p>
        </p:txBody>
      </p:sp>
    </p:spTree>
    <p:extLst>
      <p:ext uri="{BB962C8B-B14F-4D97-AF65-F5344CB8AC3E}">
        <p14:creationId xmlns:p14="http://schemas.microsoft.com/office/powerpoint/2010/main" val="2025318814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57200"/>
            <a:ext cx="8001000" cy="601980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9939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fld id="{B7ED7045-58E1-41DC-B9B5-E9DC3CD77D32}" type="slidenum">
              <a:rPr lang="en-GB" smtClean="0">
                <a:solidFill>
                  <a:srgbClr val="4E5B6F"/>
                </a:solidFill>
              </a:rPr>
              <a:pPr eaLnBrk="1" hangingPunct="1"/>
              <a:t>27</a:t>
            </a:fld>
            <a:endParaRPr lang="en-GB" smtClean="0">
              <a:solidFill>
                <a:srgbClr val="4E5B6F"/>
              </a:solidFill>
            </a:endParaRPr>
          </a:p>
        </p:txBody>
      </p:sp>
      <p:sp>
        <p:nvSpPr>
          <p:cNvPr id="39940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4E5B6F"/>
                </a:solidFill>
              </a:rPr>
              <a:t>Dr. Wira D. Hariyadi</a:t>
            </a:r>
          </a:p>
        </p:txBody>
      </p:sp>
    </p:spTree>
    <p:extLst>
      <p:ext uri="{BB962C8B-B14F-4D97-AF65-F5344CB8AC3E}">
        <p14:creationId xmlns:p14="http://schemas.microsoft.com/office/powerpoint/2010/main" val="177219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"/>
          <p:cNvSpPr txBox="1">
            <a:spLocks noChangeArrowheads="1"/>
          </p:cNvSpPr>
          <p:nvPr/>
        </p:nvSpPr>
        <p:spPr bwMode="auto">
          <a:xfrm>
            <a:off x="381000" y="533400"/>
            <a:ext cx="7924800" cy="7620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Calibri" pitchFamily="32" charset="0"/>
              <a:buNone/>
            </a:pPr>
            <a:r>
              <a:rPr lang="en-GB" sz="4400">
                <a:solidFill>
                  <a:srgbClr val="FFFFFF"/>
                </a:solidFill>
                <a:latin typeface="Bauhaus 93" pitchFamily="82" charset="0"/>
              </a:rPr>
              <a:t>AMINOGLIKOSID</a:t>
            </a:r>
          </a:p>
        </p:txBody>
      </p:sp>
      <p:sp>
        <p:nvSpPr>
          <p:cNvPr id="43011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marL="742950" indent="-28575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marL="11430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marL="16002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marL="20574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defTabSz="45720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Blip>
                <a:blip r:embed="rId3"/>
              </a:buBlip>
            </a:pPr>
            <a:r>
              <a:rPr lang="en-GB" sz="2800">
                <a:solidFill>
                  <a:prstClr val="black"/>
                </a:solidFill>
                <a:latin typeface="Calibri" pitchFamily="32" charset="0"/>
              </a:rPr>
              <a:t>Efektif untuk bakteri gram –</a:t>
            </a:r>
          </a:p>
          <a:p>
            <a:pPr defTabSz="45720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Blip>
                <a:blip r:embed="rId3"/>
              </a:buBlip>
            </a:pPr>
            <a:r>
              <a:rPr lang="en-GB" sz="2800">
                <a:solidFill>
                  <a:prstClr val="black"/>
                </a:solidFill>
                <a:latin typeface="Calibri" pitchFamily="32" charset="0"/>
              </a:rPr>
              <a:t>Mekanisme kerja : menghambat sintesis sel bakteri</a:t>
            </a:r>
          </a:p>
          <a:p>
            <a:pPr defTabSz="45720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Blip>
                <a:blip r:embed="rId3"/>
              </a:buBlip>
            </a:pPr>
            <a:r>
              <a:rPr lang="en-GB" sz="2800">
                <a:solidFill>
                  <a:prstClr val="black"/>
                </a:solidFill>
                <a:latin typeface="Calibri" pitchFamily="32" charset="0"/>
              </a:rPr>
              <a:t>Sifat : bakterisidal</a:t>
            </a:r>
          </a:p>
          <a:p>
            <a:pPr defTabSz="45720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Blip>
                <a:blip r:embed="rId3"/>
              </a:buBlip>
            </a:pPr>
            <a:r>
              <a:rPr lang="en-GB" sz="2800">
                <a:solidFill>
                  <a:prstClr val="black"/>
                </a:solidFill>
                <a:latin typeface="Calibri" pitchFamily="32" charset="0"/>
              </a:rPr>
              <a:t>Efek samping : alergi, iritasi, ototoksik, nefrotoksik</a:t>
            </a:r>
          </a:p>
          <a:p>
            <a:pPr defTabSz="45720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Blip>
                <a:blip r:embed="rId3"/>
              </a:buBlip>
            </a:pPr>
            <a:r>
              <a:rPr lang="en-GB" sz="2800">
                <a:solidFill>
                  <a:prstClr val="black"/>
                </a:solidFill>
                <a:latin typeface="Calibri" pitchFamily="32" charset="0"/>
              </a:rPr>
              <a:t>Jenis : streptomisin, gentamisin, kanamisin, neomisin, amikasin, tobramisin, paromomisin</a:t>
            </a:r>
          </a:p>
          <a:p>
            <a:pPr defTabSz="45720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Blip>
                <a:blip r:embed="rId3"/>
              </a:buBlip>
            </a:pPr>
            <a:r>
              <a:rPr lang="en-GB" sz="2800">
                <a:solidFill>
                  <a:prstClr val="black"/>
                </a:solidFill>
                <a:latin typeface="Calibri" pitchFamily="32" charset="0"/>
              </a:rPr>
              <a:t>Indikasi : aerob gram -, Pseudomonas</a:t>
            </a:r>
          </a:p>
          <a:p>
            <a:pPr defTabSz="45720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Blip>
                <a:blip r:embed="rId3"/>
              </a:buBlip>
            </a:pPr>
            <a:r>
              <a:rPr lang="en-GB" sz="2800">
                <a:solidFill>
                  <a:prstClr val="black"/>
                </a:solidFill>
                <a:latin typeface="Calibri" pitchFamily="32" charset="0"/>
              </a:rPr>
              <a:t>Kontraindikasi : kehamilan, gangguan ginjal</a:t>
            </a: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fld id="{2C857D91-0410-4BEC-A627-EB607B744D63}" type="slidenum">
              <a:rPr lang="en-GB" smtClean="0">
                <a:solidFill>
                  <a:srgbClr val="4E5B6F"/>
                </a:solidFill>
              </a:rPr>
              <a:pPr eaLnBrk="1" hangingPunct="1"/>
              <a:t>28</a:t>
            </a:fld>
            <a:endParaRPr lang="en-GB" smtClean="0">
              <a:solidFill>
                <a:srgbClr val="4E5B6F"/>
              </a:solidFill>
            </a:endParaRPr>
          </a:p>
        </p:txBody>
      </p:sp>
      <p:sp>
        <p:nvSpPr>
          <p:cNvPr id="4301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4E5B6F"/>
                </a:solidFill>
              </a:rPr>
              <a:t>Dr. Wira D. Hariyadi</a:t>
            </a:r>
          </a:p>
        </p:txBody>
      </p:sp>
    </p:spTree>
    <p:extLst>
      <p:ext uri="{BB962C8B-B14F-4D97-AF65-F5344CB8AC3E}">
        <p14:creationId xmlns:p14="http://schemas.microsoft.com/office/powerpoint/2010/main" val="1887015109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"/>
          <p:cNvSpPr txBox="1">
            <a:spLocks noChangeArrowheads="1"/>
          </p:cNvSpPr>
          <p:nvPr/>
        </p:nvSpPr>
        <p:spPr bwMode="auto">
          <a:xfrm>
            <a:off x="457200" y="252413"/>
            <a:ext cx="8229600" cy="76200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algn="r" defTabSz="45720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Calibri" pitchFamily="32" charset="0"/>
              <a:buNone/>
            </a:pPr>
            <a:r>
              <a:rPr lang="en-GB" sz="4400">
                <a:solidFill>
                  <a:srgbClr val="FFFF00"/>
                </a:solidFill>
                <a:latin typeface="Bauhaus 93" pitchFamily="82" charset="0"/>
              </a:rPr>
              <a:t>Tuberkulostatik </a:t>
            </a:r>
          </a:p>
        </p:txBody>
      </p:sp>
      <p:sp>
        <p:nvSpPr>
          <p:cNvPr id="44035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1910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marL="7985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marL="11430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marL="16002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marL="20574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defTabSz="45720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</a:pPr>
            <a:r>
              <a:rPr lang="en-GB" sz="3600" b="1">
                <a:solidFill>
                  <a:srgbClr val="FFFF00"/>
                </a:solidFill>
                <a:latin typeface="Freestyle Script" pitchFamily="66" charset="0"/>
              </a:rPr>
              <a:t>1. STREPTOMISIN</a:t>
            </a:r>
          </a:p>
          <a:p>
            <a:pPr lvl="1" defTabSz="45720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Blip>
                <a:blip r:embed="rId3"/>
              </a:buBlip>
            </a:pPr>
            <a:r>
              <a:rPr lang="en-GB" sz="2800">
                <a:solidFill>
                  <a:prstClr val="black"/>
                </a:solidFill>
                <a:latin typeface="Calibri" pitchFamily="32" charset="0"/>
              </a:rPr>
              <a:t>Bersifat bakteriostatik terhadap M. tuberkulosis</a:t>
            </a:r>
          </a:p>
          <a:p>
            <a:pPr lvl="1" defTabSz="45720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Blip>
                <a:blip r:embed="rId3"/>
              </a:buBlip>
            </a:pPr>
            <a:r>
              <a:rPr lang="en-GB" sz="2800">
                <a:solidFill>
                  <a:prstClr val="black"/>
                </a:solidFill>
                <a:latin typeface="Calibri" pitchFamily="32" charset="0"/>
              </a:rPr>
              <a:t>Waktu paruh obat 2-3 jam </a:t>
            </a:r>
          </a:p>
          <a:p>
            <a:pPr lvl="1" defTabSz="45720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Blip>
                <a:blip r:embed="rId3"/>
              </a:buBlip>
            </a:pPr>
            <a:r>
              <a:rPr lang="en-GB" sz="2800">
                <a:solidFill>
                  <a:prstClr val="black"/>
                </a:solidFill>
                <a:latin typeface="Calibri" pitchFamily="32" charset="0"/>
              </a:rPr>
              <a:t>Sediaan : bubuk injeksi 1 &amp; 5 gram</a:t>
            </a:r>
          </a:p>
          <a:p>
            <a:pPr lvl="1" defTabSz="45720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Blip>
                <a:blip r:embed="rId3"/>
              </a:buBlip>
            </a:pPr>
            <a:r>
              <a:rPr lang="en-GB" sz="2800">
                <a:solidFill>
                  <a:prstClr val="black"/>
                </a:solidFill>
                <a:latin typeface="Calibri" pitchFamily="32" charset="0"/>
              </a:rPr>
              <a:t>Efek samping : sakit kepala, malaise, reaksi alergi</a:t>
            </a:r>
          </a:p>
          <a:p>
            <a:pPr lvl="1" defTabSz="45720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Blip>
                <a:blip r:embed="rId3"/>
              </a:buBlip>
            </a:pPr>
            <a:r>
              <a:rPr lang="en-GB" sz="2800">
                <a:solidFill>
                  <a:prstClr val="black"/>
                </a:solidFill>
                <a:latin typeface="Calibri" pitchFamily="32" charset="0"/>
              </a:rPr>
              <a:t>Untuk mengobati tuberkulosis harus diberikan kombinasi dengan obat lain</a:t>
            </a:r>
          </a:p>
          <a:p>
            <a:pPr defTabSz="45720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Calibri" pitchFamily="32" charset="0"/>
              <a:buNone/>
            </a:pPr>
            <a:endParaRPr lang="en-GB" sz="3200">
              <a:solidFill>
                <a:srgbClr val="FFFFFF"/>
              </a:solidFill>
              <a:latin typeface="Calibri" pitchFamily="32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fld id="{E7CBC891-43D0-45FA-AA96-43739D435C5E}" type="slidenum">
              <a:rPr lang="en-GB" smtClean="0">
                <a:solidFill>
                  <a:srgbClr val="4E5B6F"/>
                </a:solidFill>
              </a:rPr>
              <a:pPr eaLnBrk="1" hangingPunct="1"/>
              <a:t>29</a:t>
            </a:fld>
            <a:endParaRPr lang="en-GB" smtClean="0">
              <a:solidFill>
                <a:srgbClr val="4E5B6F"/>
              </a:solidFill>
            </a:endParaRPr>
          </a:p>
        </p:txBody>
      </p:sp>
      <p:sp>
        <p:nvSpPr>
          <p:cNvPr id="4403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4E5B6F"/>
                </a:solidFill>
              </a:rPr>
              <a:t>Dr. Wira D. Hariyadi</a:t>
            </a:r>
          </a:p>
        </p:txBody>
      </p:sp>
      <p:pic>
        <p:nvPicPr>
          <p:cNvPr id="4301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4876800"/>
            <a:ext cx="1733550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9378622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8683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Calibri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800" b="1" dirty="0">
                <a:solidFill>
                  <a:srgbClr val="C00000"/>
                </a:solidFill>
                <a:latin typeface="Freestyle Script" pitchFamily="66" charset="0"/>
                <a:cs typeface="Arial Unicode MS" charset="0"/>
              </a:rPr>
              <a:t>DEFINISI YANG LAIN…………</a:t>
            </a: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457200" y="1066800"/>
            <a:ext cx="8229600" cy="556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 defTabSz="457200" fontAlgn="base">
              <a:spcBef>
                <a:spcPts val="80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3200" b="1" dirty="0" err="1">
                <a:solidFill>
                  <a:srgbClr val="C00000"/>
                </a:solidFill>
                <a:cs typeface="Arial Unicode MS" charset="0"/>
              </a:rPr>
              <a:t>Antimikroba</a:t>
            </a:r>
            <a:r>
              <a:rPr lang="en-GB" sz="3200" dirty="0">
                <a:solidFill>
                  <a:prstClr val="black"/>
                </a:solidFill>
                <a:cs typeface="Arial Unicode MS" charset="0"/>
              </a:rPr>
              <a:t> : </a:t>
            </a:r>
            <a:r>
              <a:rPr lang="en-GB" sz="3200" dirty="0" err="1">
                <a:solidFill>
                  <a:prstClr val="black"/>
                </a:solidFill>
                <a:cs typeface="Arial Unicode MS" charset="0"/>
              </a:rPr>
              <a:t>suatu</a:t>
            </a:r>
            <a:r>
              <a:rPr lang="en-GB" sz="3200" dirty="0">
                <a:solidFill>
                  <a:prstClr val="black"/>
                </a:solidFill>
                <a:cs typeface="Arial Unicode MS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cs typeface="Arial Unicode MS" charset="0"/>
              </a:rPr>
              <a:t>zat/obat</a:t>
            </a:r>
            <a:r>
              <a:rPr lang="en-GB" sz="3200" dirty="0">
                <a:solidFill>
                  <a:prstClr val="black"/>
                </a:solidFill>
                <a:cs typeface="Arial Unicode MS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cs typeface="Arial Unicode MS" charset="0"/>
              </a:rPr>
              <a:t>untuk</a:t>
            </a:r>
            <a:r>
              <a:rPr lang="en-GB" sz="3200" dirty="0">
                <a:solidFill>
                  <a:prstClr val="black"/>
                </a:solidFill>
                <a:cs typeface="Arial Unicode MS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cs typeface="Arial Unicode MS" charset="0"/>
              </a:rPr>
              <a:t>membasmi</a:t>
            </a:r>
            <a:r>
              <a:rPr lang="en-GB" sz="3200" dirty="0">
                <a:solidFill>
                  <a:prstClr val="black"/>
                </a:solidFill>
                <a:cs typeface="Arial Unicode MS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cs typeface="Arial Unicode MS" charset="0"/>
              </a:rPr>
              <a:t>jasad</a:t>
            </a:r>
            <a:r>
              <a:rPr lang="en-GB" sz="3200" dirty="0">
                <a:solidFill>
                  <a:prstClr val="black"/>
                </a:solidFill>
                <a:cs typeface="Arial Unicode MS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cs typeface="Arial Unicode MS" charset="0"/>
              </a:rPr>
              <a:t>renik</a:t>
            </a:r>
            <a:r>
              <a:rPr lang="en-GB" sz="3200" dirty="0">
                <a:solidFill>
                  <a:prstClr val="black"/>
                </a:solidFill>
                <a:cs typeface="Arial Unicode MS" charset="0"/>
              </a:rPr>
              <a:t> yang </a:t>
            </a:r>
            <a:r>
              <a:rPr lang="en-GB" sz="3200" dirty="0" err="1">
                <a:solidFill>
                  <a:prstClr val="black"/>
                </a:solidFill>
                <a:cs typeface="Arial Unicode MS" charset="0"/>
              </a:rPr>
              <a:t>diperoleh</a:t>
            </a:r>
            <a:r>
              <a:rPr lang="en-GB" sz="3200" dirty="0">
                <a:solidFill>
                  <a:prstClr val="black"/>
                </a:solidFill>
                <a:cs typeface="Arial Unicode MS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cs typeface="Arial Unicode MS" charset="0"/>
              </a:rPr>
              <a:t>dari</a:t>
            </a:r>
            <a:r>
              <a:rPr lang="en-GB" sz="3200" dirty="0">
                <a:solidFill>
                  <a:prstClr val="black"/>
                </a:solidFill>
                <a:cs typeface="Arial Unicode MS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cs typeface="Arial Unicode MS" charset="0"/>
              </a:rPr>
              <a:t>sintesis</a:t>
            </a:r>
            <a:r>
              <a:rPr lang="en-GB" sz="3200" dirty="0">
                <a:solidFill>
                  <a:prstClr val="black"/>
                </a:solidFill>
                <a:cs typeface="Arial Unicode MS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cs typeface="Arial Unicode MS" charset="0"/>
              </a:rPr>
              <a:t>atau</a:t>
            </a:r>
            <a:r>
              <a:rPr lang="en-GB" sz="3200" dirty="0">
                <a:solidFill>
                  <a:prstClr val="black"/>
                </a:solidFill>
                <a:cs typeface="Arial Unicode MS" charset="0"/>
              </a:rPr>
              <a:t> yang </a:t>
            </a:r>
            <a:r>
              <a:rPr lang="en-GB" sz="3200" dirty="0" err="1">
                <a:solidFill>
                  <a:prstClr val="black"/>
                </a:solidFill>
                <a:cs typeface="Arial Unicode MS" charset="0"/>
              </a:rPr>
              <a:t>berasal</a:t>
            </a:r>
            <a:r>
              <a:rPr lang="en-GB" sz="3200" dirty="0">
                <a:solidFill>
                  <a:prstClr val="black"/>
                </a:solidFill>
                <a:cs typeface="Arial Unicode MS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cs typeface="Arial Unicode MS" charset="0"/>
              </a:rPr>
              <a:t>dari</a:t>
            </a:r>
            <a:r>
              <a:rPr lang="en-GB" sz="3200" dirty="0">
                <a:solidFill>
                  <a:prstClr val="black"/>
                </a:solidFill>
                <a:cs typeface="Arial Unicode MS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cs typeface="Arial Unicode MS" charset="0"/>
              </a:rPr>
              <a:t>senyawa</a:t>
            </a:r>
            <a:r>
              <a:rPr lang="en-GB" sz="3200" dirty="0">
                <a:solidFill>
                  <a:prstClr val="black"/>
                </a:solidFill>
                <a:cs typeface="Arial Unicode MS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cs typeface="Arial Unicode MS" charset="0"/>
              </a:rPr>
              <a:t>nonorganik</a:t>
            </a:r>
            <a:endParaRPr lang="en-GB" sz="3200" dirty="0">
              <a:solidFill>
                <a:prstClr val="black"/>
              </a:solidFill>
              <a:cs typeface="Arial Unicode MS" charset="0"/>
            </a:endParaRPr>
          </a:p>
          <a:p>
            <a:pPr marL="341313" indent="-341313" defTabSz="457200" fontAlgn="base">
              <a:spcBef>
                <a:spcPts val="80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3200" b="1" dirty="0" err="1">
                <a:solidFill>
                  <a:srgbClr val="C00000"/>
                </a:solidFill>
                <a:cs typeface="Arial Unicode MS" charset="0"/>
              </a:rPr>
              <a:t>Antibiotika</a:t>
            </a:r>
            <a:r>
              <a:rPr lang="en-GB" sz="3200" dirty="0">
                <a:solidFill>
                  <a:prstClr val="black"/>
                </a:solidFill>
                <a:cs typeface="Arial Unicode MS" charset="0"/>
              </a:rPr>
              <a:t> : </a:t>
            </a:r>
            <a:r>
              <a:rPr lang="en-GB" sz="3200" dirty="0" err="1">
                <a:solidFill>
                  <a:prstClr val="black"/>
                </a:solidFill>
                <a:cs typeface="Arial Unicode MS" charset="0"/>
              </a:rPr>
              <a:t>zat</a:t>
            </a:r>
            <a:r>
              <a:rPr lang="en-GB" sz="3200" dirty="0">
                <a:solidFill>
                  <a:prstClr val="black"/>
                </a:solidFill>
                <a:cs typeface="Arial Unicode MS" charset="0"/>
              </a:rPr>
              <a:t> yang </a:t>
            </a:r>
            <a:r>
              <a:rPr lang="en-GB" sz="3200" dirty="0" err="1">
                <a:solidFill>
                  <a:prstClr val="black"/>
                </a:solidFill>
                <a:cs typeface="Arial Unicode MS" charset="0"/>
              </a:rPr>
              <a:t>dihasilkan</a:t>
            </a:r>
            <a:r>
              <a:rPr lang="en-GB" sz="3200" dirty="0">
                <a:solidFill>
                  <a:prstClr val="black"/>
                </a:solidFill>
                <a:cs typeface="Arial Unicode MS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cs typeface="Arial Unicode MS" charset="0"/>
              </a:rPr>
              <a:t>suatu</a:t>
            </a:r>
            <a:r>
              <a:rPr lang="en-GB" sz="3200" dirty="0">
                <a:solidFill>
                  <a:prstClr val="black"/>
                </a:solidFill>
                <a:cs typeface="Arial Unicode MS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cs typeface="Arial Unicode MS" charset="0"/>
              </a:rPr>
              <a:t>mikroba</a:t>
            </a:r>
            <a:r>
              <a:rPr lang="en-GB" sz="3200" dirty="0">
                <a:solidFill>
                  <a:prstClr val="black"/>
                </a:solidFill>
                <a:cs typeface="Arial Unicode MS" charset="0"/>
              </a:rPr>
              <a:t>, </a:t>
            </a:r>
            <a:r>
              <a:rPr lang="en-GB" sz="3200" dirty="0" err="1">
                <a:solidFill>
                  <a:prstClr val="black"/>
                </a:solidFill>
                <a:cs typeface="Arial Unicode MS" charset="0"/>
              </a:rPr>
              <a:t>dapat</a:t>
            </a:r>
            <a:r>
              <a:rPr lang="en-GB" sz="3200" dirty="0">
                <a:solidFill>
                  <a:prstClr val="black"/>
                </a:solidFill>
                <a:cs typeface="Arial Unicode MS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cs typeface="Arial Unicode MS" charset="0"/>
              </a:rPr>
              <a:t>membasmi</a:t>
            </a:r>
            <a:r>
              <a:rPr lang="en-GB" sz="3200" dirty="0">
                <a:solidFill>
                  <a:prstClr val="black"/>
                </a:solidFill>
                <a:cs typeface="Arial Unicode MS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cs typeface="Arial Unicode MS" charset="0"/>
              </a:rPr>
              <a:t>mikroba</a:t>
            </a:r>
            <a:r>
              <a:rPr lang="en-GB" sz="3200" dirty="0">
                <a:solidFill>
                  <a:prstClr val="black"/>
                </a:solidFill>
                <a:cs typeface="Arial Unicode MS" charset="0"/>
              </a:rPr>
              <a:t> lain</a:t>
            </a:r>
          </a:p>
          <a:p>
            <a:pPr marL="341313" indent="-341313" defTabSz="457200" fontAlgn="base">
              <a:spcBef>
                <a:spcPts val="80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3200" b="1" dirty="0" err="1">
                <a:solidFill>
                  <a:srgbClr val="C00000"/>
                </a:solidFill>
                <a:cs typeface="Arial Unicode MS" charset="0"/>
              </a:rPr>
              <a:t>Spektrum</a:t>
            </a:r>
            <a:r>
              <a:rPr lang="en-GB" sz="3200" b="1" dirty="0">
                <a:solidFill>
                  <a:srgbClr val="C00000"/>
                </a:solidFill>
                <a:cs typeface="Arial Unicode MS" charset="0"/>
              </a:rPr>
              <a:t> </a:t>
            </a:r>
            <a:r>
              <a:rPr lang="en-GB" sz="3200" b="1" dirty="0" err="1">
                <a:solidFill>
                  <a:srgbClr val="C00000"/>
                </a:solidFill>
                <a:cs typeface="Arial Unicode MS" charset="0"/>
              </a:rPr>
              <a:t>sempit</a:t>
            </a:r>
            <a:r>
              <a:rPr lang="en-GB" sz="3200" b="1" dirty="0">
                <a:solidFill>
                  <a:srgbClr val="C00000"/>
                </a:solidFill>
                <a:cs typeface="Arial Unicode MS" charset="0"/>
              </a:rPr>
              <a:t> </a:t>
            </a:r>
            <a:r>
              <a:rPr lang="en-GB" sz="3200" dirty="0">
                <a:solidFill>
                  <a:prstClr val="black"/>
                </a:solidFill>
                <a:cs typeface="Arial Unicode MS" charset="0"/>
              </a:rPr>
              <a:t>: </a:t>
            </a:r>
            <a:r>
              <a:rPr lang="en-GB" sz="3200" dirty="0" err="1">
                <a:solidFill>
                  <a:prstClr val="black"/>
                </a:solidFill>
                <a:cs typeface="Arial Unicode MS" charset="0"/>
              </a:rPr>
              <a:t>efektif</a:t>
            </a:r>
            <a:r>
              <a:rPr lang="en-GB" sz="3200" dirty="0">
                <a:solidFill>
                  <a:prstClr val="black"/>
                </a:solidFill>
                <a:cs typeface="Arial Unicode MS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cs typeface="Arial Unicode MS" charset="0"/>
              </a:rPr>
              <a:t>untuk</a:t>
            </a:r>
            <a:r>
              <a:rPr lang="en-GB" sz="3200" dirty="0">
                <a:solidFill>
                  <a:prstClr val="black"/>
                </a:solidFill>
                <a:cs typeface="Arial Unicode MS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cs typeface="Arial Unicode MS" charset="0"/>
              </a:rPr>
              <a:t>bakteri</a:t>
            </a:r>
            <a:r>
              <a:rPr lang="en-GB" sz="3200" dirty="0">
                <a:solidFill>
                  <a:prstClr val="black"/>
                </a:solidFill>
                <a:cs typeface="Arial Unicode MS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cs typeface="Arial Unicode MS" charset="0"/>
              </a:rPr>
              <a:t>spesifik</a:t>
            </a:r>
            <a:endParaRPr lang="en-GB" sz="3200" dirty="0">
              <a:solidFill>
                <a:prstClr val="black"/>
              </a:solidFill>
              <a:cs typeface="Arial Unicode MS" charset="0"/>
            </a:endParaRPr>
          </a:p>
          <a:p>
            <a:pPr marL="341313" indent="-341313" defTabSz="457200" fontAlgn="base">
              <a:spcBef>
                <a:spcPts val="80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3200" b="1" dirty="0" err="1">
                <a:solidFill>
                  <a:srgbClr val="C00000"/>
                </a:solidFill>
                <a:cs typeface="Arial Unicode MS" charset="0"/>
              </a:rPr>
              <a:t>Spektrum</a:t>
            </a:r>
            <a:r>
              <a:rPr lang="en-GB" sz="3200" b="1" dirty="0">
                <a:solidFill>
                  <a:srgbClr val="C00000"/>
                </a:solidFill>
                <a:cs typeface="Arial Unicode MS" charset="0"/>
              </a:rPr>
              <a:t> </a:t>
            </a:r>
            <a:r>
              <a:rPr lang="en-GB" sz="3200" b="1" dirty="0" err="1">
                <a:solidFill>
                  <a:srgbClr val="C00000"/>
                </a:solidFill>
                <a:cs typeface="Arial Unicode MS" charset="0"/>
              </a:rPr>
              <a:t>luas</a:t>
            </a:r>
            <a:r>
              <a:rPr lang="en-GB" sz="3200" b="1" dirty="0">
                <a:solidFill>
                  <a:srgbClr val="C00000"/>
                </a:solidFill>
                <a:cs typeface="Arial Unicode MS" charset="0"/>
              </a:rPr>
              <a:t> </a:t>
            </a:r>
            <a:r>
              <a:rPr lang="en-GB" sz="3200" dirty="0">
                <a:solidFill>
                  <a:prstClr val="black"/>
                </a:solidFill>
                <a:cs typeface="Arial Unicode MS" charset="0"/>
              </a:rPr>
              <a:t>: </a:t>
            </a:r>
            <a:r>
              <a:rPr lang="en-GB" sz="3200" dirty="0" err="1">
                <a:solidFill>
                  <a:prstClr val="black"/>
                </a:solidFill>
                <a:cs typeface="Arial Unicode MS" charset="0"/>
              </a:rPr>
              <a:t>efektif</a:t>
            </a:r>
            <a:r>
              <a:rPr lang="en-GB" sz="3200" dirty="0">
                <a:solidFill>
                  <a:prstClr val="black"/>
                </a:solidFill>
                <a:cs typeface="Arial Unicode MS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cs typeface="Arial Unicode MS" charset="0"/>
              </a:rPr>
              <a:t>untuk</a:t>
            </a:r>
            <a:r>
              <a:rPr lang="en-GB" sz="3200" dirty="0">
                <a:solidFill>
                  <a:prstClr val="black"/>
                </a:solidFill>
                <a:cs typeface="Arial Unicode MS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cs typeface="Arial Unicode MS" charset="0"/>
              </a:rPr>
              <a:t>beberapa</a:t>
            </a:r>
            <a:r>
              <a:rPr lang="en-GB" sz="3200" dirty="0">
                <a:solidFill>
                  <a:prstClr val="black"/>
                </a:solidFill>
                <a:cs typeface="Arial Unicode MS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cs typeface="Arial Unicode MS" charset="0"/>
              </a:rPr>
              <a:t>jenis</a:t>
            </a:r>
            <a:r>
              <a:rPr lang="en-GB" sz="3200" dirty="0">
                <a:solidFill>
                  <a:prstClr val="black"/>
                </a:solidFill>
                <a:cs typeface="Arial Unicode MS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cs typeface="Arial Unicode MS" charset="0"/>
              </a:rPr>
              <a:t>bakteri</a:t>
            </a:r>
            <a:r>
              <a:rPr lang="en-GB" sz="3200" dirty="0">
                <a:solidFill>
                  <a:prstClr val="black"/>
                </a:solidFill>
                <a:cs typeface="Arial Unicode MS" charset="0"/>
              </a:rPr>
              <a:t> 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fld id="{3313B602-B77D-42BD-87C3-958E9E9CD3FD}" type="slidenum">
              <a:rPr lang="en-GB" smtClean="0">
                <a:solidFill>
                  <a:srgbClr val="4E5B6F"/>
                </a:solidFill>
              </a:rPr>
              <a:pPr eaLnBrk="1" hangingPunct="1"/>
              <a:t>3</a:t>
            </a:fld>
            <a:endParaRPr lang="en-GB" smtClean="0">
              <a:solidFill>
                <a:srgbClr val="4E5B6F"/>
              </a:solidFill>
            </a:endParaRPr>
          </a:p>
        </p:txBody>
      </p:sp>
      <p:sp>
        <p:nvSpPr>
          <p:cNvPr id="1024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4E5B6F"/>
                </a:solidFill>
              </a:rPr>
              <a:t>Dr. Wira D. Hariyadi</a:t>
            </a:r>
          </a:p>
        </p:txBody>
      </p:sp>
    </p:spTree>
    <p:extLst>
      <p:ext uri="{BB962C8B-B14F-4D97-AF65-F5344CB8AC3E}">
        <p14:creationId xmlns:p14="http://schemas.microsoft.com/office/powerpoint/2010/main" val="3587256100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1"/>
          <p:cNvSpPr txBox="1">
            <a:spLocks noChangeArrowheads="1"/>
          </p:cNvSpPr>
          <p:nvPr/>
        </p:nvSpPr>
        <p:spPr bwMode="auto">
          <a:xfrm>
            <a:off x="457200" y="252413"/>
            <a:ext cx="8229600" cy="76200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algn="r" defTabSz="45720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Calibri" pitchFamily="32" charset="0"/>
              <a:buNone/>
            </a:pPr>
            <a:r>
              <a:rPr lang="en-GB" sz="4400">
                <a:solidFill>
                  <a:srgbClr val="FFFF00"/>
                </a:solidFill>
                <a:latin typeface="Bauhaus 93" pitchFamily="82" charset="0"/>
              </a:rPr>
              <a:t>Tuberkulostatik </a:t>
            </a:r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457200" y="1219200"/>
            <a:ext cx="8229600" cy="5410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 defTabSz="457200" fontAlgn="base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3600" b="1" dirty="0">
                <a:solidFill>
                  <a:srgbClr val="D6ECFF">
                    <a:lumMod val="25000"/>
                  </a:srgbClr>
                </a:solidFill>
                <a:latin typeface="Freestyle Script" pitchFamily="66" charset="0"/>
                <a:cs typeface="Arial Unicode MS" charset="0"/>
              </a:rPr>
              <a:t>2. ISONIAZID/INH</a:t>
            </a:r>
          </a:p>
          <a:p>
            <a:pPr marL="798513" lvl="1" indent="-341313" defTabSz="457200" fontAlgn="base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Blip>
                <a:blip r:embed="rId3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800" dirty="0" err="1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Invitro</a:t>
            </a:r>
            <a:r>
              <a:rPr lang="en-GB" sz="2800" dirty="0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bersifat</a:t>
            </a:r>
            <a:r>
              <a:rPr lang="en-GB" sz="2800" dirty="0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tuberkulostatik</a:t>
            </a:r>
            <a:r>
              <a:rPr lang="en-GB" sz="2800" dirty="0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dan</a:t>
            </a:r>
            <a:r>
              <a:rPr lang="en-GB" sz="2800" dirty="0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tuberkulosid</a:t>
            </a:r>
            <a:r>
              <a:rPr lang="en-GB" sz="2800" dirty="0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 pd </a:t>
            </a:r>
            <a:r>
              <a:rPr lang="en-GB" sz="2800" dirty="0" err="1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kuman</a:t>
            </a:r>
            <a:r>
              <a:rPr lang="en-GB" sz="2800" dirty="0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 yang </a:t>
            </a:r>
            <a:r>
              <a:rPr lang="en-GB" sz="2800" dirty="0" err="1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tumbuh</a:t>
            </a:r>
            <a:r>
              <a:rPr lang="en-GB" sz="2800" dirty="0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aktif</a:t>
            </a:r>
            <a:endParaRPr lang="en-GB" sz="2800" dirty="0">
              <a:solidFill>
                <a:prstClr val="black"/>
              </a:solidFill>
              <a:latin typeface="Calibri" pitchFamily="32" charset="0"/>
              <a:cs typeface="Arial Unicode MS" charset="0"/>
            </a:endParaRPr>
          </a:p>
          <a:p>
            <a:pPr marL="798513" lvl="1" indent="-341313" defTabSz="457200" fontAlgn="base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Blip>
                <a:blip r:embed="rId3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800" dirty="0" err="1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Mekanisme</a:t>
            </a:r>
            <a:r>
              <a:rPr lang="en-GB" sz="2800" dirty="0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kerja</a:t>
            </a:r>
            <a:r>
              <a:rPr lang="en-GB" sz="2800" dirty="0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 : </a:t>
            </a:r>
            <a:r>
              <a:rPr lang="en-GB" sz="2800" dirty="0" err="1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menghambat</a:t>
            </a:r>
            <a:r>
              <a:rPr lang="en-GB" sz="2800" dirty="0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sintesis</a:t>
            </a:r>
            <a:r>
              <a:rPr lang="en-GB" sz="2800" dirty="0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dinding</a:t>
            </a:r>
            <a:r>
              <a:rPr lang="en-GB" sz="2800" dirty="0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sel</a:t>
            </a:r>
            <a:r>
              <a:rPr lang="en-GB" sz="2800" dirty="0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mikobakteria</a:t>
            </a:r>
            <a:endParaRPr lang="en-GB" sz="2800" dirty="0">
              <a:solidFill>
                <a:prstClr val="black"/>
              </a:solidFill>
              <a:latin typeface="Calibri" pitchFamily="32" charset="0"/>
              <a:cs typeface="Arial Unicode MS" charset="0"/>
            </a:endParaRPr>
          </a:p>
          <a:p>
            <a:pPr marL="798513" lvl="1" indent="-341313" defTabSz="457200" fontAlgn="base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Blip>
                <a:blip r:embed="rId3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800" dirty="0" err="1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Mudah</a:t>
            </a:r>
            <a:r>
              <a:rPr lang="en-GB" sz="2800" dirty="0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diabsorbsi</a:t>
            </a:r>
            <a:r>
              <a:rPr lang="en-GB" sz="2800" dirty="0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pada</a:t>
            </a:r>
            <a:r>
              <a:rPr lang="en-GB" sz="2800" dirty="0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pemberian</a:t>
            </a:r>
            <a:r>
              <a:rPr lang="en-GB" sz="2800" dirty="0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 oral </a:t>
            </a:r>
            <a:r>
              <a:rPr lang="en-GB" sz="2800" dirty="0" err="1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maupun</a:t>
            </a:r>
            <a:r>
              <a:rPr lang="en-GB" sz="2800" dirty="0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parenteral</a:t>
            </a:r>
            <a:endParaRPr lang="en-GB" sz="2800" dirty="0">
              <a:solidFill>
                <a:prstClr val="black"/>
              </a:solidFill>
              <a:latin typeface="Calibri" pitchFamily="32" charset="0"/>
              <a:cs typeface="Arial Unicode MS" charset="0"/>
            </a:endParaRPr>
          </a:p>
          <a:p>
            <a:pPr marL="798513" lvl="1" indent="-341313" defTabSz="457200" fontAlgn="base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Blip>
                <a:blip r:embed="rId3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800" dirty="0" err="1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Efek</a:t>
            </a:r>
            <a:r>
              <a:rPr lang="en-GB" sz="2800" dirty="0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samping</a:t>
            </a:r>
            <a:r>
              <a:rPr lang="en-GB" sz="2800" dirty="0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 : </a:t>
            </a:r>
            <a:r>
              <a:rPr lang="en-GB" sz="2800" dirty="0" err="1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demam</a:t>
            </a:r>
            <a:r>
              <a:rPr lang="en-GB" sz="2800" dirty="0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, </a:t>
            </a:r>
            <a:r>
              <a:rPr lang="en-GB" sz="2800" dirty="0" err="1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urtikaria</a:t>
            </a:r>
            <a:r>
              <a:rPr lang="en-GB" sz="2800" dirty="0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, </a:t>
            </a:r>
            <a:r>
              <a:rPr lang="en-GB" sz="2800" dirty="0" err="1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anemia</a:t>
            </a:r>
            <a:r>
              <a:rPr lang="en-GB" sz="2800" dirty="0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, neuritis </a:t>
            </a:r>
            <a:r>
              <a:rPr lang="en-GB" sz="2800" dirty="0" err="1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perifer</a:t>
            </a:r>
            <a:r>
              <a:rPr lang="en-GB" sz="2800" dirty="0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, </a:t>
            </a:r>
            <a:r>
              <a:rPr lang="en-GB" sz="2800" dirty="0" err="1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hepatotoksik</a:t>
            </a:r>
            <a:r>
              <a:rPr lang="en-GB" sz="2800" dirty="0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, </a:t>
            </a:r>
            <a:r>
              <a:rPr lang="en-GB" sz="2800" dirty="0" err="1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mulut</a:t>
            </a:r>
            <a:r>
              <a:rPr lang="en-GB" sz="2800" dirty="0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kering</a:t>
            </a:r>
            <a:endParaRPr lang="en-GB" sz="2800" dirty="0">
              <a:solidFill>
                <a:prstClr val="black"/>
              </a:solidFill>
              <a:latin typeface="Calibri" pitchFamily="32" charset="0"/>
              <a:cs typeface="Arial Unicode MS" charset="0"/>
            </a:endParaRPr>
          </a:p>
          <a:p>
            <a:pPr marL="798513" lvl="1" indent="-341313" defTabSz="457200" fontAlgn="base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Blip>
                <a:blip r:embed="rId3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800" dirty="0" err="1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Sediaan</a:t>
            </a:r>
            <a:r>
              <a:rPr lang="en-GB" sz="2800" dirty="0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 : tablet 50, 100, 300 </a:t>
            </a:r>
            <a:r>
              <a:rPr lang="en-GB" sz="2800" dirty="0" err="1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dan</a:t>
            </a:r>
            <a:r>
              <a:rPr lang="en-GB" sz="2800" dirty="0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 400mg, </a:t>
            </a:r>
            <a:r>
              <a:rPr lang="en-GB" sz="2800" dirty="0" err="1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sirup</a:t>
            </a:r>
            <a:r>
              <a:rPr lang="en-GB" sz="2800" dirty="0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 10 mg/ml</a:t>
            </a:r>
          </a:p>
          <a:p>
            <a:pPr marL="341313" indent="-341313" defTabSz="457200" fontAlgn="base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sz="3200" dirty="0">
              <a:solidFill>
                <a:srgbClr val="FFFFFF"/>
              </a:solidFill>
              <a:latin typeface="Calibri" pitchFamily="32" charset="0"/>
              <a:cs typeface="Arial Unicode MS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fld id="{69C19906-96AF-4569-B0C5-9C1ED27E7D80}" type="slidenum">
              <a:rPr lang="en-GB" smtClean="0">
                <a:solidFill>
                  <a:srgbClr val="4E5B6F"/>
                </a:solidFill>
              </a:rPr>
              <a:pPr eaLnBrk="1" hangingPunct="1"/>
              <a:t>30</a:t>
            </a:fld>
            <a:endParaRPr lang="en-GB" smtClean="0">
              <a:solidFill>
                <a:srgbClr val="4E5B6F"/>
              </a:solidFill>
            </a:endParaRPr>
          </a:p>
        </p:txBody>
      </p:sp>
      <p:sp>
        <p:nvSpPr>
          <p:cNvPr id="4506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4E5B6F"/>
                </a:solidFill>
              </a:rPr>
              <a:t>Dr. Wira D. Hariyadi</a:t>
            </a:r>
          </a:p>
        </p:txBody>
      </p:sp>
    </p:spTree>
    <p:extLst>
      <p:ext uri="{BB962C8B-B14F-4D97-AF65-F5344CB8AC3E}">
        <p14:creationId xmlns:p14="http://schemas.microsoft.com/office/powerpoint/2010/main" val="2676682899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"/>
          <p:cNvSpPr txBox="1">
            <a:spLocks noChangeArrowheads="1"/>
          </p:cNvSpPr>
          <p:nvPr/>
        </p:nvSpPr>
        <p:spPr bwMode="auto">
          <a:xfrm>
            <a:off x="457200" y="212725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Calibri" pitchFamily="32" charset="0"/>
              <a:buNone/>
            </a:pPr>
            <a:endParaRPr lang="en-US" sz="4400">
              <a:solidFill>
                <a:srgbClr val="FFFFFF"/>
              </a:solidFill>
              <a:latin typeface="Calibri" pitchFamily="32" charset="0"/>
            </a:endParaRP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457200" y="1219200"/>
            <a:ext cx="8229600" cy="4953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 defTabSz="457200" fontAlgn="base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3600" b="1" dirty="0">
                <a:solidFill>
                  <a:srgbClr val="0000FF"/>
                </a:solidFill>
                <a:latin typeface="Freestyle Script" pitchFamily="66" charset="0"/>
                <a:cs typeface="Arial Unicode MS" charset="0"/>
              </a:rPr>
              <a:t>3. RIFAMPISIN </a:t>
            </a:r>
            <a:endParaRPr lang="en-GB" sz="3600" b="1" i="1" dirty="0">
              <a:solidFill>
                <a:srgbClr val="0000FF"/>
              </a:solidFill>
              <a:latin typeface="Freestyle Script" pitchFamily="66" charset="0"/>
              <a:cs typeface="Arial Unicode MS" charset="0"/>
            </a:endParaRPr>
          </a:p>
          <a:p>
            <a:pPr marL="341313" indent="-341313" defTabSz="457200" fontAlgn="base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Blip>
                <a:blip r:embed="rId3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400" dirty="0" err="1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Mekanisme</a:t>
            </a:r>
            <a:r>
              <a:rPr lang="en-GB" sz="2400" dirty="0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kerja</a:t>
            </a:r>
            <a:r>
              <a:rPr lang="en-GB" sz="2400" dirty="0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 : </a:t>
            </a:r>
            <a:r>
              <a:rPr lang="en-GB" sz="2400" dirty="0" err="1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menghambat</a:t>
            </a:r>
            <a:r>
              <a:rPr lang="en-GB" sz="2400" dirty="0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polimerase</a:t>
            </a:r>
            <a:r>
              <a:rPr lang="en-GB" sz="2400" dirty="0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 RNA </a:t>
            </a:r>
            <a:r>
              <a:rPr lang="en-GB" sz="2400" dirty="0" err="1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mikobakteria</a:t>
            </a:r>
            <a:endParaRPr lang="en-GB" sz="2400" dirty="0">
              <a:solidFill>
                <a:prstClr val="black"/>
              </a:solidFill>
              <a:latin typeface="Calibri" pitchFamily="32" charset="0"/>
              <a:cs typeface="Arial Unicode MS" charset="0"/>
            </a:endParaRPr>
          </a:p>
          <a:p>
            <a:pPr marL="341313" indent="-341313" defTabSz="457200" fontAlgn="base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Blip>
                <a:blip r:embed="rId3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400" dirty="0" err="1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Rifampisin</a:t>
            </a:r>
            <a:r>
              <a:rPr lang="en-GB" sz="2400" dirty="0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meninggikan</a:t>
            </a:r>
            <a:r>
              <a:rPr lang="en-GB" sz="2400" dirty="0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aktivitas</a:t>
            </a:r>
            <a:r>
              <a:rPr lang="en-GB" sz="2400" dirty="0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streptomisin</a:t>
            </a:r>
            <a:r>
              <a:rPr lang="en-GB" sz="2400" dirty="0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dan</a:t>
            </a:r>
            <a:r>
              <a:rPr lang="en-GB" sz="2400" dirty="0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isoniazid</a:t>
            </a:r>
            <a:endParaRPr lang="en-GB" sz="2400" dirty="0">
              <a:solidFill>
                <a:prstClr val="black"/>
              </a:solidFill>
              <a:latin typeface="Calibri" pitchFamily="32" charset="0"/>
              <a:cs typeface="Arial Unicode MS" charset="0"/>
            </a:endParaRPr>
          </a:p>
          <a:p>
            <a:pPr marL="341313" indent="-341313" defTabSz="457200" fontAlgn="base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Blip>
                <a:blip r:embed="rId3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400" dirty="0" err="1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Efek</a:t>
            </a:r>
            <a:r>
              <a:rPr lang="en-GB" sz="2400" dirty="0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samping</a:t>
            </a:r>
            <a:r>
              <a:rPr lang="en-GB" sz="2400" dirty="0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: </a:t>
            </a:r>
            <a:r>
              <a:rPr lang="en-GB" sz="2400" dirty="0" err="1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kemerahan</a:t>
            </a:r>
            <a:r>
              <a:rPr lang="en-GB" sz="2400" dirty="0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, </a:t>
            </a:r>
            <a:r>
              <a:rPr lang="en-GB" sz="2400" dirty="0" err="1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demam</a:t>
            </a:r>
            <a:r>
              <a:rPr lang="en-GB" sz="2400" dirty="0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, </a:t>
            </a:r>
            <a:r>
              <a:rPr lang="en-GB" sz="2400" dirty="0" err="1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mual</a:t>
            </a:r>
            <a:r>
              <a:rPr lang="en-GB" sz="2400" dirty="0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, </a:t>
            </a:r>
            <a:r>
              <a:rPr lang="en-GB" sz="2400" dirty="0" err="1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muntah</a:t>
            </a:r>
            <a:r>
              <a:rPr lang="en-GB" sz="2400" dirty="0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, </a:t>
            </a:r>
            <a:r>
              <a:rPr lang="en-GB" sz="2400" dirty="0" err="1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urtikaria</a:t>
            </a:r>
            <a:r>
              <a:rPr lang="en-GB" sz="2400" dirty="0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, </a:t>
            </a:r>
            <a:r>
              <a:rPr lang="en-GB" sz="2400" dirty="0" err="1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ikterus</a:t>
            </a:r>
            <a:r>
              <a:rPr lang="en-GB" sz="2400" dirty="0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, </a:t>
            </a:r>
            <a:r>
              <a:rPr lang="en-GB" sz="2400" dirty="0" err="1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anemia</a:t>
            </a:r>
            <a:endParaRPr lang="en-GB" sz="2400" dirty="0">
              <a:solidFill>
                <a:prstClr val="black"/>
              </a:solidFill>
              <a:latin typeface="Calibri" pitchFamily="32" charset="0"/>
              <a:cs typeface="Arial Unicode MS" charset="0"/>
            </a:endParaRPr>
          </a:p>
          <a:p>
            <a:pPr marL="341313" indent="-341313" defTabSz="457200" fontAlgn="base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Blip>
                <a:blip r:embed="rId3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400" dirty="0" err="1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Merupakan</a:t>
            </a:r>
            <a:r>
              <a:rPr lang="en-GB" sz="2400" dirty="0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pemacu</a:t>
            </a:r>
            <a:r>
              <a:rPr lang="en-GB" sz="2400" dirty="0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metabolisme</a:t>
            </a:r>
            <a:r>
              <a:rPr lang="en-GB" sz="2400" dirty="0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obat</a:t>
            </a:r>
            <a:r>
              <a:rPr lang="en-GB" sz="2400" dirty="0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yg</a:t>
            </a:r>
            <a:r>
              <a:rPr lang="en-GB" sz="2400" dirty="0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cukup</a:t>
            </a:r>
            <a:r>
              <a:rPr lang="en-GB" sz="2400" dirty="0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kuat</a:t>
            </a:r>
            <a:r>
              <a:rPr lang="en-GB" sz="2400" dirty="0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, </a:t>
            </a:r>
            <a:r>
              <a:rPr lang="en-GB" sz="2400" dirty="0" err="1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misalnya</a:t>
            </a:r>
            <a:r>
              <a:rPr lang="en-GB" sz="2400" dirty="0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obat</a:t>
            </a:r>
            <a:r>
              <a:rPr lang="en-GB" sz="2400" dirty="0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hipoglikemik</a:t>
            </a:r>
            <a:r>
              <a:rPr lang="en-GB" sz="2400" dirty="0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 oral, </a:t>
            </a:r>
            <a:r>
              <a:rPr lang="en-GB" sz="2400" dirty="0" err="1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kortikosteroid</a:t>
            </a:r>
            <a:r>
              <a:rPr lang="en-GB" sz="2400" dirty="0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, </a:t>
            </a:r>
            <a:r>
              <a:rPr lang="en-GB" sz="2400" dirty="0" err="1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kontrasepsi</a:t>
            </a:r>
            <a:r>
              <a:rPr lang="en-GB" sz="2400" dirty="0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 oral</a:t>
            </a:r>
          </a:p>
          <a:p>
            <a:pPr marL="341313" indent="-341313" defTabSz="457200" fontAlgn="base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Blip>
                <a:blip r:embed="rId3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400" dirty="0" err="1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Sediaan</a:t>
            </a:r>
            <a:r>
              <a:rPr lang="en-GB" sz="2400" dirty="0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 : </a:t>
            </a:r>
            <a:r>
              <a:rPr lang="en-GB" sz="2400" dirty="0" err="1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kapsul</a:t>
            </a:r>
            <a:r>
              <a:rPr lang="en-GB" sz="2400" dirty="0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 150 </a:t>
            </a:r>
            <a:r>
              <a:rPr lang="en-GB" sz="2400" dirty="0" err="1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dan</a:t>
            </a:r>
            <a:r>
              <a:rPr lang="en-GB" sz="2400" dirty="0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 300 mg, tablet 450 </a:t>
            </a:r>
            <a:r>
              <a:rPr lang="en-GB" sz="2400" dirty="0" err="1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dan</a:t>
            </a:r>
            <a:r>
              <a:rPr lang="en-GB" sz="2400" dirty="0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 600 mg, </a:t>
            </a:r>
            <a:r>
              <a:rPr lang="en-GB" sz="2400" dirty="0" err="1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suspensi</a:t>
            </a:r>
            <a:r>
              <a:rPr lang="en-GB" sz="2400" dirty="0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 100 mg/5 ml</a:t>
            </a:r>
          </a:p>
          <a:p>
            <a:pPr marL="341313" indent="-341313" defTabSz="457200" fontAlgn="base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Blip>
                <a:blip r:embed="rId3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sz="2800" dirty="0">
              <a:solidFill>
                <a:prstClr val="black"/>
              </a:solidFill>
              <a:latin typeface="Calibri" pitchFamily="32" charset="0"/>
              <a:cs typeface="Arial Unicode MS" charset="0"/>
            </a:endParaRPr>
          </a:p>
          <a:p>
            <a:pPr marL="341313" indent="-341313" defTabSz="457200" fontAlgn="base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Blip>
                <a:blip r:embed="rId3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sz="2800" dirty="0">
              <a:solidFill>
                <a:prstClr val="black"/>
              </a:solidFill>
              <a:latin typeface="Calibri" pitchFamily="32" charset="0"/>
              <a:cs typeface="Arial Unicode MS" charset="0"/>
            </a:endParaRPr>
          </a:p>
        </p:txBody>
      </p:sp>
      <p:sp>
        <p:nvSpPr>
          <p:cNvPr id="46084" name="Text Box 1"/>
          <p:cNvSpPr txBox="1">
            <a:spLocks noChangeArrowheads="1"/>
          </p:cNvSpPr>
          <p:nvPr/>
        </p:nvSpPr>
        <p:spPr bwMode="auto">
          <a:xfrm>
            <a:off x="457200" y="252413"/>
            <a:ext cx="8229600" cy="76200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algn="r" defTabSz="45720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Calibri" pitchFamily="32" charset="0"/>
              <a:buNone/>
            </a:pPr>
            <a:r>
              <a:rPr lang="en-GB" sz="4400">
                <a:solidFill>
                  <a:srgbClr val="FFFF00"/>
                </a:solidFill>
                <a:latin typeface="Bauhaus 93" pitchFamily="82" charset="0"/>
              </a:rPr>
              <a:t>Tuberkulostatik </a:t>
            </a:r>
          </a:p>
        </p:txBody>
      </p:sp>
      <p:sp>
        <p:nvSpPr>
          <p:cNvPr id="4608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fld id="{50406669-6E1A-43D9-B90D-36E77369D124}" type="slidenum">
              <a:rPr lang="en-GB" smtClean="0">
                <a:solidFill>
                  <a:srgbClr val="4E5B6F"/>
                </a:solidFill>
              </a:rPr>
              <a:pPr eaLnBrk="1" hangingPunct="1"/>
              <a:t>31</a:t>
            </a:fld>
            <a:endParaRPr lang="en-GB" smtClean="0">
              <a:solidFill>
                <a:srgbClr val="4E5B6F"/>
              </a:solidFill>
            </a:endParaRPr>
          </a:p>
        </p:txBody>
      </p:sp>
      <p:sp>
        <p:nvSpPr>
          <p:cNvPr id="46086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4E5B6F"/>
                </a:solidFill>
              </a:rPr>
              <a:t>Dr. Wira D. Hariyadi</a:t>
            </a:r>
          </a:p>
        </p:txBody>
      </p:sp>
    </p:spTree>
    <p:extLst>
      <p:ext uri="{BB962C8B-B14F-4D97-AF65-F5344CB8AC3E}">
        <p14:creationId xmlns:p14="http://schemas.microsoft.com/office/powerpoint/2010/main" val="2419460120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57200" y="1143000"/>
            <a:ext cx="8229600" cy="54864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 defTabSz="457200" fontAlgn="base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3200" b="1" dirty="0">
                <a:solidFill>
                  <a:srgbClr val="FFFF00"/>
                </a:solidFill>
                <a:latin typeface="Freestyle Script" pitchFamily="66" charset="0"/>
                <a:cs typeface="Arial Unicode MS" charset="0"/>
              </a:rPr>
              <a:t>4. ETAMBUTOL</a:t>
            </a:r>
          </a:p>
          <a:p>
            <a:pPr marL="341313" indent="-341313" defTabSz="457200" fontAlgn="base">
              <a:spcBef>
                <a:spcPts val="8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800" dirty="0" err="1">
                <a:solidFill>
                  <a:prstClr val="white"/>
                </a:solidFill>
                <a:latin typeface="Calibri" pitchFamily="32" charset="0"/>
                <a:cs typeface="Arial Unicode MS" charset="0"/>
              </a:rPr>
              <a:t>Bersifat</a:t>
            </a:r>
            <a:r>
              <a:rPr lang="en-GB" sz="2800" dirty="0">
                <a:solidFill>
                  <a:prstClr val="white"/>
                </a:solidFill>
                <a:latin typeface="Calibri" pitchFamily="32" charset="0"/>
                <a:cs typeface="Arial Unicode MS" charset="0"/>
              </a:rPr>
              <a:t> </a:t>
            </a:r>
            <a:r>
              <a:rPr lang="en-GB" sz="2800" dirty="0" err="1">
                <a:solidFill>
                  <a:prstClr val="white"/>
                </a:solidFill>
                <a:latin typeface="Calibri" pitchFamily="32" charset="0"/>
                <a:cs typeface="Arial Unicode MS" charset="0"/>
              </a:rPr>
              <a:t>tuberkulostatik</a:t>
            </a:r>
            <a:endParaRPr lang="en-GB" sz="2800" dirty="0">
              <a:solidFill>
                <a:prstClr val="white"/>
              </a:solidFill>
              <a:latin typeface="Calibri" pitchFamily="32" charset="0"/>
              <a:cs typeface="Arial Unicode MS" charset="0"/>
            </a:endParaRPr>
          </a:p>
          <a:p>
            <a:pPr marL="341313" indent="-341313" defTabSz="457200" fontAlgn="base">
              <a:spcBef>
                <a:spcPts val="8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800" dirty="0" err="1">
                <a:solidFill>
                  <a:prstClr val="white"/>
                </a:solidFill>
                <a:latin typeface="Calibri" pitchFamily="32" charset="0"/>
                <a:cs typeface="Arial Unicode MS" charset="0"/>
              </a:rPr>
              <a:t>Resistensi</a:t>
            </a:r>
            <a:r>
              <a:rPr lang="en-GB" sz="2800" dirty="0">
                <a:solidFill>
                  <a:prstClr val="white"/>
                </a:solidFill>
                <a:latin typeface="Calibri" pitchFamily="32" charset="0"/>
                <a:cs typeface="Arial Unicode MS" charset="0"/>
              </a:rPr>
              <a:t> </a:t>
            </a:r>
            <a:r>
              <a:rPr lang="en-GB" sz="2800" dirty="0" err="1">
                <a:solidFill>
                  <a:prstClr val="white"/>
                </a:solidFill>
                <a:latin typeface="Calibri" pitchFamily="32" charset="0"/>
                <a:cs typeface="Arial Unicode MS" charset="0"/>
              </a:rPr>
              <a:t>dapat</a:t>
            </a:r>
            <a:r>
              <a:rPr lang="en-GB" sz="2800" dirty="0">
                <a:solidFill>
                  <a:prstClr val="white"/>
                </a:solidFill>
                <a:latin typeface="Calibri" pitchFamily="32" charset="0"/>
                <a:cs typeface="Arial Unicode MS" charset="0"/>
              </a:rPr>
              <a:t> </a:t>
            </a:r>
            <a:r>
              <a:rPr lang="en-GB" sz="2800" dirty="0" err="1">
                <a:solidFill>
                  <a:prstClr val="white"/>
                </a:solidFill>
                <a:latin typeface="Calibri" pitchFamily="32" charset="0"/>
                <a:cs typeface="Arial Unicode MS" charset="0"/>
              </a:rPr>
              <a:t>terjadi</a:t>
            </a:r>
            <a:r>
              <a:rPr lang="en-GB" sz="2800" dirty="0">
                <a:solidFill>
                  <a:prstClr val="white"/>
                </a:solidFill>
                <a:latin typeface="Calibri" pitchFamily="32" charset="0"/>
                <a:cs typeface="Arial Unicode MS" charset="0"/>
              </a:rPr>
              <a:t> </a:t>
            </a:r>
            <a:r>
              <a:rPr lang="en-GB" sz="2800" dirty="0" err="1">
                <a:solidFill>
                  <a:prstClr val="white"/>
                </a:solidFill>
                <a:latin typeface="Calibri" pitchFamily="32" charset="0"/>
                <a:cs typeface="Arial Unicode MS" charset="0"/>
              </a:rPr>
              <a:t>jika</a:t>
            </a:r>
            <a:r>
              <a:rPr lang="en-GB" sz="2800" dirty="0">
                <a:solidFill>
                  <a:prstClr val="white"/>
                </a:solidFill>
                <a:latin typeface="Calibri" pitchFamily="32" charset="0"/>
                <a:cs typeface="Arial Unicode MS" charset="0"/>
              </a:rPr>
              <a:t> </a:t>
            </a:r>
            <a:r>
              <a:rPr lang="en-GB" sz="2800" dirty="0" err="1">
                <a:solidFill>
                  <a:prstClr val="white"/>
                </a:solidFill>
                <a:latin typeface="Calibri" pitchFamily="32" charset="0"/>
                <a:cs typeface="Arial Unicode MS" charset="0"/>
              </a:rPr>
              <a:t>tidak</a:t>
            </a:r>
            <a:r>
              <a:rPr lang="en-GB" sz="2800" dirty="0">
                <a:solidFill>
                  <a:prstClr val="white"/>
                </a:solidFill>
                <a:latin typeface="Calibri" pitchFamily="32" charset="0"/>
                <a:cs typeface="Arial Unicode MS" charset="0"/>
              </a:rPr>
              <a:t> </a:t>
            </a:r>
            <a:r>
              <a:rPr lang="en-GB" sz="2800" dirty="0" err="1">
                <a:solidFill>
                  <a:prstClr val="white"/>
                </a:solidFill>
                <a:latin typeface="Calibri" pitchFamily="32" charset="0"/>
                <a:cs typeface="Arial Unicode MS" charset="0"/>
              </a:rPr>
              <a:t>dikombinasikan</a:t>
            </a:r>
            <a:r>
              <a:rPr lang="en-GB" sz="2800" dirty="0">
                <a:solidFill>
                  <a:prstClr val="white"/>
                </a:solidFill>
                <a:latin typeface="Calibri" pitchFamily="32" charset="0"/>
                <a:cs typeface="Arial Unicode MS" charset="0"/>
              </a:rPr>
              <a:t> </a:t>
            </a:r>
            <a:r>
              <a:rPr lang="en-GB" sz="2800" dirty="0" err="1">
                <a:solidFill>
                  <a:prstClr val="white"/>
                </a:solidFill>
                <a:latin typeface="Calibri" pitchFamily="32" charset="0"/>
                <a:cs typeface="Arial Unicode MS" charset="0"/>
              </a:rPr>
              <a:t>dengan</a:t>
            </a:r>
            <a:r>
              <a:rPr lang="en-GB" sz="2800" dirty="0">
                <a:solidFill>
                  <a:prstClr val="white"/>
                </a:solidFill>
                <a:latin typeface="Calibri" pitchFamily="32" charset="0"/>
                <a:cs typeface="Arial Unicode MS" charset="0"/>
              </a:rPr>
              <a:t> </a:t>
            </a:r>
            <a:r>
              <a:rPr lang="en-GB" sz="2800" dirty="0" err="1">
                <a:solidFill>
                  <a:prstClr val="white"/>
                </a:solidFill>
                <a:latin typeface="Calibri" pitchFamily="32" charset="0"/>
                <a:cs typeface="Arial Unicode MS" charset="0"/>
              </a:rPr>
              <a:t>obat</a:t>
            </a:r>
            <a:r>
              <a:rPr lang="en-GB" sz="2800" dirty="0">
                <a:solidFill>
                  <a:prstClr val="white"/>
                </a:solidFill>
                <a:latin typeface="Calibri" pitchFamily="32" charset="0"/>
                <a:cs typeface="Arial Unicode MS" charset="0"/>
              </a:rPr>
              <a:t> lain</a:t>
            </a:r>
          </a:p>
          <a:p>
            <a:pPr marL="341313" indent="-341313" defTabSz="457200" fontAlgn="base">
              <a:spcBef>
                <a:spcPts val="8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800" dirty="0" err="1">
                <a:solidFill>
                  <a:prstClr val="white"/>
                </a:solidFill>
                <a:latin typeface="Calibri" pitchFamily="32" charset="0"/>
                <a:cs typeface="Arial Unicode MS" charset="0"/>
              </a:rPr>
              <a:t>Efek</a:t>
            </a:r>
            <a:r>
              <a:rPr lang="en-GB" sz="2800" dirty="0">
                <a:solidFill>
                  <a:prstClr val="white"/>
                </a:solidFill>
                <a:latin typeface="Calibri" pitchFamily="32" charset="0"/>
                <a:cs typeface="Arial Unicode MS" charset="0"/>
              </a:rPr>
              <a:t> </a:t>
            </a:r>
            <a:r>
              <a:rPr lang="en-GB" sz="2800" dirty="0" err="1">
                <a:solidFill>
                  <a:prstClr val="white"/>
                </a:solidFill>
                <a:latin typeface="Calibri" pitchFamily="32" charset="0"/>
                <a:cs typeface="Arial Unicode MS" charset="0"/>
              </a:rPr>
              <a:t>samping</a:t>
            </a:r>
            <a:r>
              <a:rPr lang="en-GB" sz="2800" dirty="0">
                <a:solidFill>
                  <a:prstClr val="white"/>
                </a:solidFill>
                <a:latin typeface="Calibri" pitchFamily="32" charset="0"/>
                <a:cs typeface="Arial Unicode MS" charset="0"/>
              </a:rPr>
              <a:t> : </a:t>
            </a:r>
            <a:r>
              <a:rPr lang="en-GB" sz="2800" dirty="0" err="1">
                <a:solidFill>
                  <a:prstClr val="white"/>
                </a:solidFill>
                <a:latin typeface="Calibri" pitchFamily="32" charset="0"/>
                <a:cs typeface="Arial Unicode MS" charset="0"/>
              </a:rPr>
              <a:t>peningkatan</a:t>
            </a:r>
            <a:r>
              <a:rPr lang="en-GB" sz="2800" dirty="0">
                <a:solidFill>
                  <a:prstClr val="white"/>
                </a:solidFill>
                <a:latin typeface="Calibri" pitchFamily="32" charset="0"/>
                <a:cs typeface="Arial Unicode MS" charset="0"/>
              </a:rPr>
              <a:t> </a:t>
            </a:r>
            <a:r>
              <a:rPr lang="en-GB" sz="2800" dirty="0" err="1">
                <a:solidFill>
                  <a:prstClr val="white"/>
                </a:solidFill>
                <a:latin typeface="Calibri" pitchFamily="32" charset="0"/>
                <a:cs typeface="Arial Unicode MS" charset="0"/>
              </a:rPr>
              <a:t>kadar</a:t>
            </a:r>
            <a:r>
              <a:rPr lang="en-GB" sz="2800" dirty="0">
                <a:solidFill>
                  <a:prstClr val="white"/>
                </a:solidFill>
                <a:latin typeface="Calibri" pitchFamily="32" charset="0"/>
                <a:cs typeface="Arial Unicode MS" charset="0"/>
              </a:rPr>
              <a:t> </a:t>
            </a:r>
            <a:r>
              <a:rPr lang="en-GB" sz="2800" dirty="0" err="1">
                <a:solidFill>
                  <a:prstClr val="white"/>
                </a:solidFill>
                <a:latin typeface="Calibri" pitchFamily="32" charset="0"/>
                <a:cs typeface="Arial Unicode MS" charset="0"/>
              </a:rPr>
              <a:t>asam</a:t>
            </a:r>
            <a:r>
              <a:rPr lang="en-GB" sz="2800" dirty="0">
                <a:solidFill>
                  <a:prstClr val="white"/>
                </a:solidFill>
                <a:latin typeface="Calibri" pitchFamily="32" charset="0"/>
                <a:cs typeface="Arial Unicode MS" charset="0"/>
              </a:rPr>
              <a:t> </a:t>
            </a:r>
            <a:r>
              <a:rPr lang="en-GB" sz="2800" dirty="0" err="1">
                <a:solidFill>
                  <a:prstClr val="white"/>
                </a:solidFill>
                <a:latin typeface="Calibri" pitchFamily="32" charset="0"/>
                <a:cs typeface="Arial Unicode MS" charset="0"/>
              </a:rPr>
              <a:t>urat</a:t>
            </a:r>
            <a:r>
              <a:rPr lang="en-GB" sz="2800" dirty="0">
                <a:solidFill>
                  <a:prstClr val="white"/>
                </a:solidFill>
                <a:latin typeface="Calibri" pitchFamily="32" charset="0"/>
                <a:cs typeface="Arial Unicode MS" charset="0"/>
              </a:rPr>
              <a:t>, neuritis </a:t>
            </a:r>
            <a:r>
              <a:rPr lang="en-GB" sz="2800" dirty="0" err="1">
                <a:solidFill>
                  <a:prstClr val="white"/>
                </a:solidFill>
                <a:latin typeface="Calibri" pitchFamily="32" charset="0"/>
                <a:cs typeface="Arial Unicode MS" charset="0"/>
              </a:rPr>
              <a:t>optik</a:t>
            </a:r>
            <a:r>
              <a:rPr lang="en-GB" sz="2800" dirty="0">
                <a:solidFill>
                  <a:prstClr val="white"/>
                </a:solidFill>
                <a:latin typeface="Calibri" pitchFamily="32" charset="0"/>
                <a:cs typeface="Arial Unicode MS" charset="0"/>
              </a:rPr>
              <a:t>, </a:t>
            </a:r>
            <a:r>
              <a:rPr lang="en-GB" sz="2800" dirty="0" err="1">
                <a:solidFill>
                  <a:prstClr val="white"/>
                </a:solidFill>
                <a:latin typeface="Calibri" pitchFamily="32" charset="0"/>
                <a:cs typeface="Arial Unicode MS" charset="0"/>
              </a:rPr>
              <a:t>pruritus</a:t>
            </a:r>
            <a:endParaRPr lang="en-GB" sz="2800" dirty="0">
              <a:solidFill>
                <a:prstClr val="white"/>
              </a:solidFill>
              <a:latin typeface="Calibri" pitchFamily="32" charset="0"/>
              <a:cs typeface="Arial Unicode MS" charset="0"/>
            </a:endParaRPr>
          </a:p>
          <a:p>
            <a:pPr marL="341313" indent="-341313" defTabSz="457200" fontAlgn="base">
              <a:spcBef>
                <a:spcPts val="8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800" dirty="0" err="1">
                <a:solidFill>
                  <a:prstClr val="white"/>
                </a:solidFill>
                <a:latin typeface="Calibri" pitchFamily="32" charset="0"/>
                <a:cs typeface="Arial Unicode MS" charset="0"/>
              </a:rPr>
              <a:t>Sediaan</a:t>
            </a:r>
            <a:r>
              <a:rPr lang="en-GB" sz="2800" dirty="0">
                <a:solidFill>
                  <a:prstClr val="white"/>
                </a:solidFill>
                <a:latin typeface="Calibri" pitchFamily="32" charset="0"/>
                <a:cs typeface="Arial Unicode MS" charset="0"/>
              </a:rPr>
              <a:t> : tablet 250 mg </a:t>
            </a:r>
            <a:r>
              <a:rPr lang="en-GB" sz="2800" dirty="0" err="1">
                <a:solidFill>
                  <a:prstClr val="white"/>
                </a:solidFill>
                <a:latin typeface="Calibri" pitchFamily="32" charset="0"/>
                <a:cs typeface="Arial Unicode MS" charset="0"/>
              </a:rPr>
              <a:t>dan</a:t>
            </a:r>
            <a:r>
              <a:rPr lang="en-GB" sz="2800" dirty="0">
                <a:solidFill>
                  <a:prstClr val="white"/>
                </a:solidFill>
                <a:latin typeface="Calibri" pitchFamily="32" charset="0"/>
                <a:cs typeface="Arial Unicode MS" charset="0"/>
              </a:rPr>
              <a:t> 500 mg</a:t>
            </a:r>
          </a:p>
          <a:p>
            <a:pPr marL="341313" indent="-341313" defTabSz="457200" fontAlgn="base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800" b="1" dirty="0">
                <a:solidFill>
                  <a:srgbClr val="FFFF00"/>
                </a:solidFill>
                <a:latin typeface="Freestyle Script" pitchFamily="66" charset="0"/>
                <a:cs typeface="Arial Unicode MS" charset="0"/>
              </a:rPr>
              <a:t>5. PIRAZINAMID </a:t>
            </a:r>
          </a:p>
          <a:p>
            <a:pPr marL="341313" indent="-341313" defTabSz="457200" fontAlgn="base">
              <a:spcBef>
                <a:spcPts val="8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800" dirty="0" err="1">
                <a:solidFill>
                  <a:prstClr val="white"/>
                </a:solidFill>
                <a:latin typeface="Calibri" pitchFamily="32" charset="0"/>
                <a:cs typeface="Arial Unicode MS" charset="0"/>
              </a:rPr>
              <a:t>Bersifat</a:t>
            </a:r>
            <a:r>
              <a:rPr lang="en-GB" sz="2800" dirty="0">
                <a:solidFill>
                  <a:prstClr val="white"/>
                </a:solidFill>
                <a:latin typeface="Calibri" pitchFamily="32" charset="0"/>
                <a:cs typeface="Arial Unicode MS" charset="0"/>
              </a:rPr>
              <a:t> </a:t>
            </a:r>
            <a:r>
              <a:rPr lang="en-GB" sz="2800" dirty="0" err="1">
                <a:solidFill>
                  <a:prstClr val="white"/>
                </a:solidFill>
                <a:latin typeface="Calibri" pitchFamily="32" charset="0"/>
                <a:cs typeface="Arial Unicode MS" charset="0"/>
              </a:rPr>
              <a:t>tuberkulostatik</a:t>
            </a:r>
            <a:endParaRPr lang="en-GB" sz="2800" dirty="0">
              <a:solidFill>
                <a:prstClr val="white"/>
              </a:solidFill>
              <a:latin typeface="Calibri" pitchFamily="32" charset="0"/>
              <a:cs typeface="Arial Unicode MS" charset="0"/>
            </a:endParaRPr>
          </a:p>
          <a:p>
            <a:pPr marL="341313" indent="-341313" defTabSz="457200" fontAlgn="base">
              <a:spcBef>
                <a:spcPts val="8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800" dirty="0" err="1">
                <a:solidFill>
                  <a:prstClr val="white"/>
                </a:solidFill>
                <a:latin typeface="Calibri" pitchFamily="32" charset="0"/>
                <a:cs typeface="Arial Unicode MS" charset="0"/>
              </a:rPr>
              <a:t>Efek</a:t>
            </a:r>
            <a:r>
              <a:rPr lang="en-GB" sz="2800" dirty="0">
                <a:solidFill>
                  <a:prstClr val="white"/>
                </a:solidFill>
                <a:latin typeface="Calibri" pitchFamily="32" charset="0"/>
                <a:cs typeface="Arial Unicode MS" charset="0"/>
              </a:rPr>
              <a:t> </a:t>
            </a:r>
            <a:r>
              <a:rPr lang="en-GB" sz="2800" dirty="0" err="1">
                <a:solidFill>
                  <a:prstClr val="white"/>
                </a:solidFill>
                <a:latin typeface="Calibri" pitchFamily="32" charset="0"/>
                <a:cs typeface="Arial Unicode MS" charset="0"/>
              </a:rPr>
              <a:t>samping</a:t>
            </a:r>
            <a:r>
              <a:rPr lang="en-GB" sz="2800" dirty="0">
                <a:solidFill>
                  <a:prstClr val="white"/>
                </a:solidFill>
                <a:latin typeface="Calibri" pitchFamily="32" charset="0"/>
                <a:cs typeface="Arial Unicode MS" charset="0"/>
              </a:rPr>
              <a:t> : </a:t>
            </a:r>
            <a:r>
              <a:rPr lang="en-GB" sz="2800" dirty="0" err="1">
                <a:solidFill>
                  <a:prstClr val="white"/>
                </a:solidFill>
                <a:latin typeface="Calibri" pitchFamily="32" charset="0"/>
                <a:cs typeface="Arial Unicode MS" charset="0"/>
              </a:rPr>
              <a:t>kelainan</a:t>
            </a:r>
            <a:r>
              <a:rPr lang="en-GB" sz="2800" dirty="0">
                <a:solidFill>
                  <a:prstClr val="white"/>
                </a:solidFill>
                <a:latin typeface="Calibri" pitchFamily="32" charset="0"/>
                <a:cs typeface="Arial Unicode MS" charset="0"/>
              </a:rPr>
              <a:t> </a:t>
            </a:r>
            <a:r>
              <a:rPr lang="en-GB" sz="2800" dirty="0" err="1">
                <a:solidFill>
                  <a:prstClr val="white"/>
                </a:solidFill>
                <a:latin typeface="Calibri" pitchFamily="32" charset="0"/>
                <a:cs typeface="Arial Unicode MS" charset="0"/>
              </a:rPr>
              <a:t>hati</a:t>
            </a:r>
            <a:r>
              <a:rPr lang="en-GB" sz="2800" dirty="0">
                <a:solidFill>
                  <a:prstClr val="white"/>
                </a:solidFill>
                <a:latin typeface="Calibri" pitchFamily="32" charset="0"/>
                <a:cs typeface="Arial Unicode MS" charset="0"/>
              </a:rPr>
              <a:t>, </a:t>
            </a:r>
            <a:r>
              <a:rPr lang="en-GB" sz="2800" dirty="0" err="1">
                <a:solidFill>
                  <a:prstClr val="white"/>
                </a:solidFill>
                <a:latin typeface="Calibri" pitchFamily="32" charset="0"/>
                <a:cs typeface="Arial Unicode MS" charset="0"/>
              </a:rPr>
              <a:t>muntah</a:t>
            </a:r>
            <a:r>
              <a:rPr lang="en-GB" sz="2800" dirty="0">
                <a:solidFill>
                  <a:prstClr val="white"/>
                </a:solidFill>
                <a:latin typeface="Calibri" pitchFamily="32" charset="0"/>
                <a:cs typeface="Arial Unicode MS" charset="0"/>
              </a:rPr>
              <a:t>, </a:t>
            </a:r>
            <a:r>
              <a:rPr lang="en-GB" sz="2800" dirty="0" err="1">
                <a:solidFill>
                  <a:prstClr val="white"/>
                </a:solidFill>
                <a:latin typeface="Calibri" pitchFamily="32" charset="0"/>
                <a:cs typeface="Arial Unicode MS" charset="0"/>
              </a:rPr>
              <a:t>naussea</a:t>
            </a:r>
            <a:endParaRPr lang="en-GB" sz="2800" dirty="0">
              <a:solidFill>
                <a:prstClr val="white"/>
              </a:solidFill>
              <a:latin typeface="Calibri" pitchFamily="32" charset="0"/>
              <a:cs typeface="Arial Unicode MS" charset="0"/>
            </a:endParaRPr>
          </a:p>
          <a:p>
            <a:pPr marL="341313" indent="-341313" defTabSz="457200" fontAlgn="base">
              <a:spcBef>
                <a:spcPts val="8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800" dirty="0" err="1">
                <a:solidFill>
                  <a:prstClr val="white"/>
                </a:solidFill>
                <a:latin typeface="Calibri" pitchFamily="32" charset="0"/>
                <a:cs typeface="Arial Unicode MS" charset="0"/>
              </a:rPr>
              <a:t>Bekerja</a:t>
            </a:r>
            <a:r>
              <a:rPr lang="en-GB" sz="2800" dirty="0">
                <a:solidFill>
                  <a:prstClr val="white"/>
                </a:solidFill>
                <a:latin typeface="Calibri" pitchFamily="32" charset="0"/>
                <a:cs typeface="Arial Unicode MS" charset="0"/>
              </a:rPr>
              <a:t> </a:t>
            </a:r>
            <a:r>
              <a:rPr lang="en-GB" sz="2800" dirty="0" err="1">
                <a:solidFill>
                  <a:prstClr val="white"/>
                </a:solidFill>
                <a:latin typeface="Calibri" pitchFamily="32" charset="0"/>
                <a:cs typeface="Arial Unicode MS" charset="0"/>
              </a:rPr>
              <a:t>pada</a:t>
            </a:r>
            <a:r>
              <a:rPr lang="en-GB" sz="2800" dirty="0">
                <a:solidFill>
                  <a:prstClr val="white"/>
                </a:solidFill>
                <a:latin typeface="Calibri" pitchFamily="32" charset="0"/>
                <a:cs typeface="Arial Unicode MS" charset="0"/>
              </a:rPr>
              <a:t> </a:t>
            </a:r>
            <a:r>
              <a:rPr lang="en-GB" sz="2800" dirty="0" err="1">
                <a:solidFill>
                  <a:prstClr val="white"/>
                </a:solidFill>
                <a:latin typeface="Calibri" pitchFamily="32" charset="0"/>
                <a:cs typeface="Arial Unicode MS" charset="0"/>
              </a:rPr>
              <a:t>suasana</a:t>
            </a:r>
            <a:r>
              <a:rPr lang="en-GB" sz="2800" dirty="0">
                <a:solidFill>
                  <a:prstClr val="white"/>
                </a:solidFill>
                <a:latin typeface="Calibri" pitchFamily="32" charset="0"/>
                <a:cs typeface="Arial Unicode MS" charset="0"/>
              </a:rPr>
              <a:t> </a:t>
            </a:r>
            <a:r>
              <a:rPr lang="en-GB" sz="2800" dirty="0" err="1">
                <a:solidFill>
                  <a:prstClr val="white"/>
                </a:solidFill>
                <a:latin typeface="Calibri" pitchFamily="32" charset="0"/>
                <a:cs typeface="Arial Unicode MS" charset="0"/>
              </a:rPr>
              <a:t>asam</a:t>
            </a:r>
            <a:endParaRPr lang="en-GB" sz="2800" dirty="0">
              <a:solidFill>
                <a:prstClr val="white"/>
              </a:solidFill>
              <a:latin typeface="Calibri" pitchFamily="32" charset="0"/>
              <a:cs typeface="Arial Unicode MS" charset="0"/>
            </a:endParaRPr>
          </a:p>
          <a:p>
            <a:pPr marL="341313" indent="-341313" defTabSz="457200" fontAlgn="base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sz="2800" dirty="0">
              <a:solidFill>
                <a:srgbClr val="FFFFFF"/>
              </a:solidFill>
              <a:latin typeface="Calibri" pitchFamily="32" charset="0"/>
              <a:cs typeface="Arial Unicode MS" charset="0"/>
            </a:endParaRPr>
          </a:p>
          <a:p>
            <a:pPr marL="341313" indent="-341313" defTabSz="457200" fontAlgn="base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sz="2800" dirty="0">
              <a:solidFill>
                <a:srgbClr val="FFFFFF"/>
              </a:solidFill>
              <a:latin typeface="Calibri" pitchFamily="32" charset="0"/>
              <a:cs typeface="Arial Unicode MS" charset="0"/>
            </a:endParaRPr>
          </a:p>
          <a:p>
            <a:pPr marL="341313" indent="-341313" defTabSz="457200" fontAlgn="base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sz="2800" dirty="0">
              <a:solidFill>
                <a:srgbClr val="FFFFFF"/>
              </a:solidFill>
              <a:latin typeface="Calibri" pitchFamily="32" charset="0"/>
              <a:cs typeface="Arial Unicode MS" charset="0"/>
            </a:endParaRPr>
          </a:p>
        </p:txBody>
      </p:sp>
      <p:sp>
        <p:nvSpPr>
          <p:cNvPr id="47107" name="Text Box 1"/>
          <p:cNvSpPr txBox="1">
            <a:spLocks noChangeArrowheads="1"/>
          </p:cNvSpPr>
          <p:nvPr/>
        </p:nvSpPr>
        <p:spPr bwMode="auto">
          <a:xfrm>
            <a:off x="304800" y="228600"/>
            <a:ext cx="8229600" cy="76200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algn="r" defTabSz="45720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Calibri" pitchFamily="32" charset="0"/>
              <a:buNone/>
            </a:pPr>
            <a:r>
              <a:rPr lang="en-GB" sz="4400">
                <a:solidFill>
                  <a:srgbClr val="FFFF00"/>
                </a:solidFill>
                <a:latin typeface="Bauhaus 93" pitchFamily="82" charset="0"/>
              </a:rPr>
              <a:t>Tuberkulostatik </a:t>
            </a:r>
          </a:p>
        </p:txBody>
      </p:sp>
      <p:sp>
        <p:nvSpPr>
          <p:cNvPr id="4710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fld id="{3BEF0FF1-5B41-4B13-8971-729AA297D033}" type="slidenum">
              <a:rPr lang="en-GB" smtClean="0">
                <a:solidFill>
                  <a:srgbClr val="4E5B6F"/>
                </a:solidFill>
              </a:rPr>
              <a:pPr eaLnBrk="1" hangingPunct="1"/>
              <a:t>32</a:t>
            </a:fld>
            <a:endParaRPr lang="en-GB" smtClean="0">
              <a:solidFill>
                <a:srgbClr val="4E5B6F"/>
              </a:solidFill>
            </a:endParaRPr>
          </a:p>
        </p:txBody>
      </p:sp>
      <p:sp>
        <p:nvSpPr>
          <p:cNvPr id="47109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4E5B6F"/>
                </a:solidFill>
              </a:rPr>
              <a:t>Dr. Wira D. Hariyadi</a:t>
            </a:r>
          </a:p>
        </p:txBody>
      </p:sp>
    </p:spTree>
    <p:extLst>
      <p:ext uri="{BB962C8B-B14F-4D97-AF65-F5344CB8AC3E}">
        <p14:creationId xmlns:p14="http://schemas.microsoft.com/office/powerpoint/2010/main" val="4088365891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4E5B6F"/>
                </a:solidFill>
              </a:rPr>
              <a:t>Dr. Wira D. Hariyadi</a:t>
            </a:r>
          </a:p>
        </p:txBody>
      </p:sp>
      <p:sp>
        <p:nvSpPr>
          <p:cNvPr id="48131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fld id="{C49DC1AF-64D6-4992-8E15-9168E51EEA51}" type="slidenum">
              <a:rPr lang="en-GB" smtClean="0">
                <a:solidFill>
                  <a:srgbClr val="4E5B6F"/>
                </a:solidFill>
              </a:rPr>
              <a:pPr eaLnBrk="1" hangingPunct="1"/>
              <a:t>33</a:t>
            </a:fld>
            <a:endParaRPr lang="en-GB" smtClean="0">
              <a:solidFill>
                <a:srgbClr val="4E5B6F"/>
              </a:solidFill>
            </a:endParaRPr>
          </a:p>
        </p:txBody>
      </p:sp>
      <p:pic>
        <p:nvPicPr>
          <p:cNvPr id="481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3058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137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457200" y="252413"/>
            <a:ext cx="8229600" cy="762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Calibri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800" dirty="0" err="1">
                <a:solidFill>
                  <a:srgbClr val="FFFFFF"/>
                </a:solidFill>
                <a:latin typeface="Bauhaus 93" pitchFamily="82" charset="0"/>
                <a:cs typeface="Arial Unicode MS" charset="0"/>
              </a:rPr>
              <a:t>Leprostatik</a:t>
            </a:r>
            <a:r>
              <a:rPr lang="en-GB" sz="4800" dirty="0">
                <a:solidFill>
                  <a:srgbClr val="FFFFFF"/>
                </a:solidFill>
                <a:latin typeface="Bauhaus 93" pitchFamily="82" charset="0"/>
                <a:cs typeface="Arial Unicode MS" charset="0"/>
              </a:rPr>
              <a:t> </a:t>
            </a:r>
          </a:p>
        </p:txBody>
      </p:sp>
      <p:sp>
        <p:nvSpPr>
          <p:cNvPr id="49155" name="Text Box 2"/>
          <p:cNvSpPr txBox="1">
            <a:spLocks noChangeArrowheads="1"/>
          </p:cNvSpPr>
          <p:nvPr/>
        </p:nvSpPr>
        <p:spPr bwMode="auto">
          <a:xfrm>
            <a:off x="457200" y="1143000"/>
            <a:ext cx="6096000" cy="498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marL="742950" indent="-28575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marL="11430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marL="16002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marL="20574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defTabSz="45720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</a:pPr>
            <a:r>
              <a:rPr lang="en-GB" sz="4000" b="1" u="sng">
                <a:solidFill>
                  <a:srgbClr val="C00000"/>
                </a:solidFill>
                <a:latin typeface="Freestyle Script" pitchFamily="66" charset="0"/>
              </a:rPr>
              <a:t>SULFON</a:t>
            </a:r>
          </a:p>
          <a:p>
            <a:pPr defTabSz="45720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Blip>
                <a:blip r:embed="rId3"/>
              </a:buBlip>
            </a:pPr>
            <a:r>
              <a:rPr lang="en-GB" sz="2800">
                <a:solidFill>
                  <a:prstClr val="black"/>
                </a:solidFill>
                <a:latin typeface="Calibri" pitchFamily="32" charset="0"/>
              </a:rPr>
              <a:t>Derivat 4.4 diamino difenil sulfon (DDS, dapson)</a:t>
            </a:r>
            <a:r>
              <a:rPr lang="ar-SA" sz="2800">
                <a:solidFill>
                  <a:prstClr val="black"/>
                </a:solidFill>
                <a:latin typeface="Calibri" pitchFamily="32" charset="0"/>
              </a:rPr>
              <a:t>‏</a:t>
            </a:r>
            <a:endParaRPr lang="en-GB" sz="2800">
              <a:solidFill>
                <a:prstClr val="black"/>
              </a:solidFill>
              <a:latin typeface="Calibri" pitchFamily="32" charset="0"/>
            </a:endParaRPr>
          </a:p>
          <a:p>
            <a:pPr defTabSz="45720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Blip>
                <a:blip r:embed="rId3"/>
              </a:buBlip>
            </a:pPr>
            <a:r>
              <a:rPr lang="en-GB" sz="2800">
                <a:solidFill>
                  <a:prstClr val="black"/>
                </a:solidFill>
                <a:latin typeface="Calibri" pitchFamily="32" charset="0"/>
              </a:rPr>
              <a:t>Bersifat bakteriostatik</a:t>
            </a:r>
          </a:p>
          <a:p>
            <a:pPr defTabSz="45720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Blip>
                <a:blip r:embed="rId3"/>
              </a:buBlip>
            </a:pPr>
            <a:r>
              <a:rPr lang="en-GB" sz="2800">
                <a:solidFill>
                  <a:prstClr val="black"/>
                </a:solidFill>
                <a:latin typeface="Calibri" pitchFamily="32" charset="0"/>
              </a:rPr>
              <a:t>Mekanisme kerja : sama dengan sulfonamid</a:t>
            </a:r>
          </a:p>
          <a:p>
            <a:pPr defTabSz="45720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Blip>
                <a:blip r:embed="rId3"/>
              </a:buBlip>
            </a:pPr>
            <a:r>
              <a:rPr lang="en-GB" sz="2800">
                <a:solidFill>
                  <a:prstClr val="black"/>
                </a:solidFill>
                <a:latin typeface="Calibri" pitchFamily="32" charset="0"/>
              </a:rPr>
              <a:t>Pengobatan harus dimulai dengan dosis kecil baru dinaikkan perlahan</a:t>
            </a:r>
          </a:p>
          <a:p>
            <a:pPr defTabSz="45720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Blip>
                <a:blip r:embed="rId3"/>
              </a:buBlip>
            </a:pPr>
            <a:r>
              <a:rPr lang="en-GB" sz="2800">
                <a:solidFill>
                  <a:prstClr val="black"/>
                </a:solidFill>
                <a:latin typeface="Calibri" pitchFamily="32" charset="0"/>
              </a:rPr>
              <a:t>Merupakan sediaan terpilih untuk semua bentuk lepra</a:t>
            </a: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fld id="{BE36289E-92B9-4E32-877E-9D84EA203196}" type="slidenum">
              <a:rPr lang="en-GB" smtClean="0">
                <a:solidFill>
                  <a:srgbClr val="4E5B6F"/>
                </a:solidFill>
              </a:rPr>
              <a:pPr eaLnBrk="1" hangingPunct="1"/>
              <a:t>34</a:t>
            </a:fld>
            <a:endParaRPr lang="en-GB" smtClean="0">
              <a:solidFill>
                <a:srgbClr val="4E5B6F"/>
              </a:solidFill>
            </a:endParaRPr>
          </a:p>
        </p:txBody>
      </p:sp>
      <p:sp>
        <p:nvSpPr>
          <p:cNvPr id="4915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4E5B6F"/>
                </a:solidFill>
              </a:rPr>
              <a:t>Dr. Wira D. Hariyadi</a:t>
            </a:r>
          </a:p>
        </p:txBody>
      </p:sp>
      <p:pic>
        <p:nvPicPr>
          <p:cNvPr id="4711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1371600"/>
            <a:ext cx="3048000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51417634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4E5B6F"/>
                </a:solidFill>
              </a:rPr>
              <a:t>Dr. Wira D. Hariyadi</a:t>
            </a:r>
          </a:p>
        </p:txBody>
      </p:sp>
      <p:sp>
        <p:nvSpPr>
          <p:cNvPr id="50179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fld id="{DF0F5986-9E98-4AE5-8776-D39F45CDFFC9}" type="slidenum">
              <a:rPr lang="en-GB" smtClean="0">
                <a:solidFill>
                  <a:srgbClr val="4E5B6F"/>
                </a:solidFill>
              </a:rPr>
              <a:pPr eaLnBrk="1" hangingPunct="1"/>
              <a:t>35</a:t>
            </a:fld>
            <a:endParaRPr lang="en-GB" smtClean="0">
              <a:solidFill>
                <a:srgbClr val="4E5B6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3200400"/>
            <a:ext cx="8156575" cy="777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7200" dirty="0" err="1" smtClean="0">
                <a:solidFill>
                  <a:schemeClr val="accent2">
                    <a:lumMod val="75000"/>
                  </a:schemeClr>
                </a:solidFill>
                <a:latin typeface="Freestyle Script" pitchFamily="66" charset="0"/>
              </a:rPr>
              <a:t>Terima</a:t>
            </a:r>
            <a:r>
              <a:rPr lang="en-US" sz="7200" dirty="0" smtClean="0">
                <a:solidFill>
                  <a:schemeClr val="accent2">
                    <a:lumMod val="75000"/>
                  </a:schemeClr>
                </a:solidFill>
                <a:latin typeface="Freestyle Script" pitchFamily="66" charset="0"/>
              </a:rPr>
              <a:t> </a:t>
            </a:r>
            <a:r>
              <a:rPr lang="en-US" sz="7200" dirty="0" err="1" smtClean="0">
                <a:solidFill>
                  <a:schemeClr val="accent2">
                    <a:lumMod val="75000"/>
                  </a:schemeClr>
                </a:solidFill>
                <a:latin typeface="Freestyle Script" pitchFamily="66" charset="0"/>
              </a:rPr>
              <a:t>Kasih</a:t>
            </a:r>
            <a:r>
              <a:rPr lang="en-US" sz="7200" dirty="0" smtClean="0">
                <a:solidFill>
                  <a:schemeClr val="accent2">
                    <a:lumMod val="75000"/>
                  </a:schemeClr>
                </a:solidFill>
                <a:latin typeface="Freestyle Script" pitchFamily="66" charset="0"/>
              </a:rPr>
              <a:t/>
            </a:r>
            <a:br>
              <a:rPr lang="en-US" sz="7200" dirty="0" smtClean="0">
                <a:solidFill>
                  <a:schemeClr val="accent2">
                    <a:lumMod val="75000"/>
                  </a:schemeClr>
                </a:solidFill>
                <a:latin typeface="Freestyle Script" pitchFamily="66" charset="0"/>
              </a:rPr>
            </a:br>
            <a:r>
              <a:rPr lang="en-US" sz="7200" dirty="0" smtClean="0">
                <a:solidFill>
                  <a:schemeClr val="accent2">
                    <a:lumMod val="75000"/>
                  </a:schemeClr>
                </a:solidFill>
                <a:latin typeface="Freestyle Script" pitchFamily="66" charset="0"/>
              </a:rPr>
              <a:t>Dan </a:t>
            </a:r>
            <a:r>
              <a:rPr lang="en-US" sz="7200" dirty="0" err="1" smtClean="0">
                <a:solidFill>
                  <a:schemeClr val="accent2">
                    <a:lumMod val="75000"/>
                  </a:schemeClr>
                </a:solidFill>
                <a:latin typeface="Freestyle Script" pitchFamily="66" charset="0"/>
              </a:rPr>
              <a:t>Selamat</a:t>
            </a:r>
            <a:r>
              <a:rPr lang="en-US" sz="7200" dirty="0" smtClean="0">
                <a:solidFill>
                  <a:schemeClr val="accent2">
                    <a:lumMod val="75000"/>
                  </a:schemeClr>
                </a:solidFill>
                <a:latin typeface="Freestyle Script" pitchFamily="66" charset="0"/>
              </a:rPr>
              <a:t> </a:t>
            </a:r>
            <a:r>
              <a:rPr lang="en-US" sz="7200" dirty="0" err="1" smtClean="0">
                <a:solidFill>
                  <a:schemeClr val="accent2">
                    <a:lumMod val="75000"/>
                  </a:schemeClr>
                </a:solidFill>
                <a:latin typeface="Freestyle Script" pitchFamily="66" charset="0"/>
              </a:rPr>
              <a:t>Belajar</a:t>
            </a:r>
            <a:r>
              <a:rPr lang="en-US" sz="7200" dirty="0" smtClean="0">
                <a:solidFill>
                  <a:schemeClr val="accent2">
                    <a:lumMod val="75000"/>
                  </a:schemeClr>
                </a:solidFill>
                <a:latin typeface="Freestyle Script" pitchFamily="66" charset="0"/>
              </a:rPr>
              <a:t>…………</a:t>
            </a:r>
            <a:endParaRPr lang="en-US" sz="7200" dirty="0">
              <a:solidFill>
                <a:schemeClr val="accent2">
                  <a:lumMod val="75000"/>
                </a:schemeClr>
              </a:solidFill>
              <a:latin typeface="Freestyle Scrip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9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4E5B6F"/>
                </a:solidFill>
              </a:rPr>
              <a:t>Dr. Wira D. Hariyadi</a:t>
            </a:r>
          </a:p>
        </p:txBody>
      </p:sp>
      <p:sp>
        <p:nvSpPr>
          <p:cNvPr id="5120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fld id="{B0A54360-19F5-476E-AFB8-27EF0EE7CFC0}" type="slidenum">
              <a:rPr lang="en-GB" smtClean="0">
                <a:solidFill>
                  <a:srgbClr val="4E5B6F"/>
                </a:solidFill>
              </a:rPr>
              <a:pPr eaLnBrk="1" hangingPunct="1"/>
              <a:t>36</a:t>
            </a:fld>
            <a:endParaRPr lang="en-GB" smtClean="0">
              <a:solidFill>
                <a:srgbClr val="4E5B6F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1143000"/>
          <a:ext cx="8458200" cy="5400674"/>
        </p:xfrm>
        <a:graphic>
          <a:graphicData uri="http://schemas.openxmlformats.org/drawingml/2006/table">
            <a:tbl>
              <a:tblPr/>
              <a:tblGrid>
                <a:gridCol w="1545249"/>
                <a:gridCol w="3822456"/>
                <a:gridCol w="3090495"/>
              </a:tblGrid>
              <a:tr h="58050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Gram</a:t>
                      </a:r>
                    </a:p>
                  </a:txBody>
                  <a:tcPr marL="52103" marR="52103" marT="26055" marB="26055" anchor="ctr">
                    <a:lnL>
                      <a:noFill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Genus</a:t>
                      </a:r>
                    </a:p>
                  </a:txBody>
                  <a:tcPr marL="52103" marR="52103" marT="26055" marB="26055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Penyakit</a:t>
                      </a:r>
                      <a:endParaRPr lang="en-US" sz="1800" dirty="0"/>
                    </a:p>
                  </a:txBody>
                  <a:tcPr marL="52103" marR="52103" marT="26055" marB="26055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019260">
                <a:tc>
                  <a:txBody>
                    <a:bodyPr/>
                    <a:lstStyle/>
                    <a:p>
                      <a:r>
                        <a:rPr lang="en-US" sz="1800" dirty="0"/>
                        <a:t>Gram </a:t>
                      </a:r>
                      <a:r>
                        <a:rPr lang="en-US" sz="1800" dirty="0" err="1"/>
                        <a:t>positif</a:t>
                      </a:r>
                      <a:endParaRPr lang="en-US" sz="1800" dirty="0"/>
                    </a:p>
                  </a:txBody>
                  <a:tcPr marL="52103" marR="52103" marT="26055" marB="26055" anchor="ctr">
                    <a:lnL>
                      <a:noFill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1" dirty="0">
                          <a:solidFill>
                            <a:schemeClr val="tx1"/>
                          </a:solidFill>
                          <a:hlinkClick r:id="rId2" tooltip="Staphylococcus"/>
                        </a:rPr>
                        <a:t>Staphylococcus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i="1" dirty="0">
                          <a:solidFill>
                            <a:schemeClr val="tx1"/>
                          </a:solidFill>
                          <a:hlinkClick r:id="rId3" tooltip="Streptococcus"/>
                        </a:rPr>
                        <a:t>Streptococcus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i="1" dirty="0" err="1">
                          <a:solidFill>
                            <a:schemeClr val="tx1"/>
                          </a:solidFill>
                          <a:hlinkClick r:id="rId4" tooltip="Enterococcus"/>
                        </a:rPr>
                        <a:t>Enterococcus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i="1" dirty="0" err="1">
                          <a:solidFill>
                            <a:schemeClr val="tx1"/>
                          </a:solidFill>
                          <a:hlinkClick r:id="rId5" tooltip="Listeria"/>
                        </a:rPr>
                        <a:t>Listeria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i="1" dirty="0">
                          <a:solidFill>
                            <a:schemeClr val="tx1"/>
                          </a:solidFill>
                          <a:hlinkClick r:id="rId6" tooltip="Bacillus (halaman belum tersedia)"/>
                        </a:rPr>
                        <a:t>Bacillus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i="1" dirty="0">
                          <a:solidFill>
                            <a:schemeClr val="tx1"/>
                          </a:solidFill>
                          <a:hlinkClick r:id="rId7" tooltip="Clostridium (halaman belum tersedia)"/>
                        </a:rPr>
                        <a:t>Clostridium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i="1" dirty="0">
                          <a:solidFill>
                            <a:schemeClr val="tx1"/>
                          </a:solidFill>
                          <a:hlinkClick r:id="rId8" tooltip="Mycobacterium"/>
                        </a:rPr>
                        <a:t>Mycobacterium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i="1" dirty="0" err="1">
                          <a:solidFill>
                            <a:schemeClr val="tx1"/>
                          </a:solidFill>
                          <a:hlinkClick r:id="rId9" tooltip="Propionibacterium (halaman belum tersedia)"/>
                        </a:rPr>
                        <a:t>Propionibacterium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i="1" dirty="0" err="1">
                          <a:solidFill>
                            <a:schemeClr val="tx1"/>
                          </a:solidFill>
                          <a:hlinkClick r:id="rId10" tooltip="Mycoplasma (halaman belum tersedia)"/>
                        </a:rPr>
                        <a:t>Mycoplasma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52103" marR="52103" marT="26055" marB="26055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impetigo, </a:t>
                      </a:r>
                      <a:r>
                        <a:rPr lang="en-US" sz="1800" dirty="0" err="1"/>
                        <a:t>keracunan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makanan</a:t>
                      </a:r>
                      <a:r>
                        <a:rPr lang="en-US" sz="1800" dirty="0"/>
                        <a:t>, </a:t>
                      </a:r>
                      <a:r>
                        <a:rPr lang="en-US" sz="1800" dirty="0" err="1"/>
                        <a:t>bronkitis</a:t>
                      </a:r>
                      <a:r>
                        <a:rPr lang="en-US" sz="1800" dirty="0"/>
                        <a:t> pneumonia/</a:t>
                      </a:r>
                      <a:r>
                        <a:rPr lang="en-US" sz="1800" dirty="0" err="1"/>
                        <a:t>radang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paru</a:t>
                      </a:r>
                      <a:r>
                        <a:rPr lang="en-US" sz="1800" dirty="0"/>
                        <a:t>, meningitis, </a:t>
                      </a:r>
                      <a:r>
                        <a:rPr lang="en-US" sz="1800" dirty="0" err="1"/>
                        <a:t>karies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gigi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>
                          <a:hlinkClick r:id="rId11" tooltip="Enteritis (halaman belum tersedia)"/>
                        </a:rPr>
                        <a:t>enteritis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>
                          <a:hlinkClick r:id="rId12" tooltip="Listeriosis (halaman belum tersedia)"/>
                        </a:rPr>
                        <a:t>listeriosis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>
                          <a:hlinkClick r:id="rId13" tooltip="Anthrax"/>
                        </a:rPr>
                        <a:t>anthrax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>
                          <a:hlinkClick r:id="rId14" tooltip="Tetanus"/>
                        </a:rPr>
                        <a:t>tetanus</a:t>
                      </a:r>
                      <a:r>
                        <a:rPr lang="en-US" sz="1800" dirty="0"/>
                        <a:t>, </a:t>
                      </a:r>
                      <a:r>
                        <a:rPr lang="en-US" sz="1800" dirty="0" err="1">
                          <a:hlinkClick r:id="rId15" tooltip="Botulisme (halaman belum tersedia)"/>
                        </a:rPr>
                        <a:t>botulisme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>
                          <a:hlinkClick r:id="rId16" tooltip="Difteri"/>
                        </a:rPr>
                        <a:t>difteri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>
                          <a:hlinkClick r:id="rId17" tooltip="Tuberkulosis"/>
                        </a:rPr>
                        <a:t>tuberkulosis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>
                          <a:hlinkClick r:id="rId18" tooltip="Jerawat"/>
                        </a:rPr>
                        <a:t>jerawat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>
                          <a:hlinkClick r:id="rId19" tooltip="Pneumonia"/>
                        </a:rPr>
                        <a:t>pneumonia</a:t>
                      </a:r>
                      <a:r>
                        <a:rPr lang="en-US" sz="1800" dirty="0"/>
                        <a:t> </a:t>
                      </a:r>
                    </a:p>
                  </a:txBody>
                  <a:tcPr marL="52103" marR="52103" marT="26055" marB="26055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800910">
                <a:tc>
                  <a:txBody>
                    <a:bodyPr/>
                    <a:lstStyle/>
                    <a:p>
                      <a:r>
                        <a:rPr lang="en-US" sz="1800" dirty="0"/>
                        <a:t>Gram </a:t>
                      </a:r>
                      <a:r>
                        <a:rPr lang="en-US" sz="1800" dirty="0" err="1"/>
                        <a:t>negatif</a:t>
                      </a:r>
                      <a:endParaRPr lang="en-US" sz="1800" dirty="0"/>
                    </a:p>
                  </a:txBody>
                  <a:tcPr marL="52103" marR="52103" marT="26055" marB="26055" anchor="ctr">
                    <a:lnL>
                      <a:noFill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1" dirty="0">
                          <a:solidFill>
                            <a:schemeClr val="tx1"/>
                          </a:solidFill>
                          <a:hlinkClick r:id="rId20" tooltip="Salmonella"/>
                        </a:rPr>
                        <a:t>Salmonella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i="1" dirty="0">
                          <a:solidFill>
                            <a:schemeClr val="tx1"/>
                          </a:solidFill>
                          <a:hlinkClick r:id="rId21" tooltip="Escherichia (halaman belum tersedia)"/>
                        </a:rPr>
                        <a:t>Escherichia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i="1" dirty="0" err="1">
                          <a:solidFill>
                            <a:schemeClr val="tx1"/>
                          </a:solidFill>
                          <a:hlinkClick r:id="rId22" tooltip="Shigella"/>
                        </a:rPr>
                        <a:t>Shigella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i="1" dirty="0" err="1">
                          <a:solidFill>
                            <a:schemeClr val="tx1"/>
                          </a:solidFill>
                          <a:hlinkClick r:id="rId23" tooltip="Neisseria (halaman belum tersedia)"/>
                        </a:rPr>
                        <a:t>Neisseria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i="1" dirty="0" err="1">
                          <a:solidFill>
                            <a:schemeClr val="tx1"/>
                          </a:solidFill>
                          <a:hlinkClick r:id="rId24" tooltip="Bordetella (halaman belum tersedia)"/>
                        </a:rPr>
                        <a:t>Bordetella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i="1" dirty="0" err="1">
                          <a:solidFill>
                            <a:schemeClr val="tx1"/>
                          </a:solidFill>
                          <a:hlinkClick r:id="rId25" tooltip="Legionella (halaman belum tersedia)"/>
                        </a:rPr>
                        <a:t>Legionella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i="1" dirty="0">
                          <a:solidFill>
                            <a:schemeClr val="tx1"/>
                          </a:solidFill>
                          <a:hlinkClick r:id="rId26" tooltip="Pseudomonas"/>
                        </a:rPr>
                        <a:t>Pseudomonas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i="1" dirty="0" err="1">
                          <a:solidFill>
                            <a:schemeClr val="tx1"/>
                          </a:solidFill>
                          <a:hlinkClick r:id="rId27" tooltip="Vibrio"/>
                        </a:rPr>
                        <a:t>Vibrio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i="1" dirty="0">
                          <a:solidFill>
                            <a:schemeClr val="tx1"/>
                          </a:solidFill>
                          <a:hlinkClick r:id="rId28" tooltip="Campylobacter (halaman belum tersedia)"/>
                        </a:rPr>
                        <a:t>Campylobacter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i="1" dirty="0">
                          <a:solidFill>
                            <a:schemeClr val="tx1"/>
                          </a:solidFill>
                          <a:hlinkClick r:id="rId29" tooltip="Helicobacter (halaman belum tersedia)"/>
                        </a:rPr>
                        <a:t>Helicobacter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i="1" dirty="0" err="1">
                          <a:solidFill>
                            <a:schemeClr val="tx1"/>
                          </a:solidFill>
                          <a:hlinkClick r:id="rId30" tooltip="Haemophilus (halaman belum tersedia)"/>
                        </a:rPr>
                        <a:t>Haemophilus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i="1" dirty="0" err="1">
                          <a:solidFill>
                            <a:schemeClr val="tx1"/>
                          </a:solidFill>
                          <a:hlinkClick r:id="rId31" tooltip="Treponema (halaman belum tersedia)"/>
                        </a:rPr>
                        <a:t>Treponema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i="1" dirty="0">
                          <a:solidFill>
                            <a:schemeClr val="tx1"/>
                          </a:solidFill>
                          <a:hlinkClick r:id="rId32" tooltip="Chlamydia"/>
                        </a:rPr>
                        <a:t>Chlamydia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52103" marR="52103" marT="26055" marB="26055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salmonelosis</a:t>
                      </a:r>
                      <a:r>
                        <a:rPr lang="en-US" sz="1800" dirty="0"/>
                        <a:t> gastroenteritis/</a:t>
                      </a:r>
                      <a:r>
                        <a:rPr lang="en-US" sz="1800" dirty="0" err="1"/>
                        <a:t>radang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saluran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cerna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>
                          <a:hlinkClick r:id="rId33" tooltip="Disentri"/>
                        </a:rPr>
                        <a:t>disentri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>
                          <a:hlinkClick r:id="rId34" tooltip="Meningitis"/>
                        </a:rPr>
                        <a:t>meningitis</a:t>
                      </a:r>
                      <a:r>
                        <a:rPr lang="en-US" sz="1800" dirty="0"/>
                        <a:t>, </a:t>
                      </a:r>
                      <a:r>
                        <a:rPr lang="en-US" sz="1800" dirty="0" err="1"/>
                        <a:t>gonorea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batuk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rejan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i="1" dirty="0"/>
                        <a:t>legionnaires' disease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infeksi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luka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bakar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>
                          <a:hlinkClick r:id="rId35" tooltip="Kolera"/>
                        </a:rPr>
                        <a:t>kolera</a:t>
                      </a:r>
                      <a:r>
                        <a:rPr lang="en-US" sz="1800" dirty="0"/>
                        <a:t> gastroenteritis </a:t>
                      </a:r>
                      <a:r>
                        <a:rPr lang="en-US" sz="1800" dirty="0" err="1">
                          <a:hlinkClick r:id="rId36" tooltip="Tukak lambung"/>
                        </a:rPr>
                        <a:t>tukak</a:t>
                      </a:r>
                      <a:r>
                        <a:rPr lang="en-US" sz="1800" dirty="0">
                          <a:hlinkClick r:id="rId36" tooltip="Tukak lambung"/>
                        </a:rPr>
                        <a:t> </a:t>
                      </a:r>
                      <a:r>
                        <a:rPr lang="en-US" sz="1800" dirty="0" err="1">
                          <a:hlinkClick r:id="rId36" tooltip="Tukak lambung"/>
                        </a:rPr>
                        <a:t>lambung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bronkitis</a:t>
                      </a:r>
                      <a:r>
                        <a:rPr lang="en-US" sz="1800" dirty="0"/>
                        <a:t>, pneumonia </a:t>
                      </a:r>
                      <a:r>
                        <a:rPr lang="en-US" sz="1800" dirty="0" err="1">
                          <a:hlinkClick r:id="rId37" tooltip="Sifilis"/>
                        </a:rPr>
                        <a:t>sifilis</a:t>
                      </a:r>
                      <a:r>
                        <a:rPr lang="en-US" sz="1800" dirty="0"/>
                        <a:t> pneumonia, </a:t>
                      </a:r>
                      <a:r>
                        <a:rPr lang="en-US" sz="1800" dirty="0" err="1"/>
                        <a:t>uretritis</a:t>
                      </a:r>
                      <a:r>
                        <a:rPr lang="en-US" sz="1800" dirty="0"/>
                        <a:t>, </a:t>
                      </a:r>
                      <a:r>
                        <a:rPr lang="en-US" sz="1800" dirty="0" err="1"/>
                        <a:t>trakoma</a:t>
                      </a:r>
                      <a:r>
                        <a:rPr lang="en-US" sz="1800" dirty="0"/>
                        <a:t> </a:t>
                      </a:r>
                    </a:p>
                  </a:txBody>
                  <a:tcPr marL="52103" marR="52103" marT="26055" marB="26055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51217" name="Rectangle 1"/>
          <p:cNvSpPr>
            <a:spLocks noChangeArrowheads="1"/>
          </p:cNvSpPr>
          <p:nvPr/>
        </p:nvSpPr>
        <p:spPr bwMode="auto">
          <a:xfrm>
            <a:off x="457200" y="304800"/>
            <a:ext cx="8077200" cy="60801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</a:pPr>
            <a:r>
              <a:rPr lang="en-GB">
                <a:solidFill>
                  <a:prstClr val="white"/>
                </a:solidFill>
                <a:latin typeface="Arial" charset="0"/>
                <a:cs typeface="Arial Unicode MS" charset="0"/>
              </a:rPr>
              <a:t>Berikut ini adalah penyakit-penyakit yang dapat ditimbulkan bakteri Gram positif dan negatif</a:t>
            </a:r>
            <a:r>
              <a:rPr lang="en-GB" baseline="30000">
                <a:solidFill>
                  <a:prstClr val="white"/>
                </a:solidFill>
                <a:latin typeface="Arial" charset="0"/>
                <a:cs typeface="Arial Unicode MS" charset="0"/>
                <a:hlinkClick r:id="rId38"/>
              </a:rPr>
              <a:t>[5]</a:t>
            </a:r>
            <a:r>
              <a:rPr lang="en-GB">
                <a:solidFill>
                  <a:prstClr val="white"/>
                </a:solidFill>
                <a:latin typeface="Arial" charset="0"/>
                <a:cs typeface="Arial Unicode MS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12389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Content Placeholder 4"/>
          <p:cNvSpPr>
            <a:spLocks noGrp="1"/>
          </p:cNvSpPr>
          <p:nvPr>
            <p:ph idx="1"/>
          </p:nvPr>
        </p:nvSpPr>
        <p:spPr>
          <a:xfrm>
            <a:off x="304800" y="228600"/>
            <a:ext cx="8382000" cy="589915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1800" smtClean="0"/>
              <a:t>Bakteri </a:t>
            </a:r>
            <a:r>
              <a:rPr lang="en-US" sz="1800" b="1" smtClean="0"/>
              <a:t>gram-negatif</a:t>
            </a:r>
            <a:r>
              <a:rPr lang="en-US" sz="1800" smtClean="0"/>
              <a:t> adalah </a:t>
            </a:r>
            <a:r>
              <a:rPr lang="en-US" sz="1800" smtClean="0">
                <a:hlinkClick r:id="rId2" tooltip="Bakteri"/>
              </a:rPr>
              <a:t>bakteri</a:t>
            </a:r>
            <a:r>
              <a:rPr lang="en-US" sz="1800" smtClean="0"/>
              <a:t> yang tidak mempertahankan </a:t>
            </a:r>
            <a:r>
              <a:rPr lang="en-US" sz="1800" smtClean="0">
                <a:hlinkClick r:id="rId3" tooltip="Zat warna"/>
              </a:rPr>
              <a:t>zat warna</a:t>
            </a:r>
            <a:r>
              <a:rPr lang="en-US" sz="1800" smtClean="0"/>
              <a:t> </a:t>
            </a:r>
            <a:r>
              <a:rPr lang="en-US" sz="1800" smtClean="0">
                <a:hlinkClick r:id="rId4" tooltip="Kristal violet (halaman belum tersedia)"/>
              </a:rPr>
              <a:t>kristal violet</a:t>
            </a:r>
            <a:r>
              <a:rPr lang="en-US" sz="1800" smtClean="0"/>
              <a:t> sewaktu proses </a:t>
            </a:r>
            <a:r>
              <a:rPr lang="en-US" sz="1800" smtClean="0">
                <a:hlinkClick r:id="rId5" tooltip="Pewarnaan Gram"/>
              </a:rPr>
              <a:t>pewarnaan Gram</a:t>
            </a:r>
            <a:r>
              <a:rPr lang="en-US" sz="1800" smtClean="0"/>
              <a:t> sehingga akan berwarna merah bila diamati dengan </a:t>
            </a:r>
            <a:r>
              <a:rPr lang="en-US" sz="1800" smtClean="0">
                <a:hlinkClick r:id="rId6" tooltip="Mikroskop"/>
              </a:rPr>
              <a:t>mikroskop</a:t>
            </a:r>
            <a:r>
              <a:rPr lang="en-US" sz="1800" smtClean="0"/>
              <a:t>.</a:t>
            </a:r>
            <a:r>
              <a:rPr lang="en-US" sz="1800" baseline="30000" smtClean="0">
                <a:hlinkClick r:id="rId7"/>
              </a:rPr>
              <a:t>[1]</a:t>
            </a:r>
            <a:endParaRPr lang="en-US" sz="1800" smtClean="0"/>
          </a:p>
          <a:p>
            <a:pPr eaLnBrk="1" hangingPunct="1"/>
            <a:r>
              <a:rPr lang="en-US" sz="1800" smtClean="0"/>
              <a:t>Disisi lain, bakteri </a:t>
            </a:r>
            <a:r>
              <a:rPr lang="en-US" sz="1800" smtClean="0">
                <a:hlinkClick r:id="rId8" tooltip="Gram-positif"/>
              </a:rPr>
              <a:t>gram-positif</a:t>
            </a:r>
            <a:r>
              <a:rPr lang="en-US" sz="1800" smtClean="0"/>
              <a:t> akan berwarna ungu.</a:t>
            </a:r>
            <a:r>
              <a:rPr lang="en-US" sz="1800" baseline="30000" smtClean="0">
                <a:hlinkClick r:id="rId7"/>
              </a:rPr>
              <a:t>[1]</a:t>
            </a:r>
            <a:r>
              <a:rPr lang="en-US" sz="1800" smtClean="0"/>
              <a:t> Perbedaan keduanya didasarkan pada perbedaan struktur </a:t>
            </a:r>
            <a:r>
              <a:rPr lang="en-US" sz="1800" smtClean="0">
                <a:hlinkClick r:id="rId9" tooltip="Dinding sel"/>
              </a:rPr>
              <a:t>dinding sel</a:t>
            </a:r>
            <a:r>
              <a:rPr lang="en-US" sz="1800" smtClean="0"/>
              <a:t> yang berbeda dan dapat dinyatakan oleh prosedur pewarnaan Gram.</a:t>
            </a:r>
            <a:r>
              <a:rPr lang="en-US" sz="1800" baseline="30000" smtClean="0">
                <a:hlinkClick r:id="rId10"/>
              </a:rPr>
              <a:t>[2]</a:t>
            </a:r>
            <a:r>
              <a:rPr lang="en-US" sz="1800" smtClean="0"/>
              <a:t>. Prosedur ini ditemukan pada tahun 1884 oleh ilmuwan </a:t>
            </a:r>
            <a:r>
              <a:rPr lang="en-US" sz="1800" smtClean="0">
                <a:hlinkClick r:id="rId11" tooltip="Denmark"/>
              </a:rPr>
              <a:t>Denmark</a:t>
            </a:r>
            <a:r>
              <a:rPr lang="en-US" sz="1800" smtClean="0"/>
              <a:t> bernama Christian Gram dan merupakan prosedur penting dalam klasifikasi bakteri.</a:t>
            </a:r>
            <a:r>
              <a:rPr lang="en-US" sz="1800" baseline="30000" smtClean="0">
                <a:hlinkClick r:id="rId12"/>
              </a:rPr>
              <a:t>[3]</a:t>
            </a:r>
            <a:r>
              <a:rPr lang="en-US" sz="1800" smtClean="0"/>
              <a:t> Bakteri gram positif seperti </a:t>
            </a:r>
            <a:r>
              <a:rPr lang="en-US" sz="1800" i="1" smtClean="0">
                <a:hlinkClick r:id="rId13" tooltip="Staphylococcus aureus"/>
              </a:rPr>
              <a:t>Staphylococcus aureus</a:t>
            </a:r>
            <a:r>
              <a:rPr lang="en-US" sz="1800" smtClean="0"/>
              <a:t> (bakteri </a:t>
            </a:r>
            <a:r>
              <a:rPr lang="en-US" sz="1800" smtClean="0">
                <a:hlinkClick r:id="rId14" tooltip="Patogen"/>
              </a:rPr>
              <a:t>patogen</a:t>
            </a:r>
            <a:r>
              <a:rPr lang="en-US" sz="1800" smtClean="0"/>
              <a:t> yang umum pada manusia) hanya mempunyai </a:t>
            </a:r>
            <a:r>
              <a:rPr lang="en-US" sz="1800" smtClean="0">
                <a:hlinkClick r:id="rId15" tooltip="Membran plasma"/>
              </a:rPr>
              <a:t>membran plasma</a:t>
            </a:r>
            <a:r>
              <a:rPr lang="en-US" sz="1800" smtClean="0"/>
              <a:t> tunggal yang dikelilingi dinding sel tebal berupa </a:t>
            </a:r>
            <a:r>
              <a:rPr lang="en-US" sz="1800" smtClean="0">
                <a:hlinkClick r:id="rId16" tooltip="Peptidoglikan"/>
              </a:rPr>
              <a:t>peptidoglikan</a:t>
            </a:r>
            <a:r>
              <a:rPr lang="en-US" sz="1800" smtClean="0"/>
              <a:t> </a:t>
            </a:r>
            <a:r>
              <a:rPr lang="en-US" sz="1800" baseline="30000" smtClean="0">
                <a:hlinkClick r:id="rId10"/>
              </a:rPr>
              <a:t>[2]</a:t>
            </a:r>
            <a:r>
              <a:rPr lang="en-US" sz="1800" smtClean="0"/>
              <a:t>. Sekitar 90% dari dinding sel tersebut tersusun atas </a:t>
            </a:r>
            <a:r>
              <a:rPr lang="en-US" sz="1800" smtClean="0">
                <a:hlinkClick r:id="rId16" tooltip="Peptidoglikan"/>
              </a:rPr>
              <a:t>peptidoglikan</a:t>
            </a:r>
            <a:r>
              <a:rPr lang="en-US" sz="1800" smtClean="0"/>
              <a:t> sedangkan sisanya berupa molekul lain bernama </a:t>
            </a:r>
            <a:r>
              <a:rPr lang="en-US" sz="1800" smtClean="0">
                <a:hlinkClick r:id="rId17" tooltip="Asam teikhoat (halaman belum tersedia)"/>
              </a:rPr>
              <a:t>asam teikhoat</a:t>
            </a:r>
            <a:r>
              <a:rPr lang="en-US" sz="1800" smtClean="0"/>
              <a:t>.</a:t>
            </a:r>
            <a:r>
              <a:rPr lang="en-US" sz="1800" baseline="30000" smtClean="0">
                <a:hlinkClick r:id="rId7"/>
              </a:rPr>
              <a:t>[1]</a:t>
            </a:r>
            <a:r>
              <a:rPr lang="en-US" sz="1800" smtClean="0"/>
              <a:t> Di sisi lain, bakteri gram negatif (seperti </a:t>
            </a:r>
            <a:r>
              <a:rPr lang="en-US" sz="1800" i="1" smtClean="0">
                <a:hlinkClick r:id="rId18" tooltip="E. coli"/>
              </a:rPr>
              <a:t>E. coli</a:t>
            </a:r>
            <a:r>
              <a:rPr lang="en-US" sz="1800" smtClean="0"/>
              <a:t>) memiliki sistem membran ganda di mana membran pasmanya diselimuti oleh membran luar </a:t>
            </a:r>
            <a:r>
              <a:rPr lang="en-US" sz="1800" smtClean="0">
                <a:hlinkClick r:id="rId19" tooltip="Permeabel (halaman belum tersedia)"/>
              </a:rPr>
              <a:t>permeabel</a:t>
            </a:r>
            <a:r>
              <a:rPr lang="en-US" sz="1800" smtClean="0"/>
              <a:t>. </a:t>
            </a:r>
            <a:r>
              <a:rPr lang="en-US" sz="1800" baseline="30000" smtClean="0">
                <a:hlinkClick r:id="rId10"/>
              </a:rPr>
              <a:t>[2]</a:t>
            </a:r>
            <a:r>
              <a:rPr lang="en-US" sz="1800" smtClean="0"/>
              <a:t> Bakteri ini mempunyai dinding sel tebal berupa peptidoglikan, yang terletak di antara membran dalam dan membran luarnya. </a:t>
            </a:r>
            <a:r>
              <a:rPr lang="en-US" sz="1800" baseline="30000" smtClean="0">
                <a:hlinkClick r:id="rId10"/>
              </a:rPr>
              <a:t>[2]</a:t>
            </a:r>
            <a:endParaRPr lang="en-US" sz="1800" smtClean="0"/>
          </a:p>
          <a:p>
            <a:pPr eaLnBrk="1" hangingPunct="1"/>
            <a:r>
              <a:rPr lang="en-US" sz="1800" smtClean="0"/>
              <a:t>Banyak spesies bakteri gram-negatif yang bersifat </a:t>
            </a:r>
            <a:r>
              <a:rPr lang="en-US" sz="1800" smtClean="0">
                <a:hlinkClick r:id="rId14" tooltip="Patogen"/>
              </a:rPr>
              <a:t>patogen</a:t>
            </a:r>
            <a:r>
              <a:rPr lang="en-US" sz="1800" smtClean="0"/>
              <a:t>, yang berarti mereka berbahaya bagi organisme </a:t>
            </a:r>
            <a:r>
              <a:rPr lang="en-US" sz="1800" smtClean="0">
                <a:hlinkClick r:id="rId20" tooltip="Inang"/>
              </a:rPr>
              <a:t>inang</a:t>
            </a:r>
            <a:r>
              <a:rPr lang="en-US" sz="1800" smtClean="0"/>
              <a:t>.</a:t>
            </a:r>
            <a:r>
              <a:rPr lang="en-US" sz="1800" baseline="30000" smtClean="0">
                <a:hlinkClick r:id="rId21"/>
              </a:rPr>
              <a:t>[4]</a:t>
            </a:r>
            <a:r>
              <a:rPr lang="en-US" sz="1800" smtClean="0"/>
              <a:t>Sifat patogen ini umumnya berkaitan dengan komponen tertentu pada dinding sel gram-negatif, terutama lapisan </a:t>
            </a:r>
            <a:r>
              <a:rPr lang="en-US" sz="1800" smtClean="0">
                <a:hlinkClick r:id="rId22" tooltip="Lipopolisakarida (halaman belum tersedia)"/>
              </a:rPr>
              <a:t>lipopolisakarida</a:t>
            </a:r>
            <a:r>
              <a:rPr lang="en-US" sz="1800" smtClean="0"/>
              <a:t> (dikenal juga dengan LPS atau </a:t>
            </a:r>
            <a:r>
              <a:rPr lang="en-US" sz="1800" smtClean="0">
                <a:hlinkClick r:id="rId23" tooltip="Endotoksin"/>
              </a:rPr>
              <a:t>endotoksin</a:t>
            </a:r>
            <a:r>
              <a:rPr lang="en-US" sz="1800" smtClean="0"/>
              <a:t>).</a:t>
            </a:r>
            <a:r>
              <a:rPr lang="en-US" sz="1800" baseline="30000" smtClean="0">
                <a:hlinkClick r:id="rId21"/>
              </a:rPr>
              <a:t>[4]</a:t>
            </a:r>
            <a:endParaRPr lang="en-US" sz="1800" smtClean="0"/>
          </a:p>
          <a:p>
            <a:pPr eaLnBrk="1" hangingPunct="1"/>
            <a:endParaRPr lang="en-US" sz="1800" smtClean="0"/>
          </a:p>
        </p:txBody>
      </p:sp>
      <p:sp>
        <p:nvSpPr>
          <p:cNvPr id="52227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4E5B6F"/>
                </a:solidFill>
              </a:rPr>
              <a:t>Dr. Wira D. Hariyadi</a:t>
            </a:r>
          </a:p>
        </p:txBody>
      </p:sp>
      <p:sp>
        <p:nvSpPr>
          <p:cNvPr id="52228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fld id="{5BD59D49-2900-4108-86D7-A239513559E9}" type="slidenum">
              <a:rPr lang="en-GB" smtClean="0">
                <a:solidFill>
                  <a:srgbClr val="4E5B6F"/>
                </a:solidFill>
              </a:rPr>
              <a:pPr eaLnBrk="1" hangingPunct="1"/>
              <a:t>37</a:t>
            </a:fld>
            <a:endParaRPr lang="en-GB" smtClean="0">
              <a:solidFill>
                <a:srgbClr val="4E5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04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457200" y="147638"/>
            <a:ext cx="82296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defTabSz="45720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8382000" cy="6096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 defTabSz="457200" fontAlgn="base">
              <a:spcBef>
                <a:spcPts val="80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3200" b="1" dirty="0" err="1">
                <a:solidFill>
                  <a:srgbClr val="C00000"/>
                </a:solidFill>
                <a:latin typeface="Calibri" pitchFamily="32" charset="0"/>
                <a:cs typeface="Arial Unicode MS" charset="0"/>
              </a:rPr>
              <a:t>Bakteriostatik</a:t>
            </a:r>
            <a:r>
              <a:rPr lang="en-GB" sz="3200" dirty="0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 : </a:t>
            </a:r>
            <a:r>
              <a:rPr lang="en-GB" sz="3200" dirty="0" err="1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antimikroba</a:t>
            </a:r>
            <a:r>
              <a:rPr lang="en-GB" sz="3200" dirty="0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hanya</a:t>
            </a:r>
            <a:r>
              <a:rPr lang="en-GB" sz="3200" dirty="0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 </a:t>
            </a:r>
            <a:r>
              <a:rPr lang="en-GB" sz="3200" i="1" dirty="0" err="1">
                <a:solidFill>
                  <a:srgbClr val="C00000"/>
                </a:solidFill>
                <a:latin typeface="Calibri" pitchFamily="32" charset="0"/>
                <a:cs typeface="Arial Unicode MS" charset="0"/>
              </a:rPr>
              <a:t>menghentikan</a:t>
            </a:r>
            <a:r>
              <a:rPr lang="en-GB" sz="3200" i="1" dirty="0">
                <a:solidFill>
                  <a:srgbClr val="C00000"/>
                </a:solidFill>
                <a:latin typeface="Calibri" pitchFamily="32" charset="0"/>
                <a:cs typeface="Arial Unicode MS" charset="0"/>
              </a:rPr>
              <a:t> </a:t>
            </a:r>
            <a:r>
              <a:rPr lang="en-GB" sz="3200" i="1" dirty="0" err="1">
                <a:solidFill>
                  <a:srgbClr val="C00000"/>
                </a:solidFill>
                <a:latin typeface="Calibri" pitchFamily="32" charset="0"/>
                <a:cs typeface="Arial Unicode MS" charset="0"/>
              </a:rPr>
              <a:t>pertumbuhan</a:t>
            </a:r>
            <a:r>
              <a:rPr lang="en-GB" sz="3200" i="1" dirty="0">
                <a:solidFill>
                  <a:srgbClr val="C00000"/>
                </a:solidFill>
                <a:latin typeface="Calibri" pitchFamily="32" charset="0"/>
                <a:cs typeface="Arial Unicode MS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mikroorganisme</a:t>
            </a:r>
            <a:endParaRPr lang="en-GB" sz="3200" dirty="0">
              <a:solidFill>
                <a:prstClr val="black"/>
              </a:solidFill>
              <a:latin typeface="Calibri" pitchFamily="32" charset="0"/>
              <a:cs typeface="Arial Unicode MS" charset="0"/>
            </a:endParaRPr>
          </a:p>
          <a:p>
            <a:pPr marL="341313" indent="-341313" defTabSz="457200" fontAlgn="base">
              <a:spcBef>
                <a:spcPts val="80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3200" b="1" dirty="0" err="1">
                <a:solidFill>
                  <a:srgbClr val="00B050"/>
                </a:solidFill>
                <a:latin typeface="Calibri" pitchFamily="32" charset="0"/>
                <a:cs typeface="Arial Unicode MS" charset="0"/>
              </a:rPr>
              <a:t>Bakterisidal</a:t>
            </a:r>
            <a:r>
              <a:rPr lang="en-GB" sz="3200" dirty="0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 : </a:t>
            </a:r>
            <a:r>
              <a:rPr lang="en-GB" sz="3200" dirty="0" err="1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antimikroba</a:t>
            </a:r>
            <a:r>
              <a:rPr lang="en-GB" sz="3200" dirty="0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dapat</a:t>
            </a:r>
            <a:r>
              <a:rPr lang="en-GB" sz="3200" dirty="0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 </a:t>
            </a:r>
            <a:r>
              <a:rPr lang="en-GB" sz="3200" i="1" dirty="0" err="1">
                <a:solidFill>
                  <a:srgbClr val="00B050"/>
                </a:solidFill>
                <a:latin typeface="Calibri" pitchFamily="32" charset="0"/>
                <a:cs typeface="Arial Unicode MS" charset="0"/>
              </a:rPr>
              <a:t>mematikan</a:t>
            </a:r>
            <a:r>
              <a:rPr lang="en-GB" sz="3200" dirty="0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mikroorganisme</a:t>
            </a:r>
            <a:endParaRPr lang="en-GB" sz="3200" dirty="0">
              <a:solidFill>
                <a:prstClr val="black"/>
              </a:solidFill>
              <a:latin typeface="Calibri" pitchFamily="32" charset="0"/>
              <a:cs typeface="Arial Unicode MS" charset="0"/>
            </a:endParaRPr>
          </a:p>
          <a:p>
            <a:pPr marL="341313" indent="-341313" defTabSz="457200" fontAlgn="base">
              <a:spcBef>
                <a:spcPts val="80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3200" b="1" dirty="0" err="1">
                <a:solidFill>
                  <a:srgbClr val="D6ECFF">
                    <a:lumMod val="25000"/>
                  </a:srgbClr>
                </a:solidFill>
                <a:latin typeface="Calibri" pitchFamily="32" charset="0"/>
                <a:cs typeface="Arial Unicode MS" charset="0"/>
              </a:rPr>
              <a:t>Resistensi</a:t>
            </a:r>
            <a:r>
              <a:rPr lang="en-GB" sz="3200" b="1" dirty="0">
                <a:solidFill>
                  <a:srgbClr val="D6ECFF">
                    <a:lumMod val="25000"/>
                  </a:srgbClr>
                </a:solidFill>
                <a:latin typeface="Calibri" pitchFamily="32" charset="0"/>
                <a:cs typeface="Arial Unicode MS" charset="0"/>
              </a:rPr>
              <a:t> </a:t>
            </a:r>
            <a:r>
              <a:rPr lang="en-GB" sz="3200" dirty="0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: </a:t>
            </a:r>
            <a:r>
              <a:rPr lang="en-GB" sz="3200" dirty="0" err="1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kemampuan</a:t>
            </a:r>
            <a:r>
              <a:rPr lang="en-GB" sz="3200" dirty="0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mikroba</a:t>
            </a:r>
            <a:r>
              <a:rPr lang="en-GB" sz="3200" dirty="0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untuk</a:t>
            </a:r>
            <a:r>
              <a:rPr lang="en-GB" sz="3200" dirty="0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 </a:t>
            </a:r>
            <a:r>
              <a:rPr lang="en-GB" sz="3200" i="1" dirty="0" err="1">
                <a:solidFill>
                  <a:srgbClr val="D6ECFF">
                    <a:lumMod val="25000"/>
                  </a:srgbClr>
                </a:solidFill>
                <a:latin typeface="Calibri" pitchFamily="32" charset="0"/>
                <a:cs typeface="Arial Unicode MS" charset="0"/>
              </a:rPr>
              <a:t>tidak</a:t>
            </a:r>
            <a:r>
              <a:rPr lang="en-GB" sz="3200" i="1" dirty="0">
                <a:solidFill>
                  <a:srgbClr val="D6ECFF">
                    <a:lumMod val="25000"/>
                  </a:srgbClr>
                </a:solidFill>
                <a:latin typeface="Calibri" pitchFamily="32" charset="0"/>
                <a:cs typeface="Arial Unicode MS" charset="0"/>
              </a:rPr>
              <a:t> </a:t>
            </a:r>
            <a:r>
              <a:rPr lang="en-GB" sz="3200" i="1" dirty="0" err="1">
                <a:solidFill>
                  <a:srgbClr val="D6ECFF">
                    <a:lumMod val="25000"/>
                  </a:srgbClr>
                </a:solidFill>
                <a:latin typeface="Calibri" pitchFamily="32" charset="0"/>
                <a:cs typeface="Arial Unicode MS" charset="0"/>
              </a:rPr>
              <a:t>terbunuh/tidak</a:t>
            </a:r>
            <a:r>
              <a:rPr lang="en-GB" sz="3200" i="1" dirty="0">
                <a:solidFill>
                  <a:srgbClr val="D6ECFF">
                    <a:lumMod val="25000"/>
                  </a:srgbClr>
                </a:solidFill>
                <a:latin typeface="Calibri" pitchFamily="32" charset="0"/>
                <a:cs typeface="Arial Unicode MS" charset="0"/>
              </a:rPr>
              <a:t> </a:t>
            </a:r>
            <a:r>
              <a:rPr lang="en-GB" sz="3200" i="1" dirty="0" err="1">
                <a:solidFill>
                  <a:srgbClr val="D6ECFF">
                    <a:lumMod val="25000"/>
                  </a:srgbClr>
                </a:solidFill>
                <a:latin typeface="Calibri" pitchFamily="32" charset="0"/>
                <a:cs typeface="Arial Unicode MS" charset="0"/>
              </a:rPr>
              <a:t>terhambat</a:t>
            </a:r>
            <a:r>
              <a:rPr lang="en-GB" sz="3200" i="1" dirty="0">
                <a:solidFill>
                  <a:srgbClr val="D6ECFF">
                    <a:lumMod val="25000"/>
                  </a:srgbClr>
                </a:solidFill>
                <a:latin typeface="Calibri" pitchFamily="32" charset="0"/>
                <a:cs typeface="Arial Unicode MS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pertumbuhannya</a:t>
            </a:r>
            <a:r>
              <a:rPr lang="en-GB" sz="3200" dirty="0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oleh</a:t>
            </a:r>
            <a:r>
              <a:rPr lang="en-GB" sz="3200" dirty="0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suatu</a:t>
            </a:r>
            <a:r>
              <a:rPr lang="en-GB" sz="3200" dirty="0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antimikroba</a:t>
            </a:r>
            <a:endParaRPr lang="en-GB" sz="3200" dirty="0">
              <a:solidFill>
                <a:prstClr val="black"/>
              </a:solidFill>
              <a:latin typeface="Calibri" pitchFamily="32" charset="0"/>
              <a:cs typeface="Arial Unicode MS" charset="0"/>
            </a:endParaRPr>
          </a:p>
          <a:p>
            <a:pPr marL="341313" indent="-341313" defTabSz="457200" fontAlgn="base">
              <a:spcBef>
                <a:spcPts val="80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3200" b="1" dirty="0" err="1">
                <a:solidFill>
                  <a:srgbClr val="0070C0"/>
                </a:solidFill>
                <a:latin typeface="Calibri" pitchFamily="32" charset="0"/>
                <a:cs typeface="Arial Unicode MS" charset="0"/>
              </a:rPr>
              <a:t>Kadar</a:t>
            </a:r>
            <a:r>
              <a:rPr lang="en-GB" sz="3200" b="1" dirty="0">
                <a:solidFill>
                  <a:srgbClr val="0070C0"/>
                </a:solidFill>
                <a:latin typeface="Calibri" pitchFamily="32" charset="0"/>
                <a:cs typeface="Arial Unicode MS" charset="0"/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latin typeface="Calibri" pitchFamily="32" charset="0"/>
                <a:cs typeface="Arial Unicode MS" charset="0"/>
              </a:rPr>
              <a:t>hambat</a:t>
            </a:r>
            <a:r>
              <a:rPr lang="en-GB" sz="3200" b="1" dirty="0">
                <a:solidFill>
                  <a:srgbClr val="0070C0"/>
                </a:solidFill>
                <a:latin typeface="Calibri" pitchFamily="32" charset="0"/>
                <a:cs typeface="Arial Unicode MS" charset="0"/>
              </a:rPr>
              <a:t> minimal</a:t>
            </a:r>
            <a:r>
              <a:rPr lang="en-GB" sz="3200" dirty="0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: </a:t>
            </a:r>
            <a:r>
              <a:rPr lang="en-GB" sz="3200" dirty="0" err="1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kadar</a:t>
            </a:r>
            <a:r>
              <a:rPr lang="en-GB" sz="3200" dirty="0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 minimal yang </a:t>
            </a:r>
            <a:r>
              <a:rPr lang="en-GB" sz="3200" dirty="0" err="1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diperlukan</a:t>
            </a:r>
            <a:r>
              <a:rPr lang="en-GB" sz="3200" dirty="0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untuk</a:t>
            </a:r>
            <a:r>
              <a:rPr lang="en-GB" sz="3200" dirty="0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 </a:t>
            </a:r>
            <a:r>
              <a:rPr lang="en-GB" sz="3200" i="1" dirty="0" err="1">
                <a:solidFill>
                  <a:srgbClr val="0070C0"/>
                </a:solidFill>
                <a:latin typeface="Calibri" pitchFamily="32" charset="0"/>
                <a:cs typeface="Arial Unicode MS" charset="0"/>
              </a:rPr>
              <a:t>menghambat</a:t>
            </a:r>
            <a:r>
              <a:rPr lang="en-GB" sz="3200" i="1" dirty="0">
                <a:solidFill>
                  <a:srgbClr val="0070C0"/>
                </a:solidFill>
                <a:latin typeface="Calibri" pitchFamily="32" charset="0"/>
                <a:cs typeface="Arial Unicode MS" charset="0"/>
              </a:rPr>
              <a:t> </a:t>
            </a:r>
            <a:r>
              <a:rPr lang="en-GB" sz="3200" i="1" dirty="0" err="1">
                <a:solidFill>
                  <a:srgbClr val="0070C0"/>
                </a:solidFill>
                <a:latin typeface="Calibri" pitchFamily="32" charset="0"/>
                <a:cs typeface="Arial Unicode MS" charset="0"/>
              </a:rPr>
              <a:t>pertumbuhan</a:t>
            </a:r>
            <a:r>
              <a:rPr lang="en-GB" sz="3200" i="1" dirty="0">
                <a:solidFill>
                  <a:srgbClr val="0070C0"/>
                </a:solidFill>
                <a:latin typeface="Calibri" pitchFamily="32" charset="0"/>
                <a:cs typeface="Arial Unicode MS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organisme</a:t>
            </a:r>
            <a:r>
              <a:rPr lang="en-GB" sz="3200" dirty="0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.</a:t>
            </a:r>
          </a:p>
          <a:p>
            <a:pPr marL="341313" indent="-341313" defTabSz="457200" fontAlgn="base">
              <a:spcBef>
                <a:spcPts val="80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3200" b="1" dirty="0" err="1">
                <a:solidFill>
                  <a:srgbClr val="FF0000"/>
                </a:solidFill>
                <a:latin typeface="Calibri" pitchFamily="32" charset="0"/>
                <a:cs typeface="Arial Unicode MS" charset="0"/>
              </a:rPr>
              <a:t>Kadar</a:t>
            </a:r>
            <a:r>
              <a:rPr lang="en-GB" sz="3200" b="1" dirty="0">
                <a:solidFill>
                  <a:srgbClr val="FF0000"/>
                </a:solidFill>
                <a:latin typeface="Calibri" pitchFamily="32" charset="0"/>
                <a:cs typeface="Arial Unicode MS" charset="0"/>
              </a:rPr>
              <a:t> </a:t>
            </a:r>
            <a:r>
              <a:rPr lang="en-GB" sz="3200" b="1" dirty="0" err="1">
                <a:solidFill>
                  <a:srgbClr val="FF0000"/>
                </a:solidFill>
                <a:latin typeface="Calibri" pitchFamily="32" charset="0"/>
                <a:cs typeface="Arial Unicode MS" charset="0"/>
              </a:rPr>
              <a:t>bunuh</a:t>
            </a:r>
            <a:r>
              <a:rPr lang="en-GB" sz="3200" b="1" dirty="0">
                <a:solidFill>
                  <a:srgbClr val="FF0000"/>
                </a:solidFill>
                <a:latin typeface="Calibri" pitchFamily="32" charset="0"/>
                <a:cs typeface="Arial Unicode MS" charset="0"/>
              </a:rPr>
              <a:t> minimal </a:t>
            </a:r>
            <a:r>
              <a:rPr lang="en-GB" sz="3200" dirty="0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: </a:t>
            </a:r>
            <a:r>
              <a:rPr lang="en-GB" sz="3200" dirty="0" err="1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kadar</a:t>
            </a:r>
            <a:r>
              <a:rPr lang="en-GB" sz="3200" dirty="0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 minimal yang </a:t>
            </a:r>
            <a:r>
              <a:rPr lang="en-GB" sz="3200" dirty="0" err="1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diperlukan</a:t>
            </a:r>
            <a:r>
              <a:rPr lang="en-GB" sz="3200" dirty="0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untuk</a:t>
            </a:r>
            <a:r>
              <a:rPr lang="en-GB" sz="3200" dirty="0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 </a:t>
            </a:r>
            <a:r>
              <a:rPr lang="en-GB" sz="3200" i="1" dirty="0" err="1">
                <a:solidFill>
                  <a:srgbClr val="FF0000"/>
                </a:solidFill>
                <a:latin typeface="Calibri" pitchFamily="32" charset="0"/>
                <a:cs typeface="Arial Unicode MS" charset="0"/>
              </a:rPr>
              <a:t>membunuh</a:t>
            </a:r>
            <a:r>
              <a:rPr lang="en-GB" sz="3200" dirty="0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mikroorganisme</a:t>
            </a:r>
            <a:r>
              <a:rPr lang="en-GB" sz="3200" dirty="0">
                <a:solidFill>
                  <a:prstClr val="black"/>
                </a:solidFill>
                <a:latin typeface="Calibri" pitchFamily="32" charset="0"/>
                <a:cs typeface="Arial Unicode MS" charset="0"/>
              </a:rPr>
              <a:t>.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fld id="{57425A73-2053-4CDA-A6B4-97C9E4B1D0B4}" type="slidenum">
              <a:rPr lang="en-GB" smtClean="0">
                <a:solidFill>
                  <a:srgbClr val="4E5B6F"/>
                </a:solidFill>
              </a:rPr>
              <a:pPr eaLnBrk="1" hangingPunct="1"/>
              <a:t>4</a:t>
            </a:fld>
            <a:endParaRPr lang="en-GB" smtClean="0">
              <a:solidFill>
                <a:srgbClr val="4E5B6F"/>
              </a:solidFill>
            </a:endParaRPr>
          </a:p>
        </p:txBody>
      </p:sp>
      <p:sp>
        <p:nvSpPr>
          <p:cNvPr id="1126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4E5B6F"/>
                </a:solidFill>
              </a:rPr>
              <a:t>Dr. Wira D. Hariyadi</a:t>
            </a:r>
          </a:p>
        </p:txBody>
      </p:sp>
    </p:spTree>
    <p:extLst>
      <p:ext uri="{BB962C8B-B14F-4D97-AF65-F5344CB8AC3E}">
        <p14:creationId xmlns:p14="http://schemas.microsoft.com/office/powerpoint/2010/main" val="1891498199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2763"/>
            <a:ext cx="8153400" cy="9144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2">
                    <a:satMod val="200000"/>
                  </a:schemeClr>
                </a:solidFill>
                <a:latin typeface="Monotype Corsiva" pitchFamily="66" charset="0"/>
              </a:rPr>
              <a:t>MEKANISME KERJA ANTI MIKROBA</a:t>
            </a:r>
            <a:endParaRPr lang="en-US" b="1" dirty="0">
              <a:solidFill>
                <a:schemeClr val="tx2">
                  <a:satMod val="20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05800" cy="5029200"/>
          </a:xfrm>
        </p:spPr>
        <p:txBody>
          <a:bodyPr/>
          <a:lstStyle/>
          <a:p>
            <a:pPr marL="341313" indent="-341313" eaLnBrk="1" hangingPunct="1"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smtClean="0">
                <a:latin typeface="Calibri" pitchFamily="32" charset="0"/>
              </a:rPr>
              <a:t>Menghambat metabolisme sel mikroba</a:t>
            </a:r>
          </a:p>
          <a:p>
            <a:pPr marL="669925" lvl="1" indent="-341313" eaLnBrk="1" hangingPunct="1">
              <a:lnSpc>
                <a:spcPct val="90000"/>
              </a:lnSpc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smtClean="0">
                <a:latin typeface="Calibri" pitchFamily="32" charset="0"/>
              </a:rPr>
              <a:t>Ct : sulfonamid,trimetoprim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smtClean="0">
                <a:latin typeface="Calibri" pitchFamily="32" charset="0"/>
              </a:rPr>
              <a:t>Menghambat sintesis dinding sel mikroba</a:t>
            </a:r>
          </a:p>
          <a:p>
            <a:pPr marL="669925" lvl="1" indent="-341313" eaLnBrk="1" hangingPunct="1">
              <a:lnSpc>
                <a:spcPct val="90000"/>
              </a:lnSpc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smtClean="0">
                <a:latin typeface="Calibri" pitchFamily="32" charset="0"/>
              </a:rPr>
              <a:t>Ct : penisilin, sefalosporin, vankomisin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smtClean="0">
                <a:latin typeface="Calibri" pitchFamily="32" charset="0"/>
              </a:rPr>
              <a:t>Mengganggu keutuhan membran sel mikroba</a:t>
            </a:r>
          </a:p>
          <a:p>
            <a:pPr marL="669925" lvl="1" indent="-341313" eaLnBrk="1" hangingPunct="1">
              <a:lnSpc>
                <a:spcPct val="90000"/>
              </a:lnSpc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smtClean="0">
                <a:latin typeface="Calibri" pitchFamily="32" charset="0"/>
              </a:rPr>
              <a:t>Ct : polimiksin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smtClean="0">
                <a:latin typeface="Calibri" pitchFamily="32" charset="0"/>
              </a:rPr>
              <a:t>Menghambat sintesis sel mikroba</a:t>
            </a:r>
          </a:p>
          <a:p>
            <a:pPr marL="669925" lvl="1" indent="-341313" eaLnBrk="1" hangingPunct="1">
              <a:lnSpc>
                <a:spcPct val="90000"/>
              </a:lnSpc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smtClean="0">
                <a:latin typeface="Calibri" pitchFamily="32" charset="0"/>
              </a:rPr>
              <a:t>Ct : aminoglikosid, makrolid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smtClean="0">
                <a:latin typeface="Calibri" pitchFamily="32" charset="0"/>
              </a:rPr>
              <a:t>Menghambat sintesis asam nukleat mikroba</a:t>
            </a:r>
          </a:p>
          <a:p>
            <a:pPr marL="669925" lvl="1" indent="-341313" eaLnBrk="1" hangingPunct="1">
              <a:lnSpc>
                <a:spcPct val="90000"/>
              </a:lnSpc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smtClean="0">
                <a:latin typeface="Calibri" pitchFamily="32" charset="0"/>
              </a:rPr>
              <a:t>Ct : rifampisin, asam nalidiksat</a:t>
            </a: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fld id="{0D6BCB46-262D-42D7-8130-1F0D924A6794}" type="slidenum">
              <a:rPr lang="en-GB" smtClean="0">
                <a:solidFill>
                  <a:srgbClr val="4E5B6F"/>
                </a:solidFill>
              </a:rPr>
              <a:pPr eaLnBrk="1" hangingPunct="1"/>
              <a:t>5</a:t>
            </a:fld>
            <a:endParaRPr lang="en-GB" smtClean="0">
              <a:solidFill>
                <a:srgbClr val="4E5B6F"/>
              </a:solidFill>
            </a:endParaRPr>
          </a:p>
        </p:txBody>
      </p:sp>
      <p:sp>
        <p:nvSpPr>
          <p:cNvPr id="1229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4E5B6F"/>
                </a:solidFill>
              </a:rPr>
              <a:t>Dr. Wira D. Hariyadi</a:t>
            </a:r>
          </a:p>
        </p:txBody>
      </p:sp>
    </p:spTree>
    <p:extLst>
      <p:ext uri="{BB962C8B-B14F-4D97-AF65-F5344CB8AC3E}">
        <p14:creationId xmlns:p14="http://schemas.microsoft.com/office/powerpoint/2010/main" val="179581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04800"/>
            <a:ext cx="7162800" cy="1387475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 dirty="0" err="1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Interaksi</a:t>
            </a:r>
            <a:r>
              <a:rPr lang="en-GB" sz="36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GB" sz="3600" dirty="0" err="1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Antimikroba</a:t>
            </a:r>
            <a:r>
              <a:rPr lang="en-GB" sz="36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, </a:t>
            </a:r>
            <a:r>
              <a:rPr lang="en-GB" sz="3600" dirty="0" err="1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Hospes</a:t>
            </a:r>
            <a:r>
              <a:rPr lang="en-GB" sz="36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Dan </a:t>
            </a:r>
            <a:r>
              <a:rPr lang="en-GB" sz="3600" dirty="0" err="1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Mikroorganisme</a:t>
            </a:r>
            <a:endParaRPr lang="en-US" sz="3600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  <p:graphicFrame>
        <p:nvGraphicFramePr>
          <p:cNvPr id="7" name="Picture Placeholder 6"/>
          <p:cNvGraphicFramePr>
            <a:graphicFrameLocks noGrp="1"/>
          </p:cNvGraphicFramePr>
          <p:nvPr>
            <p:ph type="pic" idx="1"/>
          </p:nvPr>
        </p:nvGraphicFramePr>
        <p:xfrm>
          <a:off x="366712" y="2057400"/>
          <a:ext cx="8777288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316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fld id="{BA31659A-B985-411F-9A85-32E28CB35167}" type="slidenum">
              <a:rPr lang="en-GB" smtClean="0">
                <a:solidFill>
                  <a:srgbClr val="4E5B6F"/>
                </a:solidFill>
              </a:rPr>
              <a:pPr eaLnBrk="1" hangingPunct="1"/>
              <a:t>6</a:t>
            </a:fld>
            <a:endParaRPr lang="en-GB" smtClean="0">
              <a:solidFill>
                <a:srgbClr val="4E5B6F"/>
              </a:solidFill>
            </a:endParaRPr>
          </a:p>
        </p:txBody>
      </p:sp>
      <p:sp>
        <p:nvSpPr>
          <p:cNvPr id="13317" name="Footer Placeholder 8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4E5B6F"/>
                </a:solidFill>
              </a:rPr>
              <a:t>Dr. Wira D. Hariyadi</a:t>
            </a:r>
          </a:p>
        </p:txBody>
      </p:sp>
    </p:spTree>
    <p:extLst>
      <p:ext uri="{BB962C8B-B14F-4D97-AF65-F5344CB8AC3E}">
        <p14:creationId xmlns:p14="http://schemas.microsoft.com/office/powerpoint/2010/main" val="223070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512763"/>
            <a:ext cx="8077200" cy="914400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Freestyle Script" pitchFamily="66" charset="0"/>
              </a:rPr>
              <a:t>GOLONGAN-GOLONGAN ANTI MIKROBA</a:t>
            </a:r>
            <a:r>
              <a:rPr lang="en-US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endParaRPr lang="en-US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914400" y="178356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340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fld id="{202E04ED-2EA3-412F-805D-3E38F7D72B47}" type="slidenum">
              <a:rPr lang="en-GB" smtClean="0">
                <a:solidFill>
                  <a:srgbClr val="4E5B6F"/>
                </a:solidFill>
              </a:rPr>
              <a:pPr eaLnBrk="1" hangingPunct="1"/>
              <a:t>7</a:t>
            </a:fld>
            <a:endParaRPr lang="en-GB" smtClean="0">
              <a:solidFill>
                <a:srgbClr val="4E5B6F"/>
              </a:solidFill>
            </a:endParaRPr>
          </a:p>
        </p:txBody>
      </p:sp>
      <p:sp>
        <p:nvSpPr>
          <p:cNvPr id="14341" name="Footer Placeholder 9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4E5B6F"/>
                </a:solidFill>
              </a:rPr>
              <a:t>Dr. Wira D. Hariyadi</a:t>
            </a:r>
          </a:p>
        </p:txBody>
      </p:sp>
    </p:spTree>
    <p:extLst>
      <p:ext uri="{BB962C8B-B14F-4D97-AF65-F5344CB8AC3E}">
        <p14:creationId xmlns:p14="http://schemas.microsoft.com/office/powerpoint/2010/main" val="246313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457200" y="533400"/>
          <a:ext cx="8153400" cy="5822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36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fld id="{E05ED922-75CB-4B1D-81EE-C1C67EED96F0}" type="slidenum">
              <a:rPr lang="en-GB" smtClean="0">
                <a:solidFill>
                  <a:srgbClr val="4E5B6F"/>
                </a:solidFill>
              </a:rPr>
              <a:pPr eaLnBrk="1" hangingPunct="1"/>
              <a:t>8</a:t>
            </a:fld>
            <a:endParaRPr lang="en-GB" smtClean="0">
              <a:solidFill>
                <a:srgbClr val="4E5B6F"/>
              </a:solidFill>
            </a:endParaRPr>
          </a:p>
        </p:txBody>
      </p:sp>
      <p:sp>
        <p:nvSpPr>
          <p:cNvPr id="15364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4E5B6F"/>
                </a:solidFill>
              </a:rPr>
              <a:t>Dr. Wira D. Hariyadi</a:t>
            </a:r>
          </a:p>
        </p:txBody>
      </p:sp>
    </p:spTree>
    <p:extLst>
      <p:ext uri="{BB962C8B-B14F-4D97-AF65-F5344CB8AC3E}">
        <p14:creationId xmlns:p14="http://schemas.microsoft.com/office/powerpoint/2010/main" val="399345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274638"/>
          <a:ext cx="8229600" cy="792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marL="742950" indent="-28575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marL="11430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marL="16002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marL="20574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defTabSz="45720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Blip>
                <a:blip r:embed="rId8"/>
              </a:buBlip>
            </a:pPr>
            <a:r>
              <a:rPr lang="en-GB" sz="3200">
                <a:solidFill>
                  <a:prstClr val="black"/>
                </a:solidFill>
                <a:latin typeface="Calibri" pitchFamily="32" charset="0"/>
              </a:rPr>
              <a:t>Penggunaan AM hanya sesuai indikasi dan dosis yang tepat,jangka waktu cukup</a:t>
            </a:r>
          </a:p>
          <a:p>
            <a:pPr defTabSz="45720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Blip>
                <a:blip r:embed="rId8"/>
              </a:buBlip>
            </a:pPr>
            <a:r>
              <a:rPr lang="en-GB" sz="3200">
                <a:solidFill>
                  <a:prstClr val="black"/>
                </a:solidFill>
                <a:latin typeface="Calibri" pitchFamily="32" charset="0"/>
              </a:rPr>
              <a:t>Pembatasan penggunaan AM spektrum luas</a:t>
            </a:r>
          </a:p>
          <a:p>
            <a:pPr defTabSz="45720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Blip>
                <a:blip r:embed="rId8"/>
              </a:buBlip>
            </a:pPr>
            <a:r>
              <a:rPr lang="en-GB" sz="3200">
                <a:solidFill>
                  <a:prstClr val="black"/>
                </a:solidFill>
                <a:latin typeface="Calibri" pitchFamily="32" charset="0"/>
              </a:rPr>
              <a:t> penggunaan antimikroba di rumah sakit pada waktu tertentu sebaiknya dibatasi pada jenis jenis antimikroba tertentu.</a:t>
            </a:r>
          </a:p>
          <a:p>
            <a:pPr defTabSz="45720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Blip>
                <a:blip r:embed="rId8"/>
              </a:buBlip>
            </a:pPr>
            <a:r>
              <a:rPr lang="en-GB" sz="3200">
                <a:solidFill>
                  <a:prstClr val="black"/>
                </a:solidFill>
                <a:latin typeface="Calibri" pitchFamily="32" charset="0"/>
              </a:rPr>
              <a:t>Aplikasi penggunaan antimikroba, khususnya di bidang peternakan perlu dibatasi.</a:t>
            </a:r>
          </a:p>
        </p:txBody>
      </p:sp>
      <p:sp>
        <p:nvSpPr>
          <p:cNvPr id="1638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fld id="{07FAB104-BF89-4D8A-B3B1-903ADA81238D}" type="slidenum">
              <a:rPr lang="en-GB" smtClean="0">
                <a:solidFill>
                  <a:srgbClr val="4E5B6F"/>
                </a:solidFill>
              </a:rPr>
              <a:pPr eaLnBrk="1" hangingPunct="1"/>
              <a:t>9</a:t>
            </a:fld>
            <a:endParaRPr lang="en-GB" smtClean="0">
              <a:solidFill>
                <a:srgbClr val="4E5B6F"/>
              </a:solidFill>
            </a:endParaRPr>
          </a:p>
        </p:txBody>
      </p:sp>
      <p:sp>
        <p:nvSpPr>
          <p:cNvPr id="16389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4E5B6F"/>
                </a:solidFill>
              </a:rPr>
              <a:t>Dr. Wira D. Hariyadi</a:t>
            </a:r>
          </a:p>
        </p:txBody>
      </p:sp>
    </p:spTree>
    <p:extLst>
      <p:ext uri="{BB962C8B-B14F-4D97-AF65-F5344CB8AC3E}">
        <p14:creationId xmlns:p14="http://schemas.microsoft.com/office/powerpoint/2010/main" val="3558653406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1866</Words>
  <Application>Microsoft Office PowerPoint</Application>
  <PresentationFormat>On-screen Show (4:3)</PresentationFormat>
  <Paragraphs>318</Paragraphs>
  <Slides>37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Metro</vt:lpstr>
      <vt:lpstr>Dr. Wira D. Hariyadi PRODI S1 Keperawatan  STIKES Widya Gama Husada</vt:lpstr>
      <vt:lpstr>DEFINISI  ANTI MIKROBA</vt:lpstr>
      <vt:lpstr>PowerPoint Presentation</vt:lpstr>
      <vt:lpstr>PowerPoint Presentation</vt:lpstr>
      <vt:lpstr>MEKANISME KERJA ANTI MIKROBA</vt:lpstr>
      <vt:lpstr>Interaksi Antimikroba, Hospes Dan Mikroorganisme</vt:lpstr>
      <vt:lpstr>GOLONGAN-GOLONGAN ANTI MIKROBA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PENISILIN G </vt:lpstr>
      <vt:lpstr>PENISILIN V </vt:lpstr>
      <vt:lpstr>AMPISILIN </vt:lpstr>
      <vt:lpstr>AMOKSISILIN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TETRASIKLIN </vt:lpstr>
      <vt:lpstr>PowerPoint Presentation</vt:lpstr>
      <vt:lpstr>PENGGUNAAN KLINIK TETRASIKLIN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Terima Kasih Dan Selamat Belajar…………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2012-12-18T02:45:44Z</dcterms:created>
  <dcterms:modified xsi:type="dcterms:W3CDTF">2012-12-18T02:50:27Z</dcterms:modified>
</cp:coreProperties>
</file>