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handoutMasterIdLst>
    <p:handoutMasterId r:id="rId21"/>
  </p:handoutMasterIdLst>
  <p:sldIdLst>
    <p:sldId id="256" r:id="rId2"/>
    <p:sldId id="282" r:id="rId3"/>
    <p:sldId id="283" r:id="rId4"/>
    <p:sldId id="286" r:id="rId5"/>
    <p:sldId id="280" r:id="rId6"/>
    <p:sldId id="285" r:id="rId7"/>
    <p:sldId id="260" r:id="rId8"/>
    <p:sldId id="262" r:id="rId9"/>
    <p:sldId id="264" r:id="rId10"/>
    <p:sldId id="266" r:id="rId11"/>
    <p:sldId id="268" r:id="rId12"/>
    <p:sldId id="270" r:id="rId13"/>
    <p:sldId id="272" r:id="rId14"/>
    <p:sldId id="274" r:id="rId15"/>
    <p:sldId id="276" r:id="rId16"/>
    <p:sldId id="261" r:id="rId17"/>
    <p:sldId id="284" r:id="rId18"/>
    <p:sldId id="263"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725" y="5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21974A-5F54-477F-985A-9BA084F90F7C}" type="datetimeFigureOut">
              <a:rPr lang="en-US" smtClean="0"/>
              <a:t>9/27/2022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E17FA9-0DA6-4F20-8135-EDB74D69F87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FB7421-3AE5-4814-9419-7B189828D113}"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9F3-AF5E-4D50-91E4-CB367601995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03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B7421-3AE5-4814-9419-7B189828D113}"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163246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B7421-3AE5-4814-9419-7B189828D113}"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410311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5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B7421-3AE5-4814-9419-7B189828D113}"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3487035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1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B7421-3AE5-4814-9419-7B189828D113}"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039F3-AF5E-4D50-91E4-CB367601995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6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B7421-3AE5-4814-9419-7B189828D113}"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307039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B7421-3AE5-4814-9419-7B189828D113}" type="datetimeFigureOut">
              <a:rPr lang="en-US" smtClean="0"/>
              <a:pPr/>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115024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FB7421-3AE5-4814-9419-7B189828D113}" type="datetimeFigureOut">
              <a:rPr lang="en-US" smtClean="0"/>
              <a:pPr/>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318456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FB7421-3AE5-4814-9419-7B189828D113}" type="datetimeFigureOut">
              <a:rPr lang="en-US" smtClean="0"/>
              <a:pPr/>
              <a:t>9/27/2022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29313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6FB7421-3AE5-4814-9419-7B189828D113}" type="datetimeFigureOut">
              <a:rPr lang="en-US" smtClean="0"/>
              <a:pPr/>
              <a:t>9/27/2022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7039F3-AF5E-4D50-91E4-CB3676019950}" type="slidenum">
              <a:rPr lang="en-US" smtClean="0"/>
              <a:pPr/>
              <a:t>‹#›</a:t>
            </a:fld>
            <a:endParaRPr lang="en-US"/>
          </a:p>
        </p:txBody>
      </p:sp>
    </p:spTree>
    <p:extLst>
      <p:ext uri="{BB962C8B-B14F-4D97-AF65-F5344CB8AC3E}">
        <p14:creationId xmlns:p14="http://schemas.microsoft.com/office/powerpoint/2010/main" val="221780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B7421-3AE5-4814-9419-7B189828D113}"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039F3-AF5E-4D50-91E4-CB3676019950}" type="slidenum">
              <a:rPr lang="en-US" smtClean="0"/>
              <a:pPr/>
              <a:t>‹#›</a:t>
            </a:fld>
            <a:endParaRPr lang="en-US"/>
          </a:p>
        </p:txBody>
      </p:sp>
    </p:spTree>
    <p:extLst>
      <p:ext uri="{BB962C8B-B14F-4D97-AF65-F5344CB8AC3E}">
        <p14:creationId xmlns:p14="http://schemas.microsoft.com/office/powerpoint/2010/main" val="241639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FB7421-3AE5-4814-9419-7B189828D113}" type="datetimeFigureOut">
              <a:rPr lang="en-US" smtClean="0"/>
              <a:pPr/>
              <a:t>9/27/2022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97039F3-AF5E-4D50-91E4-CB3676019950}"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05009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NILAI%207%20KESEDERHANAAN.ppt" TargetMode="External"/><Relationship Id="rId3" Type="http://schemas.openxmlformats.org/officeDocument/2006/relationships/hyperlink" Target="NILAI%202%20KEPEDULIAN.ppt" TargetMode="External"/><Relationship Id="rId7" Type="http://schemas.openxmlformats.org/officeDocument/2006/relationships/hyperlink" Target="NILAI%206%20KERJA%20KERAS.ppt" TargetMode="External"/><Relationship Id="rId2" Type="http://schemas.openxmlformats.org/officeDocument/2006/relationships/hyperlink" Target="NILAI%201%20KEJUJURAN.ppt" TargetMode="External"/><Relationship Id="rId1" Type="http://schemas.openxmlformats.org/officeDocument/2006/relationships/slideLayout" Target="../slideLayouts/slideLayout2.xml"/><Relationship Id="rId6" Type="http://schemas.openxmlformats.org/officeDocument/2006/relationships/hyperlink" Target="NILAI%205%20TANGGUNG%20JAWAB.ppt" TargetMode="External"/><Relationship Id="rId5" Type="http://schemas.openxmlformats.org/officeDocument/2006/relationships/hyperlink" Target="NILAI%204%20KEDISIPLINAN.ppt" TargetMode="External"/><Relationship Id="rId10" Type="http://schemas.openxmlformats.org/officeDocument/2006/relationships/hyperlink" Target="NILAI%209%20KEADILAN.ppt" TargetMode="External"/><Relationship Id="rId4" Type="http://schemas.openxmlformats.org/officeDocument/2006/relationships/hyperlink" Target="NILAI%203%20KEMANDIRIAN.ppt" TargetMode="External"/><Relationship Id="rId9" Type="http://schemas.openxmlformats.org/officeDocument/2006/relationships/hyperlink" Target="NILAI%208%20KEBERANIAN.pp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47800"/>
          </a:xfrm>
        </p:spPr>
        <p:txBody>
          <a:bodyPr>
            <a:normAutofit/>
          </a:bodyPr>
          <a:lstStyle/>
          <a:p>
            <a:pPr algn="ctr"/>
            <a:r>
              <a:rPr lang="en-US" sz="3200" dirty="0">
                <a:solidFill>
                  <a:srgbClr val="00B050"/>
                </a:solidFill>
                <a:latin typeface="Elephant" pitchFamily="18" charset="0"/>
              </a:rPr>
              <a:t>NILAI</a:t>
            </a:r>
            <a:r>
              <a:rPr lang="id-ID" sz="3200" dirty="0">
                <a:solidFill>
                  <a:srgbClr val="00B050"/>
                </a:solidFill>
                <a:latin typeface="Elephant" pitchFamily="18" charset="0"/>
              </a:rPr>
              <a:t>-NILAI</a:t>
            </a:r>
            <a:r>
              <a:rPr lang="en-US" sz="3200" dirty="0">
                <a:latin typeface="Elephant" pitchFamily="18" charset="0"/>
              </a:rPr>
              <a:t>  </a:t>
            </a:r>
            <a:r>
              <a:rPr lang="id-ID" sz="3200" dirty="0">
                <a:latin typeface="Elephant" pitchFamily="18" charset="0"/>
              </a:rPr>
              <a:t>DAN </a:t>
            </a:r>
            <a:r>
              <a:rPr lang="id-ID" sz="3200" dirty="0">
                <a:solidFill>
                  <a:srgbClr val="00B0F0"/>
                </a:solidFill>
                <a:latin typeface="Elephant" pitchFamily="18" charset="0"/>
              </a:rPr>
              <a:t>PRINSIP </a:t>
            </a:r>
            <a:br>
              <a:rPr lang="id-ID" sz="3200" dirty="0">
                <a:solidFill>
                  <a:srgbClr val="00B0F0"/>
                </a:solidFill>
                <a:latin typeface="Elephant" pitchFamily="18" charset="0"/>
              </a:rPr>
            </a:br>
            <a:r>
              <a:rPr lang="en-US" sz="3200" dirty="0">
                <a:solidFill>
                  <a:srgbClr val="FF0000"/>
                </a:solidFill>
                <a:latin typeface="Elephant" pitchFamily="18" charset="0"/>
              </a:rPr>
              <a:t>ANTI</a:t>
            </a:r>
            <a:r>
              <a:rPr lang="en-US" sz="3200" dirty="0">
                <a:latin typeface="Elephant" pitchFamily="18" charset="0"/>
              </a:rPr>
              <a:t>  </a:t>
            </a:r>
            <a:r>
              <a:rPr lang="en-US" sz="3200" dirty="0">
                <a:ln w="1905"/>
                <a:solidFill>
                  <a:srgbClr val="FF0000"/>
                </a:solidFill>
                <a:effectLst>
                  <a:innerShdw blurRad="69850" dist="43180" dir="5400000">
                    <a:srgbClr val="000000">
                      <a:alpha val="65000"/>
                    </a:srgbClr>
                  </a:innerShdw>
                </a:effectLst>
                <a:latin typeface="Elephant" pitchFamily="18" charset="0"/>
              </a:rPr>
              <a:t>K</a:t>
            </a:r>
            <a:r>
              <a:rPr lang="en-US" sz="3200" dirty="0">
                <a:solidFill>
                  <a:srgbClr val="FF0000"/>
                </a:solidFill>
                <a:latin typeface="Elephant" pitchFamily="18" charset="0"/>
              </a:rPr>
              <a:t>ORUPSI</a:t>
            </a:r>
            <a:endParaRPr lang="en-US" sz="3200" dirty="0"/>
          </a:p>
        </p:txBody>
      </p:sp>
      <p:sp>
        <p:nvSpPr>
          <p:cNvPr id="3" name="Subtitle 2"/>
          <p:cNvSpPr>
            <a:spLocks noGrp="1"/>
          </p:cNvSpPr>
          <p:nvPr>
            <p:ph type="subTitle" idx="1"/>
          </p:nvPr>
        </p:nvSpPr>
        <p:spPr>
          <a:xfrm>
            <a:off x="533400" y="2057400"/>
            <a:ext cx="7854696" cy="3962400"/>
          </a:xfrm>
        </p:spPr>
        <p:txBody>
          <a:bodyPr>
            <a:normAutofit/>
          </a:bodyPr>
          <a:lstStyle/>
          <a:p>
            <a:pPr marL="342900" indent="-342900" algn="l"/>
            <a:endParaRPr lang="en-US" dirty="0"/>
          </a:p>
        </p:txBody>
      </p:sp>
      <p:pic>
        <p:nvPicPr>
          <p:cNvPr id="4" name="Picture 6" descr="https://encrypted-tbn0.gstatic.com/images?q=tbn:ANd9GcT4_38H5Uu27U4Jo7cAfzPEhpajWlKv-Pwm_F-IZFPKfhiolhS0"/>
          <p:cNvPicPr>
            <a:picLocks noChangeAspect="1" noChangeArrowheads="1"/>
          </p:cNvPicPr>
          <p:nvPr/>
        </p:nvPicPr>
        <p:blipFill>
          <a:blip r:embed="rId2"/>
          <a:srcRect/>
          <a:stretch>
            <a:fillRect/>
          </a:stretch>
        </p:blipFill>
        <p:spPr bwMode="auto">
          <a:xfrm>
            <a:off x="457200" y="1905000"/>
            <a:ext cx="79248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340768"/>
            <a:ext cx="3168352" cy="584775"/>
          </a:xfrm>
          <a:prstGeom prst="rect">
            <a:avLst/>
          </a:prstGeom>
          <a:gradFill>
            <a:gsLst>
              <a:gs pos="0">
                <a:srgbClr val="00B0F0"/>
              </a:gs>
              <a:gs pos="32000">
                <a:schemeClr val="accent1">
                  <a:alpha val="70000"/>
                  <a:lumMod val="54000"/>
                  <a:lumOff val="46000"/>
                </a:schemeClr>
              </a:gs>
              <a:gs pos="39000">
                <a:srgbClr val="BD922A"/>
              </a:gs>
              <a:gs pos="63000">
                <a:srgbClr val="FBE4AE"/>
              </a:gs>
              <a:gs pos="67000">
                <a:srgbClr val="BD922A"/>
              </a:gs>
              <a:gs pos="69000">
                <a:srgbClr val="835E17"/>
              </a:gs>
              <a:gs pos="82001">
                <a:srgbClr val="A28949"/>
              </a:gs>
              <a:gs pos="100000">
                <a:srgbClr val="FAE3B7"/>
              </a:gs>
            </a:gsLst>
            <a:path path="circle">
              <a:fillToRect l="100000" t="100000"/>
            </a:path>
          </a:gradFill>
        </p:spPr>
        <p:txBody>
          <a:bodyPr wrap="square">
            <a:spAutoFit/>
          </a:bodyPr>
          <a:lstStyle/>
          <a:p>
            <a:r>
              <a:rPr lang="en-US" sz="3200" dirty="0"/>
              <a:t>4. </a:t>
            </a:r>
            <a:r>
              <a:rPr lang="id-ID" sz="3200" dirty="0"/>
              <a:t>Kedisiplinan</a:t>
            </a:r>
          </a:p>
        </p:txBody>
      </p:sp>
      <p:sp>
        <p:nvSpPr>
          <p:cNvPr id="5" name="Rectangle 4"/>
          <p:cNvSpPr/>
          <p:nvPr/>
        </p:nvSpPr>
        <p:spPr>
          <a:xfrm>
            <a:off x="748582" y="2584580"/>
            <a:ext cx="382341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id-ID" sz="2400" dirty="0"/>
              <a:t>Adalah </a:t>
            </a:r>
            <a:r>
              <a:rPr lang="en-US" sz="2400" dirty="0"/>
              <a:t>ketaatan (kepatuhan) kepada peraturan</a:t>
            </a:r>
            <a:r>
              <a:rPr lang="id-ID" dirty="0">
                <a:solidFill>
                  <a:srgbClr val="FF0000"/>
                </a:solidFill>
                <a:latin typeface="Lucida Sans" pitchFamily="34" charset="0"/>
              </a:rPr>
              <a:t>. </a:t>
            </a:r>
          </a:p>
        </p:txBody>
      </p:sp>
      <p:sp>
        <p:nvSpPr>
          <p:cNvPr id="6" name="Rectangle 5"/>
          <p:cNvSpPr/>
          <p:nvPr/>
        </p:nvSpPr>
        <p:spPr>
          <a:xfrm>
            <a:off x="748582" y="4343400"/>
            <a:ext cx="801441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d-ID" sz="2400" dirty="0"/>
              <a:t>Nilai kedisiplinan dapat diwujudkan antara lain dalam bentuk kemampuan mengatur waktu dengan baik</a:t>
            </a:r>
          </a:p>
        </p:txBody>
      </p:sp>
      <p:pic>
        <p:nvPicPr>
          <p:cNvPr id="7" name="Picture 3" descr="C:\Users\User\Downloads\maxresdefault.jpg">
            <a:extLst>
              <a:ext uri="{FF2B5EF4-FFF2-40B4-BE49-F238E27FC236}">
                <a16:creationId xmlns:a16="http://schemas.microsoft.com/office/drawing/2014/main" id="{794A5FA5-824D-48CA-B6B9-CF1942443F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204864"/>
            <a:ext cx="4212877" cy="1758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914400"/>
            <a:ext cx="4267200" cy="523220"/>
          </a:xfrm>
          <a:prstGeom prst="rect">
            <a:avLst/>
          </a:prstGeom>
        </p:spPr>
        <p:txBody>
          <a:bodyPr wrap="square">
            <a:spAutoFit/>
          </a:bodyPr>
          <a:lstStyle/>
          <a:p>
            <a:r>
              <a:rPr lang="en-US" sz="2800" dirty="0">
                <a:latin typeface="Lucida Sans" pitchFamily="34" charset="0"/>
              </a:rPr>
              <a:t>5.</a:t>
            </a:r>
            <a:r>
              <a:rPr lang="id-ID" sz="2800" dirty="0">
                <a:latin typeface="Lucida Sans" pitchFamily="34" charset="0"/>
              </a:rPr>
              <a:t>Tanggung Jawab</a:t>
            </a:r>
          </a:p>
        </p:txBody>
      </p:sp>
      <p:sp>
        <p:nvSpPr>
          <p:cNvPr id="5" name="Rectangle 4"/>
          <p:cNvSpPr/>
          <p:nvPr/>
        </p:nvSpPr>
        <p:spPr>
          <a:xfrm>
            <a:off x="1295400" y="1676400"/>
            <a:ext cx="6248399" cy="1200329"/>
          </a:xfrm>
          <a:prstGeom prst="rect">
            <a:avLst/>
          </a:prstGeom>
        </p:spPr>
        <p:txBody>
          <a:bodyPr wrap="square">
            <a:spAutoFit/>
          </a:bodyPr>
          <a:lstStyle/>
          <a:p>
            <a:pPr algn="just"/>
            <a:r>
              <a:rPr lang="id-ID" sz="2400" dirty="0"/>
              <a:t>Adalah </a:t>
            </a:r>
            <a:r>
              <a:rPr lang="en-US" sz="2400" dirty="0"/>
              <a:t>keadaan wajib menanggung segala sesuatunya (kalau terjadi apa-apa boleh dituntut, dipersalahkan dan diperkarakan) </a:t>
            </a:r>
            <a:endParaRPr lang="id-ID" sz="2400" dirty="0">
              <a:solidFill>
                <a:srgbClr val="FF0000"/>
              </a:solidFill>
            </a:endParaRPr>
          </a:p>
        </p:txBody>
      </p:sp>
      <p:sp>
        <p:nvSpPr>
          <p:cNvPr id="6" name="Rectangle 5"/>
          <p:cNvSpPr/>
          <p:nvPr/>
        </p:nvSpPr>
        <p:spPr>
          <a:xfrm>
            <a:off x="1066272" y="2893205"/>
            <a:ext cx="3118550" cy="3416320"/>
          </a:xfrm>
          <a:prstGeom prst="rect">
            <a:avLst/>
          </a:prstGeom>
          <a:gradFill>
            <a:gsLst>
              <a:gs pos="0">
                <a:schemeClr val="tx2">
                  <a:lumMod val="60000"/>
                  <a:lumOff val="40000"/>
                </a:schemeClr>
              </a:gs>
              <a:gs pos="28000">
                <a:schemeClr val="accent1">
                  <a:alpha val="70000"/>
                  <a:lumMod val="54000"/>
                  <a:lumOff val="46000"/>
                </a:schemeClr>
              </a:gs>
              <a:gs pos="47000">
                <a:srgbClr val="92D050"/>
              </a:gs>
              <a:gs pos="63000">
                <a:srgbClr val="FBE4AE"/>
              </a:gs>
              <a:gs pos="67000">
                <a:srgbClr val="BD922A"/>
              </a:gs>
              <a:gs pos="69000">
                <a:srgbClr val="835E17"/>
              </a:gs>
              <a:gs pos="82001">
                <a:srgbClr val="A28949"/>
              </a:gs>
              <a:gs pos="100000">
                <a:srgbClr val="FAE3B7"/>
              </a:gs>
            </a:gsLst>
            <a:path path="circle">
              <a:fillToRect l="100000" t="100000"/>
            </a:path>
          </a:gradFill>
        </p:spPr>
        <p:txBody>
          <a:bodyPr wrap="square">
            <a:spAutoFit/>
          </a:bodyPr>
          <a:lstStyle/>
          <a:p>
            <a:pPr algn="just"/>
            <a:r>
              <a:rPr lang="id-ID" sz="2400" dirty="0">
                <a:solidFill>
                  <a:schemeClr val="tx1">
                    <a:lumMod val="95000"/>
                    <a:lumOff val="5000"/>
                  </a:schemeClr>
                </a:solidFill>
              </a:rPr>
              <a:t>Penerapan nilai tanggung jawab antara lain dapat diwujudkan dalam bentuk belajar sungguh-sungguh, lulus tepat waktu dengan nilai baik, mengerjakan tugas akademik dengan baik</a:t>
            </a:r>
            <a:r>
              <a:rPr lang="id-ID" sz="2000" dirty="0">
                <a:solidFill>
                  <a:srgbClr val="FFFF00"/>
                </a:solidFill>
              </a:rPr>
              <a:t>, </a:t>
            </a:r>
          </a:p>
        </p:txBody>
      </p:sp>
      <p:sp>
        <p:nvSpPr>
          <p:cNvPr id="8" name="Curved Right Arrow 7"/>
          <p:cNvSpPr/>
          <p:nvPr/>
        </p:nvSpPr>
        <p:spPr>
          <a:xfrm>
            <a:off x="418200" y="2241553"/>
            <a:ext cx="648072" cy="9668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7" name="Picture 4" descr="C:\Users\User\Downloads\1234.jpg">
            <a:extLst>
              <a:ext uri="{FF2B5EF4-FFF2-40B4-BE49-F238E27FC236}">
                <a16:creationId xmlns:a16="http://schemas.microsoft.com/office/drawing/2014/main" id="{BA33B4B6-1B6D-47A0-A2E3-0D4C3C446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3404498" cy="1608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768" y="1452909"/>
            <a:ext cx="4037032" cy="461665"/>
          </a:xfrm>
          <a:prstGeom prst="rect">
            <a:avLst/>
          </a:prstGeom>
          <a:gradFill flip="none" rotWithShape="1">
            <a:gsLst>
              <a:gs pos="18000">
                <a:srgbClr val="FFFF00"/>
              </a:gs>
              <a:gs pos="39999">
                <a:srgbClr val="85C2FF"/>
              </a:gs>
              <a:gs pos="91000">
                <a:srgbClr val="C4D6EB"/>
              </a:gs>
            </a:gsLst>
            <a:path path="circle">
              <a:fillToRect l="100000" t="100000"/>
            </a:path>
            <a:tileRect r="-100000" b="-100000"/>
          </a:gradFill>
        </p:spPr>
        <p:txBody>
          <a:bodyPr wrap="square">
            <a:spAutoFit/>
          </a:bodyPr>
          <a:lstStyle/>
          <a:p>
            <a:r>
              <a:rPr lang="en-US" sz="2400" dirty="0"/>
              <a:t>            6.  </a:t>
            </a:r>
            <a:r>
              <a:rPr lang="id-ID" sz="2400" dirty="0"/>
              <a:t>Kerja Keras</a:t>
            </a:r>
          </a:p>
        </p:txBody>
      </p:sp>
      <p:sp>
        <p:nvSpPr>
          <p:cNvPr id="5" name="Rectangle 4"/>
          <p:cNvSpPr/>
          <p:nvPr/>
        </p:nvSpPr>
        <p:spPr>
          <a:xfrm>
            <a:off x="914400" y="2057400"/>
            <a:ext cx="2758008"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id-ID" dirty="0"/>
              <a:t>Adalah </a:t>
            </a:r>
            <a:r>
              <a:rPr lang="en-US" dirty="0"/>
              <a:t>kemauan. Kata ”kemauan” menimbulkan asosiasi dengan </a:t>
            </a:r>
            <a:r>
              <a:rPr lang="en-US" dirty="0" err="1"/>
              <a:t>ketekadan</a:t>
            </a:r>
            <a:r>
              <a:rPr lang="en-US" dirty="0"/>
              <a:t>, ketekunan, daya tahan, tujuan jelas, daya kerja, pendirian, pengendalian diri, keberanian, ketabahan, keteguhan, tenaga, kekuatan, kelaki-lakian dan pantang mundur</a:t>
            </a:r>
            <a:r>
              <a:rPr lang="id-ID" dirty="0"/>
              <a:t>. </a:t>
            </a:r>
          </a:p>
        </p:txBody>
      </p:sp>
      <p:pic>
        <p:nvPicPr>
          <p:cNvPr id="7" name="Picture 2" descr="Image result for contoh kerja keras kpk">
            <a:extLst>
              <a:ext uri="{FF2B5EF4-FFF2-40B4-BE49-F238E27FC236}">
                <a16:creationId xmlns:a16="http://schemas.microsoft.com/office/drawing/2014/main" id="{2ADF5E1E-700F-49F1-B4FC-73BBC1D3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37341"/>
            <a:ext cx="4972066" cy="2012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459504"/>
            <a:ext cx="6634566"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id-ID" sz="2000" dirty="0"/>
              <a:t>Adalah </a:t>
            </a:r>
            <a:r>
              <a:rPr lang="en-US" sz="2000" dirty="0"/>
              <a:t>gaya hidup </a:t>
            </a:r>
            <a:r>
              <a:rPr lang="id-ID" sz="2000" dirty="0"/>
              <a:t>yang mencukupkan diri </a:t>
            </a:r>
            <a:r>
              <a:rPr lang="id-ID" sz="2000" b="1" dirty="0"/>
              <a:t>sesuai kebutuhannya</a:t>
            </a:r>
            <a:r>
              <a:rPr lang="id-ID" sz="2000" dirty="0"/>
              <a:t>, tidak</a:t>
            </a:r>
            <a:r>
              <a:rPr lang="en-US" sz="2000" dirty="0"/>
              <a:t> hidup boros, </a:t>
            </a:r>
            <a:r>
              <a:rPr lang="en-US" sz="2000" b="1" dirty="0"/>
              <a:t>hidup sesuai dengan kemampuannya</a:t>
            </a:r>
            <a:r>
              <a:rPr lang="en-US" sz="2000" dirty="0"/>
              <a:t> dan dapat memenuhi semua kebutuhannya. Kebutuhan </a:t>
            </a:r>
            <a:r>
              <a:rPr lang="id-ID" sz="2000" dirty="0"/>
              <a:t>berbeda </a:t>
            </a:r>
            <a:r>
              <a:rPr lang="en-US" sz="2000" dirty="0"/>
              <a:t>keinginan, </a:t>
            </a:r>
            <a:r>
              <a:rPr lang="id-ID" sz="2000" dirty="0"/>
              <a:t> biasanya </a:t>
            </a:r>
            <a:r>
              <a:rPr lang="id-ID" sz="2000" b="1" dirty="0"/>
              <a:t>orang yang terjebak dengan pemenuhan keinginan hidupnya akan bertindak diluar kemampuan yang dimiliki.</a:t>
            </a:r>
            <a:r>
              <a:rPr lang="id-ID" sz="2000" b="1" dirty="0">
                <a:solidFill>
                  <a:schemeClr val="bg1"/>
                </a:solidFill>
              </a:rPr>
              <a:t>. </a:t>
            </a:r>
          </a:p>
        </p:txBody>
      </p:sp>
      <p:sp>
        <p:nvSpPr>
          <p:cNvPr id="6" name="Rectangle 5">
            <a:extLst>
              <a:ext uri="{FF2B5EF4-FFF2-40B4-BE49-F238E27FC236}">
                <a16:creationId xmlns:a16="http://schemas.microsoft.com/office/drawing/2014/main" id="{33FAB280-DAF2-43CB-AECF-E707E649794C}"/>
              </a:ext>
            </a:extLst>
          </p:cNvPr>
          <p:cNvSpPr/>
          <p:nvPr/>
        </p:nvSpPr>
        <p:spPr>
          <a:xfrm>
            <a:off x="1981200" y="1828800"/>
            <a:ext cx="4037032" cy="461665"/>
          </a:xfrm>
          <a:prstGeom prst="rect">
            <a:avLst/>
          </a:prstGeom>
          <a:gradFill flip="none" rotWithShape="1">
            <a:gsLst>
              <a:gs pos="18000">
                <a:srgbClr val="FFFF00"/>
              </a:gs>
              <a:gs pos="39999">
                <a:srgbClr val="85C2FF"/>
              </a:gs>
              <a:gs pos="91000">
                <a:srgbClr val="C4D6EB"/>
              </a:gs>
            </a:gsLst>
            <a:path path="circle">
              <a:fillToRect l="100000" t="100000"/>
            </a:path>
            <a:tileRect r="-100000" b="-100000"/>
          </a:gradFill>
        </p:spPr>
        <p:txBody>
          <a:bodyPr wrap="square">
            <a:spAutoFit/>
          </a:bodyPr>
          <a:lstStyle/>
          <a:p>
            <a:r>
              <a:rPr lang="en-US" sz="2400" dirty="0"/>
              <a:t>            6.  </a:t>
            </a:r>
            <a:r>
              <a:rPr lang="id-ID" sz="2400" dirty="0"/>
              <a:t>Sederhana</a:t>
            </a:r>
          </a:p>
        </p:txBody>
      </p:sp>
    </p:spTree>
    <p:extLst>
      <p:ext uri="{BB962C8B-B14F-4D97-AF65-F5344CB8AC3E}">
        <p14:creationId xmlns:p14="http://schemas.microsoft.com/office/powerpoint/2010/main" val="226667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8524" y="908720"/>
            <a:ext cx="5046676" cy="830997"/>
          </a:xfrm>
          <a:prstGeom prst="rect">
            <a:avLst/>
          </a:prstGeom>
        </p:spPr>
        <p:txBody>
          <a:bodyPr wrap="square">
            <a:spAutoFit/>
          </a:bodyPr>
          <a:lstStyle/>
          <a:p>
            <a:r>
              <a:rPr lang="en-US" sz="4800" dirty="0">
                <a:solidFill>
                  <a:srgbClr val="FF0000"/>
                </a:solidFill>
              </a:rPr>
              <a:t>8. </a:t>
            </a:r>
            <a:r>
              <a:rPr lang="id-ID" sz="4800" dirty="0">
                <a:solidFill>
                  <a:srgbClr val="FF0000"/>
                </a:solidFill>
              </a:rPr>
              <a:t>Keberanian</a:t>
            </a:r>
          </a:p>
        </p:txBody>
      </p:sp>
      <p:sp>
        <p:nvSpPr>
          <p:cNvPr id="5" name="Rectangle 4"/>
          <p:cNvSpPr/>
          <p:nvPr/>
        </p:nvSpPr>
        <p:spPr>
          <a:xfrm>
            <a:off x="701116" y="1909629"/>
            <a:ext cx="3134816"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i="1" dirty="0">
                <a:solidFill>
                  <a:schemeClr val="tx1"/>
                </a:solidFill>
                <a:latin typeface="Arial Unicode MS" pitchFamily="34" charset="-128"/>
                <a:ea typeface="Arial Unicode MS" pitchFamily="34" charset="-128"/>
                <a:cs typeface="Arial Unicode MS" pitchFamily="34" charset="-128"/>
              </a:rPr>
              <a:t>mempunyai hati yang mantap dan rasa percaya diri yang besar dalam menghadapi bahaya, kesulitan, dsb.; tidak takut (gentar, kecut). </a:t>
            </a:r>
            <a:r>
              <a:rPr lang="id-ID" dirty="0">
                <a:solidFill>
                  <a:schemeClr val="tx1"/>
                </a:solidFill>
                <a:latin typeface="Arial Unicode MS" pitchFamily="34" charset="-128"/>
                <a:ea typeface="Arial Unicode MS" pitchFamily="34" charset="-128"/>
                <a:cs typeface="Arial Unicode MS" pitchFamily="34" charset="-128"/>
              </a:rPr>
              <a:t>Seseorang yang memiliki karakter kuat akan memiliki keberanian untuk menyatakan kebenaran, berani mengaku kesalahan, berani bertanggungjawab, dan berani menolak kebatilan.</a:t>
            </a:r>
            <a:endParaRPr lang="id-ID" dirty="0"/>
          </a:p>
        </p:txBody>
      </p:sp>
      <p:pic>
        <p:nvPicPr>
          <p:cNvPr id="7" name="Picture 2" descr="C:\Users\User\Downloads\9876.jpg">
            <a:extLst>
              <a:ext uri="{FF2B5EF4-FFF2-40B4-BE49-F238E27FC236}">
                <a16:creationId xmlns:a16="http://schemas.microsoft.com/office/drawing/2014/main" id="{75DBB8F6-F054-467B-9EDC-B0461D352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325824"/>
            <a:ext cx="4688574" cy="2206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416" y="1064930"/>
            <a:ext cx="2952328" cy="707886"/>
          </a:xfrm>
          <a:prstGeom prst="rect">
            <a:avLst/>
          </a:prstGeom>
        </p:spPr>
        <p:txBody>
          <a:bodyPr wrap="square">
            <a:spAutoFit/>
          </a:bodyPr>
          <a:lstStyle/>
          <a:p>
            <a:r>
              <a:rPr lang="en-US" sz="4000" dirty="0">
                <a:solidFill>
                  <a:srgbClr val="C00000"/>
                </a:solidFill>
              </a:rPr>
              <a:t>9. </a:t>
            </a:r>
            <a:r>
              <a:rPr lang="id-ID" sz="4000" dirty="0">
                <a:solidFill>
                  <a:srgbClr val="C00000"/>
                </a:solidFill>
              </a:rPr>
              <a:t>Keadilan</a:t>
            </a:r>
          </a:p>
        </p:txBody>
      </p:sp>
      <p:sp>
        <p:nvSpPr>
          <p:cNvPr id="5" name="Rectangle 4"/>
          <p:cNvSpPr/>
          <p:nvPr/>
        </p:nvSpPr>
        <p:spPr>
          <a:xfrm>
            <a:off x="980180" y="1959706"/>
            <a:ext cx="2906020"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id-ID" sz="2000" i="1" dirty="0">
                <a:solidFill>
                  <a:schemeClr val="tx1"/>
                </a:solidFill>
                <a:latin typeface="Arial Unicode MS" pitchFamily="34" charset="-128"/>
                <a:ea typeface="Arial Unicode MS" pitchFamily="34" charset="-128"/>
                <a:cs typeface="Arial Unicode MS" pitchFamily="34" charset="-128"/>
              </a:rPr>
              <a:t>adalah sama berat, tidak berat sebalah, tidak memihak. </a:t>
            </a:r>
            <a:r>
              <a:rPr lang="id-ID" sz="2000" dirty="0">
                <a:solidFill>
                  <a:schemeClr val="tx1"/>
                </a:solidFill>
                <a:latin typeface="Arial Unicode MS" pitchFamily="34" charset="-128"/>
                <a:ea typeface="Arial Unicode MS" pitchFamily="34" charset="-128"/>
                <a:cs typeface="Arial Unicode MS" pitchFamily="34" charset="-128"/>
              </a:rPr>
              <a:t>Keadialan adalah penilaian dengan memberikan kepada </a:t>
            </a:r>
            <a:r>
              <a:rPr lang="id-ID" sz="2000" b="1" dirty="0">
                <a:solidFill>
                  <a:schemeClr val="tx1"/>
                </a:solidFill>
                <a:latin typeface="Arial Unicode MS" pitchFamily="34" charset="-128"/>
                <a:ea typeface="Arial Unicode MS" pitchFamily="34" charset="-128"/>
                <a:cs typeface="Arial Unicode MS" pitchFamily="34" charset="-128"/>
              </a:rPr>
              <a:t>siapapun sesuai apa yang menjadi haknya</a:t>
            </a:r>
            <a:r>
              <a:rPr lang="id-ID" sz="2000" dirty="0">
                <a:solidFill>
                  <a:schemeClr val="tx1"/>
                </a:solidFill>
                <a:latin typeface="Arial Unicode MS" pitchFamily="34" charset="-128"/>
                <a:ea typeface="Arial Unicode MS" pitchFamily="34" charset="-128"/>
                <a:cs typeface="Arial Unicode MS" pitchFamily="34" charset="-128"/>
              </a:rPr>
              <a:t>, yakni dengan bertindak </a:t>
            </a:r>
            <a:r>
              <a:rPr lang="id-ID" sz="2000" b="1" dirty="0">
                <a:solidFill>
                  <a:schemeClr val="tx1"/>
                </a:solidFill>
                <a:latin typeface="Arial Unicode MS" pitchFamily="34" charset="-128"/>
                <a:ea typeface="Arial Unicode MS" pitchFamily="34" charset="-128"/>
                <a:cs typeface="Arial Unicode MS" pitchFamily="34" charset="-128"/>
              </a:rPr>
              <a:t>proporsional</a:t>
            </a:r>
            <a:r>
              <a:rPr lang="id-ID" sz="2000" dirty="0">
                <a:solidFill>
                  <a:schemeClr val="tx1"/>
                </a:solidFill>
                <a:latin typeface="Arial Unicode MS" pitchFamily="34" charset="-128"/>
                <a:ea typeface="Arial Unicode MS" pitchFamily="34" charset="-128"/>
                <a:cs typeface="Arial Unicode MS" pitchFamily="34" charset="-128"/>
              </a:rPr>
              <a:t> dan tidak melanggar hukum</a:t>
            </a:r>
            <a:endParaRPr lang="id-ID" sz="2000" dirty="0">
              <a:solidFill>
                <a:schemeClr val="tx1">
                  <a:lumMod val="95000"/>
                  <a:lumOff val="5000"/>
                </a:schemeClr>
              </a:solidFill>
            </a:endParaRPr>
          </a:p>
        </p:txBody>
      </p:sp>
      <p:pic>
        <p:nvPicPr>
          <p:cNvPr id="7" name="Picture 6" descr="C:\Users\User\Downloads\3456.jpg">
            <a:extLst>
              <a:ext uri="{FF2B5EF4-FFF2-40B4-BE49-F238E27FC236}">
                <a16:creationId xmlns:a16="http://schemas.microsoft.com/office/drawing/2014/main" id="{47DC8457-EBED-4BD8-83B0-6782E9C67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590800"/>
            <a:ext cx="4092269"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13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27584" y="260648"/>
            <a:ext cx="7776863" cy="1368152"/>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latin typeface="Arial" pitchFamily="34" charset="0"/>
                <a:cs typeface="Arial" pitchFamily="34" charset="0"/>
              </a:rPr>
              <a:t>B. PRINSIP-PRINSIP </a:t>
            </a:r>
          </a:p>
          <a:p>
            <a:pPr algn="ctr"/>
            <a:r>
              <a:rPr lang="id-ID" sz="3200" b="1" dirty="0">
                <a:solidFill>
                  <a:schemeClr val="tx1"/>
                </a:solidFill>
                <a:latin typeface="Arial" pitchFamily="34" charset="0"/>
                <a:cs typeface="Arial" pitchFamily="34" charset="0"/>
              </a:rPr>
              <a:t>ANTI KORUPSI</a:t>
            </a:r>
          </a:p>
        </p:txBody>
      </p:sp>
      <p:sp>
        <p:nvSpPr>
          <p:cNvPr id="5" name="Right Arrow 4"/>
          <p:cNvSpPr/>
          <p:nvPr/>
        </p:nvSpPr>
        <p:spPr>
          <a:xfrm>
            <a:off x="539552" y="4653136"/>
            <a:ext cx="2448272" cy="1224136"/>
          </a:xfrm>
          <a:prstGeom prst="rightArrow">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latin typeface="Arial" pitchFamily="34" charset="0"/>
                <a:cs typeface="Arial" pitchFamily="34" charset="0"/>
              </a:rPr>
              <a:t>TRANSPARANSI</a:t>
            </a:r>
          </a:p>
        </p:txBody>
      </p:sp>
      <p:sp>
        <p:nvSpPr>
          <p:cNvPr id="6" name="Rounded Rectangle 5"/>
          <p:cNvSpPr/>
          <p:nvPr/>
        </p:nvSpPr>
        <p:spPr>
          <a:xfrm>
            <a:off x="3131840" y="1844824"/>
            <a:ext cx="5256584" cy="1872208"/>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i="1" dirty="0">
                <a:solidFill>
                  <a:schemeClr val="tx1"/>
                </a:solidFill>
                <a:latin typeface="Arial" pitchFamily="34" charset="0"/>
                <a:cs typeface="Arial" pitchFamily="34" charset="0"/>
              </a:rPr>
              <a:t>Akuntabiltas adalah kesesuaian antara aturan dan pelaksanaan kerja.</a:t>
            </a:r>
            <a:endParaRPr lang="id-ID" dirty="0">
              <a:solidFill>
                <a:schemeClr val="tx1"/>
              </a:solidFill>
              <a:latin typeface="Arial" pitchFamily="34" charset="0"/>
              <a:cs typeface="Arial" pitchFamily="34" charset="0"/>
            </a:endParaRPr>
          </a:p>
        </p:txBody>
      </p:sp>
      <p:sp>
        <p:nvSpPr>
          <p:cNvPr id="8" name="Right Arrow 7"/>
          <p:cNvSpPr/>
          <p:nvPr/>
        </p:nvSpPr>
        <p:spPr>
          <a:xfrm>
            <a:off x="547936" y="2141240"/>
            <a:ext cx="2448272" cy="1224136"/>
          </a:xfrm>
          <a:prstGeom prst="rightArrow">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latin typeface="Arial" pitchFamily="34" charset="0"/>
                <a:cs typeface="Arial" pitchFamily="34" charset="0"/>
              </a:rPr>
              <a:t>AKUNTABILITAS</a:t>
            </a:r>
          </a:p>
        </p:txBody>
      </p:sp>
      <p:sp>
        <p:nvSpPr>
          <p:cNvPr id="9" name="Rounded Rectangle 8"/>
          <p:cNvSpPr/>
          <p:nvPr/>
        </p:nvSpPr>
        <p:spPr>
          <a:xfrm>
            <a:off x="3131840" y="4293096"/>
            <a:ext cx="5256584" cy="1872208"/>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i="1" dirty="0">
                <a:solidFill>
                  <a:schemeClr val="tx1"/>
                </a:solidFill>
              </a:rPr>
              <a:t>Tranparansi merupakan prinsip yang mengharuskan semua proses kebijakan dilakukan secara terbuka, sehingga segala bentuk penyimpangan dapat diketahui oleh publik (Prasojo, 2007).</a:t>
            </a:r>
            <a:endParaRPr lang="id-ID"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175523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97665" y="368660"/>
            <a:ext cx="5256584" cy="1728192"/>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i="1" dirty="0">
                <a:solidFill>
                  <a:schemeClr val="tx1"/>
                </a:solidFill>
                <a:latin typeface="Arial" pitchFamily="34" charset="0"/>
                <a:cs typeface="Arial" pitchFamily="34" charset="0"/>
              </a:rPr>
              <a:t>Prinsip </a:t>
            </a:r>
            <a:r>
              <a:rPr lang="id-ID" b="1" i="1" dirty="0">
                <a:solidFill>
                  <a:schemeClr val="tx1"/>
                </a:solidFill>
                <a:latin typeface="Arial" pitchFamily="34" charset="0"/>
                <a:cs typeface="Arial" pitchFamily="34" charset="0"/>
              </a:rPr>
              <a:t>kewajaran </a:t>
            </a:r>
            <a:r>
              <a:rPr lang="id-ID" i="1" dirty="0">
                <a:solidFill>
                  <a:schemeClr val="tx1"/>
                </a:solidFill>
                <a:latin typeface="Arial" pitchFamily="34" charset="0"/>
                <a:cs typeface="Arial" pitchFamily="34" charset="0"/>
              </a:rPr>
              <a:t>dimaksudkan untuk mencegah adanya ketidakwajaran/manipulasi dalam penganggaran, dalam bentuk mark up maupun ketidakwajaran lainnya</a:t>
            </a:r>
          </a:p>
        </p:txBody>
      </p:sp>
      <p:sp>
        <p:nvSpPr>
          <p:cNvPr id="5" name="Right Arrow 4"/>
          <p:cNvSpPr/>
          <p:nvPr/>
        </p:nvSpPr>
        <p:spPr>
          <a:xfrm>
            <a:off x="556614" y="620688"/>
            <a:ext cx="2448272" cy="1224136"/>
          </a:xfrm>
          <a:prstGeom prst="rightArrow">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latin typeface="Arial" pitchFamily="34" charset="0"/>
                <a:cs typeface="Arial" pitchFamily="34" charset="0"/>
              </a:rPr>
              <a:t>KEWAJARAN</a:t>
            </a:r>
          </a:p>
        </p:txBody>
      </p:sp>
      <p:sp>
        <p:nvSpPr>
          <p:cNvPr id="10" name="Right Arrow 9"/>
          <p:cNvSpPr/>
          <p:nvPr/>
        </p:nvSpPr>
        <p:spPr>
          <a:xfrm>
            <a:off x="574335" y="2708920"/>
            <a:ext cx="2448272" cy="1224136"/>
          </a:xfrm>
          <a:prstGeom prst="rightArrow">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latin typeface="Arial" pitchFamily="34" charset="0"/>
                <a:cs typeface="Arial" pitchFamily="34" charset="0"/>
              </a:rPr>
              <a:t>KEBIJAKAN</a:t>
            </a:r>
          </a:p>
        </p:txBody>
      </p:sp>
      <p:sp>
        <p:nvSpPr>
          <p:cNvPr id="11" name="Rounded Rectangle 10"/>
          <p:cNvSpPr/>
          <p:nvPr/>
        </p:nvSpPr>
        <p:spPr>
          <a:xfrm>
            <a:off x="3203848" y="2460162"/>
            <a:ext cx="5256584" cy="1904942"/>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Arial" pitchFamily="34" charset="0"/>
                <a:cs typeface="Arial" pitchFamily="34" charset="0"/>
              </a:rPr>
              <a:t>Prinsip </a:t>
            </a:r>
            <a:r>
              <a:rPr lang="id-ID" b="1" i="1" dirty="0">
                <a:solidFill>
                  <a:schemeClr val="tx1"/>
                </a:solidFill>
                <a:latin typeface="Arial" pitchFamily="34" charset="0"/>
                <a:cs typeface="Arial" pitchFamily="34" charset="0"/>
              </a:rPr>
              <a:t>kebijakan</a:t>
            </a:r>
            <a:r>
              <a:rPr lang="id-ID" dirty="0">
                <a:solidFill>
                  <a:schemeClr val="tx1"/>
                </a:solidFill>
                <a:latin typeface="Arial" pitchFamily="34" charset="0"/>
                <a:cs typeface="Arial" pitchFamily="34" charset="0"/>
              </a:rPr>
              <a:t> adalah prinsip antikorupsi yang dimaksudkan agar mahasiswa dapat mengetahui dan memahami tentang kebijakan antikorupsi. Kebijakan berperan untuk mengatur tata interaksi dalam ranah sosial agar tidak terjadi penyimpangan yang dapat merugikan negara dan masyarakat.</a:t>
            </a:r>
            <a:endParaRPr lang="id-ID" i="1" dirty="0">
              <a:solidFill>
                <a:schemeClr val="tx1"/>
              </a:solidFill>
              <a:latin typeface="Arial" pitchFamily="34" charset="0"/>
              <a:cs typeface="Arial" pitchFamily="34" charset="0"/>
            </a:endParaRPr>
          </a:p>
        </p:txBody>
      </p:sp>
      <p:sp>
        <p:nvSpPr>
          <p:cNvPr id="12" name="Right Arrow 11"/>
          <p:cNvSpPr/>
          <p:nvPr/>
        </p:nvSpPr>
        <p:spPr>
          <a:xfrm>
            <a:off x="611560" y="4941168"/>
            <a:ext cx="2448272" cy="1224136"/>
          </a:xfrm>
          <a:prstGeom prst="rightArrow">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latin typeface="Arial" pitchFamily="34" charset="0"/>
                <a:cs typeface="Arial" pitchFamily="34" charset="0"/>
              </a:rPr>
              <a:t>KONTROL KEBIJAKAN</a:t>
            </a:r>
          </a:p>
        </p:txBody>
      </p:sp>
      <p:sp>
        <p:nvSpPr>
          <p:cNvPr id="13" name="Rounded Rectangle 12"/>
          <p:cNvSpPr/>
          <p:nvPr/>
        </p:nvSpPr>
        <p:spPr>
          <a:xfrm>
            <a:off x="3203848" y="4653136"/>
            <a:ext cx="5256584" cy="1728192"/>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Arial" pitchFamily="34" charset="0"/>
              <a:cs typeface="Arial" pitchFamily="34" charset="0"/>
            </a:endParaRPr>
          </a:p>
          <a:p>
            <a:pPr algn="ctr"/>
            <a:r>
              <a:rPr lang="id-ID" b="1" i="1" dirty="0">
                <a:solidFill>
                  <a:schemeClr val="tx1"/>
                </a:solidFill>
                <a:latin typeface="Arial" pitchFamily="34" charset="0"/>
                <a:cs typeface="Arial" pitchFamily="34" charset="0"/>
              </a:rPr>
              <a:t>Kontrol kebijakan </a:t>
            </a:r>
            <a:r>
              <a:rPr lang="id-ID" dirty="0">
                <a:solidFill>
                  <a:schemeClr val="tx1"/>
                </a:solidFill>
                <a:latin typeface="Arial" pitchFamily="34" charset="0"/>
                <a:cs typeface="Arial" pitchFamily="34" charset="0"/>
              </a:rPr>
              <a:t>adalah upaya agar kebijakan yang dibuat benar-benar efektif dan menghapus semua korupsi. Sedikitnya terdapat tiga model atau bentuk kontrol terhadap kebijakan pemerintah, yaitu berupa : partisipasi, evolusi, dan reformasi</a:t>
            </a:r>
          </a:p>
          <a:p>
            <a:pPr algn="ctr"/>
            <a:endParaRPr lang="id-ID"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49433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260648"/>
            <a:ext cx="7776863" cy="1368152"/>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latin typeface="Arial" pitchFamily="34" charset="0"/>
                <a:cs typeface="Arial" pitchFamily="34" charset="0"/>
              </a:rPr>
              <a:t>KESIMPULAN</a:t>
            </a:r>
          </a:p>
        </p:txBody>
      </p:sp>
      <p:sp>
        <p:nvSpPr>
          <p:cNvPr id="27" name="Rectangle 26"/>
          <p:cNvSpPr/>
          <p:nvPr/>
        </p:nvSpPr>
        <p:spPr>
          <a:xfrm>
            <a:off x="539552" y="1705000"/>
            <a:ext cx="7992888" cy="27908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solidFill>
                  <a:schemeClr val="tx1"/>
                </a:solidFill>
              </a:rPr>
              <a:t>Korupsi disebabkan oleh adanya </a:t>
            </a:r>
            <a:r>
              <a:rPr lang="id-ID" b="1" dirty="0">
                <a:solidFill>
                  <a:schemeClr val="tx1"/>
                </a:solidFill>
              </a:rPr>
              <a:t>dua faktor, yaitu faktor internal dan faktor eksternal.</a:t>
            </a:r>
            <a:r>
              <a:rPr lang="id-ID" dirty="0">
                <a:solidFill>
                  <a:schemeClr val="tx1"/>
                </a:solidFill>
              </a:rPr>
              <a:t> Faktor internal merupakan penyebab korupsi dari </a:t>
            </a:r>
            <a:r>
              <a:rPr lang="id-ID" b="1" dirty="0">
                <a:solidFill>
                  <a:schemeClr val="tx1"/>
                </a:solidFill>
              </a:rPr>
              <a:t>faktor individu </a:t>
            </a:r>
            <a:r>
              <a:rPr lang="id-ID" b="1" i="1" dirty="0">
                <a:solidFill>
                  <a:schemeClr val="tx1"/>
                </a:solidFill>
              </a:rPr>
              <a:t>(niat)</a:t>
            </a:r>
            <a:r>
              <a:rPr lang="id-ID" i="1" dirty="0">
                <a:solidFill>
                  <a:schemeClr val="tx1"/>
                </a:solidFill>
              </a:rPr>
              <a:t>, </a:t>
            </a:r>
            <a:r>
              <a:rPr lang="id-ID" dirty="0">
                <a:solidFill>
                  <a:schemeClr val="tx1"/>
                </a:solidFill>
              </a:rPr>
              <a:t>sedangkan faktor eksternal berasal dari </a:t>
            </a:r>
            <a:r>
              <a:rPr lang="id-ID" b="1" dirty="0">
                <a:solidFill>
                  <a:schemeClr val="tx1"/>
                </a:solidFill>
              </a:rPr>
              <a:t>lingkungan atau sistem </a:t>
            </a:r>
            <a:r>
              <a:rPr lang="id-ID" b="1" i="1" dirty="0">
                <a:solidFill>
                  <a:schemeClr val="tx1"/>
                </a:solidFill>
              </a:rPr>
              <a:t>(kesempatan). </a:t>
            </a:r>
          </a:p>
          <a:p>
            <a:pPr lvl="0"/>
            <a:r>
              <a:rPr lang="id-ID" dirty="0">
                <a:solidFill>
                  <a:schemeClr val="tx1"/>
                </a:solidFill>
              </a:rPr>
              <a:t>	</a:t>
            </a:r>
          </a:p>
          <a:p>
            <a:pPr lvl="0"/>
            <a:r>
              <a:rPr lang="id-ID" dirty="0">
                <a:solidFill>
                  <a:schemeClr val="tx1"/>
                </a:solidFill>
              </a:rPr>
              <a:t>	Ada Sembilan nilai-nilai antikorupsi yang penting untuk ditanamkan pada semua individu, kesembilan nilai anti korupsi tersebut terdiri dari: </a:t>
            </a:r>
          </a:p>
          <a:p>
            <a:pPr lvl="0"/>
            <a:r>
              <a:rPr lang="id-ID" b="1" dirty="0">
                <a:solidFill>
                  <a:schemeClr val="tx1"/>
                </a:solidFill>
              </a:rPr>
              <a:t>a) Inti</a:t>
            </a:r>
            <a:r>
              <a:rPr lang="id-ID" dirty="0">
                <a:solidFill>
                  <a:schemeClr val="tx1"/>
                </a:solidFill>
              </a:rPr>
              <a:t> meliputi 		: jujur, disiplin, dan tanggungjawab,</a:t>
            </a:r>
          </a:p>
          <a:p>
            <a:pPr lvl="0"/>
            <a:r>
              <a:rPr lang="id-ID" b="1" dirty="0">
                <a:solidFill>
                  <a:schemeClr val="tx1"/>
                </a:solidFill>
              </a:rPr>
              <a:t>b) Sikap</a:t>
            </a:r>
            <a:r>
              <a:rPr lang="id-ID" dirty="0">
                <a:solidFill>
                  <a:schemeClr val="tx1"/>
                </a:solidFill>
              </a:rPr>
              <a:t> meliputi 		: adil, berani dan peduli, serta</a:t>
            </a:r>
          </a:p>
          <a:p>
            <a:pPr lvl="0"/>
            <a:r>
              <a:rPr lang="id-ID" b="1" dirty="0">
                <a:solidFill>
                  <a:schemeClr val="tx1"/>
                </a:solidFill>
              </a:rPr>
              <a:t>c) Etos Kerja</a:t>
            </a:r>
            <a:r>
              <a:rPr lang="id-ID" dirty="0">
                <a:solidFill>
                  <a:schemeClr val="tx1"/>
                </a:solidFill>
              </a:rPr>
              <a:t> meliputi 	: kerja keras, sederhana, dan mandiri</a:t>
            </a:r>
          </a:p>
        </p:txBody>
      </p:sp>
      <p:sp>
        <p:nvSpPr>
          <p:cNvPr id="28" name="Rectangle 27"/>
          <p:cNvSpPr/>
          <p:nvPr/>
        </p:nvSpPr>
        <p:spPr>
          <a:xfrm>
            <a:off x="536831" y="4572000"/>
            <a:ext cx="7992887"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dirty="0">
                <a:solidFill>
                  <a:schemeClr val="tx1"/>
                </a:solidFill>
              </a:rPr>
              <a:t>	Dalam penerapan prinsip-prinsip antikorupsi dituntut adanya integritas, objektivitas, kejujuran, keterbukaan, tanggung gugat, dan meletakan kepentingan public diatas kepentingan individu. </a:t>
            </a:r>
            <a:r>
              <a:rPr lang="id-ID" b="1" i="1" dirty="0">
                <a:solidFill>
                  <a:schemeClr val="tx1"/>
                </a:solidFill>
              </a:rPr>
              <a:t>Prinsip yang harus ditegakkan untuk mencegah faktor eksternal penyebab terjadinya korupsi yaitu: akuntabilitas, transparansi, kewajaran (fairness), adanaya kebijakan atau aturan main, serta control terhadap kebijakan.</a:t>
            </a:r>
          </a:p>
          <a:p>
            <a:pPr algn="ctr"/>
            <a:endParaRPr lang="id-ID" dirty="0"/>
          </a:p>
        </p:txBody>
      </p:sp>
    </p:spTree>
    <p:extLst>
      <p:ext uri="{BB962C8B-B14F-4D97-AF65-F5344CB8AC3E}">
        <p14:creationId xmlns:p14="http://schemas.microsoft.com/office/powerpoint/2010/main" val="29972082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3140968"/>
            <a:ext cx="3429000" cy="461665"/>
          </a:xfrm>
          <a:prstGeom prst="rect">
            <a:avLst/>
          </a:prstGeom>
          <a:noFill/>
        </p:spPr>
        <p:txBody>
          <a:bodyPr wrap="square" rtlCol="0">
            <a:spAutoFit/>
          </a:bodyPr>
          <a:lstStyle/>
          <a:p>
            <a:r>
              <a:rPr lang="en-US" sz="2400" dirty="0">
                <a:latin typeface="Bodoni MT Black" pitchFamily="18" charset="0"/>
              </a:rPr>
              <a:t>TERIMAH KASIH</a:t>
            </a:r>
            <a:endParaRPr lang="id-ID" sz="2400" dirty="0">
              <a:latin typeface="Bodoni MT Black" pitchFamily="18" charset="0"/>
            </a:endParaRPr>
          </a:p>
        </p:txBody>
      </p:sp>
      <p:pic>
        <p:nvPicPr>
          <p:cNvPr id="3" name="Picture 2" descr="C:\UNIVERSITAS PARAMADINA WORK\MENGAJAR\anti korupsi\DATA KPK 1\Lomba Poster 2006&amp;2005\christian tumpak_bks.jpg"/>
          <p:cNvPicPr>
            <a:picLocks noChangeAspect="1" noChangeArrowheads="1"/>
          </p:cNvPicPr>
          <p:nvPr/>
        </p:nvPicPr>
        <p:blipFill>
          <a:blip r:embed="rId2"/>
          <a:srcRect t="3677" r="3510" b="4375"/>
          <a:stretch>
            <a:fillRect/>
          </a:stretch>
        </p:blipFill>
        <p:spPr bwMode="auto">
          <a:xfrm>
            <a:off x="228600" y="381000"/>
            <a:ext cx="4648200" cy="6130925"/>
          </a:xfrm>
          <a:prstGeom prst="rect">
            <a:avLst/>
          </a:prstGeom>
          <a:noFill/>
          <a:ln w="9525">
            <a:noFill/>
            <a:miter lim="800000"/>
            <a:headEnd/>
            <a:tailEnd/>
          </a:ln>
        </p:spPr>
      </p:pic>
    </p:spTree>
    <p:extLst>
      <p:ext uri="{BB962C8B-B14F-4D97-AF65-F5344CB8AC3E}">
        <p14:creationId xmlns:p14="http://schemas.microsoft.com/office/powerpoint/2010/main" val="338079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22960" y="988906"/>
            <a:ext cx="7543800" cy="748455"/>
          </a:xfrm>
        </p:spPr>
        <p:style>
          <a:lnRef idx="2">
            <a:schemeClr val="dk1"/>
          </a:lnRef>
          <a:fillRef idx="1">
            <a:schemeClr val="lt1"/>
          </a:fillRef>
          <a:effectRef idx="0">
            <a:schemeClr val="dk1"/>
          </a:effectRef>
          <a:fontRef idx="minor">
            <a:schemeClr val="dk1"/>
          </a:fontRef>
        </p:style>
        <p:txBody>
          <a:bodyPr/>
          <a:lstStyle/>
          <a:p>
            <a:r>
              <a:rPr lang="en-US" b="1" dirty="0">
                <a:latin typeface="Arial" charset="0"/>
                <a:cs typeface="Arial" charset="0"/>
              </a:rPr>
              <a:t>Kompetensi Dasar</a:t>
            </a:r>
            <a:endParaRPr lang="en-US" dirty="0"/>
          </a:p>
        </p:txBody>
      </p:sp>
      <p:sp>
        <p:nvSpPr>
          <p:cNvPr id="4099" name="Content Placeholder 2"/>
          <p:cNvSpPr>
            <a:spLocks noGrp="1"/>
          </p:cNvSpPr>
          <p:nvPr>
            <p:ph idx="1"/>
          </p:nvPr>
        </p:nvSpPr>
        <p:spPr>
          <a:xfrm>
            <a:off x="822960" y="1845734"/>
            <a:ext cx="7543800" cy="4023360"/>
          </a:xfrm>
        </p:spPr>
        <p:style>
          <a:lnRef idx="2">
            <a:schemeClr val="dk1"/>
          </a:lnRef>
          <a:fillRef idx="1">
            <a:schemeClr val="lt1"/>
          </a:fillRef>
          <a:effectRef idx="0">
            <a:schemeClr val="dk1"/>
          </a:effectRef>
          <a:fontRef idx="minor">
            <a:schemeClr val="dk1"/>
          </a:fontRef>
        </p:style>
        <p:txBody>
          <a:bodyPr>
            <a:normAutofit/>
          </a:bodyPr>
          <a:lstStyle/>
          <a:p>
            <a:pPr marL="806958" lvl="1" indent="-514350" algn="just">
              <a:buClrTx/>
              <a:buFont typeface="+mj-lt"/>
              <a:buAutoNum type="arabicPeriod"/>
            </a:pPr>
            <a:r>
              <a:rPr lang="id-ID" altLang="en-US" sz="2600" dirty="0"/>
              <a:t>M</a:t>
            </a:r>
            <a:r>
              <a:rPr lang="en-US" altLang="en-US" sz="2600" dirty="0" err="1"/>
              <a:t>ahasiswa</a:t>
            </a:r>
            <a:r>
              <a:rPr lang="en-US" altLang="en-US" sz="2600" dirty="0"/>
              <a:t> mampu m</a:t>
            </a:r>
            <a:r>
              <a:rPr lang="id-ID" altLang="en-US" sz="2600" dirty="0"/>
              <a:t>enjelaskan </a:t>
            </a:r>
            <a:r>
              <a:rPr lang="id-ID" altLang="en-US" sz="2600" b="1" dirty="0"/>
              <a:t>nilai-nilai anti korupsi</a:t>
            </a:r>
            <a:r>
              <a:rPr lang="id-ID" altLang="en-US" sz="2600" dirty="0"/>
              <a:t> untuk mengatasi </a:t>
            </a:r>
            <a:r>
              <a:rPr lang="id-ID" altLang="en-US" sz="2600" b="1" dirty="0"/>
              <a:t>faktor internal </a:t>
            </a:r>
            <a:r>
              <a:rPr lang="id-ID" altLang="en-US" sz="2600" dirty="0"/>
              <a:t>penyebab terjadinya korupsi</a:t>
            </a:r>
            <a:r>
              <a:rPr lang="en-US" altLang="en-US" sz="2600" dirty="0"/>
              <a:t>.</a:t>
            </a:r>
          </a:p>
          <a:p>
            <a:pPr marL="806958" lvl="1" indent="-514350" algn="just">
              <a:buClrTx/>
              <a:buFont typeface="+mj-lt"/>
              <a:buAutoNum type="arabicPeriod"/>
            </a:pPr>
            <a:r>
              <a:rPr lang="en-US" altLang="en-US" sz="2600" dirty="0"/>
              <a:t>Mahasiswa mampu menjelaskan </a:t>
            </a:r>
            <a:r>
              <a:rPr lang="en-US" altLang="en-US" sz="2600" b="1" dirty="0"/>
              <a:t>prinsip-prinsip </a:t>
            </a:r>
            <a:r>
              <a:rPr lang="en-US" altLang="en-US" sz="2600" dirty="0"/>
              <a:t>anti korupsi untuk mencegah </a:t>
            </a:r>
            <a:r>
              <a:rPr lang="en-US" altLang="en-US" sz="2600" b="1" dirty="0"/>
              <a:t>faktor eksternal </a:t>
            </a:r>
            <a:r>
              <a:rPr lang="en-US" altLang="en-US" sz="2600" dirty="0"/>
              <a:t>terjadinya korupsi.</a:t>
            </a:r>
          </a:p>
          <a:p>
            <a:pPr marL="806958" lvl="1" indent="-514350" algn="just">
              <a:buClrTx/>
              <a:buFont typeface="+mj-lt"/>
              <a:buAutoNum type="arabicPeriod"/>
            </a:pPr>
            <a:r>
              <a:rPr lang="id-ID" altLang="en-US" sz="2600" dirty="0"/>
              <a:t>M</a:t>
            </a:r>
            <a:r>
              <a:rPr lang="en-US" altLang="en-US" sz="2600" dirty="0" err="1"/>
              <a:t>ahasiswa</a:t>
            </a:r>
            <a:r>
              <a:rPr lang="en-US" altLang="en-US" sz="2600" dirty="0"/>
              <a:t> m</a:t>
            </a:r>
            <a:r>
              <a:rPr lang="id-ID" altLang="en-US" sz="2600" dirty="0"/>
              <a:t>ampu memberikan contoh penerapan  nilai-nilai anti korupsi dalam suatu organisasi/institusi/ masyarakat untuk mencegah terjadinya korupsi dalam setiap kegiatannya.</a:t>
            </a:r>
            <a:endParaRPr lang="en-US" alt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5800" y="260648"/>
            <a:ext cx="7774631" cy="1110952"/>
          </a:xfrm>
          <a:prstGeom prst="ellipse">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latin typeface="Arial" pitchFamily="34" charset="0"/>
                <a:cs typeface="Arial" pitchFamily="34" charset="0"/>
              </a:rPr>
              <a:t>PENDAHULUAN</a:t>
            </a:r>
          </a:p>
        </p:txBody>
      </p:sp>
      <p:sp>
        <p:nvSpPr>
          <p:cNvPr id="6" name="Rectangle 5"/>
          <p:cNvSpPr/>
          <p:nvPr/>
        </p:nvSpPr>
        <p:spPr>
          <a:xfrm>
            <a:off x="395536" y="1853596"/>
            <a:ext cx="2880320" cy="2799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solidFill>
                  <a:schemeClr val="tx1"/>
                </a:solidFill>
                <a:ea typeface="Arial Unicode MS" pitchFamily="34" charset="-128"/>
                <a:cs typeface="Arial Unicode MS" pitchFamily="34" charset="-128"/>
              </a:rPr>
              <a:t>Tingginya angka korupsi di Indonesia membuat pemerintah Indonesia membuat berbagai usaha dalam pencegahan atau upaya pemberantasan korupsi, seperti membuat sebuah lembaga yaitu “Komisi Pemberantasan </a:t>
            </a:r>
            <a:endParaRPr lang="id-ID" sz="2000" dirty="0"/>
          </a:p>
        </p:txBody>
      </p:sp>
      <p:sp>
        <p:nvSpPr>
          <p:cNvPr id="7" name="Rectangle 6"/>
          <p:cNvSpPr/>
          <p:nvPr/>
        </p:nvSpPr>
        <p:spPr>
          <a:xfrm>
            <a:off x="395536" y="4653136"/>
            <a:ext cx="8329025"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solidFill>
                  <a:schemeClr val="tx1"/>
                </a:solidFill>
                <a:ea typeface="Arial Unicode MS" pitchFamily="34" charset="-128"/>
                <a:cs typeface="Arial Unicode MS" pitchFamily="34" charset="-128"/>
              </a:rPr>
              <a:t>Korupsi” atau yang disingkat “KPK”. Upaya lain adalah dengan Kementrian Pendidikan yang memasukkan mata kuliah Pendidikan Budaya  Anti Korupsi di perguruan tinggi guna meningkatkan rasa “anti korupsi” sehingga dapat diharapkan membantu mengurangi angka korupsi di Indonesia. </a:t>
            </a:r>
            <a:r>
              <a:rPr lang="id-ID" b="1" i="1" dirty="0">
                <a:solidFill>
                  <a:schemeClr val="tx1"/>
                </a:solidFill>
                <a:ea typeface="Arial Unicode MS" pitchFamily="34" charset="-128"/>
                <a:cs typeface="Arial Unicode MS" pitchFamily="34" charset="-128"/>
              </a:rPr>
              <a:t>Korupsi</a:t>
            </a:r>
            <a:r>
              <a:rPr lang="id-ID" dirty="0">
                <a:solidFill>
                  <a:schemeClr val="tx1"/>
                </a:solidFill>
                <a:ea typeface="Arial Unicode MS" pitchFamily="34" charset="-128"/>
                <a:cs typeface="Arial Unicode MS" pitchFamily="34" charset="-128"/>
              </a:rPr>
              <a:t> adalah salah satu faktor yang menyebabkan suatu kemunduran suatu negara sehingga sangat penting untuk menanamkan sifat/sikap anti korupsi sejak dini.</a:t>
            </a:r>
          </a:p>
          <a:p>
            <a:pPr algn="just"/>
            <a:endParaRPr lang="id-ID" dirty="0">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78E10DF2-82D4-48E6-B661-B1D350EDA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5" y="1952799"/>
            <a:ext cx="5448706" cy="2700337"/>
          </a:xfrm>
          <a:prstGeom prst="rect">
            <a:avLst/>
          </a:prstGeom>
        </p:spPr>
      </p:pic>
    </p:spTree>
    <p:extLst>
      <p:ext uri="{BB962C8B-B14F-4D97-AF65-F5344CB8AC3E}">
        <p14:creationId xmlns:p14="http://schemas.microsoft.com/office/powerpoint/2010/main" val="13324554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08D7E-6D16-50F5-89D5-E4543AE60E83}"/>
              </a:ext>
            </a:extLst>
          </p:cNvPr>
          <p:cNvSpPr>
            <a:spLocks noGrp="1"/>
          </p:cNvSpPr>
          <p:nvPr>
            <p:ph idx="1"/>
          </p:nvPr>
        </p:nvSpPr>
        <p:spPr>
          <a:xfrm>
            <a:off x="914400" y="1016000"/>
            <a:ext cx="7543801" cy="745066"/>
          </a:xfrm>
        </p:spPr>
        <p:txBody>
          <a:bodyPr>
            <a:normAutofit/>
          </a:bodyPr>
          <a:lstStyle/>
          <a:p>
            <a:r>
              <a:rPr lang="id-ID" sz="4000" dirty="0"/>
              <a:t>NILAI</a:t>
            </a:r>
            <a:endParaRPr lang="en-US" sz="4000" dirty="0"/>
          </a:p>
        </p:txBody>
      </p:sp>
      <p:pic>
        <p:nvPicPr>
          <p:cNvPr id="5" name="Picture 4">
            <a:extLst>
              <a:ext uri="{FF2B5EF4-FFF2-40B4-BE49-F238E27FC236}">
                <a16:creationId xmlns:a16="http://schemas.microsoft.com/office/drawing/2014/main" id="{5C9936E3-61C4-42AB-2FAF-CB5117F99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16970"/>
            <a:ext cx="2143125" cy="2143125"/>
          </a:xfrm>
          <a:prstGeom prst="ellipse">
            <a:avLst/>
          </a:prstGeom>
          <a:ln>
            <a:noFill/>
          </a:ln>
          <a:effectLst>
            <a:softEdge rad="112500"/>
          </a:effectLst>
        </p:spPr>
      </p:pic>
      <p:sp>
        <p:nvSpPr>
          <p:cNvPr id="7" name="TextBox 6">
            <a:extLst>
              <a:ext uri="{FF2B5EF4-FFF2-40B4-BE49-F238E27FC236}">
                <a16:creationId xmlns:a16="http://schemas.microsoft.com/office/drawing/2014/main" id="{80C0EF84-53A2-0B7E-E505-4A9D1C229292}"/>
              </a:ext>
            </a:extLst>
          </p:cNvPr>
          <p:cNvSpPr txBox="1"/>
          <p:nvPr/>
        </p:nvSpPr>
        <p:spPr>
          <a:xfrm>
            <a:off x="914400" y="3154740"/>
            <a:ext cx="74676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Menurut </a:t>
            </a:r>
            <a:r>
              <a:rPr lang="en-US" sz="2400" dirty="0" err="1"/>
              <a:t>Steeman</a:t>
            </a:r>
            <a:r>
              <a:rPr lang="id-ID" sz="2400" dirty="0"/>
              <a:t>: </a:t>
            </a:r>
            <a:r>
              <a:rPr lang="en-US" sz="2400" dirty="0"/>
              <a:t>nilai adalah sesuatu yang </a:t>
            </a:r>
            <a:r>
              <a:rPr lang="en-US" sz="2400" b="1" dirty="0"/>
              <a:t>memberi makna dalam hidup</a:t>
            </a:r>
            <a:r>
              <a:rPr lang="en-US" sz="2400" dirty="0"/>
              <a:t>, yang memberi acuan, titik tolak dan tujuan hidup. Nilai adalah sesuatu yang dijunjung tinggi, yang dapat </a:t>
            </a:r>
            <a:r>
              <a:rPr lang="en-US" sz="2400" b="1" dirty="0"/>
              <a:t>mewarnai dan menjiwai tindakan seseorang</a:t>
            </a:r>
            <a:r>
              <a:rPr lang="en-US" sz="2400" dirty="0"/>
              <a:t>. </a:t>
            </a:r>
          </a:p>
        </p:txBody>
      </p:sp>
      <p:sp>
        <p:nvSpPr>
          <p:cNvPr id="9" name="TextBox 8">
            <a:extLst>
              <a:ext uri="{FF2B5EF4-FFF2-40B4-BE49-F238E27FC236}">
                <a16:creationId xmlns:a16="http://schemas.microsoft.com/office/drawing/2014/main" id="{748106B2-4209-CE34-4840-F48A0B4B6664}"/>
              </a:ext>
            </a:extLst>
          </p:cNvPr>
          <p:cNvSpPr txBox="1"/>
          <p:nvPr/>
        </p:nvSpPr>
        <p:spPr>
          <a:xfrm>
            <a:off x="911679" y="4953000"/>
            <a:ext cx="74676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400" dirty="0"/>
              <a:t>N</a:t>
            </a:r>
            <a:r>
              <a:rPr lang="en-US" sz="2400" dirty="0"/>
              <a:t>ilai merupakan </a:t>
            </a:r>
            <a:r>
              <a:rPr lang="en-US" sz="2400" b="1" dirty="0"/>
              <a:t>keyakinan</a:t>
            </a:r>
            <a:r>
              <a:rPr lang="en-US" sz="2400" dirty="0"/>
              <a:t> dalam menentukan suatu </a:t>
            </a:r>
            <a:r>
              <a:rPr lang="en-US" sz="2400" b="1" dirty="0"/>
              <a:t>pilihan </a:t>
            </a:r>
            <a:r>
              <a:rPr lang="en-US" sz="2400" dirty="0"/>
              <a:t>untuk menjadikan hidup seseorang menjadi </a:t>
            </a:r>
            <a:r>
              <a:rPr lang="en-US" sz="2400" b="1" dirty="0"/>
              <a:t>lebih baik</a:t>
            </a:r>
          </a:p>
        </p:txBody>
      </p:sp>
      <p:sp>
        <p:nvSpPr>
          <p:cNvPr id="11" name="TextBox 10">
            <a:extLst>
              <a:ext uri="{FF2B5EF4-FFF2-40B4-BE49-F238E27FC236}">
                <a16:creationId xmlns:a16="http://schemas.microsoft.com/office/drawing/2014/main" id="{3983273C-AAB9-3FDF-8C81-68B13F6B2A0A}"/>
              </a:ext>
            </a:extLst>
          </p:cNvPr>
          <p:cNvSpPr txBox="1"/>
          <p:nvPr/>
        </p:nvSpPr>
        <p:spPr>
          <a:xfrm>
            <a:off x="914400" y="2223827"/>
            <a:ext cx="74676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400" b="0" i="0" dirty="0">
                <a:solidFill>
                  <a:srgbClr val="333333"/>
                </a:solidFill>
                <a:effectLst/>
                <a:latin typeface="Verdana" panose="020B0604030504040204" pitchFamily="34" charset="0"/>
              </a:rPr>
              <a:t>KBBI: </a:t>
            </a:r>
            <a:r>
              <a:rPr lang="en-US" sz="2400" b="0" i="0" dirty="0">
                <a:solidFill>
                  <a:srgbClr val="333333"/>
                </a:solidFill>
                <a:effectLst/>
                <a:latin typeface="Verdana" panose="020B0604030504040204" pitchFamily="34" charset="0"/>
              </a:rPr>
              <a:t>sesuatu yang </a:t>
            </a:r>
            <a:r>
              <a:rPr lang="en-US" sz="2400" b="1" i="0" dirty="0">
                <a:solidFill>
                  <a:srgbClr val="333333"/>
                </a:solidFill>
                <a:effectLst/>
                <a:latin typeface="Verdana" panose="020B0604030504040204" pitchFamily="34" charset="0"/>
              </a:rPr>
              <a:t>menyempurnakan manusia</a:t>
            </a:r>
            <a:r>
              <a:rPr lang="en-US" sz="2400" b="0" i="0" dirty="0">
                <a:solidFill>
                  <a:srgbClr val="333333"/>
                </a:solidFill>
                <a:effectLst/>
                <a:latin typeface="Verdana" panose="020B0604030504040204" pitchFamily="34" charset="0"/>
              </a:rPr>
              <a:t> sesuai dengan hakikatnya</a:t>
            </a:r>
            <a:endParaRPr lang="en-US" sz="2400" dirty="0"/>
          </a:p>
        </p:txBody>
      </p:sp>
    </p:spTree>
    <p:extLst>
      <p:ext uri="{BB962C8B-B14F-4D97-AF65-F5344CB8AC3E}">
        <p14:creationId xmlns:p14="http://schemas.microsoft.com/office/powerpoint/2010/main" val="27651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57375" cy="6858000"/>
          </a:xfrm>
          <a:prstGeom prst="rect">
            <a:avLst/>
          </a:prstGeom>
          <a:solidFill>
            <a:schemeClr val="bg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857375"/>
            <a:ext cx="9144000" cy="5000625"/>
          </a:xfrm>
          <a:prstGeom prst="rect">
            <a:avLst/>
          </a:prstGeom>
          <a:solidFill>
            <a:schemeClr val="bg2">
              <a:lumMod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143125" y="642938"/>
            <a:ext cx="6500813"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A.  NILAI-NILAI ANTI-KORUPSI</a:t>
            </a:r>
          </a:p>
        </p:txBody>
      </p:sp>
      <p:sp>
        <p:nvSpPr>
          <p:cNvPr id="8" name="Rectangle 7"/>
          <p:cNvSpPr/>
          <p:nvPr/>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latin typeface="Arial" pitchFamily="34" charset="0"/>
                <a:cs typeface="Arial" pitchFamily="34" charset="0"/>
              </a:rPr>
              <a:t>                                              PENDIDIKAN ANTI-KORUPSI</a:t>
            </a:r>
          </a:p>
        </p:txBody>
      </p:sp>
      <p:sp>
        <p:nvSpPr>
          <p:cNvPr id="9" name="Rectangle 8"/>
          <p:cNvSpPr/>
          <p:nvPr/>
        </p:nvSpPr>
        <p:spPr>
          <a:xfrm>
            <a:off x="0" y="6400800"/>
            <a:ext cx="9144000" cy="457200"/>
          </a:xfrm>
          <a:prstGeom prst="rect">
            <a:avLst/>
          </a:prstGeom>
          <a:gradFill flip="none" rotWithShape="1">
            <a:gsLst>
              <a:gs pos="37000">
                <a:schemeClr val="tx1">
                  <a:alpha val="58000"/>
                </a:schemeClr>
              </a:gs>
              <a:gs pos="100000">
                <a:schemeClr val="bg2">
                  <a:shade val="30000"/>
                  <a:satMod val="2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latin typeface="Arial" pitchFamily="34" charset="0"/>
                <a:cs typeface="Arial" pitchFamily="34" charset="0"/>
              </a:rPr>
              <a:t>                                              </a:t>
            </a:r>
          </a:p>
        </p:txBody>
      </p:sp>
      <p:sp>
        <p:nvSpPr>
          <p:cNvPr id="10" name="Rectangle 9"/>
          <p:cNvSpPr/>
          <p:nvPr/>
        </p:nvSpPr>
        <p:spPr>
          <a:xfrm>
            <a:off x="228600" y="6400800"/>
            <a:ext cx="3048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900" dirty="0">
              <a:latin typeface="Arial" pitchFamily="34" charset="0"/>
              <a:cs typeface="Arial" pitchFamily="34" charset="0"/>
            </a:endParaRPr>
          </a:p>
        </p:txBody>
      </p:sp>
      <p:sp>
        <p:nvSpPr>
          <p:cNvPr id="11" name="Rounded Rectangle 10"/>
          <p:cNvSpPr/>
          <p:nvPr/>
        </p:nvSpPr>
        <p:spPr>
          <a:xfrm>
            <a:off x="8458200" y="6477000"/>
            <a:ext cx="5334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Arial" pitchFamily="34" charset="0"/>
              <a:cs typeface="Arial" pitchFamily="34" charset="0"/>
            </a:endParaRPr>
          </a:p>
        </p:txBody>
      </p:sp>
      <p:sp>
        <p:nvSpPr>
          <p:cNvPr id="12" name="Rectangle 11"/>
          <p:cNvSpPr/>
          <p:nvPr/>
        </p:nvSpPr>
        <p:spPr>
          <a:xfrm>
            <a:off x="5410200" y="6477000"/>
            <a:ext cx="2895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1200" dirty="0">
              <a:latin typeface="Arial" pitchFamily="34" charset="0"/>
              <a:cs typeface="Arial" pitchFamily="34" charset="0"/>
            </a:endParaRPr>
          </a:p>
        </p:txBody>
      </p:sp>
      <p:sp>
        <p:nvSpPr>
          <p:cNvPr id="19" name="Rectangle 18"/>
          <p:cNvSpPr/>
          <p:nvPr/>
        </p:nvSpPr>
        <p:spPr>
          <a:xfrm>
            <a:off x="2438400" y="5791200"/>
            <a:ext cx="533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JUPE MANDI TANGKER KEBEDIL</a:t>
            </a:r>
          </a:p>
        </p:txBody>
      </p:sp>
      <p:grpSp>
        <p:nvGrpSpPr>
          <p:cNvPr id="2" name="Group 37"/>
          <p:cNvGrpSpPr>
            <a:grpSpLocks/>
          </p:cNvGrpSpPr>
          <p:nvPr/>
        </p:nvGrpSpPr>
        <p:grpSpPr bwMode="auto">
          <a:xfrm>
            <a:off x="838200" y="2057400"/>
            <a:ext cx="2514600" cy="1143000"/>
            <a:chOff x="838200" y="2057400"/>
            <a:chExt cx="2514600" cy="1143000"/>
          </a:xfrm>
        </p:grpSpPr>
        <p:sp>
          <p:nvSpPr>
            <p:cNvPr id="20" name="Rounded Rectangle 19">
              <a:hlinkClick r:id="rId2" action="ppaction://hlinkpres?slideindex=1&amp;slidetitle="/>
            </p:cNvPr>
            <p:cNvSpPr/>
            <p:nvPr/>
          </p:nvSpPr>
          <p:spPr>
            <a:xfrm>
              <a:off x="914400" y="21336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KE</a:t>
              </a:r>
              <a:r>
                <a:rPr lang="en-US" sz="2000" b="1" dirty="0">
                  <a:solidFill>
                    <a:schemeClr val="tx1"/>
                  </a:solidFill>
                  <a:latin typeface="Arial" pitchFamily="34" charset="0"/>
                  <a:cs typeface="Arial" pitchFamily="34" charset="0"/>
                </a:rPr>
                <a:t>JU</a:t>
              </a:r>
              <a:r>
                <a:rPr lang="en-US" sz="2000" b="1" dirty="0">
                  <a:latin typeface="Arial" pitchFamily="34" charset="0"/>
                  <a:cs typeface="Arial" pitchFamily="34" charset="0"/>
                </a:rPr>
                <a:t>JURAN</a:t>
              </a:r>
            </a:p>
          </p:txBody>
        </p:sp>
        <p:sp>
          <p:nvSpPr>
            <p:cNvPr id="21" name="Oval 20"/>
            <p:cNvSpPr/>
            <p:nvPr/>
          </p:nvSpPr>
          <p:spPr>
            <a:xfrm>
              <a:off x="838200" y="20574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1</a:t>
              </a:r>
            </a:p>
          </p:txBody>
        </p:sp>
      </p:grpSp>
      <p:grpSp>
        <p:nvGrpSpPr>
          <p:cNvPr id="3" name="Group 40"/>
          <p:cNvGrpSpPr>
            <a:grpSpLocks/>
          </p:cNvGrpSpPr>
          <p:nvPr/>
        </p:nvGrpSpPr>
        <p:grpSpPr bwMode="auto">
          <a:xfrm>
            <a:off x="3429000" y="2057400"/>
            <a:ext cx="2514600" cy="1143000"/>
            <a:chOff x="3429000" y="2057400"/>
            <a:chExt cx="2514600" cy="1143000"/>
          </a:xfrm>
        </p:grpSpPr>
        <p:sp>
          <p:nvSpPr>
            <p:cNvPr id="23" name="Rounded Rectangle 22">
              <a:hlinkClick r:id="rId3" action="ppaction://hlinkpres?slideindex=1&amp;slidetitle="/>
            </p:cNvPr>
            <p:cNvSpPr/>
            <p:nvPr/>
          </p:nvSpPr>
          <p:spPr>
            <a:xfrm>
              <a:off x="3505200" y="21336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KE</a:t>
              </a:r>
              <a:r>
                <a:rPr lang="en-US" sz="2000" b="1" dirty="0">
                  <a:solidFill>
                    <a:schemeClr val="tx1"/>
                  </a:solidFill>
                  <a:latin typeface="Arial" pitchFamily="34" charset="0"/>
                  <a:cs typeface="Arial" pitchFamily="34" charset="0"/>
                </a:rPr>
                <a:t>PE</a:t>
              </a:r>
              <a:r>
                <a:rPr lang="en-US" sz="2000" b="1" dirty="0">
                  <a:latin typeface="Arial" pitchFamily="34" charset="0"/>
                  <a:cs typeface="Arial" pitchFamily="34" charset="0"/>
                </a:rPr>
                <a:t>DULIAN</a:t>
              </a:r>
            </a:p>
          </p:txBody>
        </p:sp>
        <p:sp>
          <p:nvSpPr>
            <p:cNvPr id="22" name="Oval 21"/>
            <p:cNvSpPr/>
            <p:nvPr/>
          </p:nvSpPr>
          <p:spPr>
            <a:xfrm>
              <a:off x="3429000" y="20574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2</a:t>
              </a:r>
            </a:p>
          </p:txBody>
        </p:sp>
      </p:grpSp>
      <p:grpSp>
        <p:nvGrpSpPr>
          <p:cNvPr id="7" name="Group 41"/>
          <p:cNvGrpSpPr>
            <a:grpSpLocks/>
          </p:cNvGrpSpPr>
          <p:nvPr/>
        </p:nvGrpSpPr>
        <p:grpSpPr bwMode="auto">
          <a:xfrm>
            <a:off x="6019800" y="2057400"/>
            <a:ext cx="2514600" cy="1143000"/>
            <a:chOff x="6019800" y="2057400"/>
            <a:chExt cx="2514600" cy="1143000"/>
          </a:xfrm>
        </p:grpSpPr>
        <p:sp>
          <p:nvSpPr>
            <p:cNvPr id="24" name="Rounded Rectangle 23">
              <a:hlinkClick r:id="rId4" action="ppaction://hlinkpres?slideindex=1&amp;slidetitle="/>
            </p:cNvPr>
            <p:cNvSpPr/>
            <p:nvPr/>
          </p:nvSpPr>
          <p:spPr>
            <a:xfrm>
              <a:off x="6096000" y="21336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KE</a:t>
              </a:r>
              <a:r>
                <a:rPr lang="en-US" sz="2000" b="1" dirty="0">
                  <a:solidFill>
                    <a:schemeClr val="tx1"/>
                  </a:solidFill>
                  <a:latin typeface="Arial" pitchFamily="34" charset="0"/>
                  <a:cs typeface="Arial" pitchFamily="34" charset="0"/>
                </a:rPr>
                <a:t>MAN</a:t>
              </a:r>
              <a:r>
                <a:rPr lang="en-US" sz="2000" b="1" dirty="0">
                  <a:latin typeface="Arial" pitchFamily="34" charset="0"/>
                  <a:cs typeface="Arial" pitchFamily="34" charset="0"/>
                </a:rPr>
                <a:t>DIRIAN</a:t>
              </a:r>
            </a:p>
          </p:txBody>
        </p:sp>
        <p:sp>
          <p:nvSpPr>
            <p:cNvPr id="31" name="Oval 30"/>
            <p:cNvSpPr/>
            <p:nvPr/>
          </p:nvSpPr>
          <p:spPr>
            <a:xfrm>
              <a:off x="6019800" y="20574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3</a:t>
              </a:r>
            </a:p>
          </p:txBody>
        </p:sp>
      </p:grpSp>
      <p:grpSp>
        <p:nvGrpSpPr>
          <p:cNvPr id="13" name="Group 38"/>
          <p:cNvGrpSpPr>
            <a:grpSpLocks/>
          </p:cNvGrpSpPr>
          <p:nvPr/>
        </p:nvGrpSpPr>
        <p:grpSpPr bwMode="auto">
          <a:xfrm>
            <a:off x="838200" y="3276600"/>
            <a:ext cx="2514600" cy="1143000"/>
            <a:chOff x="838200" y="3276600"/>
            <a:chExt cx="2514600" cy="1143000"/>
          </a:xfrm>
        </p:grpSpPr>
        <p:sp>
          <p:nvSpPr>
            <p:cNvPr id="25" name="Rounded Rectangle 24">
              <a:hlinkClick r:id="rId5" action="ppaction://hlinkpres?slideindex=1&amp;slidetitle="/>
            </p:cNvPr>
            <p:cNvSpPr/>
            <p:nvPr/>
          </p:nvSpPr>
          <p:spPr>
            <a:xfrm>
              <a:off x="914400" y="33528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KE</a:t>
              </a:r>
              <a:r>
                <a:rPr lang="en-US" sz="2000" b="1" dirty="0">
                  <a:solidFill>
                    <a:schemeClr val="tx1"/>
                  </a:solidFill>
                  <a:latin typeface="Arial" pitchFamily="34" charset="0"/>
                  <a:cs typeface="Arial" pitchFamily="34" charset="0"/>
                </a:rPr>
                <a:t>DI</a:t>
              </a:r>
              <a:r>
                <a:rPr lang="en-US" sz="2000" b="1" dirty="0">
                  <a:latin typeface="Arial" pitchFamily="34" charset="0"/>
                  <a:cs typeface="Arial" pitchFamily="34" charset="0"/>
                </a:rPr>
                <a:t>SIPLINAN</a:t>
              </a:r>
            </a:p>
          </p:txBody>
        </p:sp>
        <p:sp>
          <p:nvSpPr>
            <p:cNvPr id="32" name="Oval 31"/>
            <p:cNvSpPr/>
            <p:nvPr/>
          </p:nvSpPr>
          <p:spPr>
            <a:xfrm>
              <a:off x="838200" y="32766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4</a:t>
              </a:r>
            </a:p>
          </p:txBody>
        </p:sp>
      </p:grpSp>
      <p:grpSp>
        <p:nvGrpSpPr>
          <p:cNvPr id="14" name="Group 42"/>
          <p:cNvGrpSpPr>
            <a:grpSpLocks/>
          </p:cNvGrpSpPr>
          <p:nvPr/>
        </p:nvGrpSpPr>
        <p:grpSpPr bwMode="auto">
          <a:xfrm>
            <a:off x="3429000" y="3276600"/>
            <a:ext cx="2514600" cy="1143000"/>
            <a:chOff x="3429000" y="3276600"/>
            <a:chExt cx="2514600" cy="1143000"/>
          </a:xfrm>
        </p:grpSpPr>
        <p:sp>
          <p:nvSpPr>
            <p:cNvPr id="26" name="Rounded Rectangle 25">
              <a:hlinkClick r:id="rId6" action="ppaction://hlinkpres?slideindex=1&amp;slidetitle="/>
            </p:cNvPr>
            <p:cNvSpPr/>
            <p:nvPr/>
          </p:nvSpPr>
          <p:spPr>
            <a:xfrm>
              <a:off x="3505200" y="33528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itchFamily="34" charset="0"/>
                  <a:cs typeface="Arial" pitchFamily="34" charset="0"/>
                </a:rPr>
                <a:t>TANG</a:t>
              </a:r>
              <a:r>
                <a:rPr lang="en-US" sz="2000" b="1" dirty="0">
                  <a:latin typeface="Arial" pitchFamily="34" charset="0"/>
                  <a:cs typeface="Arial" pitchFamily="34" charset="0"/>
                </a:rPr>
                <a:t>GUNG JAWAB</a:t>
              </a:r>
            </a:p>
          </p:txBody>
        </p:sp>
        <p:sp>
          <p:nvSpPr>
            <p:cNvPr id="33" name="Oval 32"/>
            <p:cNvSpPr/>
            <p:nvPr/>
          </p:nvSpPr>
          <p:spPr>
            <a:xfrm>
              <a:off x="3429000" y="32766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5</a:t>
              </a:r>
            </a:p>
          </p:txBody>
        </p:sp>
      </p:grpSp>
      <p:grpSp>
        <p:nvGrpSpPr>
          <p:cNvPr id="15" name="Group 43"/>
          <p:cNvGrpSpPr>
            <a:grpSpLocks/>
          </p:cNvGrpSpPr>
          <p:nvPr/>
        </p:nvGrpSpPr>
        <p:grpSpPr bwMode="auto">
          <a:xfrm>
            <a:off x="6019800" y="3276600"/>
            <a:ext cx="2514600" cy="1143000"/>
            <a:chOff x="6019800" y="3276600"/>
            <a:chExt cx="2514600" cy="1143000"/>
          </a:xfrm>
        </p:grpSpPr>
        <p:sp>
          <p:nvSpPr>
            <p:cNvPr id="27" name="Rounded Rectangle 26">
              <a:hlinkClick r:id="rId7" action="ppaction://hlinkpres?slideindex=1&amp;slidetitle="/>
            </p:cNvPr>
            <p:cNvSpPr/>
            <p:nvPr/>
          </p:nvSpPr>
          <p:spPr>
            <a:xfrm>
              <a:off x="6096000" y="33528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Arial" pitchFamily="34" charset="0"/>
                  <a:cs typeface="Arial" pitchFamily="34" charset="0"/>
                </a:rPr>
                <a:t>KER</a:t>
              </a:r>
              <a:r>
                <a:rPr lang="en-US" sz="2000" b="1" dirty="0">
                  <a:latin typeface="Arial" pitchFamily="34" charset="0"/>
                  <a:cs typeface="Arial" pitchFamily="34" charset="0"/>
                </a:rPr>
                <a:t>JA KERAS</a:t>
              </a:r>
            </a:p>
          </p:txBody>
        </p:sp>
        <p:sp>
          <p:nvSpPr>
            <p:cNvPr id="34" name="Oval 33"/>
            <p:cNvSpPr/>
            <p:nvPr/>
          </p:nvSpPr>
          <p:spPr>
            <a:xfrm>
              <a:off x="6019800" y="32766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6</a:t>
              </a:r>
            </a:p>
          </p:txBody>
        </p:sp>
      </p:grpSp>
      <p:grpSp>
        <p:nvGrpSpPr>
          <p:cNvPr id="16" name="Group 39"/>
          <p:cNvGrpSpPr>
            <a:grpSpLocks/>
          </p:cNvGrpSpPr>
          <p:nvPr/>
        </p:nvGrpSpPr>
        <p:grpSpPr bwMode="auto">
          <a:xfrm>
            <a:off x="838200" y="4495800"/>
            <a:ext cx="2514600" cy="1143000"/>
            <a:chOff x="838200" y="4495800"/>
            <a:chExt cx="2514600" cy="1143000"/>
          </a:xfrm>
        </p:grpSpPr>
        <p:sp>
          <p:nvSpPr>
            <p:cNvPr id="28" name="Rounded Rectangle 27">
              <a:hlinkClick r:id="rId8" action="ppaction://hlinkpres?slideindex=1&amp;slidetitle="/>
            </p:cNvPr>
            <p:cNvSpPr/>
            <p:nvPr/>
          </p:nvSpPr>
          <p:spPr>
            <a:xfrm>
              <a:off x="914400" y="45720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KE</a:t>
              </a:r>
              <a:r>
                <a:rPr lang="en-US" b="1" dirty="0">
                  <a:latin typeface="Arial" pitchFamily="34" charset="0"/>
                  <a:cs typeface="Arial" pitchFamily="34" charset="0"/>
                </a:rPr>
                <a:t>SEDERHANAAN</a:t>
              </a:r>
            </a:p>
          </p:txBody>
        </p:sp>
        <p:sp>
          <p:nvSpPr>
            <p:cNvPr id="35" name="Oval 34"/>
            <p:cNvSpPr/>
            <p:nvPr/>
          </p:nvSpPr>
          <p:spPr>
            <a:xfrm>
              <a:off x="838200" y="44958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7</a:t>
              </a:r>
            </a:p>
          </p:txBody>
        </p:sp>
      </p:grpSp>
      <p:grpSp>
        <p:nvGrpSpPr>
          <p:cNvPr id="17" name="Group 44"/>
          <p:cNvGrpSpPr>
            <a:grpSpLocks/>
          </p:cNvGrpSpPr>
          <p:nvPr/>
        </p:nvGrpSpPr>
        <p:grpSpPr bwMode="auto">
          <a:xfrm>
            <a:off x="3429000" y="4495800"/>
            <a:ext cx="2514600" cy="1143000"/>
            <a:chOff x="3429000" y="4495800"/>
            <a:chExt cx="2514600" cy="1143000"/>
          </a:xfrm>
        </p:grpSpPr>
        <p:sp>
          <p:nvSpPr>
            <p:cNvPr id="29" name="Rounded Rectangle 28">
              <a:hlinkClick r:id="rId9" action="ppaction://hlinkpres?slideindex=1&amp;slidetitle="/>
            </p:cNvPr>
            <p:cNvSpPr/>
            <p:nvPr/>
          </p:nvSpPr>
          <p:spPr>
            <a:xfrm>
              <a:off x="3505200" y="45720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KE</a:t>
              </a:r>
              <a:r>
                <a:rPr lang="en-US" sz="2000" b="1" dirty="0">
                  <a:solidFill>
                    <a:schemeClr val="tx1"/>
                  </a:solidFill>
                  <a:latin typeface="Arial" pitchFamily="34" charset="0"/>
                  <a:cs typeface="Arial" pitchFamily="34" charset="0"/>
                </a:rPr>
                <a:t>BE</a:t>
              </a:r>
              <a:r>
                <a:rPr lang="en-US" sz="2000" b="1" dirty="0">
                  <a:latin typeface="Arial" pitchFamily="34" charset="0"/>
                  <a:cs typeface="Arial" pitchFamily="34" charset="0"/>
                </a:rPr>
                <a:t>RANIAN</a:t>
              </a:r>
            </a:p>
          </p:txBody>
        </p:sp>
        <p:sp>
          <p:nvSpPr>
            <p:cNvPr id="36" name="Oval 35"/>
            <p:cNvSpPr/>
            <p:nvPr/>
          </p:nvSpPr>
          <p:spPr>
            <a:xfrm>
              <a:off x="3429000" y="44958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8</a:t>
              </a:r>
            </a:p>
          </p:txBody>
        </p:sp>
      </p:grpSp>
      <p:grpSp>
        <p:nvGrpSpPr>
          <p:cNvPr id="18" name="Group 45"/>
          <p:cNvGrpSpPr>
            <a:grpSpLocks/>
          </p:cNvGrpSpPr>
          <p:nvPr/>
        </p:nvGrpSpPr>
        <p:grpSpPr bwMode="auto">
          <a:xfrm>
            <a:off x="6019800" y="4495800"/>
            <a:ext cx="2514600" cy="1143000"/>
            <a:chOff x="6019800" y="4495800"/>
            <a:chExt cx="2514600" cy="1143000"/>
          </a:xfrm>
        </p:grpSpPr>
        <p:sp>
          <p:nvSpPr>
            <p:cNvPr id="30" name="Rounded Rectangle 29">
              <a:hlinkClick r:id="rId10" action="ppaction://hlinkpres?slideindex=1&amp;slidetitle="/>
            </p:cNvPr>
            <p:cNvSpPr/>
            <p:nvPr/>
          </p:nvSpPr>
          <p:spPr>
            <a:xfrm>
              <a:off x="6096000" y="4572000"/>
              <a:ext cx="2438400" cy="1066800"/>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KEA</a:t>
              </a:r>
              <a:r>
                <a:rPr lang="en-US" sz="2000" b="1" dirty="0">
                  <a:solidFill>
                    <a:schemeClr val="tx1"/>
                  </a:solidFill>
                  <a:latin typeface="Arial" pitchFamily="34" charset="0"/>
                  <a:cs typeface="Arial" pitchFamily="34" charset="0"/>
                </a:rPr>
                <a:t>DIL</a:t>
              </a:r>
              <a:r>
                <a:rPr lang="en-US" sz="2000" b="1" dirty="0">
                  <a:latin typeface="Arial" pitchFamily="34" charset="0"/>
                  <a:cs typeface="Arial" pitchFamily="34" charset="0"/>
                </a:rPr>
                <a:t>AN</a:t>
              </a:r>
            </a:p>
          </p:txBody>
        </p:sp>
        <p:sp>
          <p:nvSpPr>
            <p:cNvPr id="37" name="Oval 36"/>
            <p:cNvSpPr/>
            <p:nvPr/>
          </p:nvSpPr>
          <p:spPr>
            <a:xfrm>
              <a:off x="6019800" y="44958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065CFF-D354-150C-A1C2-4331BA3250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921" t="18508" r="21542" b="5721"/>
          <a:stretch/>
        </p:blipFill>
        <p:spPr>
          <a:xfrm>
            <a:off x="457200" y="0"/>
            <a:ext cx="8534400" cy="6321778"/>
          </a:xfrm>
        </p:spPr>
      </p:pic>
    </p:spTree>
    <p:extLst>
      <p:ext uri="{BB962C8B-B14F-4D97-AF65-F5344CB8AC3E}">
        <p14:creationId xmlns:p14="http://schemas.microsoft.com/office/powerpoint/2010/main" val="44734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2925" y="762804"/>
            <a:ext cx="34290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id-ID" sz="2400" dirty="0">
                <a:latin typeface="Elephant" pitchFamily="18" charset="0"/>
              </a:rPr>
              <a:t>Kejujuran</a:t>
            </a:r>
            <a:endParaRPr lang="en-US" sz="2400" dirty="0">
              <a:latin typeface="Elephant" pitchFamily="18" charset="0"/>
            </a:endParaRPr>
          </a:p>
        </p:txBody>
      </p:sp>
      <p:sp>
        <p:nvSpPr>
          <p:cNvPr id="6" name="Down Arrow 5"/>
          <p:cNvSpPr/>
          <p:nvPr/>
        </p:nvSpPr>
        <p:spPr>
          <a:xfrm>
            <a:off x="3962400" y="1600200"/>
            <a:ext cx="450050" cy="62011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d-ID"/>
          </a:p>
        </p:txBody>
      </p:sp>
      <p:sp>
        <p:nvSpPr>
          <p:cNvPr id="7" name="Cloud 6"/>
          <p:cNvSpPr/>
          <p:nvPr/>
        </p:nvSpPr>
        <p:spPr>
          <a:xfrm>
            <a:off x="1219200" y="2209996"/>
            <a:ext cx="6096000" cy="24380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lurus hati, tidak berbohong, dan tidak curang</a:t>
            </a:r>
            <a:r>
              <a:rPr lang="id-ID" sz="2400" dirty="0"/>
              <a:t>.</a:t>
            </a:r>
            <a:endParaRPr lang="id-ID" dirty="0"/>
          </a:p>
        </p:txBody>
      </p:sp>
      <p:pic>
        <p:nvPicPr>
          <p:cNvPr id="8" name="Picture 2" descr="C:\Users\User\Downloads\manfaat nyontek menurut prof Gen.JPG">
            <a:extLst>
              <a:ext uri="{FF2B5EF4-FFF2-40B4-BE49-F238E27FC236}">
                <a16:creationId xmlns:a16="http://schemas.microsoft.com/office/drawing/2014/main" id="{5BE4EDCB-8775-46AB-A1B6-30DC7484B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872" y="4343400"/>
            <a:ext cx="5904656"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9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14972" y="914400"/>
            <a:ext cx="4514056"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 Narrow" pitchFamily="34" charset="0"/>
                <a:cs typeface="Aharoni" pitchFamily="2" charset="-79"/>
              </a:rPr>
              <a:t>2. </a:t>
            </a:r>
            <a:r>
              <a:rPr lang="id-ID" sz="4400" dirty="0">
                <a:latin typeface="Arial Narrow" pitchFamily="34" charset="0"/>
                <a:cs typeface="Aharoni" pitchFamily="2" charset="-79"/>
              </a:rPr>
              <a:t>Kepedulian</a:t>
            </a:r>
          </a:p>
        </p:txBody>
      </p:sp>
      <p:pic>
        <p:nvPicPr>
          <p:cNvPr id="7" name="Picture 3" descr="C:\Users\User\Downloads\0987.jpg">
            <a:extLst>
              <a:ext uri="{FF2B5EF4-FFF2-40B4-BE49-F238E27FC236}">
                <a16:creationId xmlns:a16="http://schemas.microsoft.com/office/drawing/2014/main" id="{D0AC87CC-B5EB-4BC8-8D55-D14579EB3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5616623"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181600" y="1752600"/>
            <a:ext cx="3657600" cy="4154984"/>
          </a:xfrm>
          <a:prstGeom prst="rect">
            <a:avLst/>
          </a:prstGeom>
          <a:blipFill>
            <a:blip r:embed="rId3"/>
            <a:tile tx="0" ty="0" sx="100000" sy="100000" flip="none" algn="tl"/>
          </a:blipFill>
        </p:spPr>
        <p:txBody>
          <a:bodyPr wrap="square">
            <a:spAutoFit/>
          </a:bodyPr>
          <a:lstStyle/>
          <a:p>
            <a:r>
              <a:rPr lang="id-ID" sz="2400" dirty="0">
                <a:solidFill>
                  <a:srgbClr val="FF0000"/>
                </a:solidFill>
              </a:rPr>
              <a:t>Adalah </a:t>
            </a:r>
            <a:r>
              <a:rPr lang="en-US" sz="2400" dirty="0"/>
              <a:t>mengindahkan, memperhatikan dan menghiraukan</a:t>
            </a:r>
            <a:endParaRPr lang="id-ID" sz="2400" dirty="0">
              <a:solidFill>
                <a:schemeClr val="accent2">
                  <a:lumMod val="50000"/>
                </a:schemeClr>
              </a:solidFill>
            </a:endParaRPr>
          </a:p>
          <a:p>
            <a:r>
              <a:rPr lang="id-ID" sz="2400" dirty="0">
                <a:solidFill>
                  <a:srgbClr val="FF0000"/>
                </a:solidFill>
              </a:rPr>
              <a:t>Nilai kepedulian dapat diwujudkan dalam bentuk berusaha ikut memantau jalannya proses pembelajaran, memantau sistem pengelolaan sumber daya di  kampus, memantau kondisi</a:t>
            </a:r>
            <a:r>
              <a:rPr lang="en-US" sz="2400" dirty="0">
                <a:solidFill>
                  <a:srgbClr val="FF0000"/>
                </a:solidFill>
              </a:rPr>
              <a:t> l</a:t>
            </a:r>
            <a:r>
              <a:rPr lang="id-ID" sz="2400" dirty="0">
                <a:solidFill>
                  <a:srgbClr val="FF0000"/>
                </a:solidFill>
              </a:rPr>
              <a:t>ingkungan kampus</a:t>
            </a:r>
            <a:r>
              <a:rPr lang="id-ID" dirty="0"/>
              <a:t>. </a:t>
            </a:r>
          </a:p>
        </p:txBody>
      </p:sp>
    </p:spTree>
    <p:extLst>
      <p:ext uri="{BB962C8B-B14F-4D97-AF65-F5344CB8AC3E}">
        <p14:creationId xmlns:p14="http://schemas.microsoft.com/office/powerpoint/2010/main" val="37349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908720"/>
            <a:ext cx="3581400" cy="584775"/>
          </a:xfrm>
          <a:prstGeom prst="rect">
            <a:avLst/>
          </a:prstGeom>
        </p:spPr>
        <p:txBody>
          <a:bodyPr wrap="square">
            <a:spAutoFit/>
          </a:bodyPr>
          <a:lstStyle/>
          <a:p>
            <a:r>
              <a:rPr lang="en-US" sz="3200" dirty="0">
                <a:solidFill>
                  <a:srgbClr val="FF0000"/>
                </a:solidFill>
              </a:rPr>
              <a:t>3. </a:t>
            </a:r>
            <a:r>
              <a:rPr lang="id-ID" sz="3200" dirty="0">
                <a:solidFill>
                  <a:srgbClr val="FF0000"/>
                </a:solidFill>
              </a:rPr>
              <a:t>Kemandirian</a:t>
            </a:r>
          </a:p>
        </p:txBody>
      </p:sp>
      <p:sp>
        <p:nvSpPr>
          <p:cNvPr id="5" name="Rectangle 4"/>
          <p:cNvSpPr/>
          <p:nvPr/>
        </p:nvSpPr>
        <p:spPr>
          <a:xfrm>
            <a:off x="990600" y="1700808"/>
            <a:ext cx="6781800" cy="1815882"/>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r>
              <a:rPr lang="en-US" sz="2800" b="1" dirty="0">
                <a:solidFill>
                  <a:srgbClr val="FF0000"/>
                </a:solidFill>
              </a:rPr>
              <a:t>M</a:t>
            </a:r>
            <a:r>
              <a:rPr lang="id-ID" sz="2800" b="1" dirty="0">
                <a:solidFill>
                  <a:srgbClr val="FF0000"/>
                </a:solidFill>
              </a:rPr>
              <a:t>embentuk karakter yang kuat pada diri seseorang menjadi tidak bergantung terlalu banyak pada orang lain. </a:t>
            </a:r>
          </a:p>
        </p:txBody>
      </p:sp>
      <p:sp>
        <p:nvSpPr>
          <p:cNvPr id="6" name="Rectangle 5"/>
          <p:cNvSpPr/>
          <p:nvPr/>
        </p:nvSpPr>
        <p:spPr>
          <a:xfrm>
            <a:off x="990600" y="3719884"/>
            <a:ext cx="3223592" cy="2554545"/>
          </a:xfrm>
          <a:prstGeom prst="rect">
            <a:avLst/>
          </a:prstGeom>
        </p:spPr>
        <p:txBody>
          <a:bodyPr wrap="square">
            <a:spAutoFit/>
          </a:bodyPr>
          <a:lstStyle/>
          <a:p>
            <a:r>
              <a:rPr lang="id-ID" sz="2000" dirty="0">
                <a:latin typeface="Elephant" pitchFamily="18" charset="0"/>
              </a:rPr>
              <a:t>Nilai kemandirian dapat diwujudkan antara lain dalam bentuk mengerjakan soal ujian secara mandiri, mengerjakan tugas-tugas akademik secara mandiri</a:t>
            </a:r>
            <a:r>
              <a:rPr lang="id-ID" dirty="0"/>
              <a:t>.</a:t>
            </a:r>
          </a:p>
        </p:txBody>
      </p:sp>
      <p:pic>
        <p:nvPicPr>
          <p:cNvPr id="7" name="Picture 2" descr="C:\Users\User\Downloads\2013041911034429560.jpg">
            <a:extLst>
              <a:ext uri="{FF2B5EF4-FFF2-40B4-BE49-F238E27FC236}">
                <a16:creationId xmlns:a16="http://schemas.microsoft.com/office/drawing/2014/main" id="{4FD699EC-0EF2-4B33-9F55-025248680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19884"/>
            <a:ext cx="3810000" cy="2452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640</TotalTime>
  <Words>887</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 Unicode MS</vt:lpstr>
      <vt:lpstr>Arial</vt:lpstr>
      <vt:lpstr>Arial Narrow</vt:lpstr>
      <vt:lpstr>Bodoni MT Black</vt:lpstr>
      <vt:lpstr>Calibri</vt:lpstr>
      <vt:lpstr>Calibri Light</vt:lpstr>
      <vt:lpstr>Elephant</vt:lpstr>
      <vt:lpstr>Lucida Sans</vt:lpstr>
      <vt:lpstr>Verdana</vt:lpstr>
      <vt:lpstr>Retrospect</vt:lpstr>
      <vt:lpstr>NILAI-NILAI  DAN PRINSIP  ANTI  KORUPSI</vt:lpstr>
      <vt:lpstr>Kompetensi Dasar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Keperawatan Bogor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NILAI   NILAI   ANTI  KORUPSI</dc:title>
  <dc:creator>kaprodi</dc:creator>
  <cp:lastModifiedBy>ADMIN</cp:lastModifiedBy>
  <cp:revision>12</cp:revision>
  <dcterms:created xsi:type="dcterms:W3CDTF">2014-08-25T04:16:27Z</dcterms:created>
  <dcterms:modified xsi:type="dcterms:W3CDTF">2022-09-26T18:53:53Z</dcterms:modified>
</cp:coreProperties>
</file>