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4" r:id="rId3"/>
    <p:sldMasterId id="2147483656" r:id="rId4"/>
    <p:sldMasterId id="2147483657" r:id="rId5"/>
    <p:sldMasterId id="2147483659" r:id="rId6"/>
    <p:sldMasterId id="2147483660" r:id="rId7"/>
  </p:sldMasterIdLst>
  <p:notesMasterIdLst>
    <p:notesMasterId r:id="rId61"/>
  </p:notesMasterIdLst>
  <p:sldIdLst>
    <p:sldId id="256" r:id="rId8"/>
    <p:sldId id="312" r:id="rId9"/>
    <p:sldId id="313" r:id="rId10"/>
    <p:sldId id="314" r:id="rId11"/>
    <p:sldId id="287" r:id="rId12"/>
    <p:sldId id="291" r:id="rId13"/>
    <p:sldId id="302" r:id="rId14"/>
    <p:sldId id="304" r:id="rId15"/>
    <p:sldId id="305" r:id="rId16"/>
    <p:sldId id="288" r:id="rId17"/>
    <p:sldId id="289" r:id="rId18"/>
    <p:sldId id="307" r:id="rId19"/>
    <p:sldId id="301" r:id="rId20"/>
    <p:sldId id="290" r:id="rId21"/>
    <p:sldId id="318" r:id="rId22"/>
    <p:sldId id="319" r:id="rId23"/>
    <p:sldId id="320" r:id="rId24"/>
    <p:sldId id="321" r:id="rId25"/>
    <p:sldId id="322" r:id="rId26"/>
    <p:sldId id="292" r:id="rId27"/>
    <p:sldId id="325" r:id="rId28"/>
    <p:sldId id="326" r:id="rId29"/>
    <p:sldId id="315" r:id="rId30"/>
    <p:sldId id="316" r:id="rId31"/>
    <p:sldId id="317" r:id="rId32"/>
    <p:sldId id="351" r:id="rId33"/>
    <p:sldId id="346" r:id="rId34"/>
    <p:sldId id="348" r:id="rId35"/>
    <p:sldId id="350" r:id="rId36"/>
    <p:sldId id="308" r:id="rId37"/>
    <p:sldId id="309" r:id="rId38"/>
    <p:sldId id="310" r:id="rId39"/>
    <p:sldId id="311" r:id="rId40"/>
    <p:sldId id="328" r:id="rId41"/>
    <p:sldId id="329" r:id="rId42"/>
    <p:sldId id="330" r:id="rId43"/>
    <p:sldId id="331" r:id="rId44"/>
    <p:sldId id="333" r:id="rId45"/>
    <p:sldId id="334" r:id="rId46"/>
    <p:sldId id="335" r:id="rId47"/>
    <p:sldId id="336" r:id="rId48"/>
    <p:sldId id="338" r:id="rId49"/>
    <p:sldId id="340" r:id="rId50"/>
    <p:sldId id="343" r:id="rId51"/>
    <p:sldId id="345" r:id="rId52"/>
    <p:sldId id="294" r:id="rId53"/>
    <p:sldId id="296" r:id="rId54"/>
    <p:sldId id="297" r:id="rId55"/>
    <p:sldId id="257" r:id="rId56"/>
    <p:sldId id="258" r:id="rId57"/>
    <p:sldId id="286" r:id="rId58"/>
    <p:sldId id="285" r:id="rId59"/>
    <p:sldId id="284" r:id="rId60"/>
  </p:sldIdLst>
  <p:sldSz cx="9144000" cy="6858000" type="screen4x3"/>
  <p:notesSz cx="6858000" cy="9144000"/>
  <p:defaultTextStyle>
    <a:defPPr>
      <a:defRPr lang="en-AU"/>
    </a:defPPr>
    <a:lvl1pPr algn="ctr" rtl="0" fontAlgn="base">
      <a:spcBef>
        <a:spcPct val="0"/>
      </a:spcBef>
      <a:spcAft>
        <a:spcPct val="0"/>
      </a:spcAft>
      <a:defRPr kern="1200">
        <a:solidFill>
          <a:schemeClr val="tx1"/>
        </a:solidFill>
        <a:latin typeface="Verdana" pitchFamily="34" charset="0"/>
        <a:ea typeface="+mn-ea"/>
        <a:cs typeface="Arial" charset="0"/>
      </a:defRPr>
    </a:lvl1pPr>
    <a:lvl2pPr marL="457200" algn="ctr" rtl="0" fontAlgn="base">
      <a:spcBef>
        <a:spcPct val="0"/>
      </a:spcBef>
      <a:spcAft>
        <a:spcPct val="0"/>
      </a:spcAft>
      <a:defRPr kern="1200">
        <a:solidFill>
          <a:schemeClr val="tx1"/>
        </a:solidFill>
        <a:latin typeface="Verdana" pitchFamily="34" charset="0"/>
        <a:ea typeface="+mn-ea"/>
        <a:cs typeface="Arial" charset="0"/>
      </a:defRPr>
    </a:lvl2pPr>
    <a:lvl3pPr marL="914400" algn="ctr" rtl="0" fontAlgn="base">
      <a:spcBef>
        <a:spcPct val="0"/>
      </a:spcBef>
      <a:spcAft>
        <a:spcPct val="0"/>
      </a:spcAft>
      <a:defRPr kern="1200">
        <a:solidFill>
          <a:schemeClr val="tx1"/>
        </a:solidFill>
        <a:latin typeface="Verdana" pitchFamily="34" charset="0"/>
        <a:ea typeface="+mn-ea"/>
        <a:cs typeface="Arial" charset="0"/>
      </a:defRPr>
    </a:lvl3pPr>
    <a:lvl4pPr marL="1371600" algn="ctr" rtl="0" fontAlgn="base">
      <a:spcBef>
        <a:spcPct val="0"/>
      </a:spcBef>
      <a:spcAft>
        <a:spcPct val="0"/>
      </a:spcAft>
      <a:defRPr kern="1200">
        <a:solidFill>
          <a:schemeClr val="tx1"/>
        </a:solidFill>
        <a:latin typeface="Verdana" pitchFamily="34" charset="0"/>
        <a:ea typeface="+mn-ea"/>
        <a:cs typeface="Arial" charset="0"/>
      </a:defRPr>
    </a:lvl4pPr>
    <a:lvl5pPr marL="1828800" algn="ctr"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4" autoAdjust="0"/>
    <p:restoredTop sz="94189" autoAdjust="0"/>
  </p:normalViewPr>
  <p:slideViewPr>
    <p:cSldViewPr>
      <p:cViewPr varScale="1">
        <p:scale>
          <a:sx n="65" d="100"/>
          <a:sy n="65" d="100"/>
        </p:scale>
        <p:origin x="107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endParaRPr lang="en-AU"/>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AU"/>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endParaRPr lang="en-AU"/>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83DEFF4C-2AEF-4F84-A9C1-699D984ECF9E}" type="slidenum">
              <a:rPr lang="en-AU"/>
              <a:pPr/>
              <a:t>‹#›</a:t>
            </a:fld>
            <a:endParaRPr lang="en-A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B08CA-6E0A-45F8-908B-A317C9DD9622}" type="slidenum">
              <a:rPr lang="en-AU"/>
              <a:pPr/>
              <a:t>2</a:t>
            </a:fld>
            <a:endParaRPr lang="en-AU"/>
          </a:p>
        </p:txBody>
      </p:sp>
      <p:sp>
        <p:nvSpPr>
          <p:cNvPr id="90114" name="Rectangle 2"/>
          <p:cNvSpPr>
            <a:spLocks noGrp="1" noRot="1" noChangeAspect="1" noChangeArrowheads="1" noTextEdit="1"/>
          </p:cNvSpPr>
          <p:nvPr>
            <p:ph type="sldImg"/>
          </p:nvPr>
        </p:nvSpPr>
        <p:spPr>
          <a:xfrm>
            <a:off x="1144588" y="685800"/>
            <a:ext cx="4572000" cy="3429000"/>
          </a:xfrm>
          <a:ln/>
        </p:spPr>
      </p:sp>
      <p:sp>
        <p:nvSpPr>
          <p:cNvPr id="90115" name="Rectangle 3"/>
          <p:cNvSpPr>
            <a:spLocks noGrp="1" noChangeArrowheads="1"/>
          </p:cNvSpPr>
          <p:nvPr>
            <p:ph type="body" idx="1"/>
          </p:nvPr>
        </p:nvSpPr>
        <p:spPr/>
        <p:txBody>
          <a:bodyPr/>
          <a:lstStyle/>
          <a:p>
            <a:pPr lvl="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5BC58-BDD2-4618-8A94-76F4D4FDACA3}" type="slidenum">
              <a:rPr lang="en-AU"/>
              <a:pPr/>
              <a:t>22</a:t>
            </a:fld>
            <a:endParaRPr lang="en-AU"/>
          </a:p>
        </p:txBody>
      </p:sp>
      <p:sp>
        <p:nvSpPr>
          <p:cNvPr id="175106" name="Rectangle 2"/>
          <p:cNvSpPr>
            <a:spLocks noGrp="1" noRot="1" noChangeAspect="1" noChangeArrowheads="1" noTextEdit="1"/>
          </p:cNvSpPr>
          <p:nvPr>
            <p:ph type="sldImg"/>
          </p:nvPr>
        </p:nvSpPr>
        <p:spPr>
          <a:xfrm>
            <a:off x="1144588" y="685800"/>
            <a:ext cx="4572000" cy="3429000"/>
          </a:xfrm>
          <a:ln/>
        </p:spPr>
      </p:sp>
      <p:sp>
        <p:nvSpPr>
          <p:cNvPr id="175107" name="Rectangle 3"/>
          <p:cNvSpPr>
            <a:spLocks noGrp="1" noChangeArrowheads="1"/>
          </p:cNvSpPr>
          <p:nvPr>
            <p:ph type="body" idx="1"/>
          </p:nvPr>
        </p:nvSpPr>
        <p:spPr/>
        <p:txBody>
          <a:bodyPr/>
          <a:lstStyle/>
          <a:p>
            <a:pPr>
              <a:lnSpc>
                <a:spcPct val="90000"/>
              </a:lnSpc>
            </a:pPr>
            <a:endParaRPr lang="en-US" sz="900"/>
          </a:p>
          <a:p>
            <a:pPr>
              <a:lnSpc>
                <a:spcPct val="90000"/>
              </a:lnSpc>
            </a:pPr>
            <a:endParaRPr lang="en-US"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FEBADA-BBF0-41B9-83DE-95AF0EAE958B}" type="slidenum">
              <a:rPr lang="en-AU"/>
              <a:pPr/>
              <a:t>23</a:t>
            </a:fld>
            <a:endParaRPr lang="en-AU"/>
          </a:p>
        </p:txBody>
      </p:sp>
      <p:sp>
        <p:nvSpPr>
          <p:cNvPr id="101378" name="Rectangle 2"/>
          <p:cNvSpPr>
            <a:spLocks noGrp="1" noRot="1" noChangeAspect="1" noChangeArrowheads="1" noTextEdit="1"/>
          </p:cNvSpPr>
          <p:nvPr>
            <p:ph type="sldImg"/>
          </p:nvPr>
        </p:nvSpPr>
        <p:spPr>
          <a:xfrm>
            <a:off x="1144588" y="685800"/>
            <a:ext cx="4572000" cy="3429000"/>
          </a:xfrm>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9387F-C88A-4E2B-A97E-6ED1F716C96C}" type="slidenum">
              <a:rPr lang="en-AU"/>
              <a:pPr/>
              <a:t>25</a:t>
            </a:fld>
            <a:endParaRPr lang="en-AU"/>
          </a:p>
        </p:txBody>
      </p:sp>
      <p:sp>
        <p:nvSpPr>
          <p:cNvPr id="104450" name="Rectangle 2"/>
          <p:cNvSpPr>
            <a:spLocks noGrp="1" noRot="1" noChangeAspect="1" noChangeArrowheads="1" noTextEdit="1"/>
          </p:cNvSpPr>
          <p:nvPr>
            <p:ph type="sldImg"/>
          </p:nvPr>
        </p:nvSpPr>
        <p:spPr>
          <a:xfrm>
            <a:off x="1144588" y="685800"/>
            <a:ext cx="4572000" cy="3429000"/>
          </a:xfrm>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EDB2F49-5E2A-4612-B874-F7CC96701679}" type="slidenum">
              <a:rPr lang="en-AU"/>
              <a:pPr/>
              <a:t>27</a:t>
            </a:fld>
            <a:endParaRPr lang="en-AU"/>
          </a:p>
        </p:txBody>
      </p:sp>
      <p:sp>
        <p:nvSpPr>
          <p:cNvPr id="223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A6A017C-BCFC-4B1B-AECD-864B8ACEA369}" type="slidenum">
              <a:rPr lang="en-US" sz="1200">
                <a:latin typeface="Times New Roman" pitchFamily="18" charset="0"/>
              </a:rPr>
              <a:pPr algn="r"/>
              <a:t>27</a:t>
            </a:fld>
            <a:endParaRPr lang="en-US" sz="1200">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D5C7931-DDD8-4E8A-9C88-AB845C00283C}" type="slidenum">
              <a:rPr lang="en-AU"/>
              <a:pPr/>
              <a:t>28</a:t>
            </a:fld>
            <a:endParaRPr lang="en-AU"/>
          </a:p>
        </p:txBody>
      </p:sp>
      <p:sp>
        <p:nvSpPr>
          <p:cNvPr id="2273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B81E129-0B16-4D84-BD13-874358BA7C0B}" type="slidenum">
              <a:rPr lang="en-US" sz="1200">
                <a:latin typeface="Times New Roman" pitchFamily="18" charset="0"/>
              </a:rPr>
              <a:pPr algn="r"/>
              <a:t>28</a:t>
            </a:fld>
            <a:endParaRPr lang="en-US" sz="1200">
              <a:latin typeface="Times New Roman" pitchFamily="18"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A07E42A-0BBF-4C51-85AA-23694436593F}" type="slidenum">
              <a:rPr lang="en-AU"/>
              <a:pPr/>
              <a:t>29</a:t>
            </a:fld>
            <a:endParaRPr lang="en-AU"/>
          </a:p>
        </p:txBody>
      </p:sp>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D60FB4E-D23A-45D9-81F9-895B029689F6}" type="slidenum">
              <a:rPr lang="en-US" sz="1200">
                <a:latin typeface="Times New Roman" pitchFamily="18" charset="0"/>
              </a:rPr>
              <a:pPr algn="r"/>
              <a:t>29</a:t>
            </a:fld>
            <a:endParaRPr lang="en-US" sz="1200">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3BEF5-7DB4-40F8-8EE8-AEE87F1DC206}" type="slidenum">
              <a:rPr lang="en-AU"/>
              <a:pPr/>
              <a:t>34</a:t>
            </a:fld>
            <a:endParaRPr lang="en-AU"/>
          </a:p>
        </p:txBody>
      </p:sp>
      <p:sp>
        <p:nvSpPr>
          <p:cNvPr id="178178" name="Rectangle 2"/>
          <p:cNvSpPr>
            <a:spLocks noGrp="1" noRot="1" noChangeAspect="1" noChangeArrowheads="1" noTextEdit="1"/>
          </p:cNvSpPr>
          <p:nvPr>
            <p:ph type="sldImg"/>
          </p:nvPr>
        </p:nvSpPr>
        <p:spPr>
          <a:xfrm>
            <a:off x="1144588" y="685800"/>
            <a:ext cx="4572000" cy="3429000"/>
          </a:xfrm>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BF10A-90EE-4348-AE47-4AF31730A0C8}" type="slidenum">
              <a:rPr lang="en-AU"/>
              <a:pPr/>
              <a:t>36</a:t>
            </a:fld>
            <a:endParaRPr lang="en-AU"/>
          </a:p>
        </p:txBody>
      </p:sp>
      <p:sp>
        <p:nvSpPr>
          <p:cNvPr id="181250" name="Rectangle 2"/>
          <p:cNvSpPr>
            <a:spLocks noGrp="1" noRot="1" noChangeAspect="1" noChangeArrowheads="1" noTextEdit="1"/>
          </p:cNvSpPr>
          <p:nvPr>
            <p:ph type="sldImg"/>
          </p:nvPr>
        </p:nvSpPr>
        <p:spPr>
          <a:xfrm>
            <a:off x="1144588" y="685800"/>
            <a:ext cx="4572000" cy="3429000"/>
          </a:xfrm>
          <a:ln/>
        </p:spPr>
      </p:sp>
      <p:sp>
        <p:nvSpPr>
          <p:cNvPr id="181251" name="Rectangle 3"/>
          <p:cNvSpPr>
            <a:spLocks noGrp="1" noChangeArrowheads="1"/>
          </p:cNvSpPr>
          <p:nvPr>
            <p:ph type="body" idx="1"/>
          </p:nvPr>
        </p:nvSpPr>
        <p:spPr/>
        <p:txBody>
          <a:bodyPr/>
          <a:lstStyle/>
          <a:p>
            <a:endParaRPr lang="en-US"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D4877-99B5-4789-85DF-AC45FF6CA387}" type="slidenum">
              <a:rPr lang="en-AU"/>
              <a:pPr/>
              <a:t>37</a:t>
            </a:fld>
            <a:endParaRPr lang="en-AU"/>
          </a:p>
        </p:txBody>
      </p:sp>
      <p:sp>
        <p:nvSpPr>
          <p:cNvPr id="183298" name="Rectangle 2"/>
          <p:cNvSpPr>
            <a:spLocks noGrp="1" noRot="1" noChangeAspect="1" noChangeArrowheads="1" noTextEdit="1"/>
          </p:cNvSpPr>
          <p:nvPr>
            <p:ph type="sldImg"/>
          </p:nvPr>
        </p:nvSpPr>
        <p:spPr>
          <a:xfrm>
            <a:off x="1144588" y="685800"/>
            <a:ext cx="4572000" cy="3429000"/>
          </a:xfrm>
          <a:ln/>
        </p:spPr>
      </p:sp>
      <p:sp>
        <p:nvSpPr>
          <p:cNvPr id="183299" name="Rectangle 3"/>
          <p:cNvSpPr>
            <a:spLocks noGrp="1" noChangeArrowheads="1"/>
          </p:cNvSpPr>
          <p:nvPr>
            <p:ph type="body" idx="1"/>
          </p:nvPr>
        </p:nvSpPr>
        <p:spPr/>
        <p:txBody>
          <a:bodyPr/>
          <a:lstStyle/>
          <a:p>
            <a:pPr>
              <a:lnSpc>
                <a:spcPct val="80000"/>
              </a:lnSpc>
            </a:pPr>
            <a:r>
              <a:rPr lang="en-US" sz="800"/>
              <a:t>Passive ROM – begin first day of hosp.(to prevent contractures, limbs need to be exercised every 4 hours)</a:t>
            </a:r>
          </a:p>
          <a:p>
            <a:pPr>
              <a:lnSpc>
                <a:spcPct val="80000"/>
              </a:lnSpc>
            </a:pPr>
            <a:r>
              <a:rPr lang="en-US" sz="800"/>
              <a:t>hemorrhagic stroke- limit mvmt to extremities only – not to ambulate pt</a:t>
            </a:r>
          </a:p>
          <a:p>
            <a:pPr>
              <a:lnSpc>
                <a:spcPct val="80000"/>
              </a:lnSpc>
            </a:pPr>
            <a:r>
              <a:rPr lang="en-US" sz="800"/>
              <a:t>Teach active exercise ASAP if not contraindicated</a:t>
            </a:r>
          </a:p>
          <a:p>
            <a:pPr>
              <a:lnSpc>
                <a:spcPct val="80000"/>
              </a:lnSpc>
            </a:pPr>
            <a:r>
              <a:rPr lang="en-US" sz="800"/>
              <a:t>Position joints higher than joint proximal to it – prevents dependent edema</a:t>
            </a:r>
          </a:p>
          <a:p>
            <a:pPr>
              <a:lnSpc>
                <a:spcPct val="80000"/>
              </a:lnSpc>
            </a:pPr>
            <a:endParaRPr lang="en-US" sz="800"/>
          </a:p>
          <a:p>
            <a:pPr>
              <a:lnSpc>
                <a:spcPct val="80000"/>
              </a:lnSpc>
            </a:pPr>
            <a:r>
              <a:rPr lang="en-US" sz="800"/>
              <a:t>Deformities of the weak or paralyzed side – hip-external rotation: trochanter roll</a:t>
            </a:r>
          </a:p>
          <a:p>
            <a:pPr>
              <a:lnSpc>
                <a:spcPct val="80000"/>
              </a:lnSpc>
            </a:pPr>
            <a:r>
              <a:rPr lang="en-US" sz="800"/>
              <a:t>	prevent hand contractures with- hand cones</a:t>
            </a:r>
          </a:p>
          <a:p>
            <a:pPr>
              <a:lnSpc>
                <a:spcPct val="80000"/>
              </a:lnSpc>
            </a:pPr>
            <a:endParaRPr lang="en-US" sz="800"/>
          </a:p>
          <a:p>
            <a:pPr>
              <a:lnSpc>
                <a:spcPct val="80000"/>
              </a:lnSpc>
            </a:pPr>
            <a:endParaRPr lang="en-US" sz="800"/>
          </a:p>
          <a:p>
            <a:pPr>
              <a:lnSpc>
                <a:spcPct val="80000"/>
              </a:lnSpc>
            </a:pPr>
            <a:r>
              <a:rPr lang="en-US" sz="800"/>
              <a:t>Shoulder frozen </a:t>
            </a:r>
          </a:p>
          <a:p>
            <a:pPr>
              <a:lnSpc>
                <a:spcPct val="80000"/>
              </a:lnSpc>
            </a:pPr>
            <a:r>
              <a:rPr lang="en-US" sz="800"/>
              <a:t>Pain due to contraction of soft tissue and immobilization</a:t>
            </a:r>
          </a:p>
          <a:p>
            <a:pPr>
              <a:lnSpc>
                <a:spcPct val="80000"/>
              </a:lnSpc>
            </a:pPr>
            <a:br>
              <a:rPr lang="en-US" sz="800"/>
            </a:br>
            <a:r>
              <a:rPr lang="en-US" sz="800"/>
              <a:t>It is a thickening or contraction of soft tissue and structures surrounding the shoulder complex, which causes pain and restricted motion.</a:t>
            </a:r>
            <a:br>
              <a:rPr lang="en-US" sz="800"/>
            </a:br>
            <a:r>
              <a:rPr lang="en-US" sz="800"/>
              <a:t> </a:t>
            </a:r>
          </a:p>
          <a:p>
            <a:pPr>
              <a:lnSpc>
                <a:spcPct val="80000"/>
              </a:lnSpc>
            </a:pPr>
            <a:r>
              <a:rPr lang="en-US" sz="800" b="1"/>
              <a:t>Who</a:t>
            </a:r>
            <a:r>
              <a:rPr lang="en-US" sz="800"/>
              <a:t> </a:t>
            </a:r>
            <a:r>
              <a:rPr lang="en-US" sz="800" b="1"/>
              <a:t>is likely to get</a:t>
            </a:r>
            <a:r>
              <a:rPr lang="en-US" sz="800"/>
              <a:t> </a:t>
            </a:r>
            <a:r>
              <a:rPr lang="en-US" sz="800" b="1"/>
              <a:t>adhesive</a:t>
            </a:r>
            <a:r>
              <a:rPr lang="en-US" sz="800"/>
              <a:t> </a:t>
            </a:r>
            <a:r>
              <a:rPr lang="en-US" sz="800" b="1"/>
              <a:t>capsulitis?</a:t>
            </a:r>
            <a:br>
              <a:rPr lang="en-US" sz="800" b="1"/>
            </a:br>
            <a:r>
              <a:rPr lang="en-US" sz="800"/>
              <a:t> </a:t>
            </a:r>
            <a:br>
              <a:rPr lang="en-US" sz="800"/>
            </a:br>
            <a:r>
              <a:rPr lang="en-US" sz="800"/>
              <a:t>Unfortunately, anyone can have it, but it is seen most commonly in females between the ages of 40-65 years old.</a:t>
            </a:r>
            <a:br>
              <a:rPr lang="en-US" sz="800"/>
            </a:br>
            <a:r>
              <a:rPr lang="en-US" sz="800"/>
              <a:t> </a:t>
            </a:r>
            <a:r>
              <a:rPr lang="en-US" sz="800" b="1"/>
              <a:t>What are the symptoms of adhesive capsulitis?</a:t>
            </a:r>
            <a:br>
              <a:rPr lang="en-US" sz="800" b="1"/>
            </a:br>
            <a:r>
              <a:rPr lang="en-US" sz="800"/>
              <a:t> </a:t>
            </a:r>
            <a:br>
              <a:rPr lang="en-US" sz="800"/>
            </a:br>
            <a:r>
              <a:rPr lang="en-US" sz="800"/>
              <a:t>Diffuse shoulder pain often radiating to the lateral arm, forearm, or neck. Most people won't seek professional help until there is a significant decrease or restriction of functional activities. For men, this usually comes when there is difficulty putting on a shirt and tucking it into the pants; for women, it is when they have trouble hooking their bra.</a:t>
            </a:r>
            <a:br>
              <a:rPr lang="en-US" sz="800"/>
            </a:br>
            <a:r>
              <a:rPr lang="en-US" sz="800"/>
              <a:t> </a:t>
            </a:r>
            <a:r>
              <a:rPr lang="en-US" sz="800" b="1"/>
              <a:t>How does someone get adhesive capsulitis?</a:t>
            </a:r>
            <a:br>
              <a:rPr lang="en-US" sz="800" b="1"/>
            </a:br>
            <a:r>
              <a:rPr lang="en-US" sz="800"/>
              <a:t> </a:t>
            </a:r>
            <a:br>
              <a:rPr lang="en-US" sz="800"/>
            </a:br>
            <a:r>
              <a:rPr lang="en-US" sz="800"/>
              <a:t>Often, symptoms have a spontaneous onset and the cause may be difficult to pinpoint.  Listed are the most common causes, however, sometimes the cause may remain unknown.  </a:t>
            </a:r>
          </a:p>
          <a:p>
            <a:pPr>
              <a:lnSpc>
                <a:spcPct val="80000"/>
              </a:lnSpc>
            </a:pPr>
            <a:r>
              <a:rPr lang="en-US" sz="800"/>
              <a:t>Result of a previous trauma or immobilization of the shoulder (i.e. stroke, heart attack, cervical disorder, fracture, rotator cuff tendinitis, arthritis, inflammation of shoulder joint) </a:t>
            </a:r>
          </a:p>
          <a:p>
            <a:pPr>
              <a:lnSpc>
                <a:spcPct val="80000"/>
              </a:lnSpc>
            </a:pPr>
            <a:r>
              <a:rPr lang="en-US" sz="800"/>
              <a:t>Systemic disorders can also cause it (i.e. Diabetes, Hypo- or Hyperthyroidism) </a:t>
            </a:r>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A82E9-25C7-4E2A-92D3-87DEA402BC8E}" type="slidenum">
              <a:rPr lang="en-AU"/>
              <a:pPr/>
              <a:t>38</a:t>
            </a:fld>
            <a:endParaRPr lang="en-AU"/>
          </a:p>
        </p:txBody>
      </p:sp>
      <p:sp>
        <p:nvSpPr>
          <p:cNvPr id="186370" name="Rectangle 2"/>
          <p:cNvSpPr>
            <a:spLocks noGrp="1" noRot="1" noChangeAspect="1" noChangeArrowheads="1" noTextEdit="1"/>
          </p:cNvSpPr>
          <p:nvPr>
            <p:ph type="sldImg"/>
          </p:nvPr>
        </p:nvSpPr>
        <p:spPr>
          <a:xfrm>
            <a:off x="1144588" y="685800"/>
            <a:ext cx="4572000" cy="3429000"/>
          </a:xfrm>
          <a:ln/>
        </p:spPr>
      </p:sp>
      <p:sp>
        <p:nvSpPr>
          <p:cNvPr id="186371" name="Rectangle 3"/>
          <p:cNvSpPr>
            <a:spLocks noGrp="1" noChangeArrowheads="1"/>
          </p:cNvSpPr>
          <p:nvPr>
            <p:ph type="body" idx="1"/>
          </p:nvPr>
        </p:nvSpPr>
        <p:spPr/>
        <p:txBody>
          <a:bodyPr/>
          <a:lstStyle/>
          <a:p>
            <a:r>
              <a:rPr lang="en-US"/>
              <a:t>Ignore affected side due to altered perception and vision</a:t>
            </a:r>
          </a:p>
          <a:p>
            <a:r>
              <a:rPr lang="en-US"/>
              <a:t>Nursing Interventions:</a:t>
            </a:r>
          </a:p>
          <a:p>
            <a:pPr lvl="1"/>
            <a:r>
              <a:rPr lang="en-US"/>
              <a:t>Teach client to touch and use both sides</a:t>
            </a:r>
          </a:p>
          <a:p>
            <a:pPr lvl="1"/>
            <a:r>
              <a:rPr lang="en-US"/>
              <a:t>Remind client to dress and bath both sides</a:t>
            </a:r>
          </a:p>
          <a:p>
            <a:pPr lvl="1"/>
            <a:r>
              <a:rPr lang="en-US"/>
              <a:t>Place objects within patients field of vision</a:t>
            </a:r>
          </a:p>
          <a:p>
            <a:pPr lvl="1"/>
            <a:r>
              <a:rPr lang="en-US"/>
              <a:t>Approach patient from unaffected side</a:t>
            </a:r>
          </a:p>
          <a:p>
            <a:pPr lvl="1"/>
            <a:r>
              <a:rPr lang="en-US"/>
              <a:t>Teach patient to scan their environment</a:t>
            </a:r>
          </a:p>
          <a:p>
            <a:pPr lvl="1"/>
            <a:endParaRPr lang="en-US"/>
          </a:p>
          <a:p>
            <a:pPr lvl="1"/>
            <a:r>
              <a:rPr lang="en-US"/>
              <a:t>A person may be unfortunate enough to have both homonymous hemianopsia and a neglect syndrome, which increases the inattention to the weak or paralyzed side. A neglect syndrome results in decreased safety awareness and places the patient at high risk for injury. Immediately after the stroke, the nurse must anticipate potential safety hazards and provide protection from injury. </a:t>
            </a:r>
          </a:p>
          <a:p>
            <a:pPr lvl="1"/>
            <a:endParaRPr lang="en-US"/>
          </a:p>
          <a:p>
            <a:endParaRPr lang="en-US"/>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85A0C-561A-47EA-B386-4741F6865FFC}" type="slidenum">
              <a:rPr lang="en-AU"/>
              <a:pPr/>
              <a:t>3</a:t>
            </a:fld>
            <a:endParaRPr lang="en-AU"/>
          </a:p>
        </p:txBody>
      </p:sp>
      <p:sp>
        <p:nvSpPr>
          <p:cNvPr id="92162" name="Rectangle 2"/>
          <p:cNvSpPr>
            <a:spLocks noGrp="1" noRot="1" noChangeAspect="1" noChangeArrowheads="1" noTextEdit="1"/>
          </p:cNvSpPr>
          <p:nvPr>
            <p:ph type="sldImg"/>
          </p:nvPr>
        </p:nvSpPr>
        <p:spPr>
          <a:xfrm>
            <a:off x="1144588" y="685800"/>
            <a:ext cx="4572000" cy="3429000"/>
          </a:xfrm>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2CCB2-C990-4A6A-86E9-53A1688F6734}" type="slidenum">
              <a:rPr lang="en-AU"/>
              <a:pPr/>
              <a:t>39</a:t>
            </a:fld>
            <a:endParaRPr lang="en-AU"/>
          </a:p>
        </p:txBody>
      </p:sp>
      <p:sp>
        <p:nvSpPr>
          <p:cNvPr id="188418" name="Rectangle 2"/>
          <p:cNvSpPr>
            <a:spLocks noGrp="1" noRot="1" noChangeAspect="1" noChangeArrowheads="1" noTextEdit="1"/>
          </p:cNvSpPr>
          <p:nvPr>
            <p:ph type="sldImg"/>
          </p:nvPr>
        </p:nvSpPr>
        <p:spPr>
          <a:xfrm>
            <a:off x="1144588" y="685800"/>
            <a:ext cx="4572000" cy="3429000"/>
          </a:xfrm>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761182-40A3-479B-A569-98964482005E}" type="slidenum">
              <a:rPr lang="en-AU"/>
              <a:pPr/>
              <a:t>40</a:t>
            </a:fld>
            <a:endParaRPr lang="en-AU"/>
          </a:p>
        </p:txBody>
      </p:sp>
      <p:sp>
        <p:nvSpPr>
          <p:cNvPr id="190466" name="Rectangle 2"/>
          <p:cNvSpPr>
            <a:spLocks noGrp="1" noRot="1" noChangeAspect="1" noChangeArrowheads="1" noTextEdit="1"/>
          </p:cNvSpPr>
          <p:nvPr>
            <p:ph type="sldImg"/>
          </p:nvPr>
        </p:nvSpPr>
        <p:spPr>
          <a:xfrm>
            <a:off x="1144588" y="685800"/>
            <a:ext cx="4572000" cy="3429000"/>
          </a:xfrm>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2037CC-871D-44D5-A472-FFE8E0DB66A4}" type="slidenum">
              <a:rPr lang="en-AU"/>
              <a:pPr/>
              <a:t>41</a:t>
            </a:fld>
            <a:endParaRPr lang="en-AU"/>
          </a:p>
        </p:txBody>
      </p:sp>
      <p:sp>
        <p:nvSpPr>
          <p:cNvPr id="192514" name="Rectangle 2"/>
          <p:cNvSpPr>
            <a:spLocks noGrp="1" noRot="1" noChangeAspect="1" noChangeArrowheads="1" noTextEdit="1"/>
          </p:cNvSpPr>
          <p:nvPr>
            <p:ph type="sldImg"/>
          </p:nvPr>
        </p:nvSpPr>
        <p:spPr>
          <a:xfrm>
            <a:off x="1144588" y="685800"/>
            <a:ext cx="4572000" cy="3429000"/>
          </a:xfrm>
          <a:ln/>
        </p:spPr>
      </p:sp>
      <p:sp>
        <p:nvSpPr>
          <p:cNvPr id="192515" name="Rectangle 3"/>
          <p:cNvSpPr>
            <a:spLocks noGrp="1" noChangeArrowheads="1"/>
          </p:cNvSpPr>
          <p:nvPr>
            <p:ph type="body" idx="1"/>
          </p:nvPr>
        </p:nvSpPr>
        <p:spPr/>
        <p:txBody>
          <a:bodyPr/>
          <a:lstStyle/>
          <a:p>
            <a:pPr lvl="1">
              <a:lnSpc>
                <a:spcPct val="80000"/>
              </a:lnSpc>
            </a:pPr>
            <a:endParaRPr lang="en-US" sz="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55FF25-CCF4-4195-8209-91FDD45BD3F8}" type="slidenum">
              <a:rPr lang="en-AU"/>
              <a:pPr/>
              <a:t>42</a:t>
            </a:fld>
            <a:endParaRPr lang="en-AU"/>
          </a:p>
        </p:txBody>
      </p:sp>
      <p:sp>
        <p:nvSpPr>
          <p:cNvPr id="195586" name="Rectangle 2"/>
          <p:cNvSpPr>
            <a:spLocks noGrp="1" noRot="1" noChangeAspect="1" noChangeArrowheads="1" noTextEdit="1"/>
          </p:cNvSpPr>
          <p:nvPr>
            <p:ph type="sldImg"/>
          </p:nvPr>
        </p:nvSpPr>
        <p:spPr>
          <a:xfrm>
            <a:off x="1144588" y="685800"/>
            <a:ext cx="4572000" cy="3429000"/>
          </a:xfrm>
          <a:ln/>
        </p:spPr>
      </p:sp>
      <p:sp>
        <p:nvSpPr>
          <p:cNvPr id="195587" name="Rectangle 3"/>
          <p:cNvSpPr>
            <a:spLocks noGrp="1" noChangeArrowheads="1"/>
          </p:cNvSpPr>
          <p:nvPr>
            <p:ph type="body" idx="1"/>
          </p:nvPr>
        </p:nvSpPr>
        <p:spPr/>
        <p:txBody>
          <a:bodyPr/>
          <a:lstStyle/>
          <a:p>
            <a:endParaRPr lang="en-US"/>
          </a:p>
          <a:p>
            <a:r>
              <a:rPr lang="en-US" sz="1400"/>
              <a:t>	</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84D0D-AEF4-4D00-9A53-0C8C8A6560CC}" type="slidenum">
              <a:rPr lang="en-AU"/>
              <a:pPr/>
              <a:t>43</a:t>
            </a:fld>
            <a:endParaRPr lang="en-AU"/>
          </a:p>
        </p:txBody>
      </p:sp>
      <p:sp>
        <p:nvSpPr>
          <p:cNvPr id="199682" name="Rectangle 2"/>
          <p:cNvSpPr>
            <a:spLocks noGrp="1" noRot="1" noChangeAspect="1" noChangeArrowheads="1" noTextEdit="1"/>
          </p:cNvSpPr>
          <p:nvPr>
            <p:ph type="sldImg"/>
          </p:nvPr>
        </p:nvSpPr>
        <p:spPr>
          <a:xfrm>
            <a:off x="1144588" y="685800"/>
            <a:ext cx="4572000" cy="3429000"/>
          </a:xfrm>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ED34F-E10A-46B6-AB55-C34A5E56273E}" type="slidenum">
              <a:rPr lang="en-AU"/>
              <a:pPr/>
              <a:t>44</a:t>
            </a:fld>
            <a:endParaRPr lang="en-AU"/>
          </a:p>
        </p:txBody>
      </p:sp>
      <p:sp>
        <p:nvSpPr>
          <p:cNvPr id="205826" name="Rectangle 2"/>
          <p:cNvSpPr>
            <a:spLocks noGrp="1" noRot="1" noChangeAspect="1" noChangeArrowheads="1" noTextEdit="1"/>
          </p:cNvSpPr>
          <p:nvPr>
            <p:ph type="sldImg"/>
          </p:nvPr>
        </p:nvSpPr>
        <p:spPr>
          <a:xfrm>
            <a:off x="1144588" y="685800"/>
            <a:ext cx="4572000" cy="3429000"/>
          </a:xfrm>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7ADED-6A2F-462B-ADF6-C720615B91E2}" type="slidenum">
              <a:rPr lang="en-AU"/>
              <a:pPr/>
              <a:t>46</a:t>
            </a:fld>
            <a:endParaRPr lang="en-AU"/>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CT does not show new stroke, need MRI</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FF46A7-E1A0-4BAD-A2E3-F2669FD80B58}" type="slidenum">
              <a:rPr lang="en-AU"/>
              <a:pPr/>
              <a:t>47</a:t>
            </a:fld>
            <a:endParaRPr lang="en-AU"/>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D6EA7-2D69-494E-9D01-CB1AF456E465}" type="slidenum">
              <a:rPr lang="en-AU"/>
              <a:pPr/>
              <a:t>48</a:t>
            </a:fld>
            <a:endParaRPr lang="en-AU"/>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93C6CC-7F03-41BE-AD70-92B6239B20BA}" type="slidenum">
              <a:rPr lang="en-AU"/>
              <a:pPr/>
              <a:t>4</a:t>
            </a:fld>
            <a:endParaRPr lang="en-AU"/>
          </a:p>
        </p:txBody>
      </p:sp>
      <p:sp>
        <p:nvSpPr>
          <p:cNvPr id="94210" name="Rectangle 2"/>
          <p:cNvSpPr>
            <a:spLocks noGrp="1" noRot="1" noChangeAspect="1" noChangeArrowheads="1" noTextEdit="1"/>
          </p:cNvSpPr>
          <p:nvPr>
            <p:ph type="sldImg"/>
          </p:nvPr>
        </p:nvSpPr>
        <p:spPr>
          <a:xfrm>
            <a:off x="1144588" y="685800"/>
            <a:ext cx="4572000" cy="3429000"/>
          </a:xfrm>
          <a:ln/>
        </p:spPr>
      </p:sp>
      <p:sp>
        <p:nvSpPr>
          <p:cNvPr id="94211" name="Rectangle 3"/>
          <p:cNvSpPr>
            <a:spLocks noGrp="1" noChangeArrowheads="1"/>
          </p:cNvSpPr>
          <p:nvPr>
            <p:ph type="body" idx="1"/>
          </p:nvPr>
        </p:nvSpPr>
        <p:spPr/>
        <p:txBody>
          <a:bodyPr/>
          <a:lstStyle/>
          <a:p>
            <a:pPr>
              <a:lnSpc>
                <a:spcPct val="80000"/>
              </a:lnSpc>
            </a:pPr>
            <a:endParaRPr lang="en-US" sz="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78CBB-B89C-44EC-BB13-1D33BB08A40F}" type="slidenum">
              <a:rPr lang="en-AU"/>
              <a:pPr/>
              <a:t>15</a:t>
            </a:fld>
            <a:endParaRPr lang="en-AU"/>
          </a:p>
        </p:txBody>
      </p:sp>
      <p:sp>
        <p:nvSpPr>
          <p:cNvPr id="114690" name="Rectangle 2"/>
          <p:cNvSpPr>
            <a:spLocks noGrp="1" noRot="1" noChangeAspect="1" noChangeArrowheads="1" noTextEdit="1"/>
          </p:cNvSpPr>
          <p:nvPr>
            <p:ph type="sldImg"/>
          </p:nvPr>
        </p:nvSpPr>
        <p:spPr>
          <a:xfrm>
            <a:off x="1144588" y="685800"/>
            <a:ext cx="4572000" cy="3429000"/>
          </a:xfrm>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5FF9C-55D7-427D-B441-414DC6EDCF72}" type="slidenum">
              <a:rPr lang="en-AU"/>
              <a:pPr/>
              <a:t>16</a:t>
            </a:fld>
            <a:endParaRPr lang="en-AU"/>
          </a:p>
        </p:txBody>
      </p:sp>
      <p:sp>
        <p:nvSpPr>
          <p:cNvPr id="116738" name="Rectangle 2"/>
          <p:cNvSpPr>
            <a:spLocks noGrp="1" noRot="1" noChangeAspect="1" noChangeArrowheads="1" noTextEdit="1"/>
          </p:cNvSpPr>
          <p:nvPr>
            <p:ph type="sldImg"/>
          </p:nvPr>
        </p:nvSpPr>
        <p:spPr>
          <a:xfrm>
            <a:off x="1144588" y="685800"/>
            <a:ext cx="4572000" cy="3429000"/>
          </a:xfrm>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4D486-870D-4DEB-8352-DB3BDFB2C863}" type="slidenum">
              <a:rPr lang="en-AU"/>
              <a:pPr/>
              <a:t>17</a:t>
            </a:fld>
            <a:endParaRPr lang="en-AU"/>
          </a:p>
        </p:txBody>
      </p:sp>
      <p:sp>
        <p:nvSpPr>
          <p:cNvPr id="118786" name="Rectangle 2"/>
          <p:cNvSpPr>
            <a:spLocks noGrp="1" noRot="1" noChangeAspect="1" noChangeArrowheads="1" noTextEdit="1"/>
          </p:cNvSpPr>
          <p:nvPr>
            <p:ph type="sldImg"/>
          </p:nvPr>
        </p:nvSpPr>
        <p:spPr>
          <a:xfrm>
            <a:off x="1144588" y="685800"/>
            <a:ext cx="4572000" cy="3429000"/>
          </a:xfrm>
          <a:ln/>
        </p:spPr>
      </p:sp>
      <p:sp>
        <p:nvSpPr>
          <p:cNvPr id="118787" name="Rectangle 3"/>
          <p:cNvSpPr>
            <a:spLocks noGrp="1" noChangeArrowheads="1"/>
          </p:cNvSpPr>
          <p:nvPr>
            <p:ph type="body" idx="1"/>
          </p:nvPr>
        </p:nvSpPr>
        <p:spPr/>
        <p:txBody>
          <a:bodyPr/>
          <a:lstStyle/>
          <a:p>
            <a:pPr lvl="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6FF274-9C5C-4681-99F7-CAF983C2FF23}" type="slidenum">
              <a:rPr lang="en-AU"/>
              <a:pPr/>
              <a:t>18</a:t>
            </a:fld>
            <a:endParaRPr lang="en-AU"/>
          </a:p>
        </p:txBody>
      </p:sp>
      <p:sp>
        <p:nvSpPr>
          <p:cNvPr id="120834" name="Rectangle 2"/>
          <p:cNvSpPr>
            <a:spLocks noGrp="1" noRot="1" noChangeAspect="1" noChangeArrowheads="1" noTextEdit="1"/>
          </p:cNvSpPr>
          <p:nvPr>
            <p:ph type="sldImg"/>
          </p:nvPr>
        </p:nvSpPr>
        <p:spPr>
          <a:xfrm>
            <a:off x="1144588" y="685800"/>
            <a:ext cx="4572000" cy="3429000"/>
          </a:xfrm>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1AE7F-1F5B-46BB-B52C-3BC4EC52E52F}" type="slidenum">
              <a:rPr lang="en-AU"/>
              <a:pPr/>
              <a:t>19</a:t>
            </a:fld>
            <a:endParaRPr lang="en-AU"/>
          </a:p>
        </p:txBody>
      </p:sp>
      <p:sp>
        <p:nvSpPr>
          <p:cNvPr id="166914" name="Rectangle 2"/>
          <p:cNvSpPr>
            <a:spLocks noGrp="1" noRot="1" noChangeAspect="1" noChangeArrowheads="1" noTextEdit="1"/>
          </p:cNvSpPr>
          <p:nvPr>
            <p:ph type="sldImg"/>
          </p:nvPr>
        </p:nvSpPr>
        <p:spPr>
          <a:xfrm>
            <a:off x="1144588" y="685800"/>
            <a:ext cx="4572000" cy="3429000"/>
          </a:xfrm>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F77C9-030F-410C-8D52-2514F9635C88}" type="slidenum">
              <a:rPr lang="en-AU"/>
              <a:pPr/>
              <a:t>21</a:t>
            </a:fld>
            <a:endParaRPr lang="en-AU"/>
          </a:p>
        </p:txBody>
      </p:sp>
      <p:sp>
        <p:nvSpPr>
          <p:cNvPr id="173058" name="Rectangle 2"/>
          <p:cNvSpPr>
            <a:spLocks noGrp="1" noRot="1" noChangeAspect="1" noChangeArrowheads="1" noTextEdit="1"/>
          </p:cNvSpPr>
          <p:nvPr>
            <p:ph type="sldImg"/>
          </p:nvPr>
        </p:nvSpPr>
        <p:spPr>
          <a:xfrm>
            <a:off x="1144588" y="685800"/>
            <a:ext cx="4572000" cy="3429000"/>
          </a:xfrm>
          <a:ln/>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990600"/>
            <a:ext cx="7772400" cy="1371600"/>
          </a:xfrm>
        </p:spPr>
        <p:txBody>
          <a:bodyPr/>
          <a:lstStyle>
            <a:lvl1pPr>
              <a:defRPr sz="4000"/>
            </a:lvl1pPr>
          </a:lstStyle>
          <a:p>
            <a:r>
              <a:rPr lang="en-AU"/>
              <a:t>Click to edit Master title style</a:t>
            </a:r>
          </a:p>
        </p:txBody>
      </p:sp>
      <p:sp>
        <p:nvSpPr>
          <p:cNvPr id="409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AU"/>
              <a:t>Click to edit Master subtitle style</a:t>
            </a:r>
          </a:p>
        </p:txBody>
      </p:sp>
      <p:sp>
        <p:nvSpPr>
          <p:cNvPr id="4100" name="Rectangle 4"/>
          <p:cNvSpPr>
            <a:spLocks noGrp="1" noChangeArrowheads="1"/>
          </p:cNvSpPr>
          <p:nvPr>
            <p:ph type="dt" sz="half" idx="2"/>
          </p:nvPr>
        </p:nvSpPr>
        <p:spPr>
          <a:xfrm>
            <a:off x="685800" y="6248400"/>
            <a:ext cx="1905000" cy="457200"/>
          </a:xfrm>
        </p:spPr>
        <p:txBody>
          <a:bodyPr/>
          <a:lstStyle>
            <a:lvl1pPr>
              <a:defRPr/>
            </a:lvl1pPr>
          </a:lstStyle>
          <a:p>
            <a:endParaRPr lang="en-AU"/>
          </a:p>
        </p:txBody>
      </p:sp>
      <p:sp>
        <p:nvSpPr>
          <p:cNvPr id="4101" name="Rectangle 5"/>
          <p:cNvSpPr>
            <a:spLocks noGrp="1" noChangeArrowheads="1"/>
          </p:cNvSpPr>
          <p:nvPr>
            <p:ph type="ftr" sz="quarter" idx="3"/>
          </p:nvPr>
        </p:nvSpPr>
        <p:spPr>
          <a:xfrm>
            <a:off x="3124200" y="6248400"/>
            <a:ext cx="2895600" cy="457200"/>
          </a:xfrm>
        </p:spPr>
        <p:txBody>
          <a:bodyPr/>
          <a:lstStyle>
            <a:lvl1pPr>
              <a:defRPr/>
            </a:lvl1pPr>
          </a:lstStyle>
          <a:p>
            <a:endParaRPr lang="en-AU"/>
          </a:p>
        </p:txBody>
      </p:sp>
      <p:sp>
        <p:nvSpPr>
          <p:cNvPr id="4102" name="Rectangle 6"/>
          <p:cNvSpPr>
            <a:spLocks noGrp="1" noChangeArrowheads="1"/>
          </p:cNvSpPr>
          <p:nvPr>
            <p:ph type="sldNum" sz="quarter" idx="4"/>
          </p:nvPr>
        </p:nvSpPr>
        <p:spPr>
          <a:xfrm>
            <a:off x="6553200" y="6248400"/>
            <a:ext cx="1905000" cy="457200"/>
          </a:xfrm>
        </p:spPr>
        <p:txBody>
          <a:bodyPr/>
          <a:lstStyle>
            <a:lvl1pPr>
              <a:defRPr/>
            </a:lvl1pPr>
          </a:lstStyle>
          <a:p>
            <a:fld id="{EF52EE26-0BCC-4EEB-A85F-D2AD7D2D6156}" type="slidenum">
              <a:rPr lang="en-AU"/>
              <a:pPr/>
              <a:t>‹#›</a:t>
            </a:fld>
            <a:endParaRPr lang="en-AU"/>
          </a:p>
        </p:txBody>
      </p:sp>
      <p:sp>
        <p:nvSpPr>
          <p:cNvPr id="4103"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a:endParaRPr lang="en-US" sz="2400">
              <a:latin typeface="Times New Roman"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6D40A3AA-D986-4EFC-B84E-A126089FD599}" type="slidenum">
              <a:rPr lang="en-AU"/>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932FE6C9-DB64-4B59-95A0-7208EF67EC98}" type="slidenum">
              <a:rPr lang="en-AU"/>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AU"/>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AU"/>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fld id="{FA4D5BB4-AA35-465F-9783-17CC221D7DD4}" type="slidenum">
              <a:rPr lang="en-AU"/>
              <a:pPr/>
              <a:t>‹#›</a:t>
            </a:fld>
            <a:endParaRPr lang="en-A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3438" y="17526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3438" y="39624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1981200" cy="476250"/>
          </a:xfrm>
        </p:spPr>
        <p:txBody>
          <a:bodyPr/>
          <a:lstStyle>
            <a:lvl1pPr>
              <a:defRPr/>
            </a:lvl1pPr>
          </a:lstStyle>
          <a:p>
            <a:endParaRPr lang="en-AU"/>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AU"/>
          </a:p>
        </p:txBody>
      </p:sp>
      <p:sp>
        <p:nvSpPr>
          <p:cNvPr id="8" name="Slide Number Placeholder 7"/>
          <p:cNvSpPr>
            <a:spLocks noGrp="1"/>
          </p:cNvSpPr>
          <p:nvPr>
            <p:ph type="sldNum" sz="quarter" idx="12"/>
          </p:nvPr>
        </p:nvSpPr>
        <p:spPr>
          <a:xfrm>
            <a:off x="6553200" y="6245225"/>
            <a:ext cx="1981200" cy="476250"/>
          </a:xfrm>
        </p:spPr>
        <p:txBody>
          <a:bodyPr/>
          <a:lstStyle>
            <a:lvl1pPr>
              <a:defRPr/>
            </a:lvl1pPr>
          </a:lstStyle>
          <a:p>
            <a:fld id="{9793BC8C-6B5A-4691-B7D0-1D842A48CE7F}" type="slidenum">
              <a:rPr lang="en-AU"/>
              <a:pPr/>
              <a:t>‹#›</a:t>
            </a:fld>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7346" name="Group 2"/>
          <p:cNvGrpSpPr>
            <a:grpSpLocks/>
          </p:cNvGrpSpPr>
          <p:nvPr/>
        </p:nvGrpSpPr>
        <p:grpSpPr bwMode="auto">
          <a:xfrm>
            <a:off x="0" y="0"/>
            <a:ext cx="8458200" cy="5943600"/>
            <a:chOff x="0" y="0"/>
            <a:chExt cx="5328" cy="3744"/>
          </a:xfrm>
        </p:grpSpPr>
        <p:sp>
          <p:nvSpPr>
            <p:cNvPr id="57347"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57348"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endParaRPr lang="en-US"/>
            </a:p>
          </p:txBody>
        </p:sp>
      </p:grpSp>
      <p:sp>
        <p:nvSpPr>
          <p:cNvPr id="573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7350" name="Rectangle 6"/>
          <p:cNvSpPr>
            <a:spLocks noGrp="1" noChangeArrowheads="1"/>
          </p:cNvSpPr>
          <p:nvPr>
            <p:ph type="dt" sz="quarter" idx="2"/>
          </p:nvPr>
        </p:nvSpPr>
        <p:spPr/>
        <p:txBody>
          <a:bodyPr/>
          <a:lstStyle>
            <a:lvl1pPr>
              <a:defRPr/>
            </a:lvl1pPr>
          </a:lstStyle>
          <a:p>
            <a:endParaRPr lang="en-US"/>
          </a:p>
        </p:txBody>
      </p:sp>
      <p:sp>
        <p:nvSpPr>
          <p:cNvPr id="57351" name="Rectangle 7"/>
          <p:cNvSpPr>
            <a:spLocks noGrp="1" noChangeArrowheads="1"/>
          </p:cNvSpPr>
          <p:nvPr>
            <p:ph type="ftr" sz="quarter" idx="3"/>
          </p:nvPr>
        </p:nvSpPr>
        <p:spPr/>
        <p:txBody>
          <a:bodyPr/>
          <a:lstStyle>
            <a:lvl1pPr>
              <a:defRPr/>
            </a:lvl1pPr>
          </a:lstStyle>
          <a:p>
            <a:endParaRPr lang="en-US"/>
          </a:p>
        </p:txBody>
      </p:sp>
      <p:sp>
        <p:nvSpPr>
          <p:cNvPr id="57352" name="Rectangle 8"/>
          <p:cNvSpPr>
            <a:spLocks noGrp="1" noChangeArrowheads="1"/>
          </p:cNvSpPr>
          <p:nvPr>
            <p:ph type="sldNum" sz="quarter" idx="4"/>
          </p:nvPr>
        </p:nvSpPr>
        <p:spPr/>
        <p:txBody>
          <a:bodyPr/>
          <a:lstStyle>
            <a:lvl1pPr>
              <a:defRPr/>
            </a:lvl1pPr>
          </a:lstStyle>
          <a:p>
            <a:fld id="{B4524F96-96EF-4162-B72E-9BAE90D4B955}" type="slidenum">
              <a:rPr lang="en-US"/>
              <a:pPr/>
              <a:t>‹#›</a:t>
            </a:fld>
            <a:endParaRPr lang="en-US"/>
          </a:p>
        </p:txBody>
      </p:sp>
      <p:sp>
        <p:nvSpPr>
          <p:cNvPr id="573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7DBF99-A3E0-4DE9-AE4F-2F3473070F7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47DFF4-94E8-4FAC-804C-E0E7F35E2C4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8DC906-EB5C-4207-A5EB-4E5D7FFE2FFD}"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47797C3-135D-4C68-96C5-883D76086AA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386B59F-B78F-46BE-84D6-FFE8E47121C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29F2BFC5-9F84-41ED-8A0D-4288B5BF50DA}" type="slidenum">
              <a:rPr lang="en-AU"/>
              <a:pPr/>
              <a:t>‹#›</a:t>
            </a:fld>
            <a:endParaRPr lang="en-A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39349DD-4C84-4A69-9185-0AB444176B25}"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2F2F50-F838-4021-B00C-329EA4F3C212}"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007D4F-AB72-4D9B-9E5F-589412384C9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C225BE-ABB2-48F8-B947-C55161DC0ED7}"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7E956B-5AEE-448F-9818-68CD777C304B}"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0"/>
            <a:ext cx="8458200" cy="5943600"/>
            <a:chOff x="0" y="0"/>
            <a:chExt cx="5328" cy="3744"/>
          </a:xfrm>
        </p:grpSpPr>
        <p:sp>
          <p:nvSpPr>
            <p:cNvPr id="65539"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65540"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endParaRPr lang="en-US"/>
            </a:p>
          </p:txBody>
        </p:sp>
      </p:grpSp>
      <p:sp>
        <p:nvSpPr>
          <p:cNvPr id="6554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5542" name="Rectangle 6"/>
          <p:cNvSpPr>
            <a:spLocks noGrp="1" noChangeArrowheads="1"/>
          </p:cNvSpPr>
          <p:nvPr>
            <p:ph type="dt" sz="quarter" idx="2"/>
          </p:nvPr>
        </p:nvSpPr>
        <p:spPr/>
        <p:txBody>
          <a:bodyPr/>
          <a:lstStyle>
            <a:lvl1pPr>
              <a:defRPr/>
            </a:lvl1pPr>
          </a:lstStyle>
          <a:p>
            <a:endParaRPr lang="en-US"/>
          </a:p>
        </p:txBody>
      </p:sp>
      <p:sp>
        <p:nvSpPr>
          <p:cNvPr id="65543" name="Rectangle 7"/>
          <p:cNvSpPr>
            <a:spLocks noGrp="1" noChangeArrowheads="1"/>
          </p:cNvSpPr>
          <p:nvPr>
            <p:ph type="ftr" sz="quarter" idx="3"/>
          </p:nvPr>
        </p:nvSpPr>
        <p:spPr/>
        <p:txBody>
          <a:bodyPr/>
          <a:lstStyle>
            <a:lvl1pPr>
              <a:defRPr/>
            </a:lvl1pPr>
          </a:lstStyle>
          <a:p>
            <a:endParaRPr lang="en-US"/>
          </a:p>
        </p:txBody>
      </p:sp>
      <p:sp>
        <p:nvSpPr>
          <p:cNvPr id="65544" name="Rectangle 8"/>
          <p:cNvSpPr>
            <a:spLocks noGrp="1" noChangeArrowheads="1"/>
          </p:cNvSpPr>
          <p:nvPr>
            <p:ph type="sldNum" sz="quarter" idx="4"/>
          </p:nvPr>
        </p:nvSpPr>
        <p:spPr/>
        <p:txBody>
          <a:bodyPr/>
          <a:lstStyle>
            <a:lvl1pPr>
              <a:defRPr/>
            </a:lvl1pPr>
          </a:lstStyle>
          <a:p>
            <a:fld id="{ADE0D8C2-5D2A-4AD1-B876-F92F6848BAA1}" type="slidenum">
              <a:rPr lang="en-US"/>
              <a:pPr/>
              <a:t>‹#›</a:t>
            </a:fld>
            <a:endParaRPr lang="en-US"/>
          </a:p>
        </p:txBody>
      </p:sp>
      <p:sp>
        <p:nvSpPr>
          <p:cNvPr id="6554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9AC071-6022-49BA-9480-8C5FA06203FA}"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35DDF8-5D88-45AE-BD9C-09E91CE25213}"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4E1CDA-75EC-4051-BDF3-C1071B9F7CC6}"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B6764F6-6FC8-455C-9420-76612E48670E}"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B8F0391-CE80-466C-903C-493EEFD8850B}" type="slidenum">
              <a:rPr lang="en-AU"/>
              <a:pPr/>
              <a:t>‹#›</a:t>
            </a:fld>
            <a:endParaRPr lang="en-A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623CEA6-0697-4E02-972B-F9D489BFF198}"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B3097DA-1CDC-4152-8146-E6A1973A2114}"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7555376-6203-401C-A2AC-199B546C90F2}"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A02EE0-F9CA-41FB-80C4-749B6702F3BC}"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266ADE-2E11-4CA6-BFC6-3425DEE5C4A7}"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586D5E-16D6-43E6-971A-393E661F732B}"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D3EF8F-13E5-4BFB-B9C1-61B78CEDB6A4}"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1BB0E0-DC35-4C17-94AF-21504968D2F8}"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E5346C-CF6E-42EA-AD55-127D4A412E1F}"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C23BC1-AC85-4100-92C0-EB27C1040EC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93C23160-1ACA-4B3F-9B56-F45EDC1CEDC8}" type="slidenum">
              <a:rPr lang="en-AU"/>
              <a:pPr/>
              <a:t>‹#›</a:t>
            </a:fld>
            <a:endParaRPr lang="en-A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9243495-A83E-443C-847E-E9DA98FC7D85}"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94ED7AE-6FA6-43A6-ACF9-F64798874F89}"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47A9652-84E5-4489-AD25-36ECB8D64D18}"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543412-C103-4169-8A9B-C6E5E458E179}"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8F34C31-CEBE-494A-9686-8E505FB0A703}"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555DA1-DCD3-4031-B1FB-DF3A5685AF84}"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B44B2D-57E4-4D2B-806A-AE068762DB97}"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8066" name="Group 2"/>
          <p:cNvGrpSpPr>
            <a:grpSpLocks/>
          </p:cNvGrpSpPr>
          <p:nvPr/>
        </p:nvGrpSpPr>
        <p:grpSpPr bwMode="auto">
          <a:xfrm>
            <a:off x="0" y="0"/>
            <a:ext cx="9144000" cy="6858000"/>
            <a:chOff x="0" y="0"/>
            <a:chExt cx="5760" cy="4320"/>
          </a:xfrm>
        </p:grpSpPr>
        <p:sp>
          <p:nvSpPr>
            <p:cNvPr id="88067"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en-US" sz="2400">
                <a:latin typeface="Times New Roman" pitchFamily="18" charset="0"/>
              </a:endParaRPr>
            </a:p>
          </p:txBody>
        </p:sp>
        <p:sp>
          <p:nvSpPr>
            <p:cNvPr id="88068"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a:endParaRPr lang="en-US" sz="2400">
                <a:latin typeface="Times New Roman" pitchFamily="18" charset="0"/>
              </a:endParaRPr>
            </a:p>
          </p:txBody>
        </p:sp>
        <p:grpSp>
          <p:nvGrpSpPr>
            <p:cNvPr id="88069" name="Group 5"/>
            <p:cNvGrpSpPr>
              <a:grpSpLocks/>
            </p:cNvGrpSpPr>
            <p:nvPr/>
          </p:nvGrpSpPr>
          <p:grpSpPr bwMode="auto">
            <a:xfrm>
              <a:off x="0" y="672"/>
              <a:ext cx="1806" cy="1989"/>
              <a:chOff x="0" y="672"/>
              <a:chExt cx="1806" cy="1989"/>
            </a:xfrm>
          </p:grpSpPr>
          <p:sp>
            <p:nvSpPr>
              <p:cNvPr id="88070"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a:endParaRPr lang="en-US" sz="2400">
                  <a:latin typeface="Times New Roman" pitchFamily="18" charset="0"/>
                </a:endParaRPr>
              </a:p>
            </p:txBody>
          </p:sp>
          <p:sp>
            <p:nvSpPr>
              <p:cNvPr id="88071"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a:endParaRPr lang="en-US" sz="2400">
                  <a:latin typeface="Times New Roman" pitchFamily="18" charset="0"/>
                </a:endParaRPr>
              </a:p>
            </p:txBody>
          </p:sp>
          <p:sp>
            <p:nvSpPr>
              <p:cNvPr id="88072"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a:endParaRPr lang="en-US" sz="2400">
                  <a:latin typeface="Times New Roman" pitchFamily="18" charset="0"/>
                </a:endParaRPr>
              </a:p>
            </p:txBody>
          </p:sp>
          <p:sp>
            <p:nvSpPr>
              <p:cNvPr id="88073"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a:endParaRPr lang="en-US" sz="2400">
                  <a:latin typeface="Times New Roman" pitchFamily="18" charset="0"/>
                </a:endParaRPr>
              </a:p>
            </p:txBody>
          </p:sp>
          <p:sp>
            <p:nvSpPr>
              <p:cNvPr id="88074"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a:endParaRPr lang="en-US" sz="2400">
                  <a:latin typeface="Times New Roman" pitchFamily="18" charset="0"/>
                </a:endParaRPr>
              </a:p>
            </p:txBody>
          </p:sp>
          <p:sp>
            <p:nvSpPr>
              <p:cNvPr id="88075"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a:endParaRPr lang="en-US" sz="2400">
                  <a:latin typeface="Times New Roman" pitchFamily="18" charset="0"/>
                </a:endParaRPr>
              </a:p>
            </p:txBody>
          </p:sp>
          <p:sp>
            <p:nvSpPr>
              <p:cNvPr id="88076"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a:endParaRPr lang="en-US" sz="2400">
                  <a:latin typeface="Times New Roman" pitchFamily="18" charset="0"/>
                </a:endParaRPr>
              </a:p>
            </p:txBody>
          </p:sp>
          <p:sp>
            <p:nvSpPr>
              <p:cNvPr id="88077"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a:endParaRPr lang="en-US" sz="2400">
                  <a:latin typeface="Times New Roman" pitchFamily="18" charset="0"/>
                </a:endParaRPr>
              </a:p>
            </p:txBody>
          </p:sp>
          <p:sp>
            <p:nvSpPr>
              <p:cNvPr id="88078"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a:endParaRPr lang="en-US" sz="2400">
                  <a:latin typeface="Times New Roman" pitchFamily="18" charset="0"/>
                </a:endParaRPr>
              </a:p>
            </p:txBody>
          </p:sp>
          <p:sp>
            <p:nvSpPr>
              <p:cNvPr id="88079"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a:endParaRPr lang="en-US" sz="2400">
                  <a:latin typeface="Times New Roman" pitchFamily="18" charset="0"/>
                </a:endParaRPr>
              </a:p>
            </p:txBody>
          </p:sp>
        </p:grpSp>
      </p:grpSp>
      <p:sp>
        <p:nvSpPr>
          <p:cNvPr id="88080" name="Rectangle 16"/>
          <p:cNvSpPr>
            <a:spLocks noGrp="1" noChangeArrowheads="1"/>
          </p:cNvSpPr>
          <p:nvPr>
            <p:ph type="dt" sz="half" idx="2"/>
          </p:nvPr>
        </p:nvSpPr>
        <p:spPr>
          <a:xfrm>
            <a:off x="457200" y="6248400"/>
            <a:ext cx="2133600" cy="457200"/>
          </a:xfrm>
        </p:spPr>
        <p:txBody>
          <a:bodyPr/>
          <a:lstStyle>
            <a:lvl1pPr>
              <a:defRPr/>
            </a:lvl1pPr>
          </a:lstStyle>
          <a:p>
            <a:endParaRPr lang="en-US"/>
          </a:p>
        </p:txBody>
      </p:sp>
      <p:sp>
        <p:nvSpPr>
          <p:cNvPr id="88081" name="Rectangle 17"/>
          <p:cNvSpPr>
            <a:spLocks noGrp="1" noChangeArrowheads="1"/>
          </p:cNvSpPr>
          <p:nvPr>
            <p:ph type="ftr" sz="quarter" idx="3"/>
          </p:nvPr>
        </p:nvSpPr>
        <p:spPr/>
        <p:txBody>
          <a:bodyPr/>
          <a:lstStyle>
            <a:lvl1pPr>
              <a:defRPr/>
            </a:lvl1pPr>
          </a:lstStyle>
          <a:p>
            <a:endParaRPr lang="en-US"/>
          </a:p>
        </p:txBody>
      </p:sp>
      <p:sp>
        <p:nvSpPr>
          <p:cNvPr id="88082" name="Rectangle 18"/>
          <p:cNvSpPr>
            <a:spLocks noGrp="1" noChangeArrowheads="1"/>
          </p:cNvSpPr>
          <p:nvPr>
            <p:ph type="sldNum" sz="quarter" idx="4"/>
          </p:nvPr>
        </p:nvSpPr>
        <p:spPr/>
        <p:txBody>
          <a:bodyPr/>
          <a:lstStyle>
            <a:lvl1pPr>
              <a:defRPr/>
            </a:lvl1pPr>
          </a:lstStyle>
          <a:p>
            <a:fld id="{AE78B40B-8145-4D79-872F-D95512460323}" type="slidenum">
              <a:rPr lang="en-US"/>
              <a:pPr/>
              <a:t>‹#›</a:t>
            </a:fld>
            <a:endParaRPr lang="en-US"/>
          </a:p>
        </p:txBody>
      </p:sp>
      <p:sp>
        <p:nvSpPr>
          <p:cNvPr id="8808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808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742E4963-680C-4501-A39C-95E9C5B1653B}"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FDFBBBE7-EEEB-465A-9BE8-ACA827AAE0D1}"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48108ADC-96E9-4B30-BF7C-EFEAC87F7050}" type="slidenum">
              <a:rPr lang="en-AU"/>
              <a:pPr/>
              <a:t>‹#›</a:t>
            </a:fld>
            <a:endParaRPr lang="en-A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3F838D3C-0373-4923-BA68-A734CB8B7E0A}"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D193AED1-E30A-429E-BE2A-81040EDA1DBD}"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F2E72E6B-2368-4A09-B9C4-973CFEA8F359}"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85725538-172A-435C-94D7-DF2FB0576076}"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61F581E4-BF99-4DCC-A34E-CAD9DD6E3F44}"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9E5B3D80-6454-4A55-98BC-037D0224E43E}"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F97EA09-4DBB-4681-9B8F-241186A1CCF4}"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0CCA8C51-DCBE-48FC-A9F4-EB3BBFAF8EF5}"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7E4482D6-8319-46C6-BB95-FDA480C45C4D}" type="slidenum">
              <a:rPr lang="en-US"/>
              <a:pPr/>
              <a:t>‹#›</a:t>
            </a:fld>
            <a:endParaRPr lang="en-US"/>
          </a:p>
        </p:txBody>
      </p:sp>
      <p:sp>
        <p:nvSpPr>
          <p:cNvPr id="8" name="Date Placeholder 7"/>
          <p:cNvSpPr>
            <a:spLocks noGrp="1"/>
          </p:cNvSpPr>
          <p:nvPr>
            <p:ph type="dt" sz="half" idx="12"/>
          </p:nvPr>
        </p:nvSpPr>
        <p:spPr>
          <a:xfrm>
            <a:off x="457200" y="6245225"/>
            <a:ext cx="2133600" cy="476250"/>
          </a:xfrm>
        </p:spPr>
        <p:txBody>
          <a:bodyPr/>
          <a:lstStyle>
            <a:lvl1pPr>
              <a:defRPr/>
            </a:lvl1pPr>
          </a:lstStyle>
          <a:p>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E136B181-B170-416E-A20F-49F3F12F2B48}" type="slidenum">
              <a:rPr lang="en-US"/>
              <a:pPr/>
              <a:t>‹#›</a:t>
            </a:fld>
            <a:endParaRPr lang="en-US"/>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05BBA9A4-EE09-4F29-A22B-6735346714C8}" type="slidenum">
              <a:rPr lang="en-AU"/>
              <a:pPr/>
              <a:t>‹#›</a:t>
            </a:fld>
            <a:endParaRPr lang="en-A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22775369-9B2A-4399-A092-812FC959960D}" type="slidenum">
              <a:rPr lang="en-US"/>
              <a:pPr/>
              <a:t>‹#›</a:t>
            </a:fld>
            <a:endParaRPr lang="en-US"/>
          </a:p>
        </p:txBody>
      </p:sp>
      <p:sp>
        <p:nvSpPr>
          <p:cNvPr id="8" name="Date Placeholder 7"/>
          <p:cNvSpPr>
            <a:spLocks noGrp="1"/>
          </p:cNvSpPr>
          <p:nvPr>
            <p:ph type="dt" sz="half" idx="12"/>
          </p:nvPr>
        </p:nvSpPr>
        <p:spPr>
          <a:xfrm>
            <a:off x="457200" y="6245225"/>
            <a:ext cx="2133600" cy="476250"/>
          </a:xfrm>
        </p:spPr>
        <p:txBody>
          <a:bodyPr/>
          <a:lstStyle>
            <a:lvl1pPr>
              <a:defRPr/>
            </a:lvl1pPr>
          </a:lstStyle>
          <a:p>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266EBCE-27BB-4E87-8B21-CD3DFB91951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D10173D2-E4DA-47BC-9617-97EA34298D70}"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C3E1273-6B18-4720-9809-3129E8AF8EB7}"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3FF7ADB-3F48-4ECF-8DC6-CDE507B80362}"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0BB67839-4BF2-42F8-9E7C-64DBFA3FB89D}"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75E868E-D2C0-47A4-812B-A0F9DF87225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02E8ED7A-1C3C-4E83-9AB5-14FAB4B1021E}"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DBACBA6-FE62-4A6B-8E93-44C8B6A64279}"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FF3A035-1311-4388-A457-7F05A3049F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1DEAC546-3656-4451-BEB6-FCD7E451DFBC}" type="slidenum">
              <a:rPr lang="en-AU"/>
              <a:pPr/>
              <a:t>‹#›</a:t>
            </a:fld>
            <a:endParaRPr lang="en-A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740FCC2-B9D7-4BE9-A28F-053E097DE27E}"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228600"/>
            <a:ext cx="203835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965825"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C203880-E4B2-403C-B8FB-B875E37569E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26ADAF5-FAC7-4770-8E25-033F88FA2FE2}"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68F4B6F-EDCD-42E0-A4AB-5FA7139B9835}"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BB48DCA-BE3F-400B-B473-91FDD36002EF}"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3087823-9DCA-4C05-B8D7-F792A7C7CFBD}"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842A9F84-5121-4580-B5DB-C62485C2296D}"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F774F56B-1369-4B05-9804-070BE0415EA7}"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1509F1C0-F6AD-4E66-AA08-CA2A48F7E367}"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0D54E29-1F98-437C-819A-2D4625389BB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AA93D7C2-842C-4C48-9F0B-FB593D78FE38}" type="slidenum">
              <a:rPr lang="en-AU"/>
              <a:pPr/>
              <a:t>‹#›</a:t>
            </a:fld>
            <a:endParaRPr lang="en-A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EEF6643-0F1A-4B07-8C4F-1CBB8898510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F1183CAE-15DE-400A-B8C5-A67CD218FA3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228600"/>
            <a:ext cx="203835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965825"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11642D6-4F80-411C-B4BA-5218D0556B9E}"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lstStyle/>
          <a:p>
            <a:r>
              <a:rPr lang="en-US"/>
              <a:t>Click to edit Master title style</a:t>
            </a:r>
          </a:p>
        </p:txBody>
      </p:sp>
      <p:sp>
        <p:nvSpPr>
          <p:cNvPr id="3" name="Text Placeholder 2"/>
          <p:cNvSpPr>
            <a:spLocks noGrp="1"/>
          </p:cNvSpPr>
          <p:nvPr>
            <p:ph type="body" sz="half" idx="1"/>
          </p:nvPr>
        </p:nvSpPr>
        <p:spPr>
          <a:xfrm>
            <a:off x="612775" y="1600200"/>
            <a:ext cx="40005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5675" y="1600200"/>
            <a:ext cx="40005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65675" y="3938588"/>
            <a:ext cx="40005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pPr>
              <a:defRPr/>
            </a:pPr>
            <a:fld id="{1575C30E-4112-4DD2-AFCE-BA0A79F7D17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1690F37A-AC85-4B98-8774-CC3A6B295A69}" type="slidenum">
              <a:rPr lang="en-AU"/>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3075"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07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lgn="l"/>
            <a:endParaRPr lang="en-US" sz="2400">
              <a:latin typeface="Times New Roman" pitchFamily="18" charset="0"/>
            </a:endParaRPr>
          </a:p>
        </p:txBody>
      </p:sp>
      <p:sp>
        <p:nvSpPr>
          <p:cNvPr id="307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endParaRPr lang="en-US"/>
          </a:p>
        </p:txBody>
      </p:sp>
      <p:sp>
        <p:nvSpPr>
          <p:cNvPr id="307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AU"/>
          </a:p>
        </p:txBody>
      </p:sp>
      <p:sp>
        <p:nvSpPr>
          <p:cNvPr id="307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308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C1F2079F-159E-47A5-AE74-0AD081451A0F}"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365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747" r:id="rId12"/>
    <p:sldLayoutId id="2147483750" r:id="rId13"/>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cs typeface="Arial" charset="0"/>
        </a:defRPr>
      </a:lvl2pPr>
      <a:lvl3pPr algn="l" rtl="0" fontAlgn="base">
        <a:spcBef>
          <a:spcPct val="0"/>
        </a:spcBef>
        <a:spcAft>
          <a:spcPct val="0"/>
        </a:spcAft>
        <a:defRPr sz="3800">
          <a:solidFill>
            <a:schemeClr val="tx2"/>
          </a:solidFill>
          <a:latin typeface="Verdana" pitchFamily="34" charset="0"/>
          <a:cs typeface="Arial" charset="0"/>
        </a:defRPr>
      </a:lvl3pPr>
      <a:lvl4pPr algn="l" rtl="0" fontAlgn="base">
        <a:spcBef>
          <a:spcPct val="0"/>
        </a:spcBef>
        <a:spcAft>
          <a:spcPct val="0"/>
        </a:spcAft>
        <a:defRPr sz="3800">
          <a:solidFill>
            <a:schemeClr val="tx2"/>
          </a:solidFill>
          <a:latin typeface="Verdana" pitchFamily="34" charset="0"/>
          <a:cs typeface="Arial" charset="0"/>
        </a:defRPr>
      </a:lvl4pPr>
      <a:lvl5pPr algn="l" rtl="0" fontAlgn="base">
        <a:spcBef>
          <a:spcPct val="0"/>
        </a:spcBef>
        <a:spcAft>
          <a:spcPct val="0"/>
        </a:spcAft>
        <a:defRPr sz="3800">
          <a:solidFill>
            <a:schemeClr val="tx2"/>
          </a:solidFill>
          <a:latin typeface="Verdana" pitchFamily="34" charset="0"/>
          <a:cs typeface="Arial" charset="0"/>
        </a:defRPr>
      </a:lvl5pPr>
      <a:lvl6pPr marL="457200" algn="l" rtl="0" fontAlgn="base">
        <a:spcBef>
          <a:spcPct val="0"/>
        </a:spcBef>
        <a:spcAft>
          <a:spcPct val="0"/>
        </a:spcAft>
        <a:defRPr sz="3800">
          <a:solidFill>
            <a:schemeClr val="tx2"/>
          </a:solidFill>
          <a:latin typeface="Verdana" pitchFamily="34" charset="0"/>
          <a:cs typeface="Arial" charset="0"/>
        </a:defRPr>
      </a:lvl6pPr>
      <a:lvl7pPr marL="914400" algn="l" rtl="0" fontAlgn="base">
        <a:spcBef>
          <a:spcPct val="0"/>
        </a:spcBef>
        <a:spcAft>
          <a:spcPct val="0"/>
        </a:spcAft>
        <a:defRPr sz="3800">
          <a:solidFill>
            <a:schemeClr val="tx2"/>
          </a:solidFill>
          <a:latin typeface="Verdana" pitchFamily="34" charset="0"/>
          <a:cs typeface="Arial" charset="0"/>
        </a:defRPr>
      </a:lvl7pPr>
      <a:lvl8pPr marL="1371600" algn="l" rtl="0" fontAlgn="base">
        <a:spcBef>
          <a:spcPct val="0"/>
        </a:spcBef>
        <a:spcAft>
          <a:spcPct val="0"/>
        </a:spcAft>
        <a:defRPr sz="3800">
          <a:solidFill>
            <a:schemeClr val="tx2"/>
          </a:solidFill>
          <a:latin typeface="Verdana" pitchFamily="34" charset="0"/>
          <a:cs typeface="Arial" charset="0"/>
        </a:defRPr>
      </a:lvl8pPr>
      <a:lvl9pPr marL="1828800" algn="l" rtl="0" fontAlgn="base">
        <a:spcBef>
          <a:spcPct val="0"/>
        </a:spcBef>
        <a:spcAft>
          <a:spcPct val="0"/>
        </a:spcAft>
        <a:defRPr sz="3800">
          <a:solidFill>
            <a:schemeClr val="tx2"/>
          </a:solidFill>
          <a:latin typeface="Verdana" pitchFamily="34" charset="0"/>
          <a:cs typeface="Arial"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7242175" cy="1981200"/>
            <a:chOff x="0" y="0"/>
            <a:chExt cx="4562" cy="1248"/>
          </a:xfrm>
        </p:grpSpPr>
        <p:sp>
          <p:nvSpPr>
            <p:cNvPr id="563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endParaRPr lang="en-US"/>
            </a:p>
          </p:txBody>
        </p:sp>
        <p:sp>
          <p:nvSpPr>
            <p:cNvPr id="563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grpSp>
      <p:sp>
        <p:nvSpPr>
          <p:cNvPr id="563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mn-lt"/>
              </a:defRPr>
            </a:lvl1pPr>
          </a:lstStyle>
          <a:p>
            <a:endParaRPr lang="en-US"/>
          </a:p>
        </p:txBody>
      </p:sp>
      <p:sp>
        <p:nvSpPr>
          <p:cNvPr id="563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p>
        </p:txBody>
      </p:sp>
      <p:sp>
        <p:nvSpPr>
          <p:cNvPr id="563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2C253FF9-1E6A-4159-9D38-C82F729AD49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33CC"/>
            </a:gs>
            <a:gs pos="100000">
              <a:srgbClr val="000099"/>
            </a:gs>
          </a:gsLst>
          <a:lin ang="5400000" scaled="1"/>
        </a:gra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6451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endParaRPr lang="en-US"/>
            </a:p>
          </p:txBody>
        </p:sp>
        <p:sp>
          <p:nvSpPr>
            <p:cNvPr id="6451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grpSp>
      <p:sp>
        <p:nvSpPr>
          <p:cNvPr id="6451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mn-lt"/>
              </a:defRPr>
            </a:lvl1pPr>
          </a:lstStyle>
          <a:p>
            <a:endParaRPr lang="en-US"/>
          </a:p>
        </p:txBody>
      </p:sp>
      <p:sp>
        <p:nvSpPr>
          <p:cNvPr id="6452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p>
        </p:txBody>
      </p:sp>
      <p:sp>
        <p:nvSpPr>
          <p:cNvPr id="6452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CFC2CF8E-1975-4977-8DBA-ED59F0AA567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5"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p>
        </p:txBody>
      </p:sp>
      <p:sp>
        <p:nvSpPr>
          <p:cNvPr id="7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EE5CDE8-C35A-4FE6-BD6A-8FA5FE0253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charset="0"/>
        </a:defRPr>
      </a:lvl2pPr>
      <a:lvl3pPr algn="ctr" rtl="0" fontAlgn="base">
        <a:spcBef>
          <a:spcPct val="0"/>
        </a:spcBef>
        <a:spcAft>
          <a:spcPct val="0"/>
        </a:spcAft>
        <a:defRPr sz="4400">
          <a:solidFill>
            <a:schemeClr val="tx2"/>
          </a:solidFill>
          <a:latin typeface="Times New Roman" pitchFamily="18" charset="0"/>
          <a:cs typeface="Arial" charset="0"/>
        </a:defRPr>
      </a:lvl3pPr>
      <a:lvl4pPr algn="ctr" rtl="0" fontAlgn="base">
        <a:spcBef>
          <a:spcPct val="0"/>
        </a:spcBef>
        <a:spcAft>
          <a:spcPct val="0"/>
        </a:spcAft>
        <a:defRPr sz="4400">
          <a:solidFill>
            <a:schemeClr val="tx2"/>
          </a:solidFill>
          <a:latin typeface="Times New Roman" pitchFamily="18" charset="0"/>
          <a:cs typeface="Arial" charset="0"/>
        </a:defRPr>
      </a:lvl4pPr>
      <a:lvl5pPr algn="ctr" rtl="0" fontAlgn="base">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defRPr>
            </a:lvl1pPr>
          </a:lstStyle>
          <a:p>
            <a:endParaRPr lang="en-US"/>
          </a:p>
        </p:txBody>
      </p:sp>
      <p:sp>
        <p:nvSpPr>
          <p:cNvPr id="8704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fld id="{01D84819-A261-4E85-A801-B6B7619C5616}" type="slidenum">
              <a:rPr lang="en-US"/>
              <a:pPr/>
              <a:t>‹#›</a:t>
            </a:fld>
            <a:endParaRPr lang="en-US"/>
          </a:p>
        </p:txBody>
      </p:sp>
      <p:grpSp>
        <p:nvGrpSpPr>
          <p:cNvPr id="87044" name="Group 4"/>
          <p:cNvGrpSpPr>
            <a:grpSpLocks/>
          </p:cNvGrpSpPr>
          <p:nvPr/>
        </p:nvGrpSpPr>
        <p:grpSpPr bwMode="auto">
          <a:xfrm>
            <a:off x="0" y="0"/>
            <a:ext cx="9144000" cy="546100"/>
            <a:chOff x="0" y="0"/>
            <a:chExt cx="5760" cy="344"/>
          </a:xfrm>
        </p:grpSpPr>
        <p:sp>
          <p:nvSpPr>
            <p:cNvPr id="8704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en-US" sz="2400">
                <a:latin typeface="Times New Roman" pitchFamily="18" charset="0"/>
              </a:endParaRPr>
            </a:p>
          </p:txBody>
        </p:sp>
        <p:sp>
          <p:nvSpPr>
            <p:cNvPr id="8704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lgn="l"/>
              <a:endParaRPr lang="en-US" sz="2400">
                <a:latin typeface="Times New Roman" pitchFamily="18" charset="0"/>
              </a:endParaRPr>
            </a:p>
          </p:txBody>
        </p:sp>
        <p:sp>
          <p:nvSpPr>
            <p:cNvPr id="8704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lgn="l"/>
              <a:endParaRPr lang="en-US">
                <a:solidFill>
                  <a:schemeClr val="hlink"/>
                </a:solidFill>
                <a:latin typeface="Arial" charset="0"/>
              </a:endParaRPr>
            </a:p>
          </p:txBody>
        </p:sp>
        <p:sp>
          <p:nvSpPr>
            <p:cNvPr id="8704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lgn="l"/>
              <a:endParaRPr lang="en-US">
                <a:solidFill>
                  <a:schemeClr val="hlink"/>
                </a:solidFill>
                <a:latin typeface="Arial" charset="0"/>
              </a:endParaRPr>
            </a:p>
          </p:txBody>
        </p:sp>
        <p:sp>
          <p:nvSpPr>
            <p:cNvPr id="8704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lgn="l"/>
              <a:endParaRPr lang="en-US">
                <a:solidFill>
                  <a:schemeClr val="accent2"/>
                </a:solidFill>
                <a:latin typeface="Arial" charset="0"/>
              </a:endParaRPr>
            </a:p>
          </p:txBody>
        </p:sp>
        <p:sp>
          <p:nvSpPr>
            <p:cNvPr id="8705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lgn="l"/>
              <a:endParaRPr lang="en-US">
                <a:solidFill>
                  <a:schemeClr val="hlink"/>
                </a:solidFill>
                <a:latin typeface="Arial" charset="0"/>
              </a:endParaRPr>
            </a:p>
          </p:txBody>
        </p:sp>
        <p:sp>
          <p:nvSpPr>
            <p:cNvPr id="8705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lgn="l"/>
              <a:endParaRPr lang="en-US" sz="2400">
                <a:latin typeface="Times New Roman" pitchFamily="18" charset="0"/>
              </a:endParaRPr>
            </a:p>
          </p:txBody>
        </p:sp>
        <p:sp>
          <p:nvSpPr>
            <p:cNvPr id="8705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lgn="l"/>
              <a:endParaRPr lang="en-US">
                <a:solidFill>
                  <a:schemeClr val="accent2"/>
                </a:solidFill>
                <a:latin typeface="Arial" charset="0"/>
              </a:endParaRPr>
            </a:p>
          </p:txBody>
        </p:sp>
        <p:sp>
          <p:nvSpPr>
            <p:cNvPr id="8705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lgn="l"/>
              <a:endParaRPr lang="en-US">
                <a:solidFill>
                  <a:schemeClr val="accent2"/>
                </a:solidFill>
                <a:latin typeface="Arial" charset="0"/>
              </a:endParaRPr>
            </a:p>
          </p:txBody>
        </p:sp>
      </p:grpSp>
      <p:sp>
        <p:nvSpPr>
          <p:cNvPr id="87054"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5"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n-lt"/>
              </a:defRPr>
            </a:lvl1pPr>
          </a:lstStyle>
          <a:p>
            <a:endParaRPr lang="en-US"/>
          </a:p>
        </p:txBody>
      </p:sp>
    </p:spTree>
  </p:cSld>
  <p:clrMap bg1="lt1" tx1="dk1" bg2="lt2" tx2="dk2" accent1="accent1" accent2="accent2" accent3="accent3" accent4="accent4" accent5="accent5" accent6="accent6" hlink="hlink" folHlink="folHlink"/>
  <p:sldLayoutIdLst>
    <p:sldLayoutId id="2147483658"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46" r:id="rId12"/>
    <p:sldLayoutId id="2147483748" r:id="rId13"/>
    <p:sldLayoutId id="2147483749" r:id="rId14"/>
  </p:sldLayoutIdLst>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cs typeface="Arial" charset="0"/>
        </a:defRPr>
      </a:lvl2pPr>
      <a:lvl3pPr algn="l" rtl="0" fontAlgn="base">
        <a:spcBef>
          <a:spcPct val="0"/>
        </a:spcBef>
        <a:spcAft>
          <a:spcPct val="0"/>
        </a:spcAft>
        <a:defRPr sz="4400">
          <a:solidFill>
            <a:schemeClr val="tx1"/>
          </a:solidFill>
          <a:latin typeface="Arial" charset="0"/>
          <a:cs typeface="Arial" charset="0"/>
        </a:defRPr>
      </a:lvl3pPr>
      <a:lvl4pPr algn="l" rtl="0" fontAlgn="base">
        <a:spcBef>
          <a:spcPct val="0"/>
        </a:spcBef>
        <a:spcAft>
          <a:spcPct val="0"/>
        </a:spcAft>
        <a:defRPr sz="4400">
          <a:solidFill>
            <a:schemeClr val="tx1"/>
          </a:solidFill>
          <a:latin typeface="Arial" charset="0"/>
          <a:cs typeface="Arial" charset="0"/>
        </a:defRPr>
      </a:lvl4pPr>
      <a:lvl5pPr algn="l" rtl="0" fontAlgn="base">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imes New Roman" pitchFamily="18" charset="0"/>
                <a:cs typeface="+mn-cs"/>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imes New Roman" pitchFamily="18" charset="0"/>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40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40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40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latin typeface="Times New Roman" pitchFamily="18" charset="0"/>
                <a:cs typeface="+mn-cs"/>
              </a:defRPr>
            </a:lvl1pPr>
          </a:lstStyle>
          <a:p>
            <a:pPr>
              <a:defRPr/>
            </a:pPr>
            <a:fld id="{041D85BC-D6E7-4FDC-98B5-02494026BE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cs typeface="Arial" charset="0"/>
        </a:defRPr>
      </a:lvl2pPr>
      <a:lvl3pPr algn="l" rtl="0" fontAlgn="base">
        <a:spcBef>
          <a:spcPct val="0"/>
        </a:spcBef>
        <a:spcAft>
          <a:spcPct val="0"/>
        </a:spcAft>
        <a:defRPr sz="4400">
          <a:solidFill>
            <a:schemeClr val="tx2"/>
          </a:solidFill>
          <a:latin typeface="Tw Cen MT" pitchFamily="34" charset="0"/>
          <a:cs typeface="Arial" charset="0"/>
        </a:defRPr>
      </a:lvl3pPr>
      <a:lvl4pPr algn="l" rtl="0" fontAlgn="base">
        <a:spcBef>
          <a:spcPct val="0"/>
        </a:spcBef>
        <a:spcAft>
          <a:spcPct val="0"/>
        </a:spcAft>
        <a:defRPr sz="4400">
          <a:solidFill>
            <a:schemeClr val="tx2"/>
          </a:solidFill>
          <a:latin typeface="Tw Cen MT" pitchFamily="34" charset="0"/>
          <a:cs typeface="Arial" charset="0"/>
        </a:defRPr>
      </a:lvl4pPr>
      <a:lvl5pPr algn="l" rtl="0" fontAlgn="base">
        <a:spcBef>
          <a:spcPct val="0"/>
        </a:spcBef>
        <a:spcAft>
          <a:spcPct val="0"/>
        </a:spcAft>
        <a:defRPr sz="4400">
          <a:solidFill>
            <a:schemeClr val="tx2"/>
          </a:solidFill>
          <a:latin typeface="Tw Cen MT" pitchFamily="34" charset="0"/>
          <a:cs typeface="Arial" charset="0"/>
        </a:defRPr>
      </a:lvl5pPr>
      <a:lvl6pPr marL="457200" algn="l" rtl="0" fontAlgn="base">
        <a:spcBef>
          <a:spcPct val="0"/>
        </a:spcBef>
        <a:spcAft>
          <a:spcPct val="0"/>
        </a:spcAft>
        <a:defRPr sz="4400">
          <a:solidFill>
            <a:schemeClr val="tx2"/>
          </a:solidFill>
          <a:latin typeface="Tw Cen MT" pitchFamily="34" charset="0"/>
          <a:cs typeface="Arial" charset="0"/>
        </a:defRPr>
      </a:lvl6pPr>
      <a:lvl7pPr marL="914400" algn="l" rtl="0" fontAlgn="base">
        <a:spcBef>
          <a:spcPct val="0"/>
        </a:spcBef>
        <a:spcAft>
          <a:spcPct val="0"/>
        </a:spcAft>
        <a:defRPr sz="4400">
          <a:solidFill>
            <a:schemeClr val="tx2"/>
          </a:solidFill>
          <a:latin typeface="Tw Cen MT" pitchFamily="34" charset="0"/>
          <a:cs typeface="Arial" charset="0"/>
        </a:defRPr>
      </a:lvl7pPr>
      <a:lvl8pPr marL="1371600" algn="l" rtl="0" fontAlgn="base">
        <a:spcBef>
          <a:spcPct val="0"/>
        </a:spcBef>
        <a:spcAft>
          <a:spcPct val="0"/>
        </a:spcAft>
        <a:defRPr sz="4400">
          <a:solidFill>
            <a:schemeClr val="tx2"/>
          </a:solidFill>
          <a:latin typeface="Tw Cen MT" pitchFamily="34" charset="0"/>
          <a:cs typeface="Arial" charset="0"/>
        </a:defRPr>
      </a:lvl8pPr>
      <a:lvl9pPr marL="1828800" algn="l" rtl="0" fontAlgn="base">
        <a:spcBef>
          <a:spcPct val="0"/>
        </a:spcBef>
        <a:spcAft>
          <a:spcPct val="0"/>
        </a:spcAft>
        <a:defRPr sz="4400">
          <a:solidFill>
            <a:schemeClr val="tx2"/>
          </a:solidFill>
          <a:latin typeface="Tw Cen MT" pitchFamily="34" charset="0"/>
          <a:cs typeface="Arial"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a:solidFill>
            <a:schemeClr val="tx1"/>
          </a:solidFill>
          <a:latin typeface="+mn-lt"/>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a:solidFill>
            <a:schemeClr val="tx1"/>
          </a:solidFill>
          <a:latin typeface="+mn-lt"/>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a:solidFill>
            <a:schemeClr val="tx1"/>
          </a:solidFill>
          <a:latin typeface="+mn-lt"/>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a:solidFill>
            <a:schemeClr val="tx1"/>
          </a:solidFill>
          <a:latin typeface="+mn-lt"/>
          <a:cs typeface="+mn-cs"/>
        </a:defRPr>
      </a:lvl5pPr>
      <a:lvl6pPr marL="2286000" indent="-228600" algn="l" rtl="0" fontAlgn="base">
        <a:spcBef>
          <a:spcPts val="400"/>
        </a:spcBef>
        <a:spcAft>
          <a:spcPct val="0"/>
        </a:spcAft>
        <a:buClr>
          <a:srgbClr val="D8B25C"/>
        </a:buClr>
        <a:buSzPct val="65000"/>
        <a:buFont typeface="Wingdings" pitchFamily="2" charset="2"/>
        <a:buChar char=""/>
        <a:defRPr sz="2000">
          <a:solidFill>
            <a:schemeClr val="tx1"/>
          </a:solidFill>
          <a:latin typeface="+mn-lt"/>
          <a:cs typeface="+mn-cs"/>
        </a:defRPr>
      </a:lvl6pPr>
      <a:lvl7pPr marL="2743200" indent="-228600" algn="l" rtl="0" fontAlgn="base">
        <a:spcBef>
          <a:spcPts val="400"/>
        </a:spcBef>
        <a:spcAft>
          <a:spcPct val="0"/>
        </a:spcAft>
        <a:buClr>
          <a:srgbClr val="D8B25C"/>
        </a:buClr>
        <a:buSzPct val="65000"/>
        <a:buFont typeface="Wingdings" pitchFamily="2" charset="2"/>
        <a:buChar char=""/>
        <a:defRPr sz="2000">
          <a:solidFill>
            <a:schemeClr val="tx1"/>
          </a:solidFill>
          <a:latin typeface="+mn-lt"/>
          <a:cs typeface="+mn-cs"/>
        </a:defRPr>
      </a:lvl7pPr>
      <a:lvl8pPr marL="3200400" indent="-228600" algn="l" rtl="0" fontAlgn="base">
        <a:spcBef>
          <a:spcPts val="400"/>
        </a:spcBef>
        <a:spcAft>
          <a:spcPct val="0"/>
        </a:spcAft>
        <a:buClr>
          <a:srgbClr val="D8B25C"/>
        </a:buClr>
        <a:buSzPct val="65000"/>
        <a:buFont typeface="Wingdings" pitchFamily="2" charset="2"/>
        <a:buChar char=""/>
        <a:defRPr sz="2000">
          <a:solidFill>
            <a:schemeClr val="tx1"/>
          </a:solidFill>
          <a:latin typeface="+mn-lt"/>
          <a:cs typeface="+mn-cs"/>
        </a:defRPr>
      </a:lvl8pPr>
      <a:lvl9pPr marL="3657600" indent="-228600" algn="l" rtl="0" fontAlgn="base">
        <a:spcBef>
          <a:spcPts val="400"/>
        </a:spcBef>
        <a:spcAft>
          <a:spcPct val="0"/>
        </a:spcAft>
        <a:buClr>
          <a:srgbClr val="D8B25C"/>
        </a:buClr>
        <a:buSzPct val="6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40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40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400"/>
          </a:p>
        </p:txBody>
      </p:sp>
      <p:sp>
        <p:nvSpPr>
          <p:cNvPr id="224261"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4262"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2"/>
          </p:nvPr>
        </p:nvSpPr>
        <p:spPr>
          <a:xfrm>
            <a:off x="685800" y="6248400"/>
            <a:ext cx="1905000" cy="457200"/>
          </a:xfrm>
          <a:prstGeom prst="rect">
            <a:avLst/>
          </a:prstGeom>
        </p:spPr>
        <p:txBody>
          <a:bodyPr vert="horz" anchor="ctr" anchorCtr="0"/>
          <a:lstStyle>
            <a:lvl1pPr algn="l">
              <a:defRPr sz="1400">
                <a:solidFill>
                  <a:schemeClr val="tx2"/>
                </a:solidFill>
                <a:latin typeface="Times New Roman" pitchFamily="18" charset="0"/>
                <a:cs typeface="+mn-cs"/>
              </a:defRPr>
            </a:lvl1pPr>
          </a:lstStyle>
          <a:p>
            <a:pPr>
              <a:defRPr/>
            </a:pPr>
            <a:endParaRPr lang="en-US"/>
          </a:p>
        </p:txBody>
      </p:sp>
      <p:sp>
        <p:nvSpPr>
          <p:cNvPr id="11" name="Footer Placeholder 5"/>
          <p:cNvSpPr>
            <a:spLocks noGrp="1"/>
          </p:cNvSpPr>
          <p:nvPr>
            <p:ph type="ftr" sz="quarter" idx="3"/>
          </p:nvPr>
        </p:nvSpPr>
        <p:spPr>
          <a:xfrm>
            <a:off x="3124200" y="6248400"/>
            <a:ext cx="2895600" cy="457200"/>
          </a:xfrm>
          <a:prstGeom prst="rect">
            <a:avLst/>
          </a:prstGeom>
        </p:spPr>
        <p:txBody>
          <a:bodyPr vert="horz" anchor="ctr"/>
          <a:lstStyle>
            <a:lvl1pPr algn="r">
              <a:defRPr sz="1400">
                <a:solidFill>
                  <a:schemeClr val="tx2"/>
                </a:solidFill>
                <a:latin typeface="Times New Roman" pitchFamily="18" charset="0"/>
                <a:cs typeface="+mn-cs"/>
              </a:defRPr>
            </a:lvl1pPr>
          </a:lstStyle>
          <a:p>
            <a:pPr>
              <a:defRPr/>
            </a:pPr>
            <a:endParaRPr lang="en-US"/>
          </a:p>
        </p:txBody>
      </p:sp>
      <p:sp>
        <p:nvSpPr>
          <p:cNvPr id="12" name="Slide Number Placeholder 6"/>
          <p:cNvSpPr>
            <a:spLocks noGrp="1"/>
          </p:cNvSpPr>
          <p:nvPr>
            <p:ph type="sldNum" sz="quarter" idx="4"/>
          </p:nvPr>
        </p:nvSpPr>
        <p:spPr>
          <a:xfrm>
            <a:off x="6553200" y="6248400"/>
            <a:ext cx="1905000" cy="457200"/>
          </a:xfrm>
          <a:prstGeom prst="rect">
            <a:avLst/>
          </a:prstGeom>
        </p:spPr>
        <p:txBody>
          <a:bodyPr vert="horz" anchor="ctr" anchorCtr="0">
            <a:normAutofit/>
          </a:bodyPr>
          <a:lstStyle>
            <a:lvl1pPr>
              <a:defRPr sz="1400" b="1">
                <a:solidFill>
                  <a:srgbClr val="FFFFFF"/>
                </a:solidFill>
                <a:latin typeface="Times New Roman" pitchFamily="18" charset="0"/>
                <a:cs typeface="+mn-cs"/>
              </a:defRPr>
            </a:lvl1pPr>
          </a:lstStyle>
          <a:p>
            <a:pPr>
              <a:defRPr/>
            </a:pPr>
            <a:fld id="{761D5D25-7D7C-4EAA-939B-1E0D0B415F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eaLnBrk="0" fontAlgn="base" hangingPunct="0">
        <a:spcBef>
          <a:spcPct val="0"/>
        </a:spcBef>
        <a:spcAft>
          <a:spcPct val="0"/>
        </a:spcAft>
        <a:defRPr sz="4400">
          <a:solidFill>
            <a:schemeClr val="tx2"/>
          </a:solidFill>
          <a:latin typeface="Tw Cen MT" pitchFamily="34" charset="0"/>
        </a:defRPr>
      </a:lvl6pPr>
      <a:lvl7pPr marL="914400" algn="l" rtl="0" eaLnBrk="0" fontAlgn="base" hangingPunct="0">
        <a:spcBef>
          <a:spcPct val="0"/>
        </a:spcBef>
        <a:spcAft>
          <a:spcPct val="0"/>
        </a:spcAft>
        <a:defRPr sz="4400">
          <a:solidFill>
            <a:schemeClr val="tx2"/>
          </a:solidFill>
          <a:latin typeface="Tw Cen MT" pitchFamily="34" charset="0"/>
        </a:defRPr>
      </a:lvl7pPr>
      <a:lvl8pPr marL="1371600" algn="l" rtl="0" eaLnBrk="0" fontAlgn="base" hangingPunct="0">
        <a:spcBef>
          <a:spcPct val="0"/>
        </a:spcBef>
        <a:spcAft>
          <a:spcPct val="0"/>
        </a:spcAft>
        <a:defRPr sz="4400">
          <a:solidFill>
            <a:schemeClr val="tx2"/>
          </a:solidFill>
          <a:latin typeface="Tw Cen MT" pitchFamily="34" charset="0"/>
        </a:defRPr>
      </a:lvl8pPr>
      <a:lvl9pPr marL="1828800" algn="l" rtl="0" eaLnBrk="0" fontAlgn="base" hangingPunct="0">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a:solidFill>
            <a:schemeClr val="tx1"/>
          </a:solidFill>
          <a:latin typeface="+mn-lt"/>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a:solidFill>
            <a:schemeClr val="tx1"/>
          </a:solidFill>
          <a:latin typeface="+mn-lt"/>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a:solidFill>
            <a:schemeClr val="tx1"/>
          </a:solidFill>
          <a:latin typeface="+mn-lt"/>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mn-lt"/>
        </a:defRPr>
      </a:lvl5pPr>
      <a:lvl6pPr marL="2286000" indent="-228600" algn="l" rtl="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mn-lt"/>
        </a:defRPr>
      </a:lvl6pPr>
      <a:lvl7pPr marL="2743200" indent="-228600" algn="l" rtl="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mn-lt"/>
        </a:defRPr>
      </a:lvl7pPr>
      <a:lvl8pPr marL="3200400" indent="-228600" algn="l" rtl="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mn-lt"/>
        </a:defRPr>
      </a:lvl8pPr>
      <a:lvl9pPr marL="3657600" indent="-228600" algn="l" rtl="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8.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0.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imgres?imgurl=http://healthgate.partners.org/images/si55551399_ma.jpg&amp;imgrefurl=http://healthgate.partners.org/browsing/browseContent.asp?fileName=11932.xml&amp;title=Contractures&amp;h=254&amp;w=390&amp;sz=8&amp;hl=en&amp;start=3&amp;tbnid=Ro2eUNlrGFgY7M:&amp;tbnh=80&amp;tbnw=123&amp;prev=/images?q=CONTRACTURES&amp;gbv=2&amp;svnum=10&amp;hl=en" TargetMode="External"/><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8.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0.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slideLayout" Target="../slideLayouts/slideLayout2.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52.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slideLayout" Target="../slideLayouts/slideLayout2.xml"/><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slides/_rels/slide53.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srcRect/>
          <a:stretch>
            <a:fillRect/>
          </a:stretch>
        </p:blipFill>
        <p:spPr bwMode="auto">
          <a:xfrm rot="5400000">
            <a:off x="7127081" y="-1042193"/>
            <a:ext cx="974725" cy="3059112"/>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a:srcRect/>
          <a:stretch>
            <a:fillRect/>
          </a:stretch>
        </p:blipFill>
        <p:spPr bwMode="auto">
          <a:xfrm rot="5400000">
            <a:off x="6822281" y="170657"/>
            <a:ext cx="1584325" cy="3059112"/>
          </a:xfrm>
          <a:prstGeom prst="rect">
            <a:avLst/>
          </a:prstGeom>
          <a:noFill/>
          <a:ln w="9525">
            <a:noFill/>
            <a:miter lim="800000"/>
            <a:headEnd/>
            <a:tailEnd/>
          </a:ln>
          <a:effectLst/>
        </p:spPr>
      </p:pic>
      <p:pic>
        <p:nvPicPr>
          <p:cNvPr id="2055" name="Picture 7"/>
          <p:cNvPicPr>
            <a:picLocks noChangeAspect="1" noChangeArrowheads="1"/>
          </p:cNvPicPr>
          <p:nvPr/>
        </p:nvPicPr>
        <p:blipFill>
          <a:blip r:embed="rId4"/>
          <a:srcRect/>
          <a:stretch>
            <a:fillRect/>
          </a:stretch>
        </p:blipFill>
        <p:spPr bwMode="auto">
          <a:xfrm rot="5400000">
            <a:off x="7126288" y="1411288"/>
            <a:ext cx="976312" cy="3059112"/>
          </a:xfrm>
          <a:prstGeom prst="rect">
            <a:avLst/>
          </a:prstGeom>
          <a:noFill/>
          <a:ln w="9525">
            <a:noFill/>
            <a:miter lim="800000"/>
            <a:headEnd/>
            <a:tailEnd/>
          </a:ln>
          <a:effectLst/>
        </p:spPr>
      </p:pic>
      <p:pic>
        <p:nvPicPr>
          <p:cNvPr id="2057" name="Picture 9"/>
          <p:cNvPicPr>
            <a:picLocks noChangeAspect="1" noChangeArrowheads="1"/>
          </p:cNvPicPr>
          <p:nvPr/>
        </p:nvPicPr>
        <p:blipFill>
          <a:blip r:embed="rId5"/>
          <a:srcRect/>
          <a:stretch>
            <a:fillRect/>
          </a:stretch>
        </p:blipFill>
        <p:spPr bwMode="auto">
          <a:xfrm rot="5400000">
            <a:off x="7010400" y="3582988"/>
            <a:ext cx="1208088" cy="3059112"/>
          </a:xfrm>
          <a:prstGeom prst="rect">
            <a:avLst/>
          </a:prstGeom>
          <a:noFill/>
          <a:ln w="9525">
            <a:noFill/>
            <a:miter lim="800000"/>
            <a:headEnd/>
            <a:tailEnd/>
          </a:ln>
          <a:effectLst/>
        </p:spPr>
      </p:pic>
      <p:pic>
        <p:nvPicPr>
          <p:cNvPr id="2058" name="Picture 10"/>
          <p:cNvPicPr>
            <a:picLocks noChangeAspect="1" noChangeArrowheads="1"/>
          </p:cNvPicPr>
          <p:nvPr/>
        </p:nvPicPr>
        <p:blipFill>
          <a:blip r:embed="rId6"/>
          <a:srcRect/>
          <a:stretch>
            <a:fillRect/>
          </a:stretch>
        </p:blipFill>
        <p:spPr bwMode="auto">
          <a:xfrm rot="5400000">
            <a:off x="7015956" y="4729957"/>
            <a:ext cx="1196975" cy="3059112"/>
          </a:xfrm>
          <a:prstGeom prst="rect">
            <a:avLst/>
          </a:prstGeom>
          <a:noFill/>
          <a:ln w="9525">
            <a:noFill/>
            <a:miter lim="800000"/>
            <a:headEnd/>
            <a:tailEnd/>
          </a:ln>
          <a:effectLst/>
        </p:spPr>
      </p:pic>
      <p:pic>
        <p:nvPicPr>
          <p:cNvPr id="2059" name="Picture 11"/>
          <p:cNvPicPr>
            <a:picLocks noChangeAspect="1" noChangeArrowheads="1"/>
          </p:cNvPicPr>
          <p:nvPr/>
        </p:nvPicPr>
        <p:blipFill>
          <a:blip r:embed="rId2"/>
          <a:srcRect/>
          <a:stretch>
            <a:fillRect/>
          </a:stretch>
        </p:blipFill>
        <p:spPr bwMode="auto">
          <a:xfrm rot="5400000">
            <a:off x="7127081" y="-1042193"/>
            <a:ext cx="974725" cy="3059112"/>
          </a:xfrm>
          <a:prstGeom prst="rect">
            <a:avLst/>
          </a:prstGeom>
          <a:noFill/>
          <a:ln w="9525">
            <a:noFill/>
            <a:miter lim="800000"/>
            <a:headEnd/>
            <a:tailEnd/>
          </a:ln>
          <a:effectLst/>
        </p:spPr>
      </p:pic>
      <p:pic>
        <p:nvPicPr>
          <p:cNvPr id="2060" name="Picture 12"/>
          <p:cNvPicPr>
            <a:picLocks noChangeAspect="1" noChangeArrowheads="1"/>
          </p:cNvPicPr>
          <p:nvPr/>
        </p:nvPicPr>
        <p:blipFill>
          <a:blip r:embed="rId3"/>
          <a:srcRect/>
          <a:stretch>
            <a:fillRect/>
          </a:stretch>
        </p:blipFill>
        <p:spPr bwMode="auto">
          <a:xfrm rot="5400000">
            <a:off x="6822281" y="170657"/>
            <a:ext cx="1584325" cy="3059112"/>
          </a:xfrm>
          <a:prstGeom prst="rect">
            <a:avLst/>
          </a:prstGeom>
          <a:noFill/>
          <a:ln w="9525">
            <a:noFill/>
            <a:miter lim="800000"/>
            <a:headEnd/>
            <a:tailEnd/>
          </a:ln>
          <a:effectLst/>
        </p:spPr>
      </p:pic>
      <p:pic>
        <p:nvPicPr>
          <p:cNvPr id="2061" name="Picture 13"/>
          <p:cNvPicPr>
            <a:picLocks noChangeAspect="1" noChangeArrowheads="1"/>
          </p:cNvPicPr>
          <p:nvPr/>
        </p:nvPicPr>
        <p:blipFill>
          <a:blip r:embed="rId4"/>
          <a:srcRect/>
          <a:stretch>
            <a:fillRect/>
          </a:stretch>
        </p:blipFill>
        <p:spPr bwMode="auto">
          <a:xfrm rot="5400000">
            <a:off x="7126288" y="1411288"/>
            <a:ext cx="976312" cy="3059112"/>
          </a:xfrm>
          <a:prstGeom prst="rect">
            <a:avLst/>
          </a:prstGeom>
          <a:noFill/>
          <a:ln w="9525">
            <a:noFill/>
            <a:miter lim="800000"/>
            <a:headEnd/>
            <a:tailEnd/>
          </a:ln>
          <a:effectLst/>
        </p:spPr>
      </p:pic>
      <p:pic>
        <p:nvPicPr>
          <p:cNvPr id="2062" name="Picture 14"/>
          <p:cNvPicPr>
            <a:picLocks noChangeAspect="1" noChangeArrowheads="1"/>
          </p:cNvPicPr>
          <p:nvPr/>
        </p:nvPicPr>
        <p:blipFill>
          <a:blip r:embed="rId2"/>
          <a:srcRect/>
          <a:stretch>
            <a:fillRect/>
          </a:stretch>
        </p:blipFill>
        <p:spPr bwMode="auto">
          <a:xfrm rot="5400000">
            <a:off x="7127081" y="-1042193"/>
            <a:ext cx="974725" cy="3059112"/>
          </a:xfrm>
          <a:prstGeom prst="rect">
            <a:avLst/>
          </a:prstGeom>
          <a:noFill/>
          <a:ln w="9525">
            <a:noFill/>
            <a:miter lim="800000"/>
            <a:headEnd/>
            <a:tailEnd/>
          </a:ln>
          <a:effectLst/>
        </p:spPr>
      </p:pic>
      <p:pic>
        <p:nvPicPr>
          <p:cNvPr id="2063" name="Picture 15"/>
          <p:cNvPicPr>
            <a:picLocks noChangeAspect="1" noChangeArrowheads="1"/>
          </p:cNvPicPr>
          <p:nvPr/>
        </p:nvPicPr>
        <p:blipFill>
          <a:blip r:embed="rId5"/>
          <a:srcRect/>
          <a:stretch>
            <a:fillRect/>
          </a:stretch>
        </p:blipFill>
        <p:spPr bwMode="auto">
          <a:xfrm rot="5400000">
            <a:off x="7010400" y="3582988"/>
            <a:ext cx="1208088" cy="3059112"/>
          </a:xfrm>
          <a:prstGeom prst="rect">
            <a:avLst/>
          </a:prstGeom>
          <a:noFill/>
          <a:ln w="9525">
            <a:noFill/>
            <a:miter lim="800000"/>
            <a:headEnd/>
            <a:tailEnd/>
          </a:ln>
          <a:effectLst/>
        </p:spPr>
      </p:pic>
      <p:pic>
        <p:nvPicPr>
          <p:cNvPr id="2064" name="Picture 16"/>
          <p:cNvPicPr>
            <a:picLocks noChangeAspect="1" noChangeArrowheads="1"/>
          </p:cNvPicPr>
          <p:nvPr/>
        </p:nvPicPr>
        <p:blipFill>
          <a:blip r:embed="rId3"/>
          <a:srcRect/>
          <a:stretch>
            <a:fillRect/>
          </a:stretch>
        </p:blipFill>
        <p:spPr bwMode="auto">
          <a:xfrm rot="5400000">
            <a:off x="6822281" y="170657"/>
            <a:ext cx="1584325" cy="3059112"/>
          </a:xfrm>
          <a:prstGeom prst="rect">
            <a:avLst/>
          </a:prstGeom>
          <a:noFill/>
          <a:ln w="9525">
            <a:noFill/>
            <a:miter lim="800000"/>
            <a:headEnd/>
            <a:tailEnd/>
          </a:ln>
          <a:effectLst/>
        </p:spPr>
      </p:pic>
      <p:pic>
        <p:nvPicPr>
          <p:cNvPr id="2065" name="Picture 17"/>
          <p:cNvPicPr>
            <a:picLocks noChangeAspect="1" noChangeArrowheads="1"/>
          </p:cNvPicPr>
          <p:nvPr/>
        </p:nvPicPr>
        <p:blipFill>
          <a:blip r:embed="rId4"/>
          <a:srcRect/>
          <a:stretch>
            <a:fillRect/>
          </a:stretch>
        </p:blipFill>
        <p:spPr bwMode="auto">
          <a:xfrm rot="5400000">
            <a:off x="7126288" y="1411288"/>
            <a:ext cx="976312" cy="3059112"/>
          </a:xfrm>
          <a:prstGeom prst="rect">
            <a:avLst/>
          </a:prstGeom>
          <a:noFill/>
          <a:ln w="9525">
            <a:noFill/>
            <a:miter lim="800000"/>
            <a:headEnd/>
            <a:tailEnd/>
          </a:ln>
          <a:effectLst/>
        </p:spPr>
      </p:pic>
      <p:pic>
        <p:nvPicPr>
          <p:cNvPr id="2066" name="Picture 18"/>
          <p:cNvPicPr>
            <a:picLocks noChangeAspect="1" noChangeArrowheads="1"/>
          </p:cNvPicPr>
          <p:nvPr/>
        </p:nvPicPr>
        <p:blipFill>
          <a:blip r:embed="rId2"/>
          <a:srcRect/>
          <a:stretch>
            <a:fillRect/>
          </a:stretch>
        </p:blipFill>
        <p:spPr bwMode="auto">
          <a:xfrm rot="5400000">
            <a:off x="7127081" y="-1042193"/>
            <a:ext cx="974725" cy="3059112"/>
          </a:xfrm>
          <a:prstGeom prst="rect">
            <a:avLst/>
          </a:prstGeom>
          <a:noFill/>
          <a:ln w="9525">
            <a:noFill/>
            <a:miter lim="800000"/>
            <a:headEnd/>
            <a:tailEnd/>
          </a:ln>
          <a:effectLst/>
        </p:spPr>
      </p:pic>
      <p:grpSp>
        <p:nvGrpSpPr>
          <p:cNvPr id="2074" name="Group 26"/>
          <p:cNvGrpSpPr>
            <a:grpSpLocks/>
          </p:cNvGrpSpPr>
          <p:nvPr/>
        </p:nvGrpSpPr>
        <p:grpSpPr bwMode="auto">
          <a:xfrm>
            <a:off x="5724525" y="0"/>
            <a:ext cx="3419475" cy="6858000"/>
            <a:chOff x="3606" y="0"/>
            <a:chExt cx="2154" cy="4320"/>
          </a:xfrm>
        </p:grpSpPr>
        <p:pic>
          <p:nvPicPr>
            <p:cNvPr id="2056" name="Picture 8"/>
            <p:cNvPicPr>
              <a:picLocks noChangeAspect="1" noChangeArrowheads="1"/>
            </p:cNvPicPr>
            <p:nvPr/>
          </p:nvPicPr>
          <p:blipFill>
            <a:blip r:embed="rId7"/>
            <a:srcRect/>
            <a:stretch>
              <a:fillRect/>
            </a:stretch>
          </p:blipFill>
          <p:spPr bwMode="auto">
            <a:xfrm rot="5400000">
              <a:off x="4297" y="1424"/>
              <a:ext cx="771" cy="2154"/>
            </a:xfrm>
            <a:prstGeom prst="rect">
              <a:avLst/>
            </a:prstGeom>
            <a:noFill/>
            <a:ln w="9525">
              <a:noFill/>
              <a:miter lim="800000"/>
              <a:headEnd/>
              <a:tailEnd/>
            </a:ln>
            <a:effectLst/>
          </p:spPr>
        </p:pic>
        <p:grpSp>
          <p:nvGrpSpPr>
            <p:cNvPr id="2072" name="Group 24"/>
            <p:cNvGrpSpPr>
              <a:grpSpLocks/>
            </p:cNvGrpSpPr>
            <p:nvPr/>
          </p:nvGrpSpPr>
          <p:grpSpPr bwMode="auto">
            <a:xfrm>
              <a:off x="3606" y="0"/>
              <a:ext cx="2154" cy="4320"/>
              <a:chOff x="3833" y="0"/>
              <a:chExt cx="1927" cy="4320"/>
            </a:xfrm>
          </p:grpSpPr>
          <p:pic>
            <p:nvPicPr>
              <p:cNvPr id="2067" name="Picture 19"/>
              <p:cNvPicPr>
                <a:picLocks noChangeAspect="1" noChangeArrowheads="1"/>
              </p:cNvPicPr>
              <p:nvPr/>
            </p:nvPicPr>
            <p:blipFill>
              <a:blip r:embed="rId6"/>
              <a:srcRect/>
              <a:stretch>
                <a:fillRect/>
              </a:stretch>
            </p:blipFill>
            <p:spPr bwMode="auto">
              <a:xfrm rot="5400000">
                <a:off x="4420" y="2979"/>
                <a:ext cx="754" cy="1927"/>
              </a:xfrm>
              <a:prstGeom prst="rect">
                <a:avLst/>
              </a:prstGeom>
              <a:noFill/>
              <a:ln w="9525">
                <a:noFill/>
                <a:miter lim="800000"/>
                <a:headEnd/>
                <a:tailEnd/>
              </a:ln>
              <a:effectLst/>
            </p:spPr>
          </p:pic>
          <p:pic>
            <p:nvPicPr>
              <p:cNvPr id="2068" name="Picture 20"/>
              <p:cNvPicPr>
                <a:picLocks noChangeAspect="1" noChangeArrowheads="1"/>
              </p:cNvPicPr>
              <p:nvPr/>
            </p:nvPicPr>
            <p:blipFill>
              <a:blip r:embed="rId5"/>
              <a:srcRect/>
              <a:stretch>
                <a:fillRect/>
              </a:stretch>
            </p:blipFill>
            <p:spPr bwMode="auto">
              <a:xfrm rot="5400000">
                <a:off x="4416" y="2257"/>
                <a:ext cx="761" cy="1927"/>
              </a:xfrm>
              <a:prstGeom prst="rect">
                <a:avLst/>
              </a:prstGeom>
              <a:noFill/>
              <a:ln w="9525">
                <a:noFill/>
                <a:miter lim="800000"/>
                <a:headEnd/>
                <a:tailEnd/>
              </a:ln>
              <a:effectLst/>
            </p:spPr>
          </p:pic>
          <p:pic>
            <p:nvPicPr>
              <p:cNvPr id="2069" name="Picture 21"/>
              <p:cNvPicPr>
                <a:picLocks noChangeAspect="1" noChangeArrowheads="1"/>
              </p:cNvPicPr>
              <p:nvPr/>
            </p:nvPicPr>
            <p:blipFill>
              <a:blip r:embed="rId3"/>
              <a:srcRect/>
              <a:stretch>
                <a:fillRect/>
              </a:stretch>
            </p:blipFill>
            <p:spPr bwMode="auto">
              <a:xfrm rot="5400000">
                <a:off x="4298" y="107"/>
                <a:ext cx="998" cy="1927"/>
              </a:xfrm>
              <a:prstGeom prst="rect">
                <a:avLst/>
              </a:prstGeom>
              <a:noFill/>
              <a:ln w="9525">
                <a:noFill/>
                <a:miter lim="800000"/>
                <a:headEnd/>
                <a:tailEnd/>
              </a:ln>
              <a:effectLst/>
            </p:spPr>
          </p:pic>
          <p:pic>
            <p:nvPicPr>
              <p:cNvPr id="2070" name="Picture 22"/>
              <p:cNvPicPr>
                <a:picLocks noChangeAspect="1" noChangeArrowheads="1"/>
              </p:cNvPicPr>
              <p:nvPr/>
            </p:nvPicPr>
            <p:blipFill>
              <a:blip r:embed="rId4"/>
              <a:srcRect/>
              <a:stretch>
                <a:fillRect/>
              </a:stretch>
            </p:blipFill>
            <p:spPr bwMode="auto">
              <a:xfrm rot="5400000">
                <a:off x="4489" y="889"/>
                <a:ext cx="615" cy="1927"/>
              </a:xfrm>
              <a:prstGeom prst="rect">
                <a:avLst/>
              </a:prstGeom>
              <a:noFill/>
              <a:ln w="9525">
                <a:noFill/>
                <a:miter lim="800000"/>
                <a:headEnd/>
                <a:tailEnd/>
              </a:ln>
              <a:effectLst/>
            </p:spPr>
          </p:pic>
          <p:pic>
            <p:nvPicPr>
              <p:cNvPr id="2071" name="Picture 23"/>
              <p:cNvPicPr>
                <a:picLocks noChangeAspect="1" noChangeArrowheads="1"/>
              </p:cNvPicPr>
              <p:nvPr/>
            </p:nvPicPr>
            <p:blipFill>
              <a:blip r:embed="rId2"/>
              <a:srcRect/>
              <a:stretch>
                <a:fillRect/>
              </a:stretch>
            </p:blipFill>
            <p:spPr bwMode="auto">
              <a:xfrm rot="5400000">
                <a:off x="4490" y="-657"/>
                <a:ext cx="614" cy="1927"/>
              </a:xfrm>
              <a:prstGeom prst="rect">
                <a:avLst/>
              </a:prstGeom>
              <a:noFill/>
              <a:ln w="9525">
                <a:noFill/>
                <a:miter lim="800000"/>
                <a:headEnd/>
                <a:tailEnd/>
              </a:ln>
              <a:effectLst/>
            </p:spPr>
          </p:pic>
        </p:grpSp>
      </p:grpSp>
      <p:sp>
        <p:nvSpPr>
          <p:cNvPr id="2073" name="WordArt 25"/>
          <p:cNvSpPr>
            <a:spLocks noChangeArrowheads="1" noChangeShapeType="1" noTextEdit="1"/>
          </p:cNvSpPr>
          <p:nvPr/>
        </p:nvSpPr>
        <p:spPr bwMode="auto">
          <a:xfrm>
            <a:off x="900113" y="549275"/>
            <a:ext cx="4319587" cy="3527425"/>
          </a:xfrm>
          <a:prstGeom prst="rect">
            <a:avLst/>
          </a:prstGeom>
        </p:spPr>
        <p:txBody>
          <a:bodyPr wrap="none" fromWordArt="1">
            <a:prstTxWarp prst="textPlain">
              <a:avLst>
                <a:gd name="adj" fmla="val 50000"/>
              </a:avLst>
            </a:prstTxWarp>
          </a:bodyPr>
          <a:lstStyle/>
          <a:p>
            <a:r>
              <a:rPr lang="en-US" sz="3600" b="1" kern="10" dirty="0">
                <a:ln w="9525">
                  <a:solidFill>
                    <a:srgbClr val="000000"/>
                  </a:solidFill>
                  <a:round/>
                  <a:headEnd/>
                  <a:tailEnd/>
                </a:ln>
                <a:solidFill>
                  <a:srgbClr val="000000"/>
                </a:solidFill>
                <a:latin typeface="Comic Sans MS"/>
              </a:rPr>
              <a:t>Nursing Care</a:t>
            </a:r>
          </a:p>
          <a:p>
            <a:r>
              <a:rPr lang="en-US" sz="3600" b="1" kern="10" dirty="0">
                <a:ln w="9525">
                  <a:solidFill>
                    <a:srgbClr val="000000"/>
                  </a:solidFill>
                  <a:round/>
                  <a:headEnd/>
                  <a:tailEnd/>
                </a:ln>
                <a:solidFill>
                  <a:srgbClr val="000000"/>
                </a:solidFill>
                <a:latin typeface="Comic Sans MS"/>
              </a:rPr>
              <a:t> Stroke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42988" y="620713"/>
            <a:ext cx="3636962" cy="684212"/>
          </a:xfrm>
          <a:solidFill>
            <a:schemeClr val="hlink"/>
          </a:solidFill>
          <a:ln w="38100">
            <a:solidFill>
              <a:schemeClr val="tx1"/>
            </a:solidFill>
          </a:ln>
        </p:spPr>
        <p:txBody>
          <a:bodyPr/>
          <a:lstStyle/>
          <a:p>
            <a:pPr algn="ctr"/>
            <a:r>
              <a:rPr lang="en-AU" sz="3400" b="1">
                <a:solidFill>
                  <a:schemeClr val="bg1"/>
                </a:solidFill>
              </a:rPr>
              <a:t>TIME is brain</a:t>
            </a:r>
          </a:p>
        </p:txBody>
      </p:sp>
      <p:sp>
        <p:nvSpPr>
          <p:cNvPr id="36867" name="Rectangle 3"/>
          <p:cNvSpPr>
            <a:spLocks noGrp="1" noChangeArrowheads="1"/>
          </p:cNvSpPr>
          <p:nvPr>
            <p:ph type="body" idx="1"/>
          </p:nvPr>
        </p:nvSpPr>
        <p:spPr>
          <a:xfrm>
            <a:off x="566738" y="2133600"/>
            <a:ext cx="8001000" cy="3886200"/>
          </a:xfrm>
        </p:spPr>
        <p:txBody>
          <a:bodyPr/>
          <a:lstStyle/>
          <a:p>
            <a:r>
              <a:rPr lang="en-AU"/>
              <a:t>Intervensi sejak dini dpt me</a:t>
            </a:r>
            <a:r>
              <a:rPr lang="en-AU">
                <a:sym typeface="Symbol" pitchFamily="18" charset="2"/>
              </a:rPr>
              <a:t> outcome pasien</a:t>
            </a:r>
          </a:p>
          <a:p>
            <a:r>
              <a:rPr lang="en-AU"/>
              <a:t>Bbrp pemb darah besar yg rusak setiap menit o/k stroke iskemik: </a:t>
            </a:r>
          </a:p>
          <a:p>
            <a:pPr lvl="1"/>
            <a:r>
              <a:rPr lang="en-AU"/>
              <a:t>1,9 juta neuron</a:t>
            </a:r>
          </a:p>
          <a:p>
            <a:pPr lvl="1"/>
            <a:r>
              <a:rPr lang="en-AU"/>
              <a:t>14 trilliun synaps</a:t>
            </a:r>
          </a:p>
          <a:p>
            <a:pPr lvl="1"/>
            <a:r>
              <a:rPr lang="en-AU"/>
              <a:t>12 km jaringan mielin</a:t>
            </a:r>
          </a:p>
        </p:txBody>
      </p:sp>
      <p:pic>
        <p:nvPicPr>
          <p:cNvPr id="36868" name="Picture 4"/>
          <p:cNvPicPr>
            <a:picLocks noChangeAspect="1" noChangeArrowheads="1"/>
          </p:cNvPicPr>
          <p:nvPr/>
        </p:nvPicPr>
        <p:blipFill>
          <a:blip r:embed="rId2"/>
          <a:srcRect/>
          <a:stretch>
            <a:fillRect/>
          </a:stretch>
        </p:blipFill>
        <p:spPr bwMode="auto">
          <a:xfrm>
            <a:off x="5580063" y="0"/>
            <a:ext cx="3563937" cy="220503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en-US"/>
          </a:p>
        </p:txBody>
      </p:sp>
      <p:sp>
        <p:nvSpPr>
          <p:cNvPr id="37891" name="Rectangle 3"/>
          <p:cNvSpPr>
            <a:spLocks noGrp="1" noChangeArrowheads="1"/>
          </p:cNvSpPr>
          <p:nvPr>
            <p:ph type="body" idx="1"/>
          </p:nvPr>
        </p:nvSpPr>
        <p:spPr/>
        <p:txBody>
          <a:bodyPr/>
          <a:lstStyle/>
          <a:p>
            <a:endParaRPr lang="en-US"/>
          </a:p>
        </p:txBody>
      </p:sp>
      <p:pic>
        <p:nvPicPr>
          <p:cNvPr id="37892" name="Picture 4"/>
          <p:cNvPicPr>
            <a:picLocks noChangeAspect="1" noChangeArrowheads="1"/>
          </p:cNvPicPr>
          <p:nvPr/>
        </p:nvPicPr>
        <p:blipFill>
          <a:blip r:embed="rId2"/>
          <a:srcRect/>
          <a:stretch>
            <a:fillRect/>
          </a:stretch>
        </p:blipFill>
        <p:spPr bwMode="auto">
          <a:xfrm>
            <a:off x="611188" y="333375"/>
            <a:ext cx="7885112" cy="575945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70350-22-t052"/>
          <p:cNvPicPr>
            <a:picLocks noChangeAspect="1" noChangeArrowheads="1"/>
          </p:cNvPicPr>
          <p:nvPr/>
        </p:nvPicPr>
        <p:blipFill>
          <a:blip r:embed="rId2"/>
          <a:srcRect/>
          <a:stretch>
            <a:fillRect/>
          </a:stretch>
        </p:blipFill>
        <p:spPr bwMode="auto">
          <a:xfrm>
            <a:off x="0" y="0"/>
            <a:ext cx="9144000" cy="6429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0-#ppt_w/2"/>
                                          </p:val>
                                        </p:tav>
                                        <p:tav tm="100000">
                                          <p:val>
                                            <p:strVal val="#ppt_x"/>
                                          </p:val>
                                        </p:tav>
                                      </p:tavLst>
                                    </p:anim>
                                    <p:anim calcmode="lin" valueType="num">
                                      <p:cBhvr additive="base">
                                        <p:cTn id="8" dur="500" fill="hold"/>
                                        <p:tgtEl>
                                          <p:spTgt spid="757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260350"/>
            <a:ext cx="8675687" cy="792163"/>
          </a:xfrm>
        </p:spPr>
        <p:txBody>
          <a:bodyPr/>
          <a:lstStyle/>
          <a:p>
            <a:r>
              <a:rPr lang="en-AU" sz="3000"/>
              <a:t>Cerebrovascular Disease: Pathogenesis</a:t>
            </a:r>
          </a:p>
        </p:txBody>
      </p:sp>
      <p:pic>
        <p:nvPicPr>
          <p:cNvPr id="54275" name="Picture 3"/>
          <p:cNvPicPr>
            <a:picLocks noChangeAspect="1" noChangeArrowheads="1"/>
          </p:cNvPicPr>
          <p:nvPr/>
        </p:nvPicPr>
        <p:blipFill>
          <a:blip r:embed="rId2"/>
          <a:srcRect/>
          <a:stretch>
            <a:fillRect/>
          </a:stretch>
        </p:blipFill>
        <p:spPr bwMode="auto">
          <a:xfrm>
            <a:off x="0" y="1989138"/>
            <a:ext cx="1552575" cy="1871662"/>
          </a:xfrm>
          <a:prstGeom prst="rect">
            <a:avLst/>
          </a:prstGeom>
          <a:noFill/>
          <a:ln w="9525">
            <a:noFill/>
            <a:miter lim="800000"/>
            <a:headEnd/>
            <a:tailEnd/>
          </a:ln>
          <a:effectLst/>
        </p:spPr>
      </p:pic>
      <p:sp>
        <p:nvSpPr>
          <p:cNvPr id="54276" name="Rectangle 4"/>
          <p:cNvSpPr>
            <a:spLocks noChangeArrowheads="1"/>
          </p:cNvSpPr>
          <p:nvPr/>
        </p:nvSpPr>
        <p:spPr bwMode="auto">
          <a:xfrm>
            <a:off x="179388" y="1557338"/>
            <a:ext cx="3336925" cy="376237"/>
          </a:xfrm>
          <a:prstGeom prst="rect">
            <a:avLst/>
          </a:prstGeom>
          <a:solidFill>
            <a:schemeClr val="tx1"/>
          </a:solidFill>
          <a:ln w="9525">
            <a:solidFill>
              <a:schemeClr val="bg2"/>
            </a:solidFill>
            <a:miter lim="800000"/>
            <a:headEnd/>
            <a:tailEnd/>
          </a:ln>
          <a:effectLst/>
        </p:spPr>
        <p:txBody>
          <a:bodyPr wrap="none">
            <a:spAutoFit/>
          </a:bodyPr>
          <a:lstStyle/>
          <a:p>
            <a:pPr algn="l"/>
            <a:r>
              <a:rPr lang="en-AU" b="1">
                <a:solidFill>
                  <a:schemeClr val="bg2"/>
                </a:solidFill>
                <a:latin typeface="Tahoma" pitchFamily="34" charset="0"/>
              </a:rPr>
              <a:t>Hemorrhagic Stroke (17%)</a:t>
            </a:r>
          </a:p>
        </p:txBody>
      </p:sp>
      <p:sp>
        <p:nvSpPr>
          <p:cNvPr id="54277" name="Rectangle 5"/>
          <p:cNvSpPr>
            <a:spLocks noChangeArrowheads="1"/>
          </p:cNvSpPr>
          <p:nvPr/>
        </p:nvSpPr>
        <p:spPr bwMode="auto">
          <a:xfrm>
            <a:off x="1476375" y="2205038"/>
            <a:ext cx="1584325" cy="825500"/>
          </a:xfrm>
          <a:prstGeom prst="rect">
            <a:avLst/>
          </a:prstGeom>
          <a:noFill/>
          <a:ln w="9525">
            <a:noFill/>
            <a:miter lim="800000"/>
            <a:headEnd/>
            <a:tailEnd/>
          </a:ln>
          <a:effectLst/>
        </p:spPr>
        <p:txBody>
          <a:bodyPr>
            <a:spAutoFit/>
          </a:bodyPr>
          <a:lstStyle/>
          <a:p>
            <a:pPr algn="l"/>
            <a:r>
              <a:rPr lang="en-AU" sz="1600" b="1">
                <a:latin typeface="Tahoma" pitchFamily="34" charset="0"/>
              </a:rPr>
              <a:t>Intracerebral</a:t>
            </a:r>
          </a:p>
          <a:p>
            <a:pPr algn="l"/>
            <a:r>
              <a:rPr lang="en-AU" sz="1600" b="1">
                <a:latin typeface="Tahoma" pitchFamily="34" charset="0"/>
              </a:rPr>
              <a:t>Hemorrhage (59%)</a:t>
            </a:r>
          </a:p>
        </p:txBody>
      </p:sp>
      <p:grpSp>
        <p:nvGrpSpPr>
          <p:cNvPr id="54278" name="Group 6"/>
          <p:cNvGrpSpPr>
            <a:grpSpLocks/>
          </p:cNvGrpSpPr>
          <p:nvPr/>
        </p:nvGrpSpPr>
        <p:grpSpPr bwMode="auto">
          <a:xfrm>
            <a:off x="0" y="4221163"/>
            <a:ext cx="2568575" cy="1728787"/>
            <a:chOff x="249" y="2205"/>
            <a:chExt cx="1369" cy="585"/>
          </a:xfrm>
        </p:grpSpPr>
        <p:pic>
          <p:nvPicPr>
            <p:cNvPr id="54279" name="Picture 7"/>
            <p:cNvPicPr>
              <a:picLocks noChangeAspect="1" noChangeArrowheads="1"/>
            </p:cNvPicPr>
            <p:nvPr/>
          </p:nvPicPr>
          <p:blipFill>
            <a:blip r:embed="rId3"/>
            <a:srcRect/>
            <a:stretch>
              <a:fillRect/>
            </a:stretch>
          </p:blipFill>
          <p:spPr bwMode="auto">
            <a:xfrm>
              <a:off x="249" y="2205"/>
              <a:ext cx="1369" cy="181"/>
            </a:xfrm>
            <a:prstGeom prst="rect">
              <a:avLst/>
            </a:prstGeom>
            <a:noFill/>
            <a:ln w="9525">
              <a:noFill/>
              <a:miter lim="800000"/>
              <a:headEnd/>
              <a:tailEnd/>
            </a:ln>
            <a:effectLst/>
          </p:spPr>
        </p:pic>
        <p:pic>
          <p:nvPicPr>
            <p:cNvPr id="54280" name="Picture 8"/>
            <p:cNvPicPr>
              <a:picLocks noChangeAspect="1" noChangeArrowheads="1"/>
            </p:cNvPicPr>
            <p:nvPr/>
          </p:nvPicPr>
          <p:blipFill>
            <a:blip r:embed="rId4"/>
            <a:srcRect/>
            <a:stretch>
              <a:fillRect/>
            </a:stretch>
          </p:blipFill>
          <p:spPr bwMode="auto">
            <a:xfrm>
              <a:off x="249" y="2341"/>
              <a:ext cx="1369" cy="176"/>
            </a:xfrm>
            <a:prstGeom prst="rect">
              <a:avLst/>
            </a:prstGeom>
            <a:noFill/>
            <a:ln w="9525">
              <a:noFill/>
              <a:miter lim="800000"/>
              <a:headEnd/>
              <a:tailEnd/>
            </a:ln>
            <a:effectLst/>
          </p:spPr>
        </p:pic>
        <p:pic>
          <p:nvPicPr>
            <p:cNvPr id="54281" name="Picture 9"/>
            <p:cNvPicPr>
              <a:picLocks noChangeAspect="1" noChangeArrowheads="1"/>
            </p:cNvPicPr>
            <p:nvPr/>
          </p:nvPicPr>
          <p:blipFill>
            <a:blip r:embed="rId5"/>
            <a:srcRect/>
            <a:stretch>
              <a:fillRect/>
            </a:stretch>
          </p:blipFill>
          <p:spPr bwMode="auto">
            <a:xfrm>
              <a:off x="249" y="2478"/>
              <a:ext cx="1369" cy="176"/>
            </a:xfrm>
            <a:prstGeom prst="rect">
              <a:avLst/>
            </a:prstGeom>
            <a:noFill/>
            <a:ln w="9525">
              <a:noFill/>
              <a:miter lim="800000"/>
              <a:headEnd/>
              <a:tailEnd/>
            </a:ln>
            <a:effectLst/>
          </p:spPr>
        </p:pic>
        <p:pic>
          <p:nvPicPr>
            <p:cNvPr id="54282" name="Picture 10"/>
            <p:cNvPicPr>
              <a:picLocks noChangeAspect="1" noChangeArrowheads="1"/>
            </p:cNvPicPr>
            <p:nvPr/>
          </p:nvPicPr>
          <p:blipFill>
            <a:blip r:embed="rId6"/>
            <a:srcRect/>
            <a:stretch>
              <a:fillRect/>
            </a:stretch>
          </p:blipFill>
          <p:spPr bwMode="auto">
            <a:xfrm>
              <a:off x="249" y="2614"/>
              <a:ext cx="1369" cy="176"/>
            </a:xfrm>
            <a:prstGeom prst="rect">
              <a:avLst/>
            </a:prstGeom>
            <a:noFill/>
            <a:ln w="9525">
              <a:noFill/>
              <a:miter lim="800000"/>
              <a:headEnd/>
              <a:tailEnd/>
            </a:ln>
            <a:effectLst/>
          </p:spPr>
        </p:pic>
      </p:grpSp>
      <p:sp>
        <p:nvSpPr>
          <p:cNvPr id="54283" name="Rectangle 11"/>
          <p:cNvSpPr>
            <a:spLocks noChangeArrowheads="1"/>
          </p:cNvSpPr>
          <p:nvPr/>
        </p:nvSpPr>
        <p:spPr bwMode="auto">
          <a:xfrm>
            <a:off x="2555875" y="4365625"/>
            <a:ext cx="2160588" cy="825500"/>
          </a:xfrm>
          <a:prstGeom prst="rect">
            <a:avLst/>
          </a:prstGeom>
          <a:noFill/>
          <a:ln w="9525">
            <a:noFill/>
            <a:miter lim="800000"/>
            <a:headEnd/>
            <a:tailEnd/>
          </a:ln>
          <a:effectLst/>
        </p:spPr>
        <p:txBody>
          <a:bodyPr>
            <a:spAutoFit/>
          </a:bodyPr>
          <a:lstStyle/>
          <a:p>
            <a:pPr algn="l"/>
            <a:r>
              <a:rPr lang="en-AU" sz="1600" b="1">
                <a:latin typeface="Tahoma" pitchFamily="34" charset="0"/>
              </a:rPr>
              <a:t>Subarachnoid</a:t>
            </a:r>
          </a:p>
          <a:p>
            <a:pPr algn="l"/>
            <a:r>
              <a:rPr lang="en-AU" sz="1600" b="1">
                <a:latin typeface="Tahoma" pitchFamily="34" charset="0"/>
              </a:rPr>
              <a:t>Hemorrhage (41%)</a:t>
            </a:r>
          </a:p>
        </p:txBody>
      </p:sp>
      <p:sp>
        <p:nvSpPr>
          <p:cNvPr id="54284" name="Line 12"/>
          <p:cNvSpPr>
            <a:spLocks noChangeShapeType="1"/>
          </p:cNvSpPr>
          <p:nvPr/>
        </p:nvSpPr>
        <p:spPr bwMode="auto">
          <a:xfrm flipH="1">
            <a:off x="2555875" y="1989138"/>
            <a:ext cx="503238" cy="215900"/>
          </a:xfrm>
          <a:prstGeom prst="line">
            <a:avLst/>
          </a:prstGeom>
          <a:noFill/>
          <a:ln w="9525">
            <a:solidFill>
              <a:schemeClr val="tx1"/>
            </a:solidFill>
            <a:round/>
            <a:headEnd/>
            <a:tailEnd/>
          </a:ln>
          <a:effectLst/>
        </p:spPr>
        <p:txBody>
          <a:bodyPr/>
          <a:lstStyle/>
          <a:p>
            <a:endParaRPr lang="en-US"/>
          </a:p>
        </p:txBody>
      </p:sp>
      <p:sp>
        <p:nvSpPr>
          <p:cNvPr id="54285" name="Line 13"/>
          <p:cNvSpPr>
            <a:spLocks noChangeShapeType="1"/>
          </p:cNvSpPr>
          <p:nvPr/>
        </p:nvSpPr>
        <p:spPr bwMode="auto">
          <a:xfrm>
            <a:off x="3059113" y="1989138"/>
            <a:ext cx="0" cy="2376487"/>
          </a:xfrm>
          <a:prstGeom prst="line">
            <a:avLst/>
          </a:prstGeom>
          <a:noFill/>
          <a:ln w="9525">
            <a:solidFill>
              <a:schemeClr val="tx1"/>
            </a:solidFill>
            <a:round/>
            <a:headEnd/>
            <a:tailEnd/>
          </a:ln>
          <a:effectLst/>
        </p:spPr>
        <p:txBody>
          <a:bodyPr/>
          <a:lstStyle/>
          <a:p>
            <a:endParaRPr lang="en-US"/>
          </a:p>
        </p:txBody>
      </p:sp>
      <p:sp>
        <p:nvSpPr>
          <p:cNvPr id="54286" name="Rectangle 14"/>
          <p:cNvSpPr>
            <a:spLocks noChangeArrowheads="1"/>
          </p:cNvSpPr>
          <p:nvPr/>
        </p:nvSpPr>
        <p:spPr bwMode="auto">
          <a:xfrm>
            <a:off x="5508625" y="1557338"/>
            <a:ext cx="2892425" cy="376237"/>
          </a:xfrm>
          <a:prstGeom prst="rect">
            <a:avLst/>
          </a:prstGeom>
          <a:solidFill>
            <a:schemeClr val="tx1"/>
          </a:solidFill>
          <a:ln w="9525">
            <a:solidFill>
              <a:schemeClr val="bg2"/>
            </a:solidFill>
            <a:miter lim="800000"/>
            <a:headEnd/>
            <a:tailEnd/>
          </a:ln>
          <a:effectLst/>
        </p:spPr>
        <p:txBody>
          <a:bodyPr wrap="none">
            <a:spAutoFit/>
          </a:bodyPr>
          <a:lstStyle/>
          <a:p>
            <a:pPr algn="l"/>
            <a:r>
              <a:rPr lang="en-AU" b="1">
                <a:solidFill>
                  <a:schemeClr val="bg2"/>
                </a:solidFill>
                <a:latin typeface="Tahoma" pitchFamily="34" charset="0"/>
              </a:rPr>
              <a:t>Ischemic Stroke (83%)</a:t>
            </a:r>
          </a:p>
        </p:txBody>
      </p:sp>
      <p:pic>
        <p:nvPicPr>
          <p:cNvPr id="54287" name="Picture 15"/>
          <p:cNvPicPr>
            <a:picLocks noChangeAspect="1" noChangeArrowheads="1"/>
          </p:cNvPicPr>
          <p:nvPr/>
        </p:nvPicPr>
        <p:blipFill>
          <a:blip r:embed="rId7"/>
          <a:srcRect/>
          <a:stretch>
            <a:fillRect/>
          </a:stretch>
        </p:blipFill>
        <p:spPr bwMode="auto">
          <a:xfrm>
            <a:off x="5940425" y="3284538"/>
            <a:ext cx="1004888" cy="1166812"/>
          </a:xfrm>
          <a:prstGeom prst="rect">
            <a:avLst/>
          </a:prstGeom>
          <a:noFill/>
          <a:ln w="9525">
            <a:noFill/>
            <a:miter lim="800000"/>
            <a:headEnd/>
            <a:tailEnd/>
          </a:ln>
          <a:effectLst/>
        </p:spPr>
      </p:pic>
      <p:pic>
        <p:nvPicPr>
          <p:cNvPr id="54288" name="Picture 16"/>
          <p:cNvPicPr>
            <a:picLocks noChangeAspect="1" noChangeArrowheads="1"/>
          </p:cNvPicPr>
          <p:nvPr/>
        </p:nvPicPr>
        <p:blipFill>
          <a:blip r:embed="rId8"/>
          <a:srcRect/>
          <a:stretch>
            <a:fillRect/>
          </a:stretch>
        </p:blipFill>
        <p:spPr bwMode="auto">
          <a:xfrm>
            <a:off x="5940425" y="4581525"/>
            <a:ext cx="1106488" cy="889000"/>
          </a:xfrm>
          <a:prstGeom prst="rect">
            <a:avLst/>
          </a:prstGeom>
          <a:noFill/>
          <a:ln w="9525">
            <a:noFill/>
            <a:miter lim="800000"/>
            <a:headEnd/>
            <a:tailEnd/>
          </a:ln>
          <a:effectLst/>
        </p:spPr>
      </p:pic>
      <p:sp>
        <p:nvSpPr>
          <p:cNvPr id="54289" name="Rectangle 17"/>
          <p:cNvSpPr>
            <a:spLocks noChangeArrowheads="1"/>
          </p:cNvSpPr>
          <p:nvPr/>
        </p:nvSpPr>
        <p:spPr bwMode="auto">
          <a:xfrm>
            <a:off x="6877050" y="2276475"/>
            <a:ext cx="1943100" cy="641350"/>
          </a:xfrm>
          <a:prstGeom prst="rect">
            <a:avLst/>
          </a:prstGeom>
          <a:noFill/>
          <a:ln w="9525">
            <a:noFill/>
            <a:miter lim="800000"/>
            <a:headEnd/>
            <a:tailEnd/>
          </a:ln>
          <a:effectLst/>
        </p:spPr>
        <p:txBody>
          <a:bodyPr>
            <a:spAutoFit/>
          </a:bodyPr>
          <a:lstStyle/>
          <a:p>
            <a:pPr algn="l"/>
            <a:r>
              <a:rPr lang="en-AU" b="1">
                <a:latin typeface="Tahoma" pitchFamily="34" charset="0"/>
              </a:rPr>
              <a:t>Large Artery</a:t>
            </a:r>
          </a:p>
          <a:p>
            <a:pPr algn="l"/>
            <a:r>
              <a:rPr lang="en-AU" b="1">
                <a:latin typeface="Tahoma" pitchFamily="34" charset="0"/>
              </a:rPr>
              <a:t>(20%)</a:t>
            </a:r>
          </a:p>
        </p:txBody>
      </p:sp>
      <p:sp>
        <p:nvSpPr>
          <p:cNvPr id="54290" name="Rectangle 18"/>
          <p:cNvSpPr>
            <a:spLocks noChangeArrowheads="1"/>
          </p:cNvSpPr>
          <p:nvPr/>
        </p:nvSpPr>
        <p:spPr bwMode="auto">
          <a:xfrm>
            <a:off x="7092950" y="3429000"/>
            <a:ext cx="2051050" cy="641350"/>
          </a:xfrm>
          <a:prstGeom prst="rect">
            <a:avLst/>
          </a:prstGeom>
          <a:noFill/>
          <a:ln w="9525">
            <a:noFill/>
            <a:miter lim="800000"/>
            <a:headEnd/>
            <a:tailEnd/>
          </a:ln>
          <a:effectLst/>
        </p:spPr>
        <p:txBody>
          <a:bodyPr>
            <a:spAutoFit/>
          </a:bodyPr>
          <a:lstStyle/>
          <a:p>
            <a:pPr algn="l"/>
            <a:r>
              <a:rPr lang="en-AU" b="1">
                <a:latin typeface="Tahoma" pitchFamily="34" charset="0"/>
              </a:rPr>
              <a:t>Embolism (20%)</a:t>
            </a:r>
          </a:p>
        </p:txBody>
      </p:sp>
      <p:sp>
        <p:nvSpPr>
          <p:cNvPr id="54291" name="Rectangle 19"/>
          <p:cNvSpPr>
            <a:spLocks noChangeArrowheads="1"/>
          </p:cNvSpPr>
          <p:nvPr/>
        </p:nvSpPr>
        <p:spPr bwMode="auto">
          <a:xfrm>
            <a:off x="7205663" y="4941888"/>
            <a:ext cx="1938337" cy="366712"/>
          </a:xfrm>
          <a:prstGeom prst="rect">
            <a:avLst/>
          </a:prstGeom>
          <a:noFill/>
          <a:ln w="9525">
            <a:noFill/>
            <a:miter lim="800000"/>
            <a:headEnd/>
            <a:tailEnd/>
          </a:ln>
          <a:effectLst/>
        </p:spPr>
        <p:txBody>
          <a:bodyPr wrap="none">
            <a:spAutoFit/>
          </a:bodyPr>
          <a:lstStyle/>
          <a:p>
            <a:pPr algn="l"/>
            <a:r>
              <a:rPr lang="en-AU" b="1">
                <a:latin typeface="Tahoma" pitchFamily="34" charset="0"/>
              </a:rPr>
              <a:t>Lacunar (25%)</a:t>
            </a:r>
          </a:p>
        </p:txBody>
      </p:sp>
      <p:sp>
        <p:nvSpPr>
          <p:cNvPr id="54292" name="Rectangle 20"/>
          <p:cNvSpPr>
            <a:spLocks noChangeArrowheads="1"/>
          </p:cNvSpPr>
          <p:nvPr/>
        </p:nvSpPr>
        <p:spPr bwMode="auto">
          <a:xfrm>
            <a:off x="6732588" y="5805488"/>
            <a:ext cx="2403475" cy="366712"/>
          </a:xfrm>
          <a:prstGeom prst="rect">
            <a:avLst/>
          </a:prstGeom>
          <a:noFill/>
          <a:ln w="9525">
            <a:noFill/>
            <a:miter lim="800000"/>
            <a:headEnd/>
            <a:tailEnd/>
          </a:ln>
          <a:effectLst/>
        </p:spPr>
        <p:txBody>
          <a:bodyPr wrap="none">
            <a:spAutoFit/>
          </a:bodyPr>
          <a:lstStyle/>
          <a:p>
            <a:pPr algn="l"/>
            <a:r>
              <a:rPr lang="en-AU" b="1">
                <a:latin typeface="Tahoma" pitchFamily="34" charset="0"/>
              </a:rPr>
              <a:t>Cryptogenic (30%)</a:t>
            </a:r>
          </a:p>
        </p:txBody>
      </p:sp>
      <p:pic>
        <p:nvPicPr>
          <p:cNvPr id="54293" name="Picture 21" descr="376px-"/>
          <p:cNvPicPr>
            <a:picLocks noChangeAspect="1" noChangeArrowheads="1"/>
          </p:cNvPicPr>
          <p:nvPr/>
        </p:nvPicPr>
        <p:blipFill>
          <a:blip r:embed="rId9" cstate="print"/>
          <a:srcRect/>
          <a:stretch>
            <a:fillRect/>
          </a:stretch>
        </p:blipFill>
        <p:spPr bwMode="auto">
          <a:xfrm>
            <a:off x="5724525" y="2060575"/>
            <a:ext cx="1223963" cy="1223963"/>
          </a:xfrm>
          <a:prstGeom prst="rect">
            <a:avLst/>
          </a:prstGeom>
          <a:noFill/>
        </p:spPr>
      </p:pic>
      <p:sp>
        <p:nvSpPr>
          <p:cNvPr id="54294" name="WordArt 22"/>
          <p:cNvSpPr>
            <a:spLocks noChangeArrowheads="1" noChangeShapeType="1" noTextEdit="1"/>
          </p:cNvSpPr>
          <p:nvPr/>
        </p:nvSpPr>
        <p:spPr bwMode="auto">
          <a:xfrm>
            <a:off x="5867400" y="5734050"/>
            <a:ext cx="695325" cy="765175"/>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000000"/>
                </a:solidFill>
                <a:latin typeface="Tahoma"/>
                <a:ea typeface="Tahoma"/>
                <a:cs typeface="Tahoma"/>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AU"/>
              <a:t>CVA</a:t>
            </a:r>
          </a:p>
        </p:txBody>
      </p:sp>
      <p:pic>
        <p:nvPicPr>
          <p:cNvPr id="38917" name="Picture 5"/>
          <p:cNvPicPr>
            <a:picLocks noChangeAspect="1" noChangeArrowheads="1"/>
          </p:cNvPicPr>
          <p:nvPr/>
        </p:nvPicPr>
        <p:blipFill>
          <a:blip r:embed="rId2"/>
          <a:srcRect/>
          <a:stretch>
            <a:fillRect/>
          </a:stretch>
        </p:blipFill>
        <p:spPr bwMode="auto">
          <a:xfrm>
            <a:off x="539750" y="2852738"/>
            <a:ext cx="2592388" cy="2016125"/>
          </a:xfrm>
          <a:prstGeom prst="rect">
            <a:avLst/>
          </a:prstGeom>
          <a:noFill/>
          <a:ln w="9525">
            <a:noFill/>
            <a:miter lim="800000"/>
            <a:headEnd/>
            <a:tailEnd/>
          </a:ln>
          <a:effectLst/>
        </p:spPr>
      </p:pic>
      <p:pic>
        <p:nvPicPr>
          <p:cNvPr id="38918" name="Picture 6"/>
          <p:cNvPicPr>
            <a:picLocks noChangeAspect="1" noChangeArrowheads="1"/>
          </p:cNvPicPr>
          <p:nvPr/>
        </p:nvPicPr>
        <p:blipFill>
          <a:blip r:embed="rId3"/>
          <a:srcRect l="4585" t="18182" r="4585" b="4546"/>
          <a:stretch>
            <a:fillRect/>
          </a:stretch>
        </p:blipFill>
        <p:spPr bwMode="auto">
          <a:xfrm>
            <a:off x="6084888" y="3213100"/>
            <a:ext cx="3059112" cy="2382838"/>
          </a:xfrm>
          <a:prstGeom prst="rect">
            <a:avLst/>
          </a:prstGeom>
          <a:noFill/>
          <a:ln w="9525">
            <a:noFill/>
            <a:miter lim="800000"/>
            <a:headEnd/>
            <a:tailEnd/>
          </a:ln>
          <a:effectLst/>
        </p:spPr>
      </p:pic>
      <p:sp>
        <p:nvSpPr>
          <p:cNvPr id="38919" name="Rectangle 7"/>
          <p:cNvSpPr>
            <a:spLocks noChangeArrowheads="1"/>
          </p:cNvSpPr>
          <p:nvPr/>
        </p:nvSpPr>
        <p:spPr bwMode="auto">
          <a:xfrm>
            <a:off x="246063" y="1871663"/>
            <a:ext cx="3533775" cy="1006475"/>
          </a:xfrm>
          <a:prstGeom prst="rect">
            <a:avLst/>
          </a:prstGeom>
          <a:noFill/>
          <a:ln w="9525">
            <a:noFill/>
            <a:miter lim="800000"/>
            <a:headEnd/>
            <a:tailEnd/>
          </a:ln>
          <a:effectLst/>
        </p:spPr>
        <p:txBody>
          <a:bodyPr>
            <a:spAutoFit/>
          </a:bodyPr>
          <a:lstStyle/>
          <a:p>
            <a:pPr algn="l"/>
            <a:r>
              <a:rPr lang="en-AU" sz="2000" b="1"/>
              <a:t>Ischemic: </a:t>
            </a:r>
          </a:p>
          <a:p>
            <a:pPr algn="l"/>
            <a:r>
              <a:rPr lang="en-AU" sz="2000" b="1"/>
              <a:t>Aliran darah terganggu o/k trombus/embolus</a:t>
            </a:r>
          </a:p>
        </p:txBody>
      </p:sp>
      <p:sp>
        <p:nvSpPr>
          <p:cNvPr id="38920" name="Rectangle 8"/>
          <p:cNvSpPr>
            <a:spLocks noChangeArrowheads="1"/>
          </p:cNvSpPr>
          <p:nvPr/>
        </p:nvSpPr>
        <p:spPr bwMode="auto">
          <a:xfrm>
            <a:off x="4581525" y="1916113"/>
            <a:ext cx="4562475" cy="1006475"/>
          </a:xfrm>
          <a:prstGeom prst="rect">
            <a:avLst/>
          </a:prstGeom>
          <a:noFill/>
          <a:ln w="9525">
            <a:noFill/>
            <a:miter lim="800000"/>
            <a:headEnd/>
            <a:tailEnd/>
          </a:ln>
          <a:effectLst/>
        </p:spPr>
        <p:txBody>
          <a:bodyPr>
            <a:spAutoFit/>
          </a:bodyPr>
          <a:lstStyle/>
          <a:p>
            <a:pPr algn="l"/>
            <a:r>
              <a:rPr lang="en-AU" sz="2000" b="1"/>
              <a:t>Hemorrhagic: </a:t>
            </a:r>
          </a:p>
          <a:p>
            <a:pPr algn="l"/>
            <a:r>
              <a:rPr lang="en-AU" sz="2000" b="1"/>
              <a:t>Pemb darah rusak, darah keluar</a:t>
            </a:r>
            <a:r>
              <a:rPr lang="en-AU" sz="2000" b="1">
                <a:sym typeface="Wingdings" pitchFamily="2" charset="2"/>
              </a:rPr>
              <a:t></a:t>
            </a:r>
            <a:r>
              <a:rPr lang="en-AU" sz="2000" b="1"/>
              <a:t>masuk ke otak</a:t>
            </a:r>
          </a:p>
        </p:txBody>
      </p:sp>
      <p:sp>
        <p:nvSpPr>
          <p:cNvPr id="38921" name="Rectangle 9"/>
          <p:cNvSpPr>
            <a:spLocks noChangeArrowheads="1"/>
          </p:cNvSpPr>
          <p:nvPr/>
        </p:nvSpPr>
        <p:spPr bwMode="auto">
          <a:xfrm>
            <a:off x="0" y="4941888"/>
            <a:ext cx="5184775" cy="1190625"/>
          </a:xfrm>
          <a:prstGeom prst="rect">
            <a:avLst/>
          </a:prstGeom>
          <a:noFill/>
          <a:ln w="9525">
            <a:noFill/>
            <a:miter lim="800000"/>
            <a:headEnd/>
            <a:tailEnd/>
          </a:ln>
          <a:effectLst/>
        </p:spPr>
        <p:txBody>
          <a:bodyPr>
            <a:spAutoFit/>
          </a:bodyPr>
          <a:lstStyle/>
          <a:p>
            <a:pPr algn="l"/>
            <a:r>
              <a:rPr lang="en-AU"/>
              <a:t>Lokasi umumnya:</a:t>
            </a:r>
          </a:p>
          <a:p>
            <a:pPr algn="l"/>
            <a:r>
              <a:rPr lang="en-AU"/>
              <a:t>• Internal carotid artery</a:t>
            </a:r>
          </a:p>
          <a:p>
            <a:pPr algn="l"/>
            <a:r>
              <a:rPr lang="en-AU"/>
              <a:t>• Vertebral arteries</a:t>
            </a:r>
          </a:p>
          <a:p>
            <a:pPr algn="l"/>
            <a:r>
              <a:rPr lang="en-AU"/>
              <a:t>• Junction of vertebral and basilar arteries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sz="half" idx="1"/>
          </p:nvPr>
        </p:nvSpPr>
        <p:spPr>
          <a:xfrm>
            <a:off x="0" y="1981200"/>
            <a:ext cx="3348038" cy="3886200"/>
          </a:xfrm>
        </p:spPr>
        <p:txBody>
          <a:bodyPr/>
          <a:lstStyle/>
          <a:p>
            <a:r>
              <a:rPr lang="en-US" sz="2800" b="1"/>
              <a:t>Ischemic</a:t>
            </a:r>
          </a:p>
          <a:p>
            <a:pPr lvl="1"/>
            <a:r>
              <a:rPr lang="en-US" sz="2400"/>
              <a:t>Thrombotic Stroke</a:t>
            </a:r>
          </a:p>
          <a:p>
            <a:pPr lvl="1"/>
            <a:r>
              <a:rPr lang="en-US" sz="2400"/>
              <a:t>Embolic Stroke</a:t>
            </a:r>
          </a:p>
          <a:p>
            <a:r>
              <a:rPr lang="en-US" sz="2800" b="1"/>
              <a:t>Hemorrhagic</a:t>
            </a:r>
          </a:p>
        </p:txBody>
      </p:sp>
      <p:pic>
        <p:nvPicPr>
          <p:cNvPr id="113668" name="Picture 4" descr="h5551195"/>
          <p:cNvPicPr>
            <a:picLocks noGrp="1" noChangeAspect="1" noChangeArrowheads="1"/>
          </p:cNvPicPr>
          <p:nvPr>
            <p:ph sz="half" idx="2"/>
          </p:nvPr>
        </p:nvPicPr>
        <p:blipFill>
          <a:blip r:embed="rId3"/>
          <a:srcRect/>
          <a:stretch>
            <a:fillRect/>
          </a:stretch>
        </p:blipFill>
        <p:spPr>
          <a:xfrm>
            <a:off x="3059113" y="404813"/>
            <a:ext cx="6084887" cy="6119812"/>
          </a:xfrm>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Ischemic: Thrombotic Stroke</a:t>
            </a:r>
          </a:p>
        </p:txBody>
      </p:sp>
      <p:sp>
        <p:nvSpPr>
          <p:cNvPr id="115715" name="Rectangle 3"/>
          <p:cNvSpPr>
            <a:spLocks noGrp="1" noChangeArrowheads="1"/>
          </p:cNvSpPr>
          <p:nvPr>
            <p:ph type="body" sz="half" idx="1"/>
          </p:nvPr>
        </p:nvSpPr>
        <p:spPr>
          <a:xfrm>
            <a:off x="152400" y="1981200"/>
            <a:ext cx="4343400" cy="3886200"/>
          </a:xfrm>
        </p:spPr>
        <p:txBody>
          <a:bodyPr/>
          <a:lstStyle/>
          <a:p>
            <a:r>
              <a:rPr lang="en-US" sz="2800">
                <a:latin typeface="Tahoma" pitchFamily="34" charset="0"/>
                <a:cs typeface="Tahoma" pitchFamily="34" charset="0"/>
              </a:rPr>
              <a:t>&gt;&gt;Atherosclerosis </a:t>
            </a:r>
            <a:r>
              <a:rPr lang="en-US" sz="2800">
                <a:latin typeface="Tahoma" pitchFamily="34" charset="0"/>
                <a:cs typeface="Tahoma" pitchFamily="34" charset="0"/>
                <a:sym typeface="Wingdings" pitchFamily="2" charset="2"/>
              </a:rPr>
              <a:t> </a:t>
            </a:r>
            <a:r>
              <a:rPr lang="en-US" sz="2800">
                <a:latin typeface="Tahoma" pitchFamily="34" charset="0"/>
                <a:cs typeface="Tahoma" pitchFamily="34" charset="0"/>
              </a:rPr>
              <a:t>obstruksi vascular </a:t>
            </a:r>
            <a:r>
              <a:rPr lang="en-US" sz="2800">
                <a:latin typeface="Tahoma" pitchFamily="34" charset="0"/>
                <a:cs typeface="Tahoma" pitchFamily="34" charset="0"/>
                <a:sym typeface="Wingdings" pitchFamily="2" charset="2"/>
              </a:rPr>
              <a:t></a:t>
            </a:r>
            <a:r>
              <a:rPr lang="en-US" sz="2800">
                <a:latin typeface="Tahoma" pitchFamily="34" charset="0"/>
                <a:cs typeface="Tahoma" pitchFamily="34" charset="0"/>
              </a:rPr>
              <a:t> thrombosis </a:t>
            </a:r>
          </a:p>
          <a:p>
            <a:r>
              <a:rPr lang="en-US" sz="2800" b="1">
                <a:latin typeface="Tahoma" pitchFamily="34" charset="0"/>
                <a:cs typeface="Tahoma" pitchFamily="34" charset="0"/>
              </a:rPr>
              <a:t>Thrombosis</a:t>
            </a:r>
            <a:r>
              <a:rPr lang="en-US" sz="2800">
                <a:latin typeface="Tahoma" pitchFamily="34" charset="0"/>
                <a:cs typeface="Tahoma" pitchFamily="34" charset="0"/>
              </a:rPr>
              <a:t>- clot pd arteri kecil</a:t>
            </a:r>
          </a:p>
          <a:p>
            <a:r>
              <a:rPr lang="en-US" sz="2800">
                <a:latin typeface="Tahoma" pitchFamily="34" charset="0"/>
                <a:cs typeface="Tahoma" pitchFamily="34" charset="0"/>
              </a:rPr>
              <a:t>50% jenis stroke</a:t>
            </a:r>
          </a:p>
          <a:p>
            <a:pPr>
              <a:buFont typeface="Wingdings" pitchFamily="2" charset="2"/>
              <a:buNone/>
            </a:pPr>
            <a:endParaRPr lang="en-US" sz="2800">
              <a:latin typeface="Tahoma" pitchFamily="34" charset="0"/>
              <a:cs typeface="Tahoma" pitchFamily="34" charset="0"/>
            </a:endParaRPr>
          </a:p>
        </p:txBody>
      </p:sp>
      <p:pic>
        <p:nvPicPr>
          <p:cNvPr id="115716" name="Picture 4" descr="17133"/>
          <p:cNvPicPr>
            <a:picLocks noGrp="1" noChangeAspect="1" noChangeArrowheads="1"/>
          </p:cNvPicPr>
          <p:nvPr>
            <p:ph sz="quarter" idx="3"/>
          </p:nvPr>
        </p:nvPicPr>
        <p:blipFill>
          <a:blip r:embed="rId3"/>
          <a:srcRect/>
          <a:stretch>
            <a:fillRect/>
          </a:stretch>
        </p:blipFill>
        <p:spPr>
          <a:xfrm>
            <a:off x="4427538" y="1524000"/>
            <a:ext cx="4716462" cy="5334000"/>
          </a:xfrm>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457200"/>
            <a:ext cx="8229600" cy="1041400"/>
          </a:xfrm>
        </p:spPr>
        <p:txBody>
          <a:bodyPr/>
          <a:lstStyle/>
          <a:p>
            <a:r>
              <a:rPr lang="en-US"/>
              <a:t>Ischemic: Embolic Stroke</a:t>
            </a:r>
          </a:p>
        </p:txBody>
      </p:sp>
      <p:sp>
        <p:nvSpPr>
          <p:cNvPr id="117763" name="Rectangle 3"/>
          <p:cNvSpPr>
            <a:spLocks noGrp="1" noChangeArrowheads="1"/>
          </p:cNvSpPr>
          <p:nvPr>
            <p:ph type="body" idx="1"/>
          </p:nvPr>
        </p:nvSpPr>
        <p:spPr>
          <a:xfrm>
            <a:off x="457200" y="1524000"/>
            <a:ext cx="8229600" cy="4911725"/>
          </a:xfrm>
        </p:spPr>
        <p:txBody>
          <a:bodyPr/>
          <a:lstStyle/>
          <a:p>
            <a:pPr lvl="1">
              <a:lnSpc>
                <a:spcPct val="90000"/>
              </a:lnSpc>
            </a:pPr>
            <a:r>
              <a:rPr lang="en-US" b="1"/>
              <a:t>Embolism</a:t>
            </a:r>
            <a:r>
              <a:rPr lang="en-US"/>
              <a:t>-blood clot  or fatty plaque yg dilepaskan ke sirkulasi</a:t>
            </a:r>
          </a:p>
          <a:p>
            <a:pPr lvl="1">
              <a:lnSpc>
                <a:spcPct val="90000"/>
              </a:lnSpc>
            </a:pPr>
            <a:r>
              <a:rPr lang="en-US"/>
              <a:t>Often a fragment from a thrombosis or fatty plaque</a:t>
            </a:r>
          </a:p>
          <a:p>
            <a:pPr lvl="1">
              <a:lnSpc>
                <a:spcPct val="90000"/>
              </a:lnSpc>
            </a:pPr>
            <a:endParaRPr lang="en-US"/>
          </a:p>
          <a:p>
            <a:pPr lvl="1">
              <a:lnSpc>
                <a:spcPct val="90000"/>
              </a:lnSpc>
              <a:buFont typeface="Wingdings" pitchFamily="2" charset="2"/>
              <a:buNone/>
            </a:pPr>
            <a:endParaRPr lang="en-US"/>
          </a:p>
        </p:txBody>
      </p:sp>
      <p:pic>
        <p:nvPicPr>
          <p:cNvPr id="117764" name="Picture 4" descr="Cerebral Embolism Formation"/>
          <p:cNvPicPr>
            <a:picLocks noGrp="1" noChangeAspect="1" noChangeArrowheads="1"/>
          </p:cNvPicPr>
          <p:nvPr>
            <p:ph sz="half" idx="4294967295"/>
          </p:nvPr>
        </p:nvPicPr>
        <p:blipFill>
          <a:blip r:embed="rId3"/>
          <a:srcRect/>
          <a:stretch>
            <a:fillRect/>
          </a:stretch>
        </p:blipFill>
        <p:spPr>
          <a:xfrm>
            <a:off x="533400" y="3352800"/>
            <a:ext cx="8001000" cy="2903538"/>
          </a:xfrm>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TIA: Transient Ischemic Attack</a:t>
            </a:r>
          </a:p>
        </p:txBody>
      </p:sp>
      <p:sp>
        <p:nvSpPr>
          <p:cNvPr id="119811" name="Rectangle 3"/>
          <p:cNvSpPr>
            <a:spLocks noGrp="1" noChangeArrowheads="1"/>
          </p:cNvSpPr>
          <p:nvPr>
            <p:ph type="body" idx="1"/>
          </p:nvPr>
        </p:nvSpPr>
        <p:spPr>
          <a:xfrm>
            <a:off x="457200" y="1600200"/>
            <a:ext cx="8229600" cy="5257800"/>
          </a:xfrm>
        </p:spPr>
        <p:txBody>
          <a:bodyPr/>
          <a:lstStyle/>
          <a:p>
            <a:r>
              <a:rPr lang="en-US" b="1" u="sng">
                <a:latin typeface="Tahoma" pitchFamily="34" charset="0"/>
                <a:cs typeface="Tahoma" pitchFamily="34" charset="0"/>
              </a:rPr>
              <a:t>Warning sign: Temporary</a:t>
            </a:r>
            <a:r>
              <a:rPr lang="en-US">
                <a:latin typeface="Tahoma" pitchFamily="34" charset="0"/>
                <a:cs typeface="Tahoma" pitchFamily="34" charset="0"/>
              </a:rPr>
              <a:t> onset 1-24jam</a:t>
            </a:r>
          </a:p>
          <a:p>
            <a:r>
              <a:rPr lang="en-US">
                <a:latin typeface="Tahoma" pitchFamily="34" charset="0"/>
                <a:cs typeface="Tahoma" pitchFamily="34" charset="0"/>
              </a:rPr>
              <a:t>Manifestasi Klinis:</a:t>
            </a:r>
          </a:p>
          <a:p>
            <a:pPr lvl="1"/>
            <a:r>
              <a:rPr lang="en-US">
                <a:latin typeface="Tahoma" pitchFamily="34" charset="0"/>
                <a:cs typeface="Tahoma" pitchFamily="34" charset="0"/>
              </a:rPr>
              <a:t>Pandangan kabur, ganda, kebutaan salah satu mata</a:t>
            </a:r>
          </a:p>
          <a:p>
            <a:pPr lvl="1"/>
            <a:r>
              <a:rPr lang="en-US">
                <a:latin typeface="Tahoma" pitchFamily="34" charset="0"/>
                <a:cs typeface="Tahoma" pitchFamily="34" charset="0"/>
              </a:rPr>
              <a:t>Kelemahan tiba-tiba, ataxia</a:t>
            </a:r>
          </a:p>
          <a:p>
            <a:pPr lvl="1"/>
            <a:r>
              <a:rPr lang="en-US">
                <a:latin typeface="Tahoma" pitchFamily="34" charset="0"/>
                <a:cs typeface="Tahoma" pitchFamily="34" charset="0"/>
              </a:rPr>
              <a:t>Kesulitan bicara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br>
              <a:rPr lang="en-US"/>
            </a:br>
            <a:r>
              <a:rPr lang="en-US"/>
              <a:t>Hemorrhagic</a:t>
            </a:r>
            <a:br>
              <a:rPr lang="en-US"/>
            </a:br>
            <a:r>
              <a:rPr lang="en-US"/>
              <a:t> Stroke</a:t>
            </a:r>
            <a:br>
              <a:rPr lang="en-US"/>
            </a:br>
            <a:endParaRPr lang="en-US"/>
          </a:p>
        </p:txBody>
      </p:sp>
      <p:sp>
        <p:nvSpPr>
          <p:cNvPr id="165891" name="Rectangle 3"/>
          <p:cNvSpPr>
            <a:spLocks noGrp="1" noChangeArrowheads="1"/>
          </p:cNvSpPr>
          <p:nvPr>
            <p:ph type="body" sz="half" idx="1"/>
          </p:nvPr>
        </p:nvSpPr>
        <p:spPr>
          <a:xfrm>
            <a:off x="0" y="1981200"/>
            <a:ext cx="3962400" cy="4495800"/>
          </a:xfrm>
        </p:spPr>
        <p:txBody>
          <a:bodyPr/>
          <a:lstStyle/>
          <a:p>
            <a:r>
              <a:rPr lang="en-US" sz="2800"/>
              <a:t>Rupture of weak vessel wall or cerebral aneurysm</a:t>
            </a:r>
          </a:p>
          <a:p>
            <a:endParaRPr lang="en-US" sz="2800"/>
          </a:p>
          <a:p>
            <a:r>
              <a:rPr lang="en-US" sz="2800"/>
              <a:t>Arteriovenous malformation</a:t>
            </a:r>
          </a:p>
          <a:p>
            <a:endParaRPr lang="en-US" sz="2800"/>
          </a:p>
          <a:p>
            <a:r>
              <a:rPr lang="en-US" sz="2800"/>
              <a:t>Bleeding into brain or meninges</a:t>
            </a:r>
          </a:p>
        </p:txBody>
      </p:sp>
      <p:pic>
        <p:nvPicPr>
          <p:cNvPr id="165892" name="Picture 4" descr="aneurysm4_sm_new"/>
          <p:cNvPicPr>
            <a:picLocks noGrp="1" noChangeAspect="1" noChangeArrowheads="1"/>
          </p:cNvPicPr>
          <p:nvPr>
            <p:ph sz="quarter" idx="2"/>
          </p:nvPr>
        </p:nvPicPr>
        <p:blipFill>
          <a:blip r:embed="rId3"/>
          <a:srcRect/>
          <a:stretch>
            <a:fillRect/>
          </a:stretch>
        </p:blipFill>
        <p:spPr>
          <a:xfrm>
            <a:off x="3886200" y="0"/>
            <a:ext cx="3355975" cy="3357563"/>
          </a:xfrm>
          <a:noFill/>
          <a:ln/>
        </p:spPr>
      </p:pic>
      <p:pic>
        <p:nvPicPr>
          <p:cNvPr id="165893" name="Picture 5" descr="blood-vesel-wal"/>
          <p:cNvPicPr>
            <a:picLocks noGrp="1" noChangeAspect="1" noChangeArrowheads="1"/>
          </p:cNvPicPr>
          <p:nvPr>
            <p:ph sz="quarter" idx="3"/>
          </p:nvPr>
        </p:nvPicPr>
        <p:blipFill>
          <a:blip r:embed="rId4"/>
          <a:srcRect/>
          <a:stretch>
            <a:fillRect/>
          </a:stretch>
        </p:blipFill>
        <p:spPr>
          <a:xfrm>
            <a:off x="6858000" y="0"/>
            <a:ext cx="2511425" cy="3357563"/>
          </a:xfrm>
          <a:noFill/>
          <a:ln/>
        </p:spPr>
      </p:pic>
      <p:pic>
        <p:nvPicPr>
          <p:cNvPr id="165894" name="Picture 6" descr="av malformation 2"/>
          <p:cNvPicPr>
            <a:picLocks noChangeAspect="1" noChangeArrowheads="1"/>
          </p:cNvPicPr>
          <p:nvPr/>
        </p:nvPicPr>
        <p:blipFill>
          <a:blip r:embed="rId5"/>
          <a:srcRect/>
          <a:stretch>
            <a:fillRect/>
          </a:stretch>
        </p:blipFill>
        <p:spPr bwMode="auto">
          <a:xfrm>
            <a:off x="3810000" y="3352800"/>
            <a:ext cx="5334000" cy="3505200"/>
          </a:xfrm>
          <a:prstGeom prst="rect">
            <a:avLst/>
          </a:prstGeom>
          <a:noFill/>
          <a:ln w="9525">
            <a:noFill/>
            <a:miter lim="800000"/>
            <a:headEnd/>
            <a:tailEnd/>
          </a:ln>
        </p:spPr>
      </p:pic>
      <p:sp>
        <p:nvSpPr>
          <p:cNvPr id="165895" name="Line 7"/>
          <p:cNvSpPr>
            <a:spLocks noChangeShapeType="1"/>
          </p:cNvSpPr>
          <p:nvPr/>
        </p:nvSpPr>
        <p:spPr bwMode="auto">
          <a:xfrm>
            <a:off x="2895600" y="4191000"/>
            <a:ext cx="9144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p:cNvSpPr>
          <p:nvPr>
            <p:ph type="body" sz="half" idx="1"/>
          </p:nvPr>
        </p:nvSpPr>
        <p:spPr>
          <a:xfrm>
            <a:off x="174625" y="1600200"/>
            <a:ext cx="4613275" cy="4852988"/>
          </a:xfrm>
        </p:spPr>
        <p:txBody>
          <a:bodyPr/>
          <a:lstStyle/>
          <a:p>
            <a:pPr>
              <a:lnSpc>
                <a:spcPct val="80000"/>
              </a:lnSpc>
            </a:pPr>
            <a:r>
              <a:rPr lang="en-US" sz="2800" b="1">
                <a:solidFill>
                  <a:srgbClr val="00CC00"/>
                </a:solidFill>
                <a:latin typeface="Tahoma" pitchFamily="34" charset="0"/>
                <a:cs typeface="Tahoma" pitchFamily="34" charset="0"/>
              </a:rPr>
              <a:t>Cerebrum</a:t>
            </a:r>
          </a:p>
          <a:p>
            <a:pPr lvl="1">
              <a:lnSpc>
                <a:spcPct val="80000"/>
              </a:lnSpc>
            </a:pPr>
            <a:r>
              <a:rPr lang="en-US" sz="2800">
                <a:solidFill>
                  <a:srgbClr val="FF9900"/>
                </a:solidFill>
                <a:latin typeface="Tahoma" pitchFamily="34" charset="0"/>
                <a:cs typeface="Tahoma" pitchFamily="34" charset="0"/>
              </a:rPr>
              <a:t>Berpikir logis</a:t>
            </a:r>
          </a:p>
          <a:p>
            <a:pPr lvl="1">
              <a:lnSpc>
                <a:spcPct val="80000"/>
              </a:lnSpc>
            </a:pPr>
            <a:r>
              <a:rPr lang="en-US" sz="2800">
                <a:solidFill>
                  <a:srgbClr val="FF9900"/>
                </a:solidFill>
                <a:latin typeface="Tahoma" pitchFamily="34" charset="0"/>
                <a:cs typeface="Tahoma" pitchFamily="34" charset="0"/>
              </a:rPr>
              <a:t>Pengambilan keputusan</a:t>
            </a:r>
          </a:p>
          <a:p>
            <a:pPr lvl="1">
              <a:lnSpc>
                <a:spcPct val="80000"/>
              </a:lnSpc>
            </a:pPr>
            <a:r>
              <a:rPr lang="en-US" sz="2800">
                <a:solidFill>
                  <a:srgbClr val="FF9900"/>
                </a:solidFill>
                <a:latin typeface="Tahoma" pitchFamily="34" charset="0"/>
                <a:cs typeface="Tahoma" pitchFamily="34" charset="0"/>
              </a:rPr>
              <a:t>Konsentrasi,</a:t>
            </a:r>
          </a:p>
          <a:p>
            <a:pPr lvl="1">
              <a:lnSpc>
                <a:spcPct val="80000"/>
              </a:lnSpc>
            </a:pPr>
            <a:r>
              <a:rPr lang="en-US" sz="2800">
                <a:solidFill>
                  <a:srgbClr val="FF9900"/>
                </a:solidFill>
                <a:latin typeface="Tahoma" pitchFamily="34" charset="0"/>
                <a:cs typeface="Tahoma" pitchFamily="34" charset="0"/>
              </a:rPr>
              <a:t>Motor, sensory, bicara</a:t>
            </a:r>
          </a:p>
          <a:p>
            <a:pPr>
              <a:lnSpc>
                <a:spcPct val="80000"/>
              </a:lnSpc>
            </a:pPr>
            <a:r>
              <a:rPr lang="en-US" sz="2800">
                <a:latin typeface="Tahoma" pitchFamily="34" charset="0"/>
                <a:cs typeface="Tahoma" pitchFamily="34" charset="0"/>
              </a:rPr>
              <a:t>Cerebellum</a:t>
            </a:r>
          </a:p>
          <a:p>
            <a:pPr lvl="1">
              <a:lnSpc>
                <a:spcPct val="80000"/>
              </a:lnSpc>
            </a:pPr>
            <a:r>
              <a:rPr lang="en-US" sz="2800">
                <a:latin typeface="Tahoma" pitchFamily="34" charset="0"/>
                <a:cs typeface="Tahoma" pitchFamily="34" charset="0"/>
              </a:rPr>
              <a:t>Koordinasi</a:t>
            </a:r>
          </a:p>
          <a:p>
            <a:pPr>
              <a:lnSpc>
                <a:spcPct val="80000"/>
              </a:lnSpc>
            </a:pPr>
            <a:r>
              <a:rPr lang="en-US" sz="2800">
                <a:latin typeface="Tahoma" pitchFamily="34" charset="0"/>
                <a:cs typeface="Tahoma" pitchFamily="34" charset="0"/>
              </a:rPr>
              <a:t>Brainstem</a:t>
            </a:r>
          </a:p>
          <a:p>
            <a:pPr lvl="1">
              <a:lnSpc>
                <a:spcPct val="80000"/>
              </a:lnSpc>
            </a:pPr>
            <a:r>
              <a:rPr lang="en-US" sz="2800">
                <a:latin typeface="Tahoma" pitchFamily="34" charset="0"/>
                <a:cs typeface="Tahoma" pitchFamily="34" charset="0"/>
              </a:rPr>
              <a:t>Syaraf Kranial</a:t>
            </a:r>
          </a:p>
          <a:p>
            <a:pPr lvl="1">
              <a:lnSpc>
                <a:spcPct val="80000"/>
              </a:lnSpc>
            </a:pPr>
            <a:r>
              <a:rPr lang="en-US" sz="2800">
                <a:latin typeface="Tahoma" pitchFamily="34" charset="0"/>
                <a:cs typeface="Tahoma" pitchFamily="34" charset="0"/>
              </a:rPr>
              <a:t>Pusat napas</a:t>
            </a:r>
          </a:p>
          <a:p>
            <a:pPr lvl="1">
              <a:lnSpc>
                <a:spcPct val="80000"/>
              </a:lnSpc>
            </a:pPr>
            <a:r>
              <a:rPr lang="en-US" sz="2800">
                <a:latin typeface="Tahoma" pitchFamily="34" charset="0"/>
                <a:cs typeface="Tahoma" pitchFamily="34" charset="0"/>
              </a:rPr>
              <a:t>Pusat Cardiovascular</a:t>
            </a:r>
          </a:p>
        </p:txBody>
      </p:sp>
      <p:pic>
        <p:nvPicPr>
          <p:cNvPr id="89092" name="Picture 4" descr="english_brain"/>
          <p:cNvPicPr>
            <a:picLocks noGrp="1" noChangeAspect="1" noChangeArrowheads="1"/>
          </p:cNvPicPr>
          <p:nvPr>
            <p:ph sz="quarter" idx="2"/>
          </p:nvPr>
        </p:nvPicPr>
        <p:blipFill>
          <a:blip r:embed="rId3"/>
          <a:srcRect/>
          <a:stretch>
            <a:fillRect/>
          </a:stretch>
        </p:blipFill>
        <p:spPr>
          <a:xfrm>
            <a:off x="4643438" y="0"/>
            <a:ext cx="4500562" cy="3348038"/>
          </a:xfrm>
          <a:noFill/>
          <a:ln/>
        </p:spPr>
      </p:pic>
      <p:pic>
        <p:nvPicPr>
          <p:cNvPr id="89093" name="Picture 5" descr="neuroanatomy_fig12"/>
          <p:cNvPicPr>
            <a:picLocks noGrp="1" noChangeAspect="1" noChangeArrowheads="1"/>
          </p:cNvPicPr>
          <p:nvPr>
            <p:ph sz="quarter" idx="3"/>
          </p:nvPr>
        </p:nvPicPr>
        <p:blipFill>
          <a:blip r:embed="rId4"/>
          <a:srcRect/>
          <a:stretch>
            <a:fillRect/>
          </a:stretch>
        </p:blipFill>
        <p:spPr>
          <a:xfrm>
            <a:off x="4716463" y="3276600"/>
            <a:ext cx="4427537" cy="3397250"/>
          </a:xfrm>
          <a:noFill/>
          <a:ln/>
        </p:spPr>
      </p:pic>
      <p:sp>
        <p:nvSpPr>
          <p:cNvPr id="89094" name="WordArt 6"/>
          <p:cNvSpPr>
            <a:spLocks noChangeArrowheads="1" noChangeShapeType="1" noTextEdit="1"/>
          </p:cNvSpPr>
          <p:nvPr/>
        </p:nvSpPr>
        <p:spPr bwMode="auto">
          <a:xfrm>
            <a:off x="215900" y="333375"/>
            <a:ext cx="4284663" cy="733425"/>
          </a:xfrm>
          <a:prstGeom prst="rect">
            <a:avLst/>
          </a:prstGeom>
        </p:spPr>
        <p:txBody>
          <a:bodyPr wrap="none" fromWordArt="1">
            <a:prstTxWarp prst="textDoubleWave1">
              <a:avLst>
                <a:gd name="adj1" fmla="val 6500"/>
                <a:gd name="adj2" fmla="val 0"/>
              </a:avLst>
            </a:prstTxWarp>
          </a:bodyPr>
          <a:lstStyle/>
          <a:p>
            <a:r>
              <a:rPr lang="en-US" sz="3600" b="1" kern="10" spc="-360">
                <a:ln w="12700">
                  <a:solidFill>
                    <a:srgbClr val="000099"/>
                  </a:solidFill>
                  <a:round/>
                  <a:headEnd/>
                  <a:tailEnd/>
                </a:ln>
                <a:solidFill>
                  <a:srgbClr val="33CCFF"/>
                </a:solidFill>
                <a:effectLst>
                  <a:outerShdw dist="125724" dir="18900000" algn="ctr" rotWithShape="0">
                    <a:srgbClr val="000099"/>
                  </a:outerShdw>
                </a:effectLst>
                <a:latin typeface="Comic Sans MS"/>
              </a:rPr>
              <a:t>Brain Anatomy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79613" y="260350"/>
            <a:ext cx="6408737" cy="647700"/>
          </a:xfrm>
          <a:solidFill>
            <a:schemeClr val="hlink"/>
          </a:solidFill>
          <a:ln>
            <a:solidFill>
              <a:schemeClr val="tx1"/>
            </a:solidFill>
          </a:ln>
        </p:spPr>
        <p:txBody>
          <a:bodyPr/>
          <a:lstStyle/>
          <a:p>
            <a:pPr algn="ctr"/>
            <a:r>
              <a:rPr lang="en-US" sz="3400" b="1">
                <a:solidFill>
                  <a:schemeClr val="bg1"/>
                </a:solidFill>
              </a:rPr>
              <a:t>Tanda dan Gejala Stroke</a:t>
            </a:r>
          </a:p>
        </p:txBody>
      </p:sp>
      <p:sp>
        <p:nvSpPr>
          <p:cNvPr id="40963" name="Rectangle 3"/>
          <p:cNvSpPr>
            <a:spLocks noGrp="1" noChangeArrowheads="1"/>
          </p:cNvSpPr>
          <p:nvPr>
            <p:ph type="body" idx="1"/>
          </p:nvPr>
        </p:nvSpPr>
        <p:spPr/>
        <p:txBody>
          <a:bodyPr/>
          <a:lstStyle/>
          <a:p>
            <a:pPr>
              <a:lnSpc>
                <a:spcPct val="80000"/>
              </a:lnSpc>
            </a:pPr>
            <a:r>
              <a:rPr lang="en-US" sz="2800"/>
              <a:t>Mati rasa/kelemahan tiba2 pd wajah, lengan, kaki khususnya pd salah satu sisi tubuh </a:t>
            </a:r>
          </a:p>
          <a:p>
            <a:pPr>
              <a:lnSpc>
                <a:spcPct val="80000"/>
              </a:lnSpc>
            </a:pPr>
            <a:r>
              <a:rPr lang="en-US" sz="2800"/>
              <a:t>Mengalami kebingungan tiba2, kesulitan bicara atau memahami pembicaraan </a:t>
            </a:r>
          </a:p>
          <a:p>
            <a:pPr>
              <a:lnSpc>
                <a:spcPct val="80000"/>
              </a:lnSpc>
            </a:pPr>
            <a:r>
              <a:rPr lang="en-US" sz="2800"/>
              <a:t>Kesulitan melihat tiba2 pada salah satu mata atau keduanya</a:t>
            </a:r>
          </a:p>
          <a:p>
            <a:pPr>
              <a:lnSpc>
                <a:spcPct val="80000"/>
              </a:lnSpc>
            </a:pPr>
            <a:r>
              <a:rPr lang="en-US" sz="2800"/>
              <a:t>Kehilangan keseimbangan tubuh tiba2, kesulitan berjalan</a:t>
            </a:r>
          </a:p>
          <a:p>
            <a:pPr>
              <a:lnSpc>
                <a:spcPct val="80000"/>
              </a:lnSpc>
            </a:pPr>
            <a:r>
              <a:rPr lang="en-US" sz="2800"/>
              <a:t>Sakit kepala berat tiba2 tanpa penyebab jelas </a:t>
            </a:r>
            <a:endParaRPr lang="en-US" sz="3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55_005"/>
          <p:cNvPicPr>
            <a:picLocks noChangeAspect="1" noChangeArrowheads="1"/>
          </p:cNvPicPr>
          <p:nvPr/>
        </p:nvPicPr>
        <p:blipFill>
          <a:blip r:embed="rId3"/>
          <a:srcRect l="50052" t="6779" r="20288" b="52542"/>
          <a:stretch>
            <a:fillRect/>
          </a:stretch>
        </p:blipFill>
        <p:spPr bwMode="auto">
          <a:xfrm>
            <a:off x="6781800" y="1295400"/>
            <a:ext cx="2362200" cy="4343400"/>
          </a:xfrm>
          <a:prstGeom prst="rect">
            <a:avLst/>
          </a:prstGeom>
          <a:noFill/>
          <a:ln w="9525">
            <a:noFill/>
            <a:miter lim="800000"/>
            <a:headEnd/>
            <a:tailEnd/>
          </a:ln>
        </p:spPr>
      </p:pic>
      <p:sp>
        <p:nvSpPr>
          <p:cNvPr id="172035" name="Oval 3"/>
          <p:cNvSpPr>
            <a:spLocks noChangeArrowheads="1"/>
          </p:cNvSpPr>
          <p:nvPr/>
        </p:nvSpPr>
        <p:spPr bwMode="auto">
          <a:xfrm>
            <a:off x="5105400" y="3429000"/>
            <a:ext cx="2057400" cy="7620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R Hemiplegia</a:t>
            </a:r>
          </a:p>
          <a:p>
            <a:r>
              <a:rPr lang="en-US" b="1">
                <a:latin typeface="Tahoma" pitchFamily="34" charset="0"/>
              </a:rPr>
              <a:t>/paresis</a:t>
            </a:r>
          </a:p>
        </p:txBody>
      </p:sp>
      <p:sp>
        <p:nvSpPr>
          <p:cNvPr id="172036" name="Oval 4"/>
          <p:cNvSpPr>
            <a:spLocks noChangeArrowheads="1"/>
          </p:cNvSpPr>
          <p:nvPr/>
        </p:nvSpPr>
        <p:spPr bwMode="auto">
          <a:xfrm>
            <a:off x="5486400" y="1600200"/>
            <a:ext cx="2209800" cy="6858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Impaired speech</a:t>
            </a:r>
          </a:p>
          <a:p>
            <a:r>
              <a:rPr lang="en-US" b="1">
                <a:latin typeface="Tahoma" pitchFamily="34" charset="0"/>
              </a:rPr>
              <a:t>(Aphasias)</a:t>
            </a:r>
          </a:p>
        </p:txBody>
      </p:sp>
      <p:sp>
        <p:nvSpPr>
          <p:cNvPr id="172037" name="Oval 5"/>
          <p:cNvSpPr>
            <a:spLocks noChangeArrowheads="1"/>
          </p:cNvSpPr>
          <p:nvPr/>
        </p:nvSpPr>
        <p:spPr bwMode="auto">
          <a:xfrm>
            <a:off x="4876800" y="4648200"/>
            <a:ext cx="2743200" cy="8382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Impaired discrimination</a:t>
            </a:r>
          </a:p>
          <a:p>
            <a:r>
              <a:rPr lang="en-US" b="1">
                <a:latin typeface="Tahoma" pitchFamily="34" charset="0"/>
              </a:rPr>
              <a:t>(R/L)</a:t>
            </a:r>
          </a:p>
        </p:txBody>
      </p:sp>
      <p:sp>
        <p:nvSpPr>
          <p:cNvPr id="172038" name="Oval 6"/>
          <p:cNvSpPr>
            <a:spLocks noChangeArrowheads="1"/>
          </p:cNvSpPr>
          <p:nvPr/>
        </p:nvSpPr>
        <p:spPr bwMode="auto">
          <a:xfrm>
            <a:off x="6096000" y="5638800"/>
            <a:ext cx="2743200" cy="6858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Slow performance,</a:t>
            </a:r>
          </a:p>
          <a:p>
            <a:r>
              <a:rPr lang="en-US" b="1">
                <a:latin typeface="Tahoma" pitchFamily="34" charset="0"/>
              </a:rPr>
              <a:t>Cautious</a:t>
            </a:r>
          </a:p>
        </p:txBody>
      </p:sp>
      <p:sp>
        <p:nvSpPr>
          <p:cNvPr id="172039" name="Oval 7"/>
          <p:cNvSpPr>
            <a:spLocks noChangeArrowheads="1"/>
          </p:cNvSpPr>
          <p:nvPr/>
        </p:nvSpPr>
        <p:spPr bwMode="auto">
          <a:xfrm>
            <a:off x="4953000" y="2438400"/>
            <a:ext cx="2514600" cy="8382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Aware of deficits</a:t>
            </a:r>
          </a:p>
          <a:p>
            <a:r>
              <a:rPr lang="en-US" b="1">
                <a:latin typeface="Tahoma" pitchFamily="34" charset="0"/>
              </a:rPr>
              <a:t>Depression, Anxiety</a:t>
            </a:r>
          </a:p>
        </p:txBody>
      </p:sp>
      <p:sp>
        <p:nvSpPr>
          <p:cNvPr id="172040" name="Oval 8"/>
          <p:cNvSpPr>
            <a:spLocks noChangeArrowheads="1"/>
          </p:cNvSpPr>
          <p:nvPr/>
        </p:nvSpPr>
        <p:spPr bwMode="auto">
          <a:xfrm>
            <a:off x="4800600" y="228600"/>
            <a:ext cx="4343400" cy="8382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Impaired comprehension &amp; </a:t>
            </a:r>
          </a:p>
          <a:p>
            <a:r>
              <a:rPr lang="en-US" b="1">
                <a:latin typeface="Tahoma" pitchFamily="34" charset="0"/>
              </a:rPr>
              <a:t>Memory R/T language and math</a:t>
            </a:r>
          </a:p>
        </p:txBody>
      </p:sp>
      <p:sp>
        <p:nvSpPr>
          <p:cNvPr id="172041" name="Text Box 9"/>
          <p:cNvSpPr txBox="1">
            <a:spLocks noChangeArrowheads="1"/>
          </p:cNvSpPr>
          <p:nvPr/>
        </p:nvSpPr>
        <p:spPr bwMode="auto">
          <a:xfrm>
            <a:off x="0" y="457200"/>
            <a:ext cx="3441700" cy="822325"/>
          </a:xfrm>
          <a:prstGeom prst="rect">
            <a:avLst/>
          </a:prstGeom>
          <a:noFill/>
          <a:ln w="9525">
            <a:noFill/>
            <a:miter lim="800000"/>
            <a:headEnd/>
            <a:tailEnd/>
          </a:ln>
          <a:effectLst/>
        </p:spPr>
        <p:txBody>
          <a:bodyPr>
            <a:spAutoFit/>
          </a:bodyPr>
          <a:lstStyle/>
          <a:p>
            <a:pPr algn="l"/>
            <a:r>
              <a:rPr lang="en-US" sz="2400" b="1">
                <a:latin typeface="Tahoma" pitchFamily="34" charset="0"/>
              </a:rPr>
              <a:t>Left -Sided CVA:</a:t>
            </a:r>
          </a:p>
          <a:p>
            <a:pPr algn="l"/>
            <a:r>
              <a:rPr lang="en-US" sz="2400" b="1">
                <a:latin typeface="Tahoma" pitchFamily="34" charset="0"/>
              </a:rPr>
              <a:t>LEFT BRAIN DAMAGE</a:t>
            </a:r>
          </a:p>
        </p:txBody>
      </p:sp>
      <p:pic>
        <p:nvPicPr>
          <p:cNvPr id="172042" name="Picture 10" descr="left_brain"/>
          <p:cNvPicPr>
            <a:picLocks noChangeAspect="1" noChangeArrowheads="1"/>
          </p:cNvPicPr>
          <p:nvPr/>
        </p:nvPicPr>
        <p:blipFill>
          <a:blip r:embed="rId4"/>
          <a:srcRect/>
          <a:stretch>
            <a:fillRect/>
          </a:stretch>
        </p:blipFill>
        <p:spPr bwMode="auto">
          <a:xfrm>
            <a:off x="152400" y="1371600"/>
            <a:ext cx="4724400" cy="4248150"/>
          </a:xfrm>
          <a:prstGeom prst="rect">
            <a:avLst/>
          </a:prstGeom>
          <a:noFill/>
          <a:ln w="9525">
            <a:noFill/>
            <a:miter lim="800000"/>
            <a:headEnd/>
            <a:tailEnd/>
          </a:ln>
        </p:spPr>
      </p:pic>
      <p:sp>
        <p:nvSpPr>
          <p:cNvPr id="172043" name="Oval 11"/>
          <p:cNvSpPr>
            <a:spLocks noChangeArrowheads="1"/>
          </p:cNvSpPr>
          <p:nvPr/>
        </p:nvSpPr>
        <p:spPr bwMode="auto">
          <a:xfrm>
            <a:off x="5638800" y="1143000"/>
            <a:ext cx="2286000" cy="381000"/>
          </a:xfrm>
          <a:prstGeom prst="ellipse">
            <a:avLst/>
          </a:prstGeom>
          <a:solidFill>
            <a:schemeClr val="accent1"/>
          </a:solidFill>
          <a:ln w="9525">
            <a:solidFill>
              <a:schemeClr val="tx1"/>
            </a:solidFill>
            <a:round/>
            <a:headEnd/>
            <a:tailEnd/>
          </a:ln>
          <a:effectLst/>
        </p:spPr>
        <p:txBody>
          <a:bodyPr wrap="none" anchor="ctr"/>
          <a:lstStyle/>
          <a:p>
            <a:pPr eaLnBrk="0" hangingPunct="0"/>
            <a:r>
              <a:rPr lang="en-US" b="1">
                <a:latin typeface="Tahoma" pitchFamily="34" charset="0"/>
              </a:rPr>
              <a:t>Hemianopsia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55_005"/>
          <p:cNvPicPr>
            <a:picLocks noChangeAspect="1" noChangeArrowheads="1"/>
          </p:cNvPicPr>
          <p:nvPr/>
        </p:nvPicPr>
        <p:blipFill>
          <a:blip r:embed="rId3"/>
          <a:srcRect l="16650" t="6841" r="53700" b="52522"/>
          <a:stretch>
            <a:fillRect/>
          </a:stretch>
        </p:blipFill>
        <p:spPr bwMode="auto">
          <a:xfrm>
            <a:off x="4724400" y="1143000"/>
            <a:ext cx="2438400" cy="4572000"/>
          </a:xfrm>
          <a:prstGeom prst="rect">
            <a:avLst/>
          </a:prstGeom>
          <a:noFill/>
          <a:ln w="9525">
            <a:noFill/>
            <a:miter lim="800000"/>
            <a:headEnd/>
            <a:tailEnd/>
          </a:ln>
        </p:spPr>
      </p:pic>
      <p:sp>
        <p:nvSpPr>
          <p:cNvPr id="174083" name="Text Box 3"/>
          <p:cNvSpPr txBox="1">
            <a:spLocks noChangeArrowheads="1"/>
          </p:cNvSpPr>
          <p:nvPr/>
        </p:nvSpPr>
        <p:spPr bwMode="auto">
          <a:xfrm>
            <a:off x="381000" y="381000"/>
            <a:ext cx="3802063" cy="822325"/>
          </a:xfrm>
          <a:prstGeom prst="rect">
            <a:avLst/>
          </a:prstGeom>
          <a:noFill/>
          <a:ln w="9525">
            <a:noFill/>
            <a:miter lim="800000"/>
            <a:headEnd/>
            <a:tailEnd/>
          </a:ln>
          <a:effectLst/>
        </p:spPr>
        <p:txBody>
          <a:bodyPr wrap="none">
            <a:spAutoFit/>
          </a:bodyPr>
          <a:lstStyle/>
          <a:p>
            <a:pPr algn="l"/>
            <a:r>
              <a:rPr lang="en-US" sz="2400" b="1">
                <a:latin typeface="Tahoma" pitchFamily="34" charset="0"/>
              </a:rPr>
              <a:t>Right-sided CVA:</a:t>
            </a:r>
          </a:p>
          <a:p>
            <a:pPr algn="l"/>
            <a:r>
              <a:rPr lang="en-US" sz="2400" b="1">
                <a:latin typeface="Tahoma" pitchFamily="34" charset="0"/>
              </a:rPr>
              <a:t>RIGHT BRAIN DAMAGE</a:t>
            </a:r>
            <a:r>
              <a:rPr lang="en-US">
                <a:latin typeface="Tahoma" pitchFamily="34" charset="0"/>
              </a:rPr>
              <a:t> </a:t>
            </a:r>
          </a:p>
        </p:txBody>
      </p:sp>
      <p:sp>
        <p:nvSpPr>
          <p:cNvPr id="174084" name="Oval 4"/>
          <p:cNvSpPr>
            <a:spLocks noChangeArrowheads="1"/>
          </p:cNvSpPr>
          <p:nvPr/>
        </p:nvSpPr>
        <p:spPr bwMode="auto">
          <a:xfrm>
            <a:off x="4495800" y="609600"/>
            <a:ext cx="2514600" cy="5334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Impaired judgment</a:t>
            </a:r>
          </a:p>
        </p:txBody>
      </p:sp>
      <p:sp>
        <p:nvSpPr>
          <p:cNvPr id="174085" name="Oval 5"/>
          <p:cNvSpPr>
            <a:spLocks noChangeArrowheads="1"/>
          </p:cNvSpPr>
          <p:nvPr/>
        </p:nvSpPr>
        <p:spPr bwMode="auto">
          <a:xfrm>
            <a:off x="6172200" y="1524000"/>
            <a:ext cx="2743200" cy="6096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Impulsive/Safety</a:t>
            </a:r>
          </a:p>
          <a:p>
            <a:r>
              <a:rPr lang="en-US" b="1">
                <a:latin typeface="Tahoma" pitchFamily="34" charset="0"/>
              </a:rPr>
              <a:t>problems</a:t>
            </a:r>
          </a:p>
        </p:txBody>
      </p:sp>
      <p:sp>
        <p:nvSpPr>
          <p:cNvPr id="174086" name="Oval 6"/>
          <p:cNvSpPr>
            <a:spLocks noChangeArrowheads="1"/>
          </p:cNvSpPr>
          <p:nvPr/>
        </p:nvSpPr>
        <p:spPr bwMode="auto">
          <a:xfrm>
            <a:off x="6477000" y="4114800"/>
            <a:ext cx="2209800" cy="7620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Denies/Minimizes</a:t>
            </a:r>
          </a:p>
          <a:p>
            <a:r>
              <a:rPr lang="en-US" b="1">
                <a:latin typeface="Tahoma" pitchFamily="34" charset="0"/>
              </a:rPr>
              <a:t>problems</a:t>
            </a:r>
          </a:p>
        </p:txBody>
      </p:sp>
      <p:sp>
        <p:nvSpPr>
          <p:cNvPr id="174087" name="Oval 7"/>
          <p:cNvSpPr>
            <a:spLocks noChangeArrowheads="1"/>
          </p:cNvSpPr>
          <p:nvPr/>
        </p:nvSpPr>
        <p:spPr bwMode="auto">
          <a:xfrm>
            <a:off x="6477000" y="3429000"/>
            <a:ext cx="2667000" cy="6096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L hemiplegia/paresis</a:t>
            </a:r>
          </a:p>
        </p:txBody>
      </p:sp>
      <p:sp>
        <p:nvSpPr>
          <p:cNvPr id="174088" name="Oval 8"/>
          <p:cNvSpPr>
            <a:spLocks noChangeArrowheads="1"/>
          </p:cNvSpPr>
          <p:nvPr/>
        </p:nvSpPr>
        <p:spPr bwMode="auto">
          <a:xfrm>
            <a:off x="6477000" y="5029200"/>
            <a:ext cx="2286000" cy="6858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Left-sided </a:t>
            </a:r>
          </a:p>
          <a:p>
            <a:r>
              <a:rPr lang="en-US" b="1">
                <a:latin typeface="Tahoma" pitchFamily="34" charset="0"/>
              </a:rPr>
              <a:t>neglect</a:t>
            </a:r>
          </a:p>
        </p:txBody>
      </p:sp>
      <p:sp>
        <p:nvSpPr>
          <p:cNvPr id="174089" name="Oval 9"/>
          <p:cNvSpPr>
            <a:spLocks noChangeArrowheads="1"/>
          </p:cNvSpPr>
          <p:nvPr/>
        </p:nvSpPr>
        <p:spPr bwMode="auto">
          <a:xfrm>
            <a:off x="4648200" y="5638800"/>
            <a:ext cx="2514600" cy="7620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Spatial-perceptual </a:t>
            </a:r>
          </a:p>
          <a:p>
            <a:r>
              <a:rPr lang="en-US" b="1">
                <a:latin typeface="Tahoma" pitchFamily="34" charset="0"/>
              </a:rPr>
              <a:t>deficits</a:t>
            </a:r>
          </a:p>
        </p:txBody>
      </p:sp>
      <p:sp>
        <p:nvSpPr>
          <p:cNvPr id="174090" name="Oval 10"/>
          <p:cNvSpPr>
            <a:spLocks noChangeArrowheads="1"/>
          </p:cNvSpPr>
          <p:nvPr/>
        </p:nvSpPr>
        <p:spPr bwMode="auto">
          <a:xfrm>
            <a:off x="6477000" y="2133600"/>
            <a:ext cx="2667000" cy="1143000"/>
          </a:xfrm>
          <a:prstGeom prst="ellipse">
            <a:avLst/>
          </a:prstGeom>
          <a:solidFill>
            <a:schemeClr val="accent1"/>
          </a:solidFill>
          <a:ln w="9525">
            <a:solidFill>
              <a:schemeClr val="tx1"/>
            </a:solidFill>
            <a:round/>
            <a:headEnd/>
            <a:tailEnd/>
          </a:ln>
          <a:effectLst/>
        </p:spPr>
        <p:txBody>
          <a:bodyPr wrap="none" anchor="ctr"/>
          <a:lstStyle/>
          <a:p>
            <a:r>
              <a:rPr lang="en-US" b="1">
                <a:latin typeface="Tahoma" pitchFamily="34" charset="0"/>
              </a:rPr>
              <a:t>Rapid performance</a:t>
            </a:r>
          </a:p>
          <a:p>
            <a:r>
              <a:rPr lang="en-US" b="1">
                <a:latin typeface="Tahoma" pitchFamily="34" charset="0"/>
              </a:rPr>
              <a:t>Short attention</a:t>
            </a:r>
          </a:p>
          <a:p>
            <a:r>
              <a:rPr lang="en-US" b="1">
                <a:latin typeface="Tahoma" pitchFamily="34" charset="0"/>
              </a:rPr>
              <a:t>span</a:t>
            </a:r>
          </a:p>
        </p:txBody>
      </p:sp>
      <p:pic>
        <p:nvPicPr>
          <p:cNvPr id="174091" name="Picture 11" descr="right_brain"/>
          <p:cNvPicPr>
            <a:picLocks noChangeAspect="1" noChangeArrowheads="1"/>
          </p:cNvPicPr>
          <p:nvPr/>
        </p:nvPicPr>
        <p:blipFill>
          <a:blip r:embed="rId4"/>
          <a:srcRect/>
          <a:stretch>
            <a:fillRect/>
          </a:stretch>
        </p:blipFill>
        <p:spPr bwMode="auto">
          <a:xfrm>
            <a:off x="0" y="1143000"/>
            <a:ext cx="4800600" cy="4876800"/>
          </a:xfrm>
          <a:prstGeom prst="rect">
            <a:avLst/>
          </a:prstGeom>
          <a:noFill/>
        </p:spPr>
      </p:pic>
      <p:sp>
        <p:nvSpPr>
          <p:cNvPr id="174092" name="Oval 12"/>
          <p:cNvSpPr>
            <a:spLocks noChangeArrowheads="1"/>
          </p:cNvSpPr>
          <p:nvPr/>
        </p:nvSpPr>
        <p:spPr bwMode="auto">
          <a:xfrm>
            <a:off x="6096000" y="990600"/>
            <a:ext cx="2438400" cy="457200"/>
          </a:xfrm>
          <a:prstGeom prst="ellipse">
            <a:avLst/>
          </a:prstGeom>
          <a:solidFill>
            <a:schemeClr val="accent1"/>
          </a:solidFill>
          <a:ln w="9525">
            <a:solidFill>
              <a:schemeClr val="tx1"/>
            </a:solidFill>
            <a:round/>
            <a:headEnd/>
            <a:tailEnd/>
          </a:ln>
          <a:effectLst/>
        </p:spPr>
        <p:txBody>
          <a:bodyPr wrap="none" anchor="ctr"/>
          <a:lstStyle/>
          <a:p>
            <a:pPr eaLnBrk="0" hangingPunct="0"/>
            <a:r>
              <a:rPr lang="en-US" b="1">
                <a:latin typeface="Tahoma" pitchFamily="34" charset="0"/>
              </a:rPr>
              <a:t>Hemianopsia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457200" y="1524000"/>
            <a:ext cx="8229600" cy="4876800"/>
          </a:xfrm>
        </p:spPr>
        <p:txBody>
          <a:bodyPr/>
          <a:lstStyle/>
          <a:p>
            <a:pPr marL="609600" indent="-609600"/>
            <a:r>
              <a:rPr lang="en-US" sz="2800" b="1" u="sng" dirty="0">
                <a:latin typeface="Tahoma" pitchFamily="34" charset="0"/>
                <a:cs typeface="Tahoma" pitchFamily="34" charset="0"/>
              </a:rPr>
              <a:t>Rapid Neurological Assessment</a:t>
            </a:r>
            <a:r>
              <a:rPr lang="en-US" sz="2800" dirty="0">
                <a:latin typeface="Tahoma" pitchFamily="34" charset="0"/>
                <a:cs typeface="Tahoma" pitchFamily="34" charset="0"/>
              </a:rPr>
              <a:t> </a:t>
            </a:r>
          </a:p>
          <a:p>
            <a:pPr marL="990600" lvl="1" indent="-533400"/>
            <a:r>
              <a:rPr lang="en-US" dirty="0">
                <a:latin typeface="Tahoma" pitchFamily="34" charset="0"/>
                <a:cs typeface="Tahoma" pitchFamily="34" charset="0"/>
              </a:rPr>
              <a:t>Situasi </a:t>
            </a:r>
            <a:r>
              <a:rPr lang="en-US" dirty="0" err="1">
                <a:latin typeface="Tahoma" pitchFamily="34" charset="0"/>
                <a:cs typeface="Tahoma" pitchFamily="34" charset="0"/>
              </a:rPr>
              <a:t>emergensi</a:t>
            </a:r>
            <a:endParaRPr lang="en-US" dirty="0">
              <a:latin typeface="Tahoma" pitchFamily="34" charset="0"/>
              <a:cs typeface="Tahoma" pitchFamily="34" charset="0"/>
            </a:endParaRPr>
          </a:p>
          <a:p>
            <a:pPr marL="990600" lvl="1" indent="-533400"/>
            <a:r>
              <a:rPr lang="en-US" dirty="0">
                <a:latin typeface="Tahoma" pitchFamily="34" charset="0"/>
                <a:cs typeface="Tahoma" pitchFamily="34" charset="0"/>
              </a:rPr>
              <a:t>Perubahan tiba2 :</a:t>
            </a:r>
          </a:p>
          <a:p>
            <a:pPr marL="1371600" lvl="2" indent="-457200">
              <a:buFont typeface="Wingdings" pitchFamily="2" charset="2"/>
              <a:buAutoNum type="arabicPeriod"/>
            </a:pPr>
            <a:r>
              <a:rPr lang="en-US" sz="2800" b="1" dirty="0">
                <a:latin typeface="Tahoma" pitchFamily="34" charset="0"/>
                <a:cs typeface="Tahoma" pitchFamily="34" charset="0"/>
              </a:rPr>
              <a:t>LOC/status kesadaran</a:t>
            </a:r>
            <a:r>
              <a:rPr lang="en-US" sz="2800" dirty="0">
                <a:latin typeface="Tahoma" pitchFamily="34" charset="0"/>
                <a:cs typeface="Tahoma" pitchFamily="34" charset="0"/>
              </a:rPr>
              <a:t>: indikator awal pe</a:t>
            </a:r>
            <a:r>
              <a:rPr lang="en-US" sz="2800" dirty="0">
                <a:latin typeface="Tahoma" pitchFamily="34" charset="0"/>
                <a:cs typeface="Tahoma" pitchFamily="34" charset="0"/>
                <a:sym typeface="Symbol" pitchFamily="18" charset="2"/>
              </a:rPr>
              <a:t> fs. </a:t>
            </a:r>
            <a:r>
              <a:rPr lang="en-US" sz="2800" dirty="0">
                <a:latin typeface="Tahoma" pitchFamily="34" charset="0"/>
                <a:cs typeface="Tahoma" pitchFamily="34" charset="0"/>
              </a:rPr>
              <a:t>Neurologis dan pe</a:t>
            </a:r>
            <a:r>
              <a:rPr lang="en-US" sz="2800" dirty="0">
                <a:latin typeface="Tahoma" pitchFamily="34" charset="0"/>
                <a:cs typeface="Tahoma" pitchFamily="34" charset="0"/>
                <a:sym typeface="Symbol" pitchFamily="18" charset="2"/>
              </a:rPr>
              <a:t> TIK</a:t>
            </a:r>
            <a:endParaRPr lang="en-US" sz="2800" dirty="0">
              <a:latin typeface="Tahoma" pitchFamily="34" charset="0"/>
              <a:cs typeface="Tahoma" pitchFamily="34" charset="0"/>
            </a:endParaRPr>
          </a:p>
          <a:p>
            <a:pPr marL="1371600" lvl="2" indent="-457200">
              <a:buFont typeface="Wingdings" pitchFamily="2" charset="2"/>
              <a:buAutoNum type="arabicPeriod"/>
            </a:pPr>
            <a:r>
              <a:rPr lang="en-US" sz="2800" b="1" dirty="0">
                <a:latin typeface="Tahoma" pitchFamily="34" charset="0"/>
                <a:cs typeface="Tahoma" pitchFamily="34" charset="0"/>
              </a:rPr>
              <a:t>GCS</a:t>
            </a:r>
          </a:p>
          <a:p>
            <a:pPr marL="1371600" lvl="2" indent="-457200">
              <a:buFont typeface="Wingdings" pitchFamily="2" charset="2"/>
              <a:buAutoNum type="arabicPeriod"/>
            </a:pPr>
            <a:r>
              <a:rPr lang="en-US" sz="2800" b="1" dirty="0">
                <a:latin typeface="Tahoma" pitchFamily="34" charset="0"/>
                <a:cs typeface="Tahoma" pitchFamily="34" charset="0"/>
              </a:rPr>
              <a:t>Pupils</a:t>
            </a:r>
          </a:p>
          <a:p>
            <a:pPr marL="1371600" lvl="2" indent="-457200">
              <a:buFont typeface="Wingdings" pitchFamily="2" charset="2"/>
              <a:buAutoNum type="arabicPeriod"/>
            </a:pPr>
            <a:endParaRPr lang="en-US" sz="2800" dirty="0">
              <a:latin typeface="Tahoma" pitchFamily="34" charset="0"/>
              <a:cs typeface="Tahoma" pitchFamily="34" charset="0"/>
            </a:endParaRPr>
          </a:p>
          <a:p>
            <a:pPr marL="609600" indent="-609600">
              <a:buFont typeface="Wingdings" pitchFamily="2" charset="2"/>
              <a:buChar char="§"/>
            </a:pPr>
            <a:endParaRPr lang="en-US" sz="2800" dirty="0">
              <a:latin typeface="Tahoma" pitchFamily="34" charset="0"/>
              <a:cs typeface="Tahoma" pitchFamily="34" charset="0"/>
            </a:endParaRPr>
          </a:p>
        </p:txBody>
      </p:sp>
      <p:sp>
        <p:nvSpPr>
          <p:cNvPr id="100356" name="WordArt 4"/>
          <p:cNvSpPr>
            <a:spLocks noChangeArrowheads="1" noChangeShapeType="1" noTextEdit="1"/>
          </p:cNvSpPr>
          <p:nvPr/>
        </p:nvSpPr>
        <p:spPr bwMode="auto">
          <a:xfrm>
            <a:off x="1547813" y="476250"/>
            <a:ext cx="5472112" cy="835025"/>
          </a:xfrm>
          <a:prstGeom prst="rect">
            <a:avLst/>
          </a:prstGeom>
        </p:spPr>
        <p:txBody>
          <a:bodyPr wrap="none" fromWordArt="1">
            <a:prstTxWarp prst="textWave2">
              <a:avLst>
                <a:gd name="adj1" fmla="val 13005"/>
                <a:gd name="adj2" fmla="val 0"/>
              </a:avLst>
            </a:prstTxWarp>
          </a:bodyPr>
          <a:lstStyle/>
          <a:p>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Comic Sans MS"/>
              </a:rPr>
              <a:t>Neurological Assessment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2. Glasgow Coma Scale</a:t>
            </a:r>
          </a:p>
        </p:txBody>
      </p:sp>
      <p:pic>
        <p:nvPicPr>
          <p:cNvPr id="102403" name="Picture 3" descr="decorticate"/>
          <p:cNvPicPr>
            <a:picLocks noGrp="1" noChangeAspect="1" noChangeArrowheads="1"/>
          </p:cNvPicPr>
          <p:nvPr>
            <p:ph sz="quarter" idx="2"/>
          </p:nvPr>
        </p:nvPicPr>
        <p:blipFill>
          <a:blip r:embed="rId2"/>
          <a:srcRect/>
          <a:stretch>
            <a:fillRect/>
          </a:stretch>
        </p:blipFill>
        <p:spPr>
          <a:xfrm>
            <a:off x="4648200" y="2328863"/>
            <a:ext cx="4038600" cy="1171575"/>
          </a:xfrm>
          <a:noFill/>
          <a:ln/>
        </p:spPr>
      </p:pic>
      <p:pic>
        <p:nvPicPr>
          <p:cNvPr id="102404" name="Picture 4" descr="decerebrate"/>
          <p:cNvPicPr>
            <a:picLocks noGrp="1" noChangeAspect="1" noChangeArrowheads="1"/>
          </p:cNvPicPr>
          <p:nvPr>
            <p:ph sz="quarter" idx="3"/>
          </p:nvPr>
        </p:nvPicPr>
        <p:blipFill>
          <a:blip r:embed="rId3"/>
          <a:srcRect/>
          <a:stretch>
            <a:fillRect/>
          </a:stretch>
        </p:blipFill>
        <p:spPr>
          <a:xfrm>
            <a:off x="4659313" y="4000500"/>
            <a:ext cx="4014787" cy="1866900"/>
          </a:xfrm>
          <a:noFill/>
          <a:ln/>
        </p:spPr>
      </p:pic>
      <p:pic>
        <p:nvPicPr>
          <p:cNvPr id="102405" name="Picture 5" descr="GCS"/>
          <p:cNvPicPr>
            <a:picLocks noGrp="1" noChangeAspect="1" noChangeArrowheads="1"/>
          </p:cNvPicPr>
          <p:nvPr>
            <p:ph sz="half" idx="1"/>
          </p:nvPr>
        </p:nvPicPr>
        <p:blipFill>
          <a:blip r:embed="rId4"/>
          <a:srcRect/>
          <a:stretch>
            <a:fillRect/>
          </a:stretch>
        </p:blipFill>
        <p:spPr>
          <a:xfrm>
            <a:off x="685800" y="1524000"/>
            <a:ext cx="3268663" cy="5105400"/>
          </a:xfrm>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sz="half" idx="1"/>
          </p:nvPr>
        </p:nvSpPr>
        <p:spPr>
          <a:xfrm>
            <a:off x="0" y="1371600"/>
            <a:ext cx="4038600" cy="3886200"/>
          </a:xfrm>
        </p:spPr>
        <p:txBody>
          <a:bodyPr/>
          <a:lstStyle/>
          <a:p>
            <a:pPr>
              <a:buFont typeface="Wingdings" pitchFamily="2" charset="2"/>
              <a:buNone/>
            </a:pPr>
            <a:endParaRPr lang="en-US" sz="2800"/>
          </a:p>
        </p:txBody>
      </p:sp>
      <p:pic>
        <p:nvPicPr>
          <p:cNvPr id="103427" name="Picture 3" descr="54_009"/>
          <p:cNvPicPr>
            <a:picLocks noGrp="1" noChangeAspect="1" noChangeArrowheads="1"/>
          </p:cNvPicPr>
          <p:nvPr>
            <p:ph sz="half" idx="2"/>
          </p:nvPr>
        </p:nvPicPr>
        <p:blipFill>
          <a:blip r:embed="rId3"/>
          <a:srcRect/>
          <a:stretch>
            <a:fillRect/>
          </a:stretch>
        </p:blipFill>
        <p:spPr>
          <a:xfrm>
            <a:off x="0" y="692150"/>
            <a:ext cx="9144000" cy="6165850"/>
          </a:xfrm>
          <a:noFill/>
          <a:ln/>
        </p:spPr>
      </p:pic>
      <p:sp>
        <p:nvSpPr>
          <p:cNvPr id="103428" name="Text Box 4"/>
          <p:cNvSpPr txBox="1">
            <a:spLocks noChangeArrowheads="1"/>
          </p:cNvSpPr>
          <p:nvPr/>
        </p:nvSpPr>
        <p:spPr bwMode="auto">
          <a:xfrm>
            <a:off x="611188" y="1125538"/>
            <a:ext cx="1622425" cy="457200"/>
          </a:xfrm>
          <a:prstGeom prst="rect">
            <a:avLst/>
          </a:prstGeom>
          <a:noFill/>
          <a:ln w="9525">
            <a:noFill/>
            <a:miter lim="800000"/>
            <a:headEnd/>
            <a:tailEnd/>
          </a:ln>
          <a:effectLst/>
        </p:spPr>
        <p:txBody>
          <a:bodyPr wrap="none">
            <a:spAutoFit/>
          </a:bodyPr>
          <a:lstStyle/>
          <a:p>
            <a:pPr algn="l" eaLnBrk="0" hangingPunct="0"/>
            <a:r>
              <a:rPr lang="en-US" sz="2400" b="1">
                <a:latin typeface="Arial" charset="0"/>
              </a:rPr>
              <a:t>3. PUPILS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endParaRPr lang="en-US"/>
          </a:p>
        </p:txBody>
      </p:sp>
      <p:sp>
        <p:nvSpPr>
          <p:cNvPr id="242691" name="Rectangle 3"/>
          <p:cNvSpPr>
            <a:spLocks noGrp="1" noChangeArrowheads="1"/>
          </p:cNvSpPr>
          <p:nvPr>
            <p:ph type="body" idx="1"/>
          </p:nvPr>
        </p:nvSpPr>
        <p:spPr/>
        <p:txBody>
          <a:bodyPr/>
          <a:lstStyle/>
          <a:p>
            <a:endParaRPr lang="en-US"/>
          </a:p>
        </p:txBody>
      </p:sp>
      <p:pic>
        <p:nvPicPr>
          <p:cNvPr id="24269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612775" y="228600"/>
            <a:ext cx="8153400" cy="990600"/>
          </a:xfrm>
        </p:spPr>
        <p:txBody>
          <a:bodyPr/>
          <a:lstStyle/>
          <a:p>
            <a:r>
              <a:rPr lang="en-US"/>
              <a:t>CVA</a:t>
            </a:r>
          </a:p>
        </p:txBody>
      </p:sp>
      <p:sp>
        <p:nvSpPr>
          <p:cNvPr id="222211" name="Rectangle 3"/>
          <p:cNvSpPr>
            <a:spLocks noGrp="1" noChangeArrowheads="1"/>
          </p:cNvSpPr>
          <p:nvPr>
            <p:ph sz="quarter" idx="4294967295"/>
          </p:nvPr>
        </p:nvSpPr>
        <p:spPr>
          <a:xfrm>
            <a:off x="612775" y="1600200"/>
            <a:ext cx="8153400" cy="4495800"/>
          </a:xfrm>
        </p:spPr>
        <p:txBody>
          <a:bodyPr/>
          <a:lstStyle/>
          <a:p>
            <a:r>
              <a:rPr lang="en-US"/>
              <a:t>Fase akut </a:t>
            </a:r>
            <a:r>
              <a:rPr lang="en-US" b="1" u="sng"/>
              <a:t>48-72 jam</a:t>
            </a:r>
          </a:p>
          <a:p>
            <a:r>
              <a:rPr lang="en-US"/>
              <a:t>Proses pemulihan 6 bulan</a:t>
            </a:r>
          </a:p>
          <a:p>
            <a:r>
              <a:rPr lang="en-US"/>
              <a:t>Tujuan Jangka pendek dan panjang ditetapkan saat masuk</a:t>
            </a:r>
          </a:p>
          <a:p>
            <a:r>
              <a:rPr lang="en-US" sz="2800"/>
              <a:t>Cegah pneumonia, kontraktur, skin integrity, infeksi dan ggn pernapasan</a:t>
            </a:r>
          </a:p>
          <a:p>
            <a:endParaRPr lang="en-US"/>
          </a:p>
          <a:p>
            <a:endParaRPr lang="en-US"/>
          </a:p>
          <a:p>
            <a:endParaRPr lang="en-US"/>
          </a:p>
        </p:txBody>
      </p:sp>
      <p:pic>
        <p:nvPicPr>
          <p:cNvPr id="222212" name="Picture 7" descr="http://tbn0.google.com/images?q=tbn:Ro2eUNlrGFgY7M:http://healthgate.partners.org/images/si55551399_ma.jpg">
            <a:hlinkClick r:id="rId3"/>
          </p:cNvPr>
          <p:cNvPicPr>
            <a:picLocks noChangeAspect="1" noChangeArrowheads="1"/>
          </p:cNvPicPr>
          <p:nvPr/>
        </p:nvPicPr>
        <p:blipFill>
          <a:blip r:embed="rId4"/>
          <a:srcRect/>
          <a:stretch>
            <a:fillRect/>
          </a:stretch>
        </p:blipFill>
        <p:spPr bwMode="auto">
          <a:xfrm>
            <a:off x="7019925" y="0"/>
            <a:ext cx="2124075" cy="285273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idx="4294967295"/>
          </p:nvPr>
        </p:nvSpPr>
        <p:spPr>
          <a:xfrm>
            <a:off x="612775" y="228600"/>
            <a:ext cx="8153400" cy="990600"/>
          </a:xfrm>
        </p:spPr>
        <p:txBody>
          <a:bodyPr/>
          <a:lstStyle/>
          <a:p>
            <a:r>
              <a:rPr lang="en-US"/>
              <a:t>Nursing care in CVA</a:t>
            </a:r>
          </a:p>
        </p:txBody>
      </p:sp>
      <p:sp>
        <p:nvSpPr>
          <p:cNvPr id="226307" name="Rectangle 3"/>
          <p:cNvSpPr>
            <a:spLocks noGrp="1" noChangeArrowheads="1"/>
          </p:cNvSpPr>
          <p:nvPr>
            <p:ph sz="quarter" idx="4294967295"/>
          </p:nvPr>
        </p:nvSpPr>
        <p:spPr>
          <a:xfrm>
            <a:off x="612775" y="1600200"/>
            <a:ext cx="8153400" cy="4495800"/>
          </a:xfrm>
        </p:spPr>
        <p:txBody>
          <a:bodyPr/>
          <a:lstStyle/>
          <a:p>
            <a:r>
              <a:rPr lang="en-US">
                <a:latin typeface="Tahoma" pitchFamily="34" charset="0"/>
                <a:cs typeface="Tahoma" pitchFamily="34" charset="0"/>
              </a:rPr>
              <a:t>Keep airway patent.</a:t>
            </a:r>
          </a:p>
          <a:p>
            <a:r>
              <a:rPr lang="en-US">
                <a:latin typeface="Tahoma" pitchFamily="34" charset="0"/>
                <a:cs typeface="Tahoma" pitchFamily="34" charset="0"/>
              </a:rPr>
              <a:t>Suction jika dibutuhkan sampai peningkatan kesadaran  </a:t>
            </a:r>
          </a:p>
          <a:p>
            <a:r>
              <a:rPr lang="en-US">
                <a:latin typeface="Tahoma" pitchFamily="34" charset="0"/>
                <a:cs typeface="Tahoma" pitchFamily="34" charset="0"/>
              </a:rPr>
              <a:t>Monitor temp @2 jam pd fase akut </a:t>
            </a:r>
            <a:r>
              <a:rPr lang="en-US">
                <a:latin typeface="Tahoma" pitchFamily="34" charset="0"/>
                <a:cs typeface="Tahoma" pitchFamily="34" charset="0"/>
                <a:sym typeface="Wingdings" pitchFamily="2" charset="2"/>
              </a:rPr>
              <a:t> kerusakan pd </a:t>
            </a:r>
            <a:r>
              <a:rPr lang="en-US">
                <a:latin typeface="Tahoma" pitchFamily="34" charset="0"/>
                <a:cs typeface="Tahoma" pitchFamily="34" charset="0"/>
              </a:rPr>
              <a:t>hypothalamus</a:t>
            </a:r>
          </a:p>
          <a:p>
            <a:r>
              <a:rPr lang="en-US">
                <a:latin typeface="Tahoma" pitchFamily="34" charset="0"/>
                <a:cs typeface="Tahoma" pitchFamily="34" charset="0"/>
              </a:rPr>
              <a:t>ubah posisi @ 2 jam dan pertahankan integritas kulit</a:t>
            </a:r>
          </a:p>
          <a:p>
            <a:endParaRPr lang="en-US">
              <a:latin typeface="Tahoma" pitchFamily="34" charset="0"/>
              <a:cs typeface="Tahoma"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a:xfrm>
            <a:off x="612775" y="228600"/>
            <a:ext cx="8153400" cy="990600"/>
          </a:xfrm>
        </p:spPr>
        <p:txBody>
          <a:bodyPr/>
          <a:lstStyle/>
          <a:p>
            <a:r>
              <a:rPr lang="en-US"/>
              <a:t>CVA</a:t>
            </a:r>
          </a:p>
        </p:txBody>
      </p:sp>
      <p:sp>
        <p:nvSpPr>
          <p:cNvPr id="230403" name="Rectangle 3"/>
          <p:cNvSpPr>
            <a:spLocks noGrp="1" noChangeArrowheads="1"/>
          </p:cNvSpPr>
          <p:nvPr>
            <p:ph sz="quarter" idx="4294967295"/>
          </p:nvPr>
        </p:nvSpPr>
        <p:spPr>
          <a:xfrm>
            <a:off x="612775" y="1600200"/>
            <a:ext cx="8153400" cy="4495800"/>
          </a:xfrm>
        </p:spPr>
        <p:txBody>
          <a:bodyPr/>
          <a:lstStyle/>
          <a:p>
            <a:r>
              <a:rPr lang="en-US"/>
              <a:t>ROM asap pd fase acute di kedua sisi</a:t>
            </a:r>
            <a:r>
              <a:rPr lang="en-US">
                <a:sym typeface="Wingdings" pitchFamily="2" charset="2"/>
              </a:rPr>
              <a:t>ajarkan kelg</a:t>
            </a:r>
          </a:p>
          <a:p>
            <a:r>
              <a:rPr lang="en-US"/>
              <a:t>Ajarkan u/modifikasi lingk. Rumah, mis. Pegangan di ruangan, sepatu/sandal datar</a:t>
            </a:r>
          </a:p>
          <a:p>
            <a:r>
              <a:rPr lang="en-US"/>
              <a:t>Perawatan ADL</a:t>
            </a:r>
          </a:p>
        </p:txBody>
      </p:sp>
      <p:pic>
        <p:nvPicPr>
          <p:cNvPr id="230404" name="Picture 5" descr="http://www.muschealth.com/multimedia/Podcasts/images_podcast/iPod_Stroke_lg.jpg"/>
          <p:cNvPicPr>
            <a:picLocks noChangeAspect="1" noChangeArrowheads="1"/>
          </p:cNvPicPr>
          <p:nvPr/>
        </p:nvPicPr>
        <p:blipFill>
          <a:blip r:embed="rId3"/>
          <a:srcRect/>
          <a:stretch>
            <a:fillRect/>
          </a:stretch>
        </p:blipFill>
        <p:spPr bwMode="auto">
          <a:xfrm>
            <a:off x="6400800" y="3733800"/>
            <a:ext cx="2743200" cy="28575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sz="half" idx="1"/>
          </p:nvPr>
        </p:nvSpPr>
        <p:spPr>
          <a:xfrm>
            <a:off x="323850" y="2133600"/>
            <a:ext cx="4038600" cy="3352800"/>
          </a:xfrm>
        </p:spPr>
        <p:txBody>
          <a:bodyPr/>
          <a:lstStyle/>
          <a:p>
            <a:r>
              <a:rPr lang="en-US" sz="2800">
                <a:latin typeface="Tahoma" pitchFamily="34" charset="0"/>
                <a:cs typeface="Tahoma" pitchFamily="34" charset="0"/>
              </a:rPr>
              <a:t>20% of CO</a:t>
            </a:r>
          </a:p>
          <a:p>
            <a:r>
              <a:rPr lang="en-US" sz="2800">
                <a:latin typeface="Tahoma" pitchFamily="34" charset="0"/>
                <a:cs typeface="Tahoma" pitchFamily="34" charset="0"/>
              </a:rPr>
              <a:t>Cerebral tissues – Have no oxygen or  glucose reserves</a:t>
            </a:r>
          </a:p>
          <a:p>
            <a:r>
              <a:rPr lang="en-US" sz="2800">
                <a:latin typeface="Tahoma" pitchFamily="34" charset="0"/>
                <a:cs typeface="Tahoma" pitchFamily="34" charset="0"/>
              </a:rPr>
              <a:t>Carotid Arteries to Circle of Willis</a:t>
            </a:r>
          </a:p>
        </p:txBody>
      </p:sp>
      <p:pic>
        <p:nvPicPr>
          <p:cNvPr id="91140" name="Picture 4" descr="carotid"/>
          <p:cNvPicPr>
            <a:picLocks noGrp="1" noChangeAspect="1" noChangeArrowheads="1"/>
          </p:cNvPicPr>
          <p:nvPr>
            <p:ph sz="quarter" idx="2"/>
          </p:nvPr>
        </p:nvPicPr>
        <p:blipFill>
          <a:blip r:embed="rId3"/>
          <a:srcRect/>
          <a:stretch>
            <a:fillRect/>
          </a:stretch>
        </p:blipFill>
        <p:spPr>
          <a:xfrm>
            <a:off x="4572000" y="0"/>
            <a:ext cx="4572000" cy="3429000"/>
          </a:xfrm>
          <a:noFill/>
          <a:ln/>
        </p:spPr>
      </p:pic>
      <p:pic>
        <p:nvPicPr>
          <p:cNvPr id="91141" name="Picture 5" descr="willis"/>
          <p:cNvPicPr>
            <a:picLocks noGrp="1" noChangeAspect="1" noChangeArrowheads="1"/>
          </p:cNvPicPr>
          <p:nvPr>
            <p:ph sz="quarter" idx="3"/>
          </p:nvPr>
        </p:nvPicPr>
        <p:blipFill>
          <a:blip r:embed="rId4"/>
          <a:srcRect/>
          <a:stretch>
            <a:fillRect/>
          </a:stretch>
        </p:blipFill>
        <p:spPr>
          <a:xfrm>
            <a:off x="4572000" y="3429000"/>
            <a:ext cx="4572000" cy="3429000"/>
          </a:xfrm>
          <a:noFill/>
          <a:ln/>
        </p:spPr>
      </p:pic>
      <p:sp>
        <p:nvSpPr>
          <p:cNvPr id="91142" name="WordArt 6"/>
          <p:cNvSpPr>
            <a:spLocks noChangeArrowheads="1" noChangeShapeType="1" noTextEdit="1"/>
          </p:cNvSpPr>
          <p:nvPr/>
        </p:nvSpPr>
        <p:spPr bwMode="auto">
          <a:xfrm>
            <a:off x="395288" y="620713"/>
            <a:ext cx="3889375" cy="1008062"/>
          </a:xfrm>
          <a:prstGeom prst="rect">
            <a:avLst/>
          </a:prstGeom>
        </p:spPr>
        <p:txBody>
          <a:bodyPr wrap="none" fromWordArt="1">
            <a:prstTxWarp prst="textDoubleWave1">
              <a:avLst>
                <a:gd name="adj1" fmla="val 6500"/>
                <a:gd name="adj2" fmla="val 0"/>
              </a:avLst>
            </a:prstTxWarp>
          </a:bodyPr>
          <a:lstStyle/>
          <a:p>
            <a:r>
              <a:rPr lang="en-US" sz="3600" b="1" kern="10" spc="-360">
                <a:ln w="12700">
                  <a:solidFill>
                    <a:srgbClr val="FFCC00"/>
                  </a:solidFill>
                  <a:round/>
                  <a:headEnd/>
                  <a:tailEnd/>
                </a:ln>
                <a:gradFill rotWithShape="1">
                  <a:gsLst>
                    <a:gs pos="0">
                      <a:srgbClr val="FF8200"/>
                    </a:gs>
                    <a:gs pos="5001">
                      <a:srgbClr val="FF0000"/>
                    </a:gs>
                    <a:gs pos="17501">
                      <a:srgbClr val="BA0066"/>
                    </a:gs>
                    <a:gs pos="35000">
                      <a:srgbClr val="66008F"/>
                    </a:gs>
                    <a:gs pos="50000">
                      <a:srgbClr val="000082"/>
                    </a:gs>
                    <a:gs pos="65000">
                      <a:srgbClr val="66008F"/>
                    </a:gs>
                    <a:gs pos="82500">
                      <a:srgbClr val="BA0066"/>
                    </a:gs>
                    <a:gs pos="95000">
                      <a:srgbClr val="FF0000"/>
                    </a:gs>
                    <a:gs pos="100000">
                      <a:srgbClr val="FF8200"/>
                    </a:gs>
                  </a:gsLst>
                  <a:lin ang="5400000" scaled="1"/>
                </a:gradFill>
                <a:effectLst>
                  <a:outerShdw dist="125724" dir="18900000" algn="ctr" rotWithShape="0">
                    <a:srgbClr val="000099"/>
                  </a:outerShdw>
                </a:effectLst>
                <a:latin typeface="Comic Sans MS"/>
              </a:rPr>
              <a:t>Brain Blood Supply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r>
              <a:rPr lang="en-US"/>
              <a:t>Management </a:t>
            </a:r>
          </a:p>
        </p:txBody>
      </p:sp>
      <p:sp>
        <p:nvSpPr>
          <p:cNvPr id="76803" name="Rectangle 3"/>
          <p:cNvSpPr>
            <a:spLocks noGrp="1"/>
          </p:cNvSpPr>
          <p:nvPr>
            <p:ph type="body" idx="1"/>
          </p:nvPr>
        </p:nvSpPr>
        <p:spPr/>
        <p:txBody>
          <a:bodyPr/>
          <a:lstStyle/>
          <a:p>
            <a:pPr marL="609600" indent="-609600">
              <a:buFontTx/>
              <a:buAutoNum type="arabicParenBoth"/>
            </a:pPr>
            <a:r>
              <a:rPr lang="en-US">
                <a:solidFill>
                  <a:srgbClr val="000000"/>
                </a:solidFill>
                <a:latin typeface="Arial" charset="0"/>
              </a:rPr>
              <a:t>Supportive measures </a:t>
            </a:r>
          </a:p>
          <a:p>
            <a:pPr marL="609600" indent="-609600">
              <a:buFontTx/>
              <a:buAutoNum type="arabicParenBoth"/>
            </a:pPr>
            <a:r>
              <a:rPr lang="en-US">
                <a:solidFill>
                  <a:srgbClr val="000000"/>
                </a:solidFill>
                <a:latin typeface="Arial" charset="0"/>
              </a:rPr>
              <a:t>Antiplatelet agents  </a:t>
            </a:r>
          </a:p>
          <a:p>
            <a:pPr marL="609600" indent="-609600">
              <a:buFontTx/>
              <a:buAutoNum type="arabicParenBoth"/>
            </a:pPr>
            <a:r>
              <a:rPr lang="en-US">
                <a:solidFill>
                  <a:srgbClr val="000000"/>
                </a:solidFill>
                <a:latin typeface="Arial" charset="0"/>
              </a:rPr>
              <a:t>Thrombolysis</a:t>
            </a:r>
          </a:p>
          <a:p>
            <a:pPr marL="609600" indent="-609600">
              <a:buFontTx/>
              <a:buAutoNum type="arabicParenBoth"/>
            </a:pPr>
            <a:r>
              <a:rPr lang="en-US">
                <a:solidFill>
                  <a:srgbClr val="000000"/>
                </a:solidFill>
                <a:latin typeface="Arial" charset="0"/>
              </a:rPr>
              <a:t>Anticoagulation </a:t>
            </a:r>
          </a:p>
          <a:p>
            <a:pPr marL="609600" indent="-609600">
              <a:buFontTx/>
              <a:buAutoNum type="arabicParenBoth"/>
            </a:pPr>
            <a:r>
              <a:rPr lang="en-US">
                <a:solidFill>
                  <a:srgbClr val="000000"/>
                </a:solidFill>
                <a:latin typeface="Arial" charset="0"/>
              </a:rPr>
              <a:t>Secondary prevention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0-#ppt_w/2"/>
                                          </p:val>
                                        </p:tav>
                                        <p:tav tm="100000">
                                          <p:val>
                                            <p:strVal val="#ppt_x"/>
                                          </p:val>
                                        </p:tav>
                                      </p:tavLst>
                                    </p:anim>
                                    <p:anim calcmode="lin" valueType="num">
                                      <p:cBhvr additive="base">
                                        <p:cTn id="8" dur="500" fill="hold"/>
                                        <p:tgtEl>
                                          <p:spTgt spid="768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803">
                                            <p:txEl>
                                              <p:pRg st="0" end="0"/>
                                            </p:txEl>
                                          </p:spTgt>
                                        </p:tgtEl>
                                        <p:attrNameLst>
                                          <p:attrName>style.visibility</p:attrName>
                                        </p:attrNameLst>
                                      </p:cBhvr>
                                      <p:to>
                                        <p:strVal val="visible"/>
                                      </p:to>
                                    </p:set>
                                    <p:anim calcmode="lin" valueType="num">
                                      <p:cBhvr additive="base">
                                        <p:cTn id="13"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6803">
                                            <p:txEl>
                                              <p:pRg st="1" end="1"/>
                                            </p:txEl>
                                          </p:spTgt>
                                        </p:tgtEl>
                                        <p:attrNameLst>
                                          <p:attrName>style.visibility</p:attrName>
                                        </p:attrNameLst>
                                      </p:cBhvr>
                                      <p:to>
                                        <p:strVal val="visible"/>
                                      </p:to>
                                    </p:set>
                                    <p:anim calcmode="lin" valueType="num">
                                      <p:cBhvr additive="base">
                                        <p:cTn id="19"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803">
                                            <p:txEl>
                                              <p:pRg st="2" end="2"/>
                                            </p:txEl>
                                          </p:spTgt>
                                        </p:tgtEl>
                                        <p:attrNameLst>
                                          <p:attrName>style.visibility</p:attrName>
                                        </p:attrNameLst>
                                      </p:cBhvr>
                                      <p:to>
                                        <p:strVal val="visible"/>
                                      </p:to>
                                    </p:set>
                                    <p:anim calcmode="lin" valueType="num">
                                      <p:cBhvr additive="base">
                                        <p:cTn id="25"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6803">
                                            <p:txEl>
                                              <p:pRg st="3" end="3"/>
                                            </p:txEl>
                                          </p:spTgt>
                                        </p:tgtEl>
                                        <p:attrNameLst>
                                          <p:attrName>style.visibility</p:attrName>
                                        </p:attrNameLst>
                                      </p:cBhvr>
                                      <p:to>
                                        <p:strVal val="visible"/>
                                      </p:to>
                                    </p:set>
                                    <p:anim calcmode="lin" valueType="num">
                                      <p:cBhvr additive="base">
                                        <p:cTn id="31"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6803">
                                            <p:txEl>
                                              <p:pRg st="4" end="4"/>
                                            </p:txEl>
                                          </p:spTgt>
                                        </p:tgtEl>
                                        <p:attrNameLst>
                                          <p:attrName>style.visibility</p:attrName>
                                        </p:attrNameLst>
                                      </p:cBhvr>
                                      <p:to>
                                        <p:strVal val="visible"/>
                                      </p:to>
                                    </p:set>
                                    <p:anim calcmode="lin" valueType="num">
                                      <p:cBhvr additive="base">
                                        <p:cTn id="37" dur="500" fill="hold"/>
                                        <p:tgtEl>
                                          <p:spTgt spid="7680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68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7680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3"/>
          <p:cNvSpPr>
            <a:spLocks noGrp="1"/>
          </p:cNvSpPr>
          <p:nvPr>
            <p:ph type="body" idx="1"/>
          </p:nvPr>
        </p:nvSpPr>
        <p:spPr>
          <a:xfrm>
            <a:off x="0" y="1693863"/>
            <a:ext cx="9144000" cy="4471987"/>
          </a:xfrm>
        </p:spPr>
        <p:txBody>
          <a:bodyPr/>
          <a:lstStyle/>
          <a:p>
            <a:pPr>
              <a:lnSpc>
                <a:spcPct val="80000"/>
              </a:lnSpc>
            </a:pPr>
            <a:r>
              <a:rPr lang="en-US" sz="2800">
                <a:solidFill>
                  <a:srgbClr val="000000"/>
                </a:solidFill>
                <a:latin typeface="Tahoma" pitchFamily="34" charset="0"/>
                <a:cs typeface="Tahoma" pitchFamily="34" charset="0"/>
              </a:rPr>
              <a:t>Tangani komplikasi setelah pasien tirah baring lama (pneumonia, UTI, bowel and bladder care, pencegahan deep vein trombosis)</a:t>
            </a:r>
          </a:p>
          <a:p>
            <a:pPr>
              <a:lnSpc>
                <a:spcPct val="80000"/>
              </a:lnSpc>
            </a:pPr>
            <a:r>
              <a:rPr lang="en-US" sz="2800">
                <a:solidFill>
                  <a:srgbClr val="000000"/>
                </a:solidFill>
                <a:latin typeface="Tahoma" pitchFamily="34" charset="0"/>
                <a:cs typeface="Tahoma" pitchFamily="34" charset="0"/>
              </a:rPr>
              <a:t>Tdk dpt menelan/regurgitate or aspirate </a:t>
            </a:r>
            <a:r>
              <a:rPr lang="en-US" sz="2800">
                <a:solidFill>
                  <a:srgbClr val="000000"/>
                </a:solidFill>
                <a:latin typeface="Tahoma" pitchFamily="34" charset="0"/>
                <a:cs typeface="Tahoma" pitchFamily="34" charset="0"/>
                <a:sym typeface="Wingdings" pitchFamily="2" charset="2"/>
              </a:rPr>
              <a:t></a:t>
            </a:r>
            <a:r>
              <a:rPr lang="en-US" sz="2800">
                <a:solidFill>
                  <a:srgbClr val="000000"/>
                </a:solidFill>
                <a:latin typeface="Tahoma" pitchFamily="34" charset="0"/>
                <a:cs typeface="Tahoma" pitchFamily="34" charset="0"/>
              </a:rPr>
              <a:t>nasogastric tube </a:t>
            </a:r>
          </a:p>
          <a:p>
            <a:pPr>
              <a:lnSpc>
                <a:spcPct val="80000"/>
              </a:lnSpc>
            </a:pPr>
            <a:r>
              <a:rPr lang="en-US" sz="2800">
                <a:latin typeface="Tahoma" pitchFamily="34" charset="0"/>
                <a:cs typeface="Tahoma" pitchFamily="34" charset="0"/>
              </a:rPr>
              <a:t>Kontrol tekanan darah:</a:t>
            </a:r>
          </a:p>
          <a:p>
            <a:pPr lvl="1">
              <a:lnSpc>
                <a:spcPct val="80000"/>
              </a:lnSpc>
            </a:pPr>
            <a:r>
              <a:rPr lang="en-US" sz="2800">
                <a:latin typeface="Tahoma" pitchFamily="34" charset="0"/>
                <a:cs typeface="Tahoma" pitchFamily="34" charset="0"/>
              </a:rPr>
              <a:t>Lanjutkan th/ regular anti-hypertensive drugs </a:t>
            </a:r>
          </a:p>
          <a:p>
            <a:pPr>
              <a:lnSpc>
                <a:spcPct val="80000"/>
              </a:lnSpc>
            </a:pPr>
            <a:r>
              <a:rPr lang="en-US" sz="2800">
                <a:latin typeface="Tahoma" pitchFamily="34" charset="0"/>
                <a:cs typeface="Tahoma" pitchFamily="34" charset="0"/>
              </a:rPr>
              <a:t>Kontrol gula darah, pertahankan keseimbangan cairan</a:t>
            </a:r>
          </a:p>
        </p:txBody>
      </p:sp>
      <p:sp>
        <p:nvSpPr>
          <p:cNvPr id="77828" name="WordArt 4"/>
          <p:cNvSpPr>
            <a:spLocks noChangeArrowheads="1" noChangeShapeType="1" noTextEdit="1"/>
          </p:cNvSpPr>
          <p:nvPr/>
        </p:nvSpPr>
        <p:spPr bwMode="auto">
          <a:xfrm>
            <a:off x="1331913" y="260350"/>
            <a:ext cx="6624637" cy="733425"/>
          </a:xfrm>
          <a:prstGeom prst="rect">
            <a:avLst/>
          </a:prstGeom>
        </p:spPr>
        <p:txBody>
          <a:bodyPr wrap="none" fromWordArt="1">
            <a:prstTxWarp prst="textDoubleWave1">
              <a:avLst>
                <a:gd name="adj1" fmla="val 6500"/>
                <a:gd name="adj2" fmla="val 0"/>
              </a:avLst>
            </a:prstTxWarp>
          </a:bodyPr>
          <a:lstStyle/>
          <a:p>
            <a:r>
              <a:rPr lang="en-US" sz="3600" b="1" kern="10" spc="-360">
                <a:ln w="12700">
                  <a:solidFill>
                    <a:srgbClr val="000099"/>
                  </a:solidFill>
                  <a:round/>
                  <a:headEnd/>
                  <a:tailEnd/>
                </a:ln>
                <a:solidFill>
                  <a:srgbClr val="33CCFF"/>
                </a:solidFill>
                <a:effectLst>
                  <a:outerShdw dist="125724" dir="18900000" algn="ctr" rotWithShape="0">
                    <a:srgbClr val="000099"/>
                  </a:outerShdw>
                </a:effectLst>
                <a:latin typeface="Comic Sans MS"/>
              </a:rPr>
              <a:t>supportive measures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7827">
                                            <p:txEl>
                                              <p:pRg st="3" end="3"/>
                                            </p:txEl>
                                          </p:spTgt>
                                        </p:tgtEl>
                                        <p:attrNameLst>
                                          <p:attrName>style.visibility</p:attrName>
                                        </p:attrNameLst>
                                      </p:cBhvr>
                                      <p:to>
                                        <p:strVal val="visible"/>
                                      </p:to>
                                    </p:set>
                                    <p:anim calcmode="lin" valueType="num">
                                      <p:cBhvr additive="base">
                                        <p:cTn id="23"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7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7827">
                                            <p:txEl>
                                              <p:pRg st="4" end="4"/>
                                            </p:txEl>
                                          </p:spTgt>
                                        </p:tgtEl>
                                        <p:attrNameLst>
                                          <p:attrName>style.visibility</p:attrName>
                                        </p:attrNameLst>
                                      </p:cBhvr>
                                      <p:to>
                                        <p:strVal val="visible"/>
                                      </p:to>
                                    </p:set>
                                    <p:anim calcmode="lin" valueType="num">
                                      <p:cBhvr additive="base">
                                        <p:cTn id="29"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7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p:cNvSpPr>
          <p:nvPr>
            <p:ph type="body" idx="1"/>
          </p:nvPr>
        </p:nvSpPr>
        <p:spPr>
          <a:xfrm>
            <a:off x="228600" y="1609725"/>
            <a:ext cx="8610600" cy="4843463"/>
          </a:xfrm>
        </p:spPr>
        <p:txBody>
          <a:bodyPr/>
          <a:lstStyle/>
          <a:p>
            <a:r>
              <a:rPr lang="en-US">
                <a:solidFill>
                  <a:srgbClr val="000000"/>
                </a:solidFill>
                <a:latin typeface="Tahoma" pitchFamily="34" charset="0"/>
                <a:cs typeface="Tahoma" pitchFamily="34" charset="0"/>
              </a:rPr>
              <a:t>Anti-platelet agents</a:t>
            </a:r>
          </a:p>
          <a:p>
            <a:pPr lvl="1"/>
            <a:r>
              <a:rPr lang="en-US">
                <a:solidFill>
                  <a:srgbClr val="000000"/>
                </a:solidFill>
                <a:latin typeface="Tahoma" pitchFamily="34" charset="0"/>
                <a:cs typeface="Tahoma" pitchFamily="34" charset="0"/>
              </a:rPr>
              <a:t>Aspirin 325 mg per day</a:t>
            </a:r>
          </a:p>
          <a:p>
            <a:pPr lvl="1"/>
            <a:r>
              <a:rPr lang="en-US">
                <a:solidFill>
                  <a:srgbClr val="000000"/>
                </a:solidFill>
                <a:latin typeface="Tahoma" pitchFamily="34" charset="0"/>
                <a:cs typeface="Tahoma" pitchFamily="34" charset="0"/>
              </a:rPr>
              <a:t>K.Indikasi pd hemorrhage</a:t>
            </a:r>
          </a:p>
          <a:p>
            <a:pPr lvl="1"/>
            <a:r>
              <a:rPr lang="en-US">
                <a:solidFill>
                  <a:srgbClr val="000000"/>
                </a:solidFill>
                <a:latin typeface="Tahoma" pitchFamily="34" charset="0"/>
                <a:cs typeface="Tahoma" pitchFamily="34" charset="0"/>
              </a:rPr>
              <a:t>Active bleeding lesion (e.g. bleeding peptic ulcer)</a:t>
            </a:r>
          </a:p>
          <a:p>
            <a:r>
              <a:rPr lang="en-US">
                <a:solidFill>
                  <a:srgbClr val="000000"/>
                </a:solidFill>
                <a:latin typeface="Tahoma" pitchFamily="34" charset="0"/>
                <a:cs typeface="Tahoma" pitchFamily="34" charset="0"/>
              </a:rPr>
              <a:t>Anticoagulasi</a:t>
            </a:r>
          </a:p>
          <a:p>
            <a:pPr lvl="1"/>
            <a:r>
              <a:rPr lang="en-US">
                <a:solidFill>
                  <a:srgbClr val="000000"/>
                </a:solidFill>
                <a:latin typeface="Tahoma" pitchFamily="34" charset="0"/>
                <a:cs typeface="Tahoma" pitchFamily="34" charset="0"/>
              </a:rPr>
              <a:t>u/  cardiac emboli dgn atrial fibrillation/thrombus pd ventrikel kiri</a:t>
            </a:r>
          </a:p>
          <a:p>
            <a:pPr lvl="1"/>
            <a:r>
              <a:rPr lang="en-US">
                <a:solidFill>
                  <a:srgbClr val="000000"/>
                </a:solidFill>
                <a:latin typeface="Tahoma" pitchFamily="34" charset="0"/>
                <a:cs typeface="Tahoma" pitchFamily="34" charset="0"/>
              </a:rPr>
              <a:t>Mulai dgn heparin dan warfarin (target INR=2-3)</a:t>
            </a:r>
          </a:p>
          <a:p>
            <a:pPr lvl="1"/>
            <a:r>
              <a:rPr lang="en-US">
                <a:solidFill>
                  <a:srgbClr val="000000"/>
                </a:solidFill>
                <a:latin typeface="Tahoma" pitchFamily="34" charset="0"/>
                <a:cs typeface="Tahoma" pitchFamily="34" charset="0"/>
              </a:rPr>
              <a:t>Komplikasi :hemorrhagic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 calcmode="lin" valueType="num">
                                      <p:cBhvr additive="base">
                                        <p:cTn id="7" dur="500" fill="hold"/>
                                        <p:tgtEl>
                                          <p:spTgt spid="788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8850">
                                            <p:txEl>
                                              <p:pRg st="1" end="1"/>
                                            </p:txEl>
                                          </p:spTgt>
                                        </p:tgtEl>
                                        <p:attrNameLst>
                                          <p:attrName>style.visibility</p:attrName>
                                        </p:attrNameLst>
                                      </p:cBhvr>
                                      <p:to>
                                        <p:strVal val="visible"/>
                                      </p:to>
                                    </p:set>
                                    <p:anim calcmode="lin" valueType="num">
                                      <p:cBhvr additive="base">
                                        <p:cTn id="11" dur="500" fill="hold"/>
                                        <p:tgtEl>
                                          <p:spTgt spid="7885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885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8850">
                                            <p:txEl>
                                              <p:pRg st="2" end="2"/>
                                            </p:txEl>
                                          </p:spTgt>
                                        </p:tgtEl>
                                        <p:attrNameLst>
                                          <p:attrName>style.visibility</p:attrName>
                                        </p:attrNameLst>
                                      </p:cBhvr>
                                      <p:to>
                                        <p:strVal val="visible"/>
                                      </p:to>
                                    </p:set>
                                    <p:anim calcmode="lin" valueType="num">
                                      <p:cBhvr additive="base">
                                        <p:cTn id="15" dur="500" fill="hold"/>
                                        <p:tgtEl>
                                          <p:spTgt spid="7885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885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8850">
                                            <p:txEl>
                                              <p:pRg st="3" end="3"/>
                                            </p:txEl>
                                          </p:spTgt>
                                        </p:tgtEl>
                                        <p:attrNameLst>
                                          <p:attrName>style.visibility</p:attrName>
                                        </p:attrNameLst>
                                      </p:cBhvr>
                                      <p:to>
                                        <p:strVal val="visible"/>
                                      </p:to>
                                    </p:set>
                                    <p:anim calcmode="lin" valueType="num">
                                      <p:cBhvr additive="base">
                                        <p:cTn id="19" dur="500" fill="hold"/>
                                        <p:tgtEl>
                                          <p:spTgt spid="7885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8850">
                                            <p:txEl>
                                              <p:pRg st="4" end="4"/>
                                            </p:txEl>
                                          </p:spTgt>
                                        </p:tgtEl>
                                        <p:attrNameLst>
                                          <p:attrName>style.visibility</p:attrName>
                                        </p:attrNameLst>
                                      </p:cBhvr>
                                      <p:to>
                                        <p:strVal val="visible"/>
                                      </p:to>
                                    </p:set>
                                    <p:anim calcmode="lin" valueType="num">
                                      <p:cBhvr additive="base">
                                        <p:cTn id="25" dur="500" fill="hold"/>
                                        <p:tgtEl>
                                          <p:spTgt spid="7885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885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8850">
                                            <p:txEl>
                                              <p:pRg st="5" end="5"/>
                                            </p:txEl>
                                          </p:spTgt>
                                        </p:tgtEl>
                                        <p:attrNameLst>
                                          <p:attrName>style.visibility</p:attrName>
                                        </p:attrNameLst>
                                      </p:cBhvr>
                                      <p:to>
                                        <p:strVal val="visible"/>
                                      </p:to>
                                    </p:set>
                                    <p:anim calcmode="lin" valueType="num">
                                      <p:cBhvr additive="base">
                                        <p:cTn id="29" dur="500" fill="hold"/>
                                        <p:tgtEl>
                                          <p:spTgt spid="7885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885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8850">
                                            <p:txEl>
                                              <p:pRg st="6" end="6"/>
                                            </p:txEl>
                                          </p:spTgt>
                                        </p:tgtEl>
                                        <p:attrNameLst>
                                          <p:attrName>style.visibility</p:attrName>
                                        </p:attrNameLst>
                                      </p:cBhvr>
                                      <p:to>
                                        <p:strVal val="visible"/>
                                      </p:to>
                                    </p:set>
                                    <p:anim calcmode="lin" valueType="num">
                                      <p:cBhvr additive="base">
                                        <p:cTn id="33" dur="500" fill="hold"/>
                                        <p:tgtEl>
                                          <p:spTgt spid="7885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885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8850">
                                            <p:txEl>
                                              <p:pRg st="7" end="7"/>
                                            </p:txEl>
                                          </p:spTgt>
                                        </p:tgtEl>
                                        <p:attrNameLst>
                                          <p:attrName>style.visibility</p:attrName>
                                        </p:attrNameLst>
                                      </p:cBhvr>
                                      <p:to>
                                        <p:strVal val="visible"/>
                                      </p:to>
                                    </p:set>
                                    <p:anim calcmode="lin" valueType="num">
                                      <p:cBhvr additive="base">
                                        <p:cTn id="37" dur="500" fill="hold"/>
                                        <p:tgtEl>
                                          <p:spTgt spid="78850">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85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304800" y="381000"/>
            <a:ext cx="8839200" cy="5784850"/>
          </a:xfrm>
        </p:spPr>
        <p:txBody>
          <a:bodyPr/>
          <a:lstStyle/>
          <a:p>
            <a:r>
              <a:rPr lang="en-US" sz="2800">
                <a:cs typeface="Tahoma" pitchFamily="34" charset="0"/>
              </a:rPr>
              <a:t>Thrombolysis</a:t>
            </a:r>
          </a:p>
          <a:p>
            <a:pPr lvl="1"/>
            <a:r>
              <a:rPr lang="en-US">
                <a:cs typeface="Tahoma" pitchFamily="34" charset="0"/>
              </a:rPr>
              <a:t>Dpt menyebabkan hemorrhagic </a:t>
            </a:r>
          </a:p>
          <a:p>
            <a:pPr lvl="1"/>
            <a:r>
              <a:rPr lang="en-US">
                <a:cs typeface="Tahoma" pitchFamily="34" charset="0"/>
              </a:rPr>
              <a:t>Dpt diberikan dlm 6 jam awal, tdk ada HTN , tanpa kontraindikasi.</a:t>
            </a:r>
          </a:p>
          <a:p>
            <a:pPr lvl="1"/>
            <a:r>
              <a:rPr lang="en-US">
                <a:cs typeface="Tahoma" pitchFamily="34" charset="0"/>
              </a:rPr>
              <a:t>Obat: streptokinase dan Rt-PA.</a:t>
            </a:r>
          </a:p>
          <a:p>
            <a:r>
              <a:rPr lang="en-US" sz="2800">
                <a:cs typeface="Tahoma" pitchFamily="34" charset="0"/>
              </a:rPr>
              <a:t>Secondary prevention</a:t>
            </a:r>
          </a:p>
          <a:p>
            <a:pPr lvl="1"/>
            <a:r>
              <a:rPr lang="en-US">
                <a:cs typeface="Tahoma" pitchFamily="34" charset="0"/>
              </a:rPr>
              <a:t>Kontrol faktor resiko</a:t>
            </a:r>
          </a:p>
          <a:p>
            <a:pPr lvl="1"/>
            <a:r>
              <a:rPr lang="en-US">
                <a:cs typeface="Tahoma" pitchFamily="34" charset="0"/>
              </a:rPr>
              <a:t>Antiplatelet agent ( aspirin, ticlopidine, Dipyridamole, clopidogrel)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9874">
                                            <p:txEl>
                                              <p:pRg st="1" end="1"/>
                                            </p:txEl>
                                          </p:spTgt>
                                        </p:tgtEl>
                                        <p:attrNameLst>
                                          <p:attrName>style.visibility</p:attrName>
                                        </p:attrNameLst>
                                      </p:cBhvr>
                                      <p:to>
                                        <p:strVal val="visible"/>
                                      </p:to>
                                    </p:set>
                                    <p:anim calcmode="lin" valueType="num">
                                      <p:cBhvr additive="base">
                                        <p:cTn id="11"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987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9874">
                                            <p:txEl>
                                              <p:pRg st="2" end="2"/>
                                            </p:txEl>
                                          </p:spTgt>
                                        </p:tgtEl>
                                        <p:attrNameLst>
                                          <p:attrName>style.visibility</p:attrName>
                                        </p:attrNameLst>
                                      </p:cBhvr>
                                      <p:to>
                                        <p:strVal val="visible"/>
                                      </p:to>
                                    </p:set>
                                    <p:anim calcmode="lin" valueType="num">
                                      <p:cBhvr additive="base">
                                        <p:cTn id="15"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987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9874">
                                            <p:txEl>
                                              <p:pRg st="3" end="3"/>
                                            </p:txEl>
                                          </p:spTgt>
                                        </p:tgtEl>
                                        <p:attrNameLst>
                                          <p:attrName>style.visibility</p:attrName>
                                        </p:attrNameLst>
                                      </p:cBhvr>
                                      <p:to>
                                        <p:strVal val="visible"/>
                                      </p:to>
                                    </p:set>
                                    <p:anim calcmode="lin" valueType="num">
                                      <p:cBhvr additive="base">
                                        <p:cTn id="19"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874">
                                            <p:txEl>
                                              <p:pRg st="4" end="4"/>
                                            </p:txEl>
                                          </p:spTgt>
                                        </p:tgtEl>
                                        <p:attrNameLst>
                                          <p:attrName>style.visibility</p:attrName>
                                        </p:attrNameLst>
                                      </p:cBhvr>
                                      <p:to>
                                        <p:strVal val="visible"/>
                                      </p:to>
                                    </p:set>
                                    <p:anim calcmode="lin" valueType="num">
                                      <p:cBhvr additive="base">
                                        <p:cTn id="25" dur="500" fill="hold"/>
                                        <p:tgtEl>
                                          <p:spTgt spid="7987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874">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9874">
                                            <p:txEl>
                                              <p:pRg st="5" end="5"/>
                                            </p:txEl>
                                          </p:spTgt>
                                        </p:tgtEl>
                                        <p:attrNameLst>
                                          <p:attrName>style.visibility</p:attrName>
                                        </p:attrNameLst>
                                      </p:cBhvr>
                                      <p:to>
                                        <p:strVal val="visible"/>
                                      </p:to>
                                    </p:set>
                                    <p:anim calcmode="lin" valueType="num">
                                      <p:cBhvr additive="base">
                                        <p:cTn id="29" dur="500" fill="hold"/>
                                        <p:tgtEl>
                                          <p:spTgt spid="79874">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9874">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9874">
                                            <p:txEl>
                                              <p:pRg st="6" end="6"/>
                                            </p:txEl>
                                          </p:spTgt>
                                        </p:tgtEl>
                                        <p:attrNameLst>
                                          <p:attrName>style.visibility</p:attrName>
                                        </p:attrNameLst>
                                      </p:cBhvr>
                                      <p:to>
                                        <p:strVal val="visible"/>
                                      </p:to>
                                    </p:set>
                                    <p:anim calcmode="lin" valueType="num">
                                      <p:cBhvr additive="base">
                                        <p:cTn id="33" dur="500" fill="hold"/>
                                        <p:tgtEl>
                                          <p:spTgt spid="79874">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987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57200"/>
            <a:ext cx="8229600" cy="838200"/>
          </a:xfrm>
        </p:spPr>
        <p:txBody>
          <a:bodyPr/>
          <a:lstStyle/>
          <a:p>
            <a:r>
              <a:rPr lang="en-US">
                <a:solidFill>
                  <a:srgbClr val="FF0000"/>
                </a:solidFill>
              </a:rPr>
              <a:t>Impaired Swallowing</a:t>
            </a:r>
          </a:p>
        </p:txBody>
      </p:sp>
      <p:sp>
        <p:nvSpPr>
          <p:cNvPr id="177155" name="Rectangle 3"/>
          <p:cNvSpPr>
            <a:spLocks noGrp="1" noChangeArrowheads="1"/>
          </p:cNvSpPr>
          <p:nvPr>
            <p:ph type="body" idx="1"/>
          </p:nvPr>
        </p:nvSpPr>
        <p:spPr>
          <a:xfrm>
            <a:off x="0" y="1219200"/>
            <a:ext cx="8305800" cy="5257800"/>
          </a:xfrm>
        </p:spPr>
        <p:txBody>
          <a:bodyPr/>
          <a:lstStyle/>
          <a:p>
            <a:pPr>
              <a:lnSpc>
                <a:spcPct val="90000"/>
              </a:lnSpc>
            </a:pPr>
            <a:r>
              <a:rPr lang="en-US" sz="2800">
                <a:latin typeface="Tahoma" pitchFamily="34" charset="0"/>
                <a:cs typeface="Tahoma" pitchFamily="34" charset="0"/>
              </a:rPr>
              <a:t>Stroke </a:t>
            </a:r>
            <a:r>
              <a:rPr lang="en-US" sz="2800">
                <a:latin typeface="Tahoma" pitchFamily="34" charset="0"/>
              </a:rPr>
              <a:t>→</a:t>
            </a:r>
            <a:r>
              <a:rPr lang="en-US" sz="2800" b="1" u="sng">
                <a:solidFill>
                  <a:schemeClr val="bg2"/>
                </a:solidFill>
                <a:latin typeface="Tahoma" pitchFamily="34" charset="0"/>
                <a:cs typeface="Tahoma" pitchFamily="34" charset="0"/>
              </a:rPr>
              <a:t>dysphagia</a:t>
            </a:r>
          </a:p>
          <a:p>
            <a:pPr>
              <a:lnSpc>
                <a:spcPct val="90000"/>
              </a:lnSpc>
            </a:pPr>
            <a:r>
              <a:rPr lang="en-US" sz="2800">
                <a:latin typeface="Tahoma" pitchFamily="34" charset="0"/>
                <a:cs typeface="Tahoma" pitchFamily="34" charset="0"/>
              </a:rPr>
              <a:t>Resiko obstruksi airway/ aspirasi</a:t>
            </a:r>
          </a:p>
          <a:p>
            <a:pPr>
              <a:lnSpc>
                <a:spcPct val="90000"/>
              </a:lnSpc>
            </a:pPr>
            <a:r>
              <a:rPr lang="en-US" sz="2800">
                <a:latin typeface="Tahoma" pitchFamily="34" charset="0"/>
                <a:cs typeface="Tahoma" pitchFamily="34" charset="0"/>
              </a:rPr>
              <a:t>Nursing Interventions:    </a:t>
            </a:r>
          </a:p>
          <a:p>
            <a:pPr>
              <a:lnSpc>
                <a:spcPct val="90000"/>
              </a:lnSpc>
              <a:buFont typeface="Wingdings" pitchFamily="2" charset="2"/>
              <a:buNone/>
            </a:pPr>
            <a:r>
              <a:rPr lang="en-US" sz="2800">
                <a:latin typeface="Tahoma" pitchFamily="34" charset="0"/>
                <a:cs typeface="Tahoma" pitchFamily="34" charset="0"/>
              </a:rPr>
              <a:t>    </a:t>
            </a:r>
            <a:r>
              <a:rPr lang="en-US" sz="2800" b="1" u="sng">
                <a:latin typeface="Tahoma" pitchFamily="34" charset="0"/>
                <a:cs typeface="Tahoma" pitchFamily="34" charset="0"/>
              </a:rPr>
              <a:t>Maintain patent airway</a:t>
            </a:r>
          </a:p>
          <a:p>
            <a:pPr lvl="1">
              <a:lnSpc>
                <a:spcPct val="90000"/>
              </a:lnSpc>
            </a:pPr>
            <a:r>
              <a:rPr lang="en-US" sz="2400">
                <a:latin typeface="Tahoma" pitchFamily="34" charset="0"/>
                <a:cs typeface="Tahoma" pitchFamily="34" charset="0"/>
              </a:rPr>
              <a:t>Nil Per Oral smp bisa menelan</a:t>
            </a:r>
          </a:p>
          <a:p>
            <a:pPr lvl="1">
              <a:lnSpc>
                <a:spcPct val="90000"/>
              </a:lnSpc>
            </a:pPr>
            <a:r>
              <a:rPr lang="en-US" sz="2400">
                <a:latin typeface="Tahoma" pitchFamily="34" charset="0"/>
                <a:cs typeface="Tahoma" pitchFamily="34" charset="0"/>
              </a:rPr>
              <a:t>Kaji kemampuan menelan, batuk, gag reflex</a:t>
            </a:r>
          </a:p>
          <a:p>
            <a:pPr lvl="1">
              <a:lnSpc>
                <a:spcPct val="90000"/>
              </a:lnSpc>
            </a:pPr>
            <a:r>
              <a:rPr lang="en-US" sz="2400">
                <a:latin typeface="Tahoma" pitchFamily="34" charset="0"/>
                <a:cs typeface="Tahoma" pitchFamily="34" charset="0"/>
              </a:rPr>
              <a:t>Safe Feedings: </a:t>
            </a:r>
            <a:r>
              <a:rPr lang="en-US" sz="2400" b="1">
                <a:latin typeface="Tahoma" pitchFamily="34" charset="0"/>
                <a:cs typeface="Tahoma" pitchFamily="34" charset="0"/>
              </a:rPr>
              <a:t>High Fowler’s position</a:t>
            </a:r>
            <a:r>
              <a:rPr lang="en-US" sz="2400">
                <a:latin typeface="Tahoma" pitchFamily="34" charset="0"/>
                <a:cs typeface="Tahoma" pitchFamily="34" charset="0"/>
              </a:rPr>
              <a:t> with head flexed forward</a:t>
            </a:r>
          </a:p>
          <a:p>
            <a:pPr lvl="1">
              <a:lnSpc>
                <a:spcPct val="90000"/>
              </a:lnSpc>
            </a:pPr>
            <a:r>
              <a:rPr lang="en-US" sz="2400" b="1">
                <a:latin typeface="Tahoma" pitchFamily="34" charset="0"/>
                <a:cs typeface="Tahoma" pitchFamily="34" charset="0"/>
              </a:rPr>
              <a:t>Thickened liquids</a:t>
            </a:r>
            <a:r>
              <a:rPr lang="en-US" sz="2400">
                <a:latin typeface="Tahoma" pitchFamily="34" charset="0"/>
                <a:cs typeface="Tahoma" pitchFamily="34" charset="0"/>
              </a:rPr>
              <a:t> if impaired swallowing. Instruct to </a:t>
            </a:r>
            <a:r>
              <a:rPr lang="en-US" sz="2400" b="1">
                <a:latin typeface="Tahoma" pitchFamily="34" charset="0"/>
                <a:cs typeface="Tahoma" pitchFamily="34" charset="0"/>
              </a:rPr>
              <a:t>position food on unaffected side</a:t>
            </a:r>
            <a:r>
              <a:rPr lang="en-US" sz="2400">
                <a:latin typeface="Tahoma" pitchFamily="34" charset="0"/>
                <a:cs typeface="Tahoma" pitchFamily="34" charset="0"/>
              </a:rPr>
              <a:t> in back of throat</a:t>
            </a:r>
          </a:p>
          <a:p>
            <a:pPr lvl="1">
              <a:lnSpc>
                <a:spcPct val="90000"/>
              </a:lnSpc>
            </a:pPr>
            <a:r>
              <a:rPr lang="en-US" sz="2400" b="1">
                <a:latin typeface="Tahoma" pitchFamily="34" charset="0"/>
                <a:cs typeface="Tahoma" pitchFamily="34" charset="0"/>
              </a:rPr>
              <a:t>Avoid distractions</a:t>
            </a:r>
            <a:r>
              <a:rPr lang="en-US" sz="2400">
                <a:latin typeface="Tahoma" pitchFamily="34" charset="0"/>
                <a:cs typeface="Tahoma" pitchFamily="34" charset="0"/>
              </a:rPr>
              <a:t> to reduce aspiration risks</a:t>
            </a:r>
          </a:p>
          <a:p>
            <a:pPr lvl="1">
              <a:lnSpc>
                <a:spcPct val="90000"/>
              </a:lnSpc>
            </a:pPr>
            <a:r>
              <a:rPr lang="en-US" sz="2400">
                <a:latin typeface="Tahoma" pitchFamily="34" charset="0"/>
                <a:cs typeface="Tahoma" pitchFamily="34" charset="0"/>
              </a:rPr>
              <a:t>Soft, semi-soft foods, pureed, baby food, dental diet</a:t>
            </a:r>
          </a:p>
          <a:p>
            <a:pPr lvl="1">
              <a:lnSpc>
                <a:spcPct val="90000"/>
              </a:lnSpc>
            </a:pPr>
            <a:r>
              <a:rPr lang="en-US" sz="2400">
                <a:latin typeface="Tahoma" pitchFamily="34" charset="0"/>
                <a:cs typeface="Tahoma" pitchFamily="34" charset="0"/>
              </a:rPr>
              <a:t>Suction as needed</a:t>
            </a:r>
          </a:p>
        </p:txBody>
      </p:sp>
      <p:pic>
        <p:nvPicPr>
          <p:cNvPr id="177156" name="Picture 4" descr="SpeechWeb2_SwallowTime"/>
          <p:cNvPicPr>
            <a:picLocks noChangeAspect="1" noChangeArrowheads="1"/>
          </p:cNvPicPr>
          <p:nvPr/>
        </p:nvPicPr>
        <p:blipFill>
          <a:blip r:embed="rId3"/>
          <a:srcRect/>
          <a:stretch>
            <a:fillRect/>
          </a:stretch>
        </p:blipFill>
        <p:spPr bwMode="auto">
          <a:xfrm>
            <a:off x="6804025" y="381000"/>
            <a:ext cx="2339975" cy="304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533400" y="609600"/>
            <a:ext cx="8229600" cy="1371600"/>
          </a:xfrm>
        </p:spPr>
        <p:txBody>
          <a:bodyPr/>
          <a:lstStyle/>
          <a:p>
            <a:r>
              <a:rPr lang="en-US" sz="4800">
                <a:solidFill>
                  <a:srgbClr val="0066FF"/>
                </a:solidFill>
              </a:rPr>
              <a:t>Cognitive Changes</a:t>
            </a:r>
            <a:br>
              <a:rPr lang="en-US" sz="4800">
                <a:solidFill>
                  <a:srgbClr val="0066FF"/>
                </a:solidFill>
              </a:rPr>
            </a:br>
            <a:endParaRPr lang="en-US" sz="4800">
              <a:solidFill>
                <a:srgbClr val="0066FF"/>
              </a:solidFill>
            </a:endParaRPr>
          </a:p>
        </p:txBody>
      </p:sp>
      <p:sp>
        <p:nvSpPr>
          <p:cNvPr id="179203" name="Rectangle 3"/>
          <p:cNvSpPr>
            <a:spLocks noGrp="1" noChangeArrowheads="1"/>
          </p:cNvSpPr>
          <p:nvPr>
            <p:ph type="body" sz="half" idx="1"/>
          </p:nvPr>
        </p:nvSpPr>
        <p:spPr>
          <a:xfrm>
            <a:off x="533400" y="1981200"/>
            <a:ext cx="4038600" cy="3886200"/>
          </a:xfrm>
        </p:spPr>
        <p:txBody>
          <a:bodyPr/>
          <a:lstStyle/>
          <a:p>
            <a:r>
              <a:rPr lang="en-US">
                <a:latin typeface="Tahoma" pitchFamily="34" charset="0"/>
                <a:cs typeface="Tahoma" pitchFamily="34" charset="0"/>
              </a:rPr>
              <a:t>Perubahan kesadaran </a:t>
            </a:r>
          </a:p>
          <a:p>
            <a:r>
              <a:rPr lang="en-US">
                <a:latin typeface="Tahoma" pitchFamily="34" charset="0"/>
                <a:cs typeface="Tahoma" pitchFamily="34" charset="0"/>
              </a:rPr>
              <a:t>Gangguan pengambilan keputusan, memory, penyelesaian masalah</a:t>
            </a:r>
          </a:p>
          <a:p>
            <a:r>
              <a:rPr lang="en-US">
                <a:latin typeface="Tahoma" pitchFamily="34" charset="0"/>
                <a:cs typeface="Tahoma" pitchFamily="34" charset="0"/>
              </a:rPr>
              <a:t>Denial of illness</a:t>
            </a:r>
          </a:p>
          <a:p>
            <a:r>
              <a:rPr lang="en-US">
                <a:latin typeface="Tahoma" pitchFamily="34" charset="0"/>
                <a:cs typeface="Tahoma" pitchFamily="34" charset="0"/>
              </a:rPr>
              <a:t>Tdk dpt konsentrasi</a:t>
            </a:r>
          </a:p>
        </p:txBody>
      </p:sp>
      <p:sp>
        <p:nvSpPr>
          <p:cNvPr id="179204" name="Rectangle 4"/>
          <p:cNvSpPr>
            <a:spLocks noGrp="1" noChangeArrowheads="1"/>
          </p:cNvSpPr>
          <p:nvPr>
            <p:ph type="body" sz="half" idx="2"/>
          </p:nvPr>
        </p:nvSpPr>
        <p:spPr>
          <a:xfrm>
            <a:off x="4724400" y="1752600"/>
            <a:ext cx="4038600" cy="4700588"/>
          </a:xfrm>
        </p:spPr>
        <p:txBody>
          <a:bodyPr/>
          <a:lstStyle/>
          <a:p>
            <a:pPr lvl="1">
              <a:buFont typeface="Wingdings" pitchFamily="2" charset="2"/>
              <a:buNone/>
            </a:pPr>
            <a:r>
              <a:rPr lang="en-US" sz="2800" b="1">
                <a:latin typeface="Tahoma" pitchFamily="34" charset="0"/>
                <a:cs typeface="Tahoma" pitchFamily="34" charset="0"/>
              </a:rPr>
              <a:t>Nursing Interventions:</a:t>
            </a:r>
          </a:p>
          <a:p>
            <a:pPr lvl="1"/>
            <a:r>
              <a:rPr lang="en-US" sz="2800">
                <a:latin typeface="Tahoma" pitchFamily="34" charset="0"/>
                <a:cs typeface="Tahoma" pitchFamily="34" charset="0"/>
              </a:rPr>
              <a:t>Reorientasi sering</a:t>
            </a:r>
          </a:p>
          <a:p>
            <a:pPr lvl="1"/>
            <a:r>
              <a:rPr lang="en-US" sz="2800">
                <a:latin typeface="Tahoma" pitchFamily="34" charset="0"/>
                <a:cs typeface="Tahoma" pitchFamily="34" charset="0"/>
              </a:rPr>
              <a:t>Anjurkan u/ memperhatikan keselamatan</a:t>
            </a:r>
          </a:p>
          <a:p>
            <a:pPr lvl="1"/>
            <a:r>
              <a:rPr lang="en-US" sz="2800">
                <a:latin typeface="Tahoma" pitchFamily="34" charset="0"/>
                <a:cs typeface="Tahoma" pitchFamily="34" charset="0"/>
              </a:rPr>
              <a:t>Mengulang kembali pend-kes</a:t>
            </a:r>
          </a:p>
          <a:p>
            <a:pPr lvl="1"/>
            <a:r>
              <a:rPr lang="en-US" sz="2800">
                <a:latin typeface="Tahoma" pitchFamily="34" charset="0"/>
                <a:cs typeface="Tahoma" pitchFamily="34" charset="0"/>
              </a:rPr>
              <a:t>Berikan waktu u/ proses dan respon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solidFill>
                  <a:srgbClr val="00CC00"/>
                </a:solidFill>
              </a:rPr>
              <a:t>Motor Deficits</a:t>
            </a:r>
          </a:p>
        </p:txBody>
      </p:sp>
      <p:sp>
        <p:nvSpPr>
          <p:cNvPr id="180227" name="Rectangle 3"/>
          <p:cNvSpPr>
            <a:spLocks noGrp="1" noChangeArrowheads="1"/>
          </p:cNvSpPr>
          <p:nvPr>
            <p:ph type="body" sz="half" idx="1"/>
          </p:nvPr>
        </p:nvSpPr>
        <p:spPr>
          <a:xfrm>
            <a:off x="0" y="1989138"/>
            <a:ext cx="4038600" cy="4868862"/>
          </a:xfrm>
        </p:spPr>
        <p:txBody>
          <a:bodyPr/>
          <a:lstStyle/>
          <a:p>
            <a:r>
              <a:rPr lang="en-US">
                <a:latin typeface="Tahoma" pitchFamily="34" charset="0"/>
                <a:cs typeface="Tahoma" pitchFamily="34" charset="0"/>
              </a:rPr>
              <a:t>Gangguan pergerakan volunter sisi kontralateral (opposite) yg terkena stroke</a:t>
            </a:r>
          </a:p>
          <a:p>
            <a:r>
              <a:rPr lang="en-US">
                <a:latin typeface="Tahoma" pitchFamily="34" charset="0"/>
                <a:cs typeface="Tahoma" pitchFamily="34" charset="0"/>
              </a:rPr>
              <a:t>Weakness &amp; paralysis</a:t>
            </a:r>
          </a:p>
          <a:p>
            <a:pPr lvl="1"/>
            <a:r>
              <a:rPr lang="en-US" sz="2800" b="1">
                <a:solidFill>
                  <a:srgbClr val="00CC00"/>
                </a:solidFill>
                <a:latin typeface="Tahoma" pitchFamily="34" charset="0"/>
                <a:cs typeface="Tahoma" pitchFamily="34" charset="0"/>
              </a:rPr>
              <a:t>Hemiplegia</a:t>
            </a:r>
            <a:r>
              <a:rPr lang="en-US" sz="2800">
                <a:latin typeface="Tahoma" pitchFamily="34" charset="0"/>
                <a:cs typeface="Tahoma" pitchFamily="34" charset="0"/>
              </a:rPr>
              <a:t> and/or Hemiparesis</a:t>
            </a:r>
          </a:p>
          <a:p>
            <a:r>
              <a:rPr lang="en-US">
                <a:latin typeface="Tahoma" pitchFamily="34" charset="0"/>
                <a:cs typeface="Tahoma" pitchFamily="34" charset="0"/>
              </a:rPr>
              <a:t>Perubahan keseimbangan</a:t>
            </a:r>
          </a:p>
        </p:txBody>
      </p:sp>
      <p:sp>
        <p:nvSpPr>
          <p:cNvPr id="180228" name="Rectangle 4"/>
          <p:cNvSpPr>
            <a:spLocks noGrp="1" noChangeArrowheads="1"/>
          </p:cNvSpPr>
          <p:nvPr>
            <p:ph type="body" sz="half" idx="2"/>
          </p:nvPr>
        </p:nvSpPr>
        <p:spPr/>
        <p:txBody>
          <a:bodyPr/>
          <a:lstStyle/>
          <a:p>
            <a:pPr>
              <a:lnSpc>
                <a:spcPct val="90000"/>
              </a:lnSpc>
            </a:pPr>
            <a:endParaRPr lang="en-US"/>
          </a:p>
        </p:txBody>
      </p:sp>
      <p:pic>
        <p:nvPicPr>
          <p:cNvPr id="180229" name="Picture 5" descr="paralysis"/>
          <p:cNvPicPr>
            <a:picLocks noChangeAspect="1" noChangeArrowheads="1"/>
          </p:cNvPicPr>
          <p:nvPr/>
        </p:nvPicPr>
        <p:blipFill>
          <a:blip r:embed="rId3"/>
          <a:srcRect/>
          <a:stretch>
            <a:fillRect/>
          </a:stretch>
        </p:blipFill>
        <p:spPr bwMode="auto">
          <a:xfrm>
            <a:off x="4356100" y="609600"/>
            <a:ext cx="4787900" cy="58435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457200"/>
            <a:ext cx="8229600" cy="685800"/>
          </a:xfrm>
        </p:spPr>
        <p:txBody>
          <a:bodyPr/>
          <a:lstStyle/>
          <a:p>
            <a:r>
              <a:rPr lang="en-US" sz="4000">
                <a:solidFill>
                  <a:srgbClr val="00CC00"/>
                </a:solidFill>
              </a:rPr>
              <a:t>Motor Deficit Cont.</a:t>
            </a:r>
          </a:p>
        </p:txBody>
      </p:sp>
      <p:sp>
        <p:nvSpPr>
          <p:cNvPr id="182275" name="Rectangle 3"/>
          <p:cNvSpPr>
            <a:spLocks noGrp="1" noChangeArrowheads="1"/>
          </p:cNvSpPr>
          <p:nvPr>
            <p:ph type="body" idx="1"/>
          </p:nvPr>
        </p:nvSpPr>
        <p:spPr>
          <a:xfrm>
            <a:off x="457200" y="1371600"/>
            <a:ext cx="8382000" cy="4953000"/>
          </a:xfrm>
        </p:spPr>
        <p:txBody>
          <a:bodyPr/>
          <a:lstStyle/>
          <a:p>
            <a:pPr>
              <a:buFont typeface="Wingdings" pitchFamily="2" charset="2"/>
              <a:buNone/>
            </a:pPr>
            <a:r>
              <a:rPr lang="en-US" sz="2800">
                <a:latin typeface="Tahoma" pitchFamily="34" charset="0"/>
                <a:cs typeface="Tahoma" pitchFamily="34" charset="0"/>
              </a:rPr>
              <a:t>Nursing Interventions: </a:t>
            </a:r>
          </a:p>
          <a:p>
            <a:r>
              <a:rPr lang="en-US" sz="2800">
                <a:latin typeface="Tahoma" pitchFamily="34" charset="0"/>
                <a:cs typeface="Tahoma" pitchFamily="34" charset="0"/>
              </a:rPr>
              <a:t>Pertahankan fs.kemandirian dan bantu seminimal mungkin</a:t>
            </a:r>
          </a:p>
          <a:p>
            <a:r>
              <a:rPr lang="en-US" sz="2800">
                <a:latin typeface="Tahoma" pitchFamily="34" charset="0"/>
                <a:cs typeface="Tahoma" pitchFamily="34" charset="0"/>
              </a:rPr>
              <a:t>Cegah terjadinya contractures &amp; atrophy </a:t>
            </a:r>
          </a:p>
          <a:p>
            <a:r>
              <a:rPr lang="en-US" sz="2800">
                <a:latin typeface="Tahoma" pitchFamily="34" charset="0"/>
                <a:cs typeface="Tahoma" pitchFamily="34" charset="0"/>
              </a:rPr>
              <a:t>PT and OT eval/tx to promote independence</a:t>
            </a:r>
          </a:p>
          <a:p>
            <a:pPr lvl="1"/>
            <a:r>
              <a:rPr lang="en-US">
                <a:latin typeface="Tahoma" pitchFamily="34" charset="0"/>
                <a:cs typeface="Tahoma" pitchFamily="34" charset="0"/>
              </a:rPr>
              <a:t>Ubah posisi; elevasikan bagian ekstremitas yg terkena latihan ROM (passive: begin 1</a:t>
            </a:r>
            <a:r>
              <a:rPr lang="en-US" baseline="30000">
                <a:latin typeface="Tahoma" pitchFamily="34" charset="0"/>
                <a:cs typeface="Tahoma" pitchFamily="34" charset="0"/>
              </a:rPr>
              <a:t>st</a:t>
            </a:r>
            <a:r>
              <a:rPr lang="en-US">
                <a:latin typeface="Tahoma" pitchFamily="34" charset="0"/>
                <a:cs typeface="Tahoma" pitchFamily="34" charset="0"/>
              </a:rPr>
              <a:t> day of hosp; no ambulation with hemorrhagic stroke)</a:t>
            </a:r>
          </a:p>
          <a:p>
            <a:pPr lvl="1"/>
            <a:r>
              <a:rPr lang="en-US">
                <a:latin typeface="Tahoma" pitchFamily="34" charset="0"/>
                <a:cs typeface="Tahoma" pitchFamily="34" charset="0"/>
              </a:rPr>
              <a:t>Bantu ADLs (Self Care Deficit)</a:t>
            </a:r>
          </a:p>
          <a:p>
            <a:pPr lvl="1"/>
            <a:r>
              <a:rPr lang="en-US">
                <a:latin typeface="Tahoma" pitchFamily="34" charset="0"/>
                <a:cs typeface="Tahoma" pitchFamily="34" charset="0"/>
              </a:rPr>
              <a:t>Rehab and use of ambulation devices</a:t>
            </a:r>
          </a:p>
          <a:p>
            <a:endParaRPr lang="en-US" sz="2800">
              <a:latin typeface="Tahoma" pitchFamily="34" charset="0"/>
              <a:cs typeface="Tahoma"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457200" y="457200"/>
            <a:ext cx="8229600" cy="762000"/>
          </a:xfrm>
        </p:spPr>
        <p:txBody>
          <a:bodyPr/>
          <a:lstStyle/>
          <a:p>
            <a:r>
              <a:rPr lang="en-US" sz="4000"/>
              <a:t>Assessment and Management</a:t>
            </a:r>
            <a:r>
              <a:rPr lang="en-US" b="1"/>
              <a:t> </a:t>
            </a:r>
            <a:r>
              <a:rPr lang="en-US" sz="4000">
                <a:solidFill>
                  <a:srgbClr val="FF9900"/>
                </a:solidFill>
              </a:rPr>
              <a:t>Sensory Changes</a:t>
            </a:r>
          </a:p>
        </p:txBody>
      </p:sp>
      <p:sp>
        <p:nvSpPr>
          <p:cNvPr id="185347" name="Rectangle 3"/>
          <p:cNvSpPr>
            <a:spLocks noGrp="1" noChangeArrowheads="1"/>
          </p:cNvSpPr>
          <p:nvPr>
            <p:ph type="body" sz="half" idx="1"/>
          </p:nvPr>
        </p:nvSpPr>
        <p:spPr>
          <a:xfrm>
            <a:off x="457200" y="1981200"/>
            <a:ext cx="4038600" cy="4876800"/>
          </a:xfrm>
        </p:spPr>
        <p:txBody>
          <a:bodyPr/>
          <a:lstStyle/>
          <a:p>
            <a:r>
              <a:rPr lang="en-US" sz="2400" b="1">
                <a:latin typeface="Tahoma" pitchFamily="34" charset="0"/>
                <a:cs typeface="Tahoma" pitchFamily="34" charset="0"/>
              </a:rPr>
              <a:t>Contralateral sensory deficits</a:t>
            </a:r>
          </a:p>
          <a:p>
            <a:pPr lvl="1"/>
            <a:r>
              <a:rPr lang="en-US">
                <a:latin typeface="Tahoma" pitchFamily="34" charset="0"/>
                <a:cs typeface="Tahoma" pitchFamily="34" charset="0"/>
                <a:sym typeface="Symbol" pitchFamily="18" charset="2"/>
              </a:rPr>
              <a:t></a:t>
            </a:r>
            <a:r>
              <a:rPr lang="en-US">
                <a:latin typeface="Tahoma" pitchFamily="34" charset="0"/>
                <a:cs typeface="Tahoma" pitchFamily="34" charset="0"/>
              </a:rPr>
              <a:t> sensasi thd sentuhan</a:t>
            </a:r>
          </a:p>
          <a:p>
            <a:r>
              <a:rPr lang="en-US" sz="2400" b="1">
                <a:latin typeface="Tahoma" pitchFamily="34" charset="0"/>
                <a:cs typeface="Tahoma" pitchFamily="34" charset="0"/>
              </a:rPr>
              <a:t>Spatial dysfunction</a:t>
            </a:r>
          </a:p>
          <a:p>
            <a:pPr lvl="1"/>
            <a:r>
              <a:rPr lang="en-US">
                <a:latin typeface="Tahoma" pitchFamily="34" charset="0"/>
                <a:cs typeface="Tahoma" pitchFamily="34" charset="0"/>
              </a:rPr>
              <a:t>Awareness of position</a:t>
            </a:r>
          </a:p>
          <a:p>
            <a:r>
              <a:rPr lang="en-US" sz="2400" b="1">
                <a:latin typeface="Tahoma" pitchFamily="34" charset="0"/>
                <a:cs typeface="Tahoma" pitchFamily="34" charset="0"/>
              </a:rPr>
              <a:t>Neglect Syndrome</a:t>
            </a:r>
            <a:r>
              <a:rPr lang="en-US" sz="2400">
                <a:latin typeface="Tahoma" pitchFamily="34" charset="0"/>
                <a:cs typeface="Tahoma" pitchFamily="34" charset="0"/>
              </a:rPr>
              <a:t> –</a:t>
            </a:r>
          </a:p>
          <a:p>
            <a:pPr lvl="1"/>
            <a:r>
              <a:rPr lang="en-US">
                <a:latin typeface="Tahoma" pitchFamily="34" charset="0"/>
                <a:cs typeface="Tahoma" pitchFamily="34" charset="0"/>
              </a:rPr>
              <a:t>Abaikan bag. Terkena b.d &lt; percepsi dan penglihatan</a:t>
            </a:r>
          </a:p>
          <a:p>
            <a:r>
              <a:rPr lang="en-US" sz="2400" b="1">
                <a:latin typeface="Tahoma" pitchFamily="34" charset="0"/>
                <a:cs typeface="Tahoma" pitchFamily="34" charset="0"/>
              </a:rPr>
              <a:t>Visual Deficits</a:t>
            </a:r>
          </a:p>
          <a:p>
            <a:endParaRPr lang="en-US" sz="2400" b="1">
              <a:latin typeface="Tahoma" pitchFamily="34" charset="0"/>
              <a:cs typeface="Tahoma" pitchFamily="34" charset="0"/>
            </a:endParaRPr>
          </a:p>
        </p:txBody>
      </p:sp>
      <p:sp>
        <p:nvSpPr>
          <p:cNvPr id="185348" name="Rectangle 4"/>
          <p:cNvSpPr>
            <a:spLocks noGrp="1" noChangeArrowheads="1"/>
          </p:cNvSpPr>
          <p:nvPr>
            <p:ph type="body" sz="half" idx="2"/>
          </p:nvPr>
        </p:nvSpPr>
        <p:spPr>
          <a:xfrm>
            <a:off x="4648200" y="1905000"/>
            <a:ext cx="4038600" cy="4116388"/>
          </a:xfrm>
        </p:spPr>
        <p:txBody>
          <a:bodyPr/>
          <a:lstStyle/>
          <a:p>
            <a:pPr>
              <a:lnSpc>
                <a:spcPct val="90000"/>
              </a:lnSpc>
            </a:pPr>
            <a:r>
              <a:rPr lang="en-US" b="1">
                <a:latin typeface="Tahoma" pitchFamily="34" charset="0"/>
                <a:cs typeface="Tahoma" pitchFamily="34" charset="0"/>
              </a:rPr>
              <a:t>Nursing Interventions</a:t>
            </a:r>
            <a:r>
              <a:rPr lang="en-US">
                <a:latin typeface="Tahoma" pitchFamily="34" charset="0"/>
                <a:cs typeface="Tahoma" pitchFamily="34" charset="0"/>
              </a:rPr>
              <a:t>:</a:t>
            </a:r>
          </a:p>
          <a:p>
            <a:pPr lvl="1">
              <a:lnSpc>
                <a:spcPct val="90000"/>
              </a:lnSpc>
            </a:pPr>
            <a:r>
              <a:rPr lang="en-US" sz="2800">
                <a:latin typeface="Tahoma" pitchFamily="34" charset="0"/>
                <a:cs typeface="Tahoma" pitchFamily="34" charset="0"/>
              </a:rPr>
              <a:t>Anjurkan klien u/ gerakkan+gunakan sisi yg terkena, termasuk dlm bersihkan diri</a:t>
            </a:r>
          </a:p>
          <a:p>
            <a:pPr lvl="1">
              <a:lnSpc>
                <a:spcPct val="90000"/>
              </a:lnSpc>
            </a:pPr>
            <a:r>
              <a:rPr lang="en-US" sz="2800">
                <a:latin typeface="Tahoma" pitchFamily="34" charset="0"/>
                <a:cs typeface="Tahoma" pitchFamily="34" charset="0"/>
              </a:rPr>
              <a:t>Tempatkan objek dlm lapang pandang </a:t>
            </a:r>
          </a:p>
          <a:p>
            <a:pPr lvl="1">
              <a:lnSpc>
                <a:spcPct val="90000"/>
              </a:lnSpc>
            </a:pPr>
            <a:endParaRPr lang="en-US" sz="2800">
              <a:latin typeface="Tahoma" pitchFamily="34" charset="0"/>
              <a:cs typeface="Tahoma"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685800"/>
            <a:ext cx="8229600" cy="1066800"/>
          </a:xfrm>
        </p:spPr>
        <p:txBody>
          <a:bodyPr/>
          <a:lstStyle/>
          <a:p>
            <a:r>
              <a:rPr lang="en-US" sz="4000" b="1">
                <a:solidFill>
                  <a:srgbClr val="FF9900"/>
                </a:solidFill>
              </a:rPr>
              <a:t>Sensory Changes Cont. - Visual Deficits: Hemianopsia</a:t>
            </a:r>
            <a:br>
              <a:rPr lang="en-US" sz="4000" b="1">
                <a:solidFill>
                  <a:srgbClr val="FF9900"/>
                </a:solidFill>
              </a:rPr>
            </a:br>
            <a:endParaRPr lang="en-US" sz="4000" b="1">
              <a:solidFill>
                <a:srgbClr val="FF9900"/>
              </a:solidFill>
            </a:endParaRPr>
          </a:p>
        </p:txBody>
      </p:sp>
      <p:pic>
        <p:nvPicPr>
          <p:cNvPr id="187395" name="Picture 3" descr="visual_stroke"/>
          <p:cNvPicPr>
            <a:picLocks noChangeAspect="1" noChangeArrowheads="1"/>
          </p:cNvPicPr>
          <p:nvPr/>
        </p:nvPicPr>
        <p:blipFill>
          <a:blip r:embed="rId3"/>
          <a:srcRect/>
          <a:stretch>
            <a:fillRect/>
          </a:stretch>
        </p:blipFill>
        <p:spPr bwMode="auto">
          <a:xfrm>
            <a:off x="0" y="1600200"/>
            <a:ext cx="9144000" cy="3505200"/>
          </a:xfrm>
          <a:prstGeom prst="rect">
            <a:avLst/>
          </a:prstGeom>
          <a:noFill/>
        </p:spPr>
      </p:pic>
      <p:pic>
        <p:nvPicPr>
          <p:cNvPr id="187396" name="Picture 4" descr="800px-Rhvf"/>
          <p:cNvPicPr>
            <a:picLocks noChangeAspect="1" noChangeArrowheads="1"/>
          </p:cNvPicPr>
          <p:nvPr/>
        </p:nvPicPr>
        <p:blipFill>
          <a:blip r:embed="rId4"/>
          <a:srcRect/>
          <a:stretch>
            <a:fillRect/>
          </a:stretch>
        </p:blipFill>
        <p:spPr bwMode="auto">
          <a:xfrm>
            <a:off x="3352800" y="1752600"/>
            <a:ext cx="5791200" cy="2362200"/>
          </a:xfrm>
          <a:prstGeom prst="rect">
            <a:avLst/>
          </a:prstGeom>
          <a:noFill/>
        </p:spPr>
      </p:pic>
      <p:sp>
        <p:nvSpPr>
          <p:cNvPr id="187397" name="Rectangle 5"/>
          <p:cNvSpPr>
            <a:spLocks noGrp="1" noChangeArrowheads="1"/>
          </p:cNvSpPr>
          <p:nvPr>
            <p:ph type="body" idx="1"/>
          </p:nvPr>
        </p:nvSpPr>
        <p:spPr>
          <a:xfrm>
            <a:off x="228600" y="5029200"/>
            <a:ext cx="8458200" cy="1600200"/>
          </a:xfrm>
        </p:spPr>
        <p:txBody>
          <a:bodyPr/>
          <a:lstStyle/>
          <a:p>
            <a:pPr lvl="1"/>
            <a:r>
              <a:rPr lang="en-US" sz="2400"/>
              <a:t>Blindness in half of the visual field</a:t>
            </a:r>
          </a:p>
          <a:p>
            <a:pPr lvl="1"/>
            <a:r>
              <a:rPr lang="en-US" sz="2400"/>
              <a:t>Homonymous hemianopsia </a:t>
            </a:r>
          </a:p>
          <a:p>
            <a:pPr lvl="2"/>
            <a:r>
              <a:rPr lang="en-US"/>
              <a:t>Blindness in in the </a:t>
            </a:r>
            <a:r>
              <a:rPr lang="en-US" b="1"/>
              <a:t>same</a:t>
            </a:r>
            <a:r>
              <a:rPr lang="en-US"/>
              <a:t> half of  each visual field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457200"/>
            <a:ext cx="8229600" cy="811213"/>
          </a:xfrm>
        </p:spPr>
        <p:txBody>
          <a:bodyPr/>
          <a:lstStyle/>
          <a:p>
            <a:r>
              <a:rPr lang="en-US" sz="3600"/>
              <a:t>Intracranial Pressure (ICP)/Tekanan Intra Kranial (TIK)</a:t>
            </a:r>
          </a:p>
        </p:txBody>
      </p:sp>
      <p:sp>
        <p:nvSpPr>
          <p:cNvPr id="93187" name="Rectangle 3"/>
          <p:cNvSpPr>
            <a:spLocks noGrp="1" noChangeArrowheads="1"/>
          </p:cNvSpPr>
          <p:nvPr>
            <p:ph type="body" sz="half" idx="1"/>
          </p:nvPr>
        </p:nvSpPr>
        <p:spPr>
          <a:xfrm>
            <a:off x="0" y="1484313"/>
            <a:ext cx="5257800" cy="5257800"/>
          </a:xfrm>
        </p:spPr>
        <p:txBody>
          <a:bodyPr/>
          <a:lstStyle/>
          <a:p>
            <a:pPr>
              <a:lnSpc>
                <a:spcPct val="90000"/>
              </a:lnSpc>
              <a:buFont typeface="Wingdings" pitchFamily="2" charset="2"/>
              <a:buNone/>
            </a:pPr>
            <a:r>
              <a:rPr lang="en-US" sz="2400" b="1"/>
              <a:t>Composition</a:t>
            </a:r>
          </a:p>
          <a:p>
            <a:pPr>
              <a:lnSpc>
                <a:spcPct val="90000"/>
              </a:lnSpc>
            </a:pPr>
            <a:r>
              <a:rPr lang="en-US" sz="2400"/>
              <a:t>80% brain tissue and water </a:t>
            </a:r>
          </a:p>
          <a:p>
            <a:pPr>
              <a:lnSpc>
                <a:spcPct val="90000"/>
              </a:lnSpc>
            </a:pPr>
            <a:r>
              <a:rPr lang="en-US" sz="2400"/>
              <a:t>10% blood </a:t>
            </a:r>
          </a:p>
          <a:p>
            <a:pPr>
              <a:lnSpc>
                <a:spcPct val="90000"/>
              </a:lnSpc>
            </a:pPr>
            <a:r>
              <a:rPr lang="en-US" sz="2400"/>
              <a:t>10% cerebrospinal fluid (CSF) </a:t>
            </a:r>
          </a:p>
          <a:p>
            <a:pPr>
              <a:lnSpc>
                <a:spcPct val="90000"/>
              </a:lnSpc>
              <a:buFont typeface="Wingdings" pitchFamily="2" charset="2"/>
              <a:buNone/>
            </a:pPr>
            <a:endParaRPr lang="en-US" sz="2400"/>
          </a:p>
          <a:p>
            <a:pPr>
              <a:lnSpc>
                <a:spcPct val="90000"/>
              </a:lnSpc>
              <a:buFont typeface="Wingdings" pitchFamily="2" charset="2"/>
              <a:buNone/>
            </a:pPr>
            <a:r>
              <a:rPr lang="en-US" sz="2400" b="1"/>
              <a:t>Increased ICP caused by:</a:t>
            </a:r>
          </a:p>
          <a:p>
            <a:pPr>
              <a:lnSpc>
                <a:spcPct val="90000"/>
              </a:lnSpc>
            </a:pPr>
            <a:r>
              <a:rPr lang="en-US" sz="2400"/>
              <a:t>Severe head injury/ Subdural hematoma</a:t>
            </a:r>
          </a:p>
          <a:p>
            <a:pPr>
              <a:lnSpc>
                <a:spcPct val="90000"/>
              </a:lnSpc>
            </a:pPr>
            <a:r>
              <a:rPr lang="en-US" sz="2400"/>
              <a:t>Hydrocephalus</a:t>
            </a:r>
          </a:p>
          <a:p>
            <a:pPr>
              <a:lnSpc>
                <a:spcPct val="90000"/>
              </a:lnSpc>
            </a:pPr>
            <a:r>
              <a:rPr lang="en-US" sz="2400"/>
              <a:t>Brain tumor</a:t>
            </a:r>
          </a:p>
          <a:p>
            <a:pPr>
              <a:lnSpc>
                <a:spcPct val="90000"/>
              </a:lnSpc>
            </a:pPr>
            <a:r>
              <a:rPr lang="en-US" sz="2400"/>
              <a:t>Meningitis/Encephalitis</a:t>
            </a:r>
          </a:p>
          <a:p>
            <a:pPr>
              <a:lnSpc>
                <a:spcPct val="90000"/>
              </a:lnSpc>
            </a:pPr>
            <a:r>
              <a:rPr lang="en-US" sz="2400"/>
              <a:t>Aneurysm</a:t>
            </a:r>
          </a:p>
          <a:p>
            <a:pPr>
              <a:lnSpc>
                <a:spcPct val="90000"/>
              </a:lnSpc>
            </a:pPr>
            <a:r>
              <a:rPr lang="en-US" sz="2400"/>
              <a:t>Status epilepticus/Stroke</a:t>
            </a:r>
          </a:p>
          <a:p>
            <a:pPr>
              <a:lnSpc>
                <a:spcPct val="90000"/>
              </a:lnSpc>
            </a:pPr>
            <a:endParaRPr lang="en-US" sz="2400"/>
          </a:p>
          <a:p>
            <a:pPr>
              <a:lnSpc>
                <a:spcPct val="90000"/>
              </a:lnSpc>
            </a:pPr>
            <a:endParaRPr lang="en-US" sz="2400"/>
          </a:p>
          <a:p>
            <a:pPr>
              <a:lnSpc>
                <a:spcPct val="90000"/>
              </a:lnSpc>
            </a:pPr>
            <a:endParaRPr lang="en-US" sz="1800"/>
          </a:p>
          <a:p>
            <a:pPr>
              <a:lnSpc>
                <a:spcPct val="90000"/>
              </a:lnSpc>
              <a:buFont typeface="Wingdings" pitchFamily="2" charset="2"/>
              <a:buNone/>
            </a:pPr>
            <a:endParaRPr lang="en-US" sz="1800"/>
          </a:p>
          <a:p>
            <a:pPr>
              <a:lnSpc>
                <a:spcPct val="90000"/>
              </a:lnSpc>
            </a:pPr>
            <a:endParaRPr lang="en-US" sz="1800"/>
          </a:p>
        </p:txBody>
      </p:sp>
      <p:sp>
        <p:nvSpPr>
          <p:cNvPr id="93188" name="Rectangle 4"/>
          <p:cNvSpPr>
            <a:spLocks noGrp="1" noChangeArrowheads="1"/>
          </p:cNvSpPr>
          <p:nvPr>
            <p:ph type="body" sz="half" idx="2"/>
          </p:nvPr>
        </p:nvSpPr>
        <p:spPr>
          <a:xfrm>
            <a:off x="5257800" y="1371600"/>
            <a:ext cx="3886200" cy="5486400"/>
          </a:xfrm>
        </p:spPr>
        <p:txBody>
          <a:bodyPr/>
          <a:lstStyle/>
          <a:p>
            <a:pPr>
              <a:lnSpc>
                <a:spcPct val="80000"/>
              </a:lnSpc>
              <a:buFont typeface="Wingdings" pitchFamily="2" charset="2"/>
              <a:buNone/>
            </a:pPr>
            <a:r>
              <a:rPr lang="en-US" sz="2400" b="1"/>
              <a:t>A medical emergency that can lead to:</a:t>
            </a:r>
          </a:p>
          <a:p>
            <a:pPr>
              <a:lnSpc>
                <a:spcPct val="80000"/>
              </a:lnSpc>
              <a:buFont typeface="Wingdings" pitchFamily="2" charset="2"/>
              <a:buNone/>
            </a:pPr>
            <a:r>
              <a:rPr lang="en-US" sz="2400"/>
              <a:t>Brain hypoxia, herniation, death</a:t>
            </a:r>
          </a:p>
          <a:p>
            <a:pPr>
              <a:lnSpc>
                <a:spcPct val="80000"/>
              </a:lnSpc>
              <a:buFont typeface="Wingdings" pitchFamily="2" charset="2"/>
              <a:buNone/>
            </a:pPr>
            <a:endParaRPr lang="en-US" sz="2400"/>
          </a:p>
          <a:p>
            <a:pPr>
              <a:lnSpc>
                <a:spcPct val="80000"/>
              </a:lnSpc>
              <a:buFont typeface="Wingdings" pitchFamily="2" charset="2"/>
              <a:buNone/>
            </a:pPr>
            <a:endParaRPr lang="en-US" sz="2400"/>
          </a:p>
          <a:p>
            <a:pPr>
              <a:lnSpc>
                <a:spcPct val="80000"/>
              </a:lnSpc>
              <a:buFont typeface="Wingdings" pitchFamily="2" charset="2"/>
              <a:buNone/>
            </a:pPr>
            <a:r>
              <a:rPr lang="en-US" sz="2400" b="1"/>
              <a:t>Clinical Manifestations</a:t>
            </a:r>
          </a:p>
          <a:p>
            <a:pPr>
              <a:lnSpc>
                <a:spcPct val="80000"/>
              </a:lnSpc>
            </a:pPr>
            <a:r>
              <a:rPr lang="en-US" sz="2400"/>
              <a:t>Muntah </a:t>
            </a:r>
          </a:p>
          <a:p>
            <a:pPr>
              <a:lnSpc>
                <a:spcPct val="80000"/>
              </a:lnSpc>
            </a:pPr>
            <a:r>
              <a:rPr lang="en-US" sz="2400"/>
              <a:t>Sakit kepala </a:t>
            </a:r>
          </a:p>
          <a:p>
            <a:pPr>
              <a:lnSpc>
                <a:spcPct val="80000"/>
              </a:lnSpc>
            </a:pPr>
            <a:r>
              <a:rPr lang="en-US" sz="2400"/>
              <a:t>Pandangan kabur </a:t>
            </a:r>
          </a:p>
          <a:p>
            <a:pPr>
              <a:lnSpc>
                <a:spcPct val="80000"/>
              </a:lnSpc>
            </a:pPr>
            <a:r>
              <a:rPr lang="en-US" sz="2400"/>
              <a:t>Kejang</a:t>
            </a:r>
          </a:p>
          <a:p>
            <a:pPr>
              <a:lnSpc>
                <a:spcPct val="80000"/>
              </a:lnSpc>
            </a:pPr>
            <a:r>
              <a:rPr lang="en-US" sz="2400"/>
              <a:t>Perubahan Perilaku </a:t>
            </a:r>
          </a:p>
          <a:p>
            <a:pPr>
              <a:lnSpc>
                <a:spcPct val="80000"/>
              </a:lnSpc>
            </a:pPr>
            <a:r>
              <a:rPr lang="en-US" sz="2400"/>
              <a:t>Perubahan kesadaran </a:t>
            </a:r>
          </a:p>
          <a:p>
            <a:pPr>
              <a:lnSpc>
                <a:spcPct val="80000"/>
              </a:lnSpc>
            </a:pPr>
            <a:r>
              <a:rPr lang="en-US" sz="2400"/>
              <a:t>Lethargy </a:t>
            </a:r>
          </a:p>
          <a:p>
            <a:pPr>
              <a:lnSpc>
                <a:spcPct val="80000"/>
              </a:lnSpc>
            </a:pPr>
            <a:r>
              <a:rPr lang="en-US" sz="2400"/>
              <a:t>Defisit neurologis </a:t>
            </a:r>
          </a:p>
          <a:p>
            <a:pPr>
              <a:lnSpc>
                <a:spcPct val="80000"/>
              </a:lnSpc>
            </a:pPr>
            <a:endParaRPr lang="en-US" sz="2400"/>
          </a:p>
          <a:p>
            <a:pPr>
              <a:lnSpc>
                <a:spcPct val="80000"/>
              </a:lnSpc>
              <a:buFont typeface="Wingdings" pitchFamily="2" charset="2"/>
              <a:buNone/>
            </a:pPr>
            <a:endParaRPr lang="en-US" sz="2400"/>
          </a:p>
          <a:p>
            <a:pPr>
              <a:lnSpc>
                <a:spcPct val="80000"/>
              </a:lnSpc>
            </a:pPr>
            <a:endParaRPr lang="en-US" sz="1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sz="4000">
                <a:solidFill>
                  <a:srgbClr val="FF9900"/>
                </a:solidFill>
              </a:rPr>
              <a:t>Visual Deficits: </a:t>
            </a:r>
            <a:br>
              <a:rPr lang="en-US" sz="4000">
                <a:solidFill>
                  <a:srgbClr val="FF9900"/>
                </a:solidFill>
              </a:rPr>
            </a:br>
            <a:r>
              <a:rPr lang="en-US" sz="4000">
                <a:solidFill>
                  <a:srgbClr val="FF9900"/>
                </a:solidFill>
              </a:rPr>
              <a:t>Hemianopsia Cont.</a:t>
            </a:r>
          </a:p>
        </p:txBody>
      </p:sp>
      <p:sp>
        <p:nvSpPr>
          <p:cNvPr id="189443" name="Rectangle 3"/>
          <p:cNvSpPr>
            <a:spLocks noGrp="1" noChangeArrowheads="1"/>
          </p:cNvSpPr>
          <p:nvPr>
            <p:ph type="body" idx="1"/>
          </p:nvPr>
        </p:nvSpPr>
        <p:spPr>
          <a:xfrm>
            <a:off x="457200" y="1828800"/>
            <a:ext cx="8305800" cy="4648200"/>
          </a:xfrm>
        </p:spPr>
        <p:txBody>
          <a:bodyPr/>
          <a:lstStyle/>
          <a:p>
            <a:r>
              <a:rPr lang="en-US" b="1">
                <a:latin typeface="Tahoma" pitchFamily="34" charset="0"/>
                <a:cs typeface="Tahoma" pitchFamily="34" charset="0"/>
              </a:rPr>
              <a:t>Nursing Interventions:</a:t>
            </a:r>
          </a:p>
          <a:p>
            <a:pPr lvl="1"/>
            <a:r>
              <a:rPr lang="en-US">
                <a:latin typeface="Tahoma" pitchFamily="34" charset="0"/>
                <a:cs typeface="Tahoma" pitchFamily="34" charset="0"/>
              </a:rPr>
              <a:t>Tempatkan objek dlm lapang pandang</a:t>
            </a:r>
          </a:p>
          <a:p>
            <a:pPr lvl="1"/>
            <a:r>
              <a:rPr lang="en-US">
                <a:latin typeface="Tahoma" pitchFamily="34" charset="0"/>
                <a:cs typeface="Tahoma" pitchFamily="34" charset="0"/>
              </a:rPr>
              <a:t>Bersihkan tempat sekitar klien</a:t>
            </a:r>
          </a:p>
          <a:p>
            <a:pPr lvl="1"/>
            <a:r>
              <a:rPr lang="en-US">
                <a:latin typeface="Tahoma" pitchFamily="34" charset="0"/>
                <a:cs typeface="Tahoma" pitchFamily="34" charset="0"/>
              </a:rPr>
              <a:t>Kaji bagian yg terabaikan (paralyzed or weak side) for trauma, adequacy of dressing and hygiene</a:t>
            </a:r>
          </a:p>
          <a:p>
            <a:pPr lvl="1">
              <a:buFont typeface="Wingdings" pitchFamily="2" charset="2"/>
              <a:buNone/>
            </a:pPr>
            <a:endParaRPr lang="en-US" sz="3000">
              <a:latin typeface="Tahoma" pitchFamily="34" charset="0"/>
              <a:cs typeface="Tahoma" pitchFamily="34" charset="0"/>
            </a:endParaRPr>
          </a:p>
          <a:p>
            <a:endParaRPr lang="en-US">
              <a:latin typeface="Tahoma" pitchFamily="34" charset="0"/>
              <a:cs typeface="Tahoma" pitchFamily="34" charset="0"/>
            </a:endParaRPr>
          </a:p>
        </p:txBody>
      </p:sp>
      <p:pic>
        <p:nvPicPr>
          <p:cNvPr id="189444" name="Picture 4" descr="view5"/>
          <p:cNvPicPr>
            <a:picLocks noChangeAspect="1" noChangeArrowheads="1"/>
          </p:cNvPicPr>
          <p:nvPr/>
        </p:nvPicPr>
        <p:blipFill>
          <a:blip r:embed="rId3"/>
          <a:srcRect/>
          <a:stretch>
            <a:fillRect/>
          </a:stretch>
        </p:blipFill>
        <p:spPr bwMode="auto">
          <a:xfrm>
            <a:off x="6172200" y="0"/>
            <a:ext cx="2971800" cy="223202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457200"/>
            <a:ext cx="8229600" cy="685800"/>
          </a:xfrm>
        </p:spPr>
        <p:txBody>
          <a:bodyPr/>
          <a:lstStyle/>
          <a:p>
            <a:r>
              <a:rPr lang="en-US" sz="4000">
                <a:solidFill>
                  <a:srgbClr val="FF0066"/>
                </a:solidFill>
              </a:rPr>
              <a:t>Impaired Communication</a:t>
            </a:r>
          </a:p>
        </p:txBody>
      </p:sp>
      <p:sp>
        <p:nvSpPr>
          <p:cNvPr id="191491" name="Rectangle 3"/>
          <p:cNvSpPr>
            <a:spLocks noGrp="1" noChangeArrowheads="1"/>
          </p:cNvSpPr>
          <p:nvPr>
            <p:ph type="body" sz="half" idx="1"/>
          </p:nvPr>
        </p:nvSpPr>
        <p:spPr>
          <a:xfrm>
            <a:off x="179388" y="1052513"/>
            <a:ext cx="3962400" cy="5562600"/>
          </a:xfrm>
        </p:spPr>
        <p:txBody>
          <a:bodyPr/>
          <a:lstStyle/>
          <a:p>
            <a:pPr>
              <a:lnSpc>
                <a:spcPct val="90000"/>
              </a:lnSpc>
            </a:pPr>
            <a:r>
              <a:rPr lang="en-US">
                <a:latin typeface="Tahoma" pitchFamily="34" charset="0"/>
                <a:cs typeface="Tahoma" pitchFamily="34" charset="0"/>
              </a:rPr>
              <a:t>Aphasia-loss of use and comprehension</a:t>
            </a:r>
          </a:p>
          <a:p>
            <a:pPr lvl="1">
              <a:lnSpc>
                <a:spcPct val="90000"/>
              </a:lnSpc>
            </a:pPr>
            <a:r>
              <a:rPr lang="en-US" sz="2800">
                <a:latin typeface="Tahoma" pitchFamily="34" charset="0"/>
                <a:cs typeface="Tahoma" pitchFamily="34" charset="0"/>
              </a:rPr>
              <a:t>Receptive aphasia- Wernicke’s area (sensory)</a:t>
            </a:r>
          </a:p>
          <a:p>
            <a:pPr lvl="1">
              <a:lnSpc>
                <a:spcPct val="90000"/>
              </a:lnSpc>
            </a:pPr>
            <a:endParaRPr lang="en-US" sz="2800">
              <a:latin typeface="Tahoma" pitchFamily="34" charset="0"/>
              <a:cs typeface="Tahoma" pitchFamily="34" charset="0"/>
            </a:endParaRPr>
          </a:p>
          <a:p>
            <a:pPr lvl="1">
              <a:lnSpc>
                <a:spcPct val="90000"/>
              </a:lnSpc>
            </a:pPr>
            <a:r>
              <a:rPr lang="en-US" sz="2800">
                <a:latin typeface="Tahoma" pitchFamily="34" charset="0"/>
                <a:cs typeface="Tahoma" pitchFamily="34" charset="0"/>
              </a:rPr>
              <a:t>Expressive aphasia – Broca’s area (motor) </a:t>
            </a:r>
          </a:p>
          <a:p>
            <a:pPr lvl="1">
              <a:lnSpc>
                <a:spcPct val="90000"/>
              </a:lnSpc>
            </a:pPr>
            <a:endParaRPr lang="en-US" sz="2800">
              <a:latin typeface="Tahoma" pitchFamily="34" charset="0"/>
              <a:cs typeface="Tahoma" pitchFamily="34" charset="0"/>
            </a:endParaRPr>
          </a:p>
          <a:p>
            <a:pPr lvl="1">
              <a:lnSpc>
                <a:spcPct val="90000"/>
              </a:lnSpc>
            </a:pPr>
            <a:r>
              <a:rPr lang="en-US" sz="2800" b="1">
                <a:solidFill>
                  <a:srgbClr val="00CC00"/>
                </a:solidFill>
                <a:latin typeface="Tahoma" pitchFamily="34" charset="0"/>
                <a:cs typeface="Tahoma" pitchFamily="34" charset="0"/>
              </a:rPr>
              <a:t>Global aphasia-</a:t>
            </a:r>
            <a:r>
              <a:rPr lang="en-US" sz="2800">
                <a:latin typeface="Tahoma" pitchFamily="34" charset="0"/>
                <a:cs typeface="Tahoma" pitchFamily="34" charset="0"/>
              </a:rPr>
              <a:t> mixed</a:t>
            </a:r>
          </a:p>
          <a:p>
            <a:pPr lvl="1">
              <a:lnSpc>
                <a:spcPct val="90000"/>
              </a:lnSpc>
            </a:pPr>
            <a:endParaRPr lang="en-US" sz="2800">
              <a:latin typeface="Tahoma" pitchFamily="34" charset="0"/>
              <a:cs typeface="Tahoma" pitchFamily="34" charset="0"/>
            </a:endParaRPr>
          </a:p>
        </p:txBody>
      </p:sp>
      <p:sp>
        <p:nvSpPr>
          <p:cNvPr id="191492" name="Rectangle 4"/>
          <p:cNvSpPr>
            <a:spLocks noGrp="1" noChangeArrowheads="1"/>
          </p:cNvSpPr>
          <p:nvPr>
            <p:ph type="body" sz="half" idx="2"/>
          </p:nvPr>
        </p:nvSpPr>
        <p:spPr>
          <a:xfrm>
            <a:off x="4724400" y="1219200"/>
            <a:ext cx="4419600" cy="5257800"/>
          </a:xfrm>
        </p:spPr>
        <p:txBody>
          <a:bodyPr/>
          <a:lstStyle/>
          <a:p>
            <a:r>
              <a:rPr lang="en-US" b="1">
                <a:latin typeface="Tahoma" pitchFamily="34" charset="0"/>
                <a:cs typeface="Tahoma" pitchFamily="34" charset="0"/>
              </a:rPr>
              <a:t>Nursing Interventions:</a:t>
            </a:r>
          </a:p>
          <a:p>
            <a:endParaRPr lang="en-US" b="1">
              <a:latin typeface="Tahoma" pitchFamily="34" charset="0"/>
              <a:cs typeface="Tahoma" pitchFamily="34" charset="0"/>
            </a:endParaRPr>
          </a:p>
          <a:p>
            <a:r>
              <a:rPr lang="en-US">
                <a:latin typeface="Tahoma" pitchFamily="34" charset="0"/>
                <a:cs typeface="Tahoma" pitchFamily="34" charset="0"/>
              </a:rPr>
              <a:t>Kaji kemampuan bicara+memahami</a:t>
            </a:r>
          </a:p>
          <a:p>
            <a:r>
              <a:rPr lang="en-US">
                <a:latin typeface="Tahoma" pitchFamily="34" charset="0"/>
                <a:cs typeface="Tahoma" pitchFamily="34" charset="0"/>
              </a:rPr>
              <a:t>Beri + reinforcement</a:t>
            </a:r>
          </a:p>
          <a:p>
            <a:r>
              <a:rPr lang="en-US">
                <a:latin typeface="Tahoma" pitchFamily="34" charset="0"/>
                <a:cs typeface="Tahoma" pitchFamily="34" charset="0"/>
              </a:rPr>
              <a:t>Papan tulis</a:t>
            </a:r>
          </a:p>
          <a:p>
            <a:r>
              <a:rPr lang="en-US">
                <a:latin typeface="Tahoma" pitchFamily="34" charset="0"/>
                <a:cs typeface="Tahoma" pitchFamily="34" charset="0"/>
              </a:rPr>
              <a:t>Sering ulangi nama objek</a:t>
            </a:r>
          </a:p>
          <a:p>
            <a:pPr lvl="1">
              <a:buFont typeface="Wingdings" pitchFamily="2" charset="2"/>
              <a:buNone/>
            </a:pPr>
            <a:endParaRPr lang="en-US">
              <a:latin typeface="Tahoma" pitchFamily="34" charset="0"/>
              <a:cs typeface="Tahom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solidFill>
                  <a:srgbClr val="990099"/>
                </a:solidFill>
              </a:rPr>
              <a:t>Altered Elimination</a:t>
            </a:r>
          </a:p>
        </p:txBody>
      </p:sp>
      <p:sp>
        <p:nvSpPr>
          <p:cNvPr id="194563" name="Rectangle 3"/>
          <p:cNvSpPr>
            <a:spLocks noGrp="1" noChangeArrowheads="1"/>
          </p:cNvSpPr>
          <p:nvPr>
            <p:ph type="body" sz="half" idx="1"/>
          </p:nvPr>
        </p:nvSpPr>
        <p:spPr>
          <a:xfrm>
            <a:off x="457200" y="1981200"/>
            <a:ext cx="4038600" cy="4471988"/>
          </a:xfrm>
        </p:spPr>
        <p:txBody>
          <a:bodyPr/>
          <a:lstStyle/>
          <a:p>
            <a:pPr eaLnBrk="0" hangingPunct="0">
              <a:lnSpc>
                <a:spcPct val="90000"/>
              </a:lnSpc>
              <a:spcBef>
                <a:spcPct val="0"/>
              </a:spcBef>
              <a:buClr>
                <a:schemeClr val="tx1"/>
              </a:buClr>
              <a:buFont typeface="Wingdings" pitchFamily="2" charset="2"/>
              <a:buChar char="§"/>
            </a:pPr>
            <a:r>
              <a:rPr lang="en-US">
                <a:latin typeface="Tahoma" pitchFamily="34" charset="0"/>
                <a:cs typeface="Tahoma" pitchFamily="34" charset="0"/>
              </a:rPr>
              <a:t>Temporary or permanent </a:t>
            </a:r>
            <a:r>
              <a:rPr lang="en-US" b="1">
                <a:latin typeface="Tahoma" pitchFamily="34" charset="0"/>
                <a:cs typeface="Tahoma" pitchFamily="34" charset="0"/>
              </a:rPr>
              <a:t>loss of bladder/bowel function</a:t>
            </a:r>
            <a:r>
              <a:rPr lang="en-US">
                <a:latin typeface="Tahoma" pitchFamily="34" charset="0"/>
                <a:cs typeface="Tahoma" pitchFamily="34" charset="0"/>
              </a:rPr>
              <a:t>	</a:t>
            </a:r>
          </a:p>
          <a:p>
            <a:pPr lvl="1" eaLnBrk="0" hangingPunct="0">
              <a:lnSpc>
                <a:spcPct val="90000"/>
              </a:lnSpc>
              <a:spcBef>
                <a:spcPct val="0"/>
              </a:spcBef>
              <a:buClr>
                <a:schemeClr val="tx1"/>
              </a:buClr>
              <a:buFont typeface="Wingdings" pitchFamily="2" charset="2"/>
              <a:buChar char="§"/>
            </a:pPr>
            <a:endParaRPr lang="en-US" sz="2800">
              <a:latin typeface="Tahoma" pitchFamily="34" charset="0"/>
              <a:cs typeface="Tahoma" pitchFamily="34" charset="0"/>
            </a:endParaRPr>
          </a:p>
          <a:p>
            <a:pPr>
              <a:lnSpc>
                <a:spcPct val="90000"/>
              </a:lnSpc>
            </a:pPr>
            <a:r>
              <a:rPr lang="en-US" b="1">
                <a:latin typeface="Tahoma" pitchFamily="34" charset="0"/>
                <a:cs typeface="Tahoma" pitchFamily="34" charset="0"/>
              </a:rPr>
              <a:t>Constipation</a:t>
            </a:r>
            <a:r>
              <a:rPr lang="en-US">
                <a:latin typeface="Tahoma" pitchFamily="34" charset="0"/>
                <a:cs typeface="Tahoma" pitchFamily="34" charset="0"/>
              </a:rPr>
              <a:t> common</a:t>
            </a:r>
          </a:p>
          <a:p>
            <a:pPr lvl="1">
              <a:lnSpc>
                <a:spcPct val="90000"/>
              </a:lnSpc>
            </a:pPr>
            <a:r>
              <a:rPr lang="en-US" sz="2800">
                <a:latin typeface="Tahoma" pitchFamily="34" charset="0"/>
                <a:cs typeface="Tahoma" pitchFamily="34" charset="0"/>
              </a:rPr>
              <a:t>Kelemahan</a:t>
            </a:r>
          </a:p>
          <a:p>
            <a:pPr lvl="1">
              <a:lnSpc>
                <a:spcPct val="90000"/>
              </a:lnSpc>
            </a:pPr>
            <a:r>
              <a:rPr lang="en-US" sz="2800">
                <a:latin typeface="Tahoma" pitchFamily="34" charset="0"/>
                <a:cs typeface="Tahoma" pitchFamily="34" charset="0"/>
              </a:rPr>
              <a:t>Dehydrasi</a:t>
            </a:r>
          </a:p>
          <a:p>
            <a:pPr lvl="1">
              <a:lnSpc>
                <a:spcPct val="90000"/>
              </a:lnSpc>
            </a:pPr>
            <a:r>
              <a:rPr lang="en-US" sz="2800">
                <a:latin typeface="Tahoma" pitchFamily="34" charset="0"/>
                <a:cs typeface="Tahoma" pitchFamily="34" charset="0"/>
              </a:rPr>
              <a:t>Immobility</a:t>
            </a:r>
            <a:endParaRPr lang="en-US">
              <a:latin typeface="Tahoma" pitchFamily="34" charset="0"/>
              <a:cs typeface="Tahoma" pitchFamily="34" charset="0"/>
            </a:endParaRPr>
          </a:p>
        </p:txBody>
      </p:sp>
      <p:sp>
        <p:nvSpPr>
          <p:cNvPr id="194564" name="Rectangle 4"/>
          <p:cNvSpPr>
            <a:spLocks noGrp="1" noChangeArrowheads="1"/>
          </p:cNvSpPr>
          <p:nvPr>
            <p:ph type="body" sz="half" idx="2"/>
          </p:nvPr>
        </p:nvSpPr>
        <p:spPr>
          <a:xfrm>
            <a:off x="4643438" y="2205038"/>
            <a:ext cx="3962400" cy="4319587"/>
          </a:xfrm>
        </p:spPr>
        <p:txBody>
          <a:bodyPr/>
          <a:lstStyle/>
          <a:p>
            <a:pPr>
              <a:lnSpc>
                <a:spcPct val="90000"/>
              </a:lnSpc>
            </a:pPr>
            <a:r>
              <a:rPr lang="en-US" b="1">
                <a:latin typeface="Tahoma" pitchFamily="34" charset="0"/>
                <a:cs typeface="Tahoma" pitchFamily="34" charset="0"/>
              </a:rPr>
              <a:t>Nursing Interventions:</a:t>
            </a:r>
          </a:p>
          <a:p>
            <a:pPr lvl="1">
              <a:lnSpc>
                <a:spcPct val="90000"/>
              </a:lnSpc>
            </a:pPr>
            <a:r>
              <a:rPr lang="en-US" sz="2800">
                <a:latin typeface="Tahoma" pitchFamily="34" charset="0"/>
                <a:cs typeface="Tahoma" pitchFamily="34" charset="0"/>
              </a:rPr>
              <a:t>&gt;&gt; fiber dan cairan</a:t>
            </a:r>
          </a:p>
          <a:p>
            <a:pPr lvl="1">
              <a:lnSpc>
                <a:spcPct val="90000"/>
              </a:lnSpc>
            </a:pPr>
            <a:r>
              <a:rPr lang="en-US" sz="2800">
                <a:latin typeface="Tahoma" pitchFamily="34" charset="0"/>
                <a:cs typeface="Tahoma" pitchFamily="34" charset="0"/>
              </a:rPr>
              <a:t>Stool softeners/suppositories</a:t>
            </a:r>
          </a:p>
          <a:p>
            <a:pPr lvl="1">
              <a:lnSpc>
                <a:spcPct val="90000"/>
              </a:lnSpc>
            </a:pPr>
            <a:r>
              <a:rPr lang="en-US" sz="2800">
                <a:latin typeface="Tahoma" pitchFamily="34" charset="0"/>
                <a:cs typeface="Tahoma" pitchFamily="34" charset="0"/>
              </a:rPr>
              <a:t>bladder retraining</a:t>
            </a:r>
          </a:p>
        </p:txBody>
      </p:sp>
      <p:pic>
        <p:nvPicPr>
          <p:cNvPr id="194565" name="Picture 5" descr="toilet"/>
          <p:cNvPicPr>
            <a:picLocks noChangeAspect="1" noChangeArrowheads="1"/>
          </p:cNvPicPr>
          <p:nvPr/>
        </p:nvPicPr>
        <p:blipFill>
          <a:blip r:embed="rId3"/>
          <a:srcRect/>
          <a:stretch>
            <a:fillRect/>
          </a:stretch>
        </p:blipFill>
        <p:spPr bwMode="auto">
          <a:xfrm>
            <a:off x="7380288" y="0"/>
            <a:ext cx="1763712" cy="206057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z="4000"/>
              <a:t>Assessment and Management: Psychosocial</a:t>
            </a:r>
          </a:p>
        </p:txBody>
      </p:sp>
      <p:sp>
        <p:nvSpPr>
          <p:cNvPr id="198659" name="Rectangle 3"/>
          <p:cNvSpPr>
            <a:spLocks noGrp="1" noChangeArrowheads="1"/>
          </p:cNvSpPr>
          <p:nvPr>
            <p:ph type="body" idx="1"/>
          </p:nvPr>
        </p:nvSpPr>
        <p:spPr/>
        <p:txBody>
          <a:bodyPr/>
          <a:lstStyle/>
          <a:p>
            <a:r>
              <a:rPr lang="en-US"/>
              <a:t>Emotional Support</a:t>
            </a:r>
          </a:p>
          <a:p>
            <a:pPr lvl="1"/>
            <a:r>
              <a:rPr lang="en-US"/>
              <a:t>Depression major problem</a:t>
            </a:r>
          </a:p>
          <a:p>
            <a:pPr lvl="1"/>
            <a:endParaRPr lang="en-US"/>
          </a:p>
          <a:p>
            <a:r>
              <a:rPr lang="en-US"/>
              <a:t>Discharge planning</a:t>
            </a:r>
          </a:p>
          <a:p>
            <a:endParaRPr lang="en-US"/>
          </a:p>
          <a:p>
            <a:r>
              <a:rPr lang="en-US"/>
              <a:t>Care of the caregiver</a:t>
            </a:r>
          </a:p>
          <a:p>
            <a:endParaRPr lang="en-US"/>
          </a:p>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57200" y="457200"/>
            <a:ext cx="8229600" cy="990600"/>
          </a:xfrm>
        </p:spPr>
        <p:txBody>
          <a:bodyPr/>
          <a:lstStyle/>
          <a:p>
            <a:r>
              <a:rPr lang="en-US" sz="4000"/>
              <a:t>Treatment Cont: Surgical Therapy</a:t>
            </a:r>
          </a:p>
        </p:txBody>
      </p:sp>
      <p:sp>
        <p:nvSpPr>
          <p:cNvPr id="204803" name="Rectangle 3"/>
          <p:cNvSpPr>
            <a:spLocks noGrp="1" noChangeArrowheads="1"/>
          </p:cNvSpPr>
          <p:nvPr>
            <p:ph type="body" sz="half" idx="1"/>
          </p:nvPr>
        </p:nvSpPr>
        <p:spPr>
          <a:xfrm>
            <a:off x="304800" y="1295400"/>
            <a:ext cx="4038600" cy="3886200"/>
          </a:xfrm>
        </p:spPr>
        <p:txBody>
          <a:bodyPr/>
          <a:lstStyle/>
          <a:p>
            <a:r>
              <a:rPr lang="en-US" sz="3600"/>
              <a:t>Carotid Endarterectomy- </a:t>
            </a:r>
            <a:r>
              <a:rPr lang="en-US" sz="2800"/>
              <a:t>for pts who have had TIAs or significant narrowing of carotid arteries</a:t>
            </a:r>
          </a:p>
          <a:p>
            <a:pPr lvl="2"/>
            <a:endParaRPr lang="en-US" sz="2800"/>
          </a:p>
          <a:p>
            <a:endParaRPr lang="en-US" sz="2800"/>
          </a:p>
        </p:txBody>
      </p:sp>
      <p:pic>
        <p:nvPicPr>
          <p:cNvPr id="204804" name="Picture 4" descr="endarterectomy"/>
          <p:cNvPicPr>
            <a:picLocks noGrp="1" noChangeAspect="1" noChangeArrowheads="1"/>
          </p:cNvPicPr>
          <p:nvPr>
            <p:ph sz="quarter" idx="2"/>
          </p:nvPr>
        </p:nvPicPr>
        <p:blipFill>
          <a:blip r:embed="rId3" cstate="print"/>
          <a:srcRect/>
          <a:stretch>
            <a:fillRect/>
          </a:stretch>
        </p:blipFill>
        <p:spPr>
          <a:xfrm>
            <a:off x="533400" y="4171950"/>
            <a:ext cx="3581400" cy="2686050"/>
          </a:xfrm>
          <a:noFill/>
          <a:ln/>
        </p:spPr>
      </p:pic>
      <p:pic>
        <p:nvPicPr>
          <p:cNvPr id="204805" name="Picture 5" descr="carotid asd"/>
          <p:cNvPicPr>
            <a:picLocks noGrp="1" noChangeAspect="1" noChangeArrowheads="1"/>
          </p:cNvPicPr>
          <p:nvPr>
            <p:ph sz="quarter" idx="3"/>
          </p:nvPr>
        </p:nvPicPr>
        <p:blipFill>
          <a:blip r:embed="rId4"/>
          <a:srcRect/>
          <a:stretch>
            <a:fillRect/>
          </a:stretch>
        </p:blipFill>
        <p:spPr>
          <a:xfrm>
            <a:off x="4114800" y="1371600"/>
            <a:ext cx="5029200" cy="5715000"/>
          </a:xfrm>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z="4000"/>
              <a:t>Surgical Removal:</a:t>
            </a:r>
            <a:br>
              <a:rPr lang="en-US" sz="4000"/>
            </a:br>
            <a:r>
              <a:rPr lang="en-US" sz="4000"/>
              <a:t>Hematoma</a:t>
            </a:r>
          </a:p>
        </p:txBody>
      </p:sp>
      <p:pic>
        <p:nvPicPr>
          <p:cNvPr id="208899" name="Picture 3" descr="craniotomy_2"/>
          <p:cNvPicPr>
            <a:picLocks noGrp="1" noChangeAspect="1" noChangeArrowheads="1"/>
          </p:cNvPicPr>
          <p:nvPr>
            <p:ph sz="half" idx="1"/>
          </p:nvPr>
        </p:nvPicPr>
        <p:blipFill>
          <a:blip r:embed="rId2"/>
          <a:srcRect/>
          <a:stretch>
            <a:fillRect/>
          </a:stretch>
        </p:blipFill>
        <p:spPr>
          <a:xfrm>
            <a:off x="304800" y="1981200"/>
            <a:ext cx="4038600" cy="3230563"/>
          </a:xfrm>
          <a:noFill/>
          <a:ln/>
        </p:spPr>
      </p:pic>
      <p:pic>
        <p:nvPicPr>
          <p:cNvPr id="208900" name="Picture 4" descr="craniotomy_3"/>
          <p:cNvPicPr>
            <a:picLocks noGrp="1" noChangeAspect="1" noChangeArrowheads="1"/>
          </p:cNvPicPr>
          <p:nvPr>
            <p:ph sz="quarter" idx="2"/>
          </p:nvPr>
        </p:nvPicPr>
        <p:blipFill>
          <a:blip r:embed="rId3"/>
          <a:srcRect/>
          <a:stretch>
            <a:fillRect/>
          </a:stretch>
        </p:blipFill>
        <p:spPr>
          <a:xfrm>
            <a:off x="4600575" y="304800"/>
            <a:ext cx="4543425" cy="3635375"/>
          </a:xfrm>
          <a:noFill/>
          <a:ln/>
        </p:spPr>
      </p:pic>
      <p:pic>
        <p:nvPicPr>
          <p:cNvPr id="208901" name="Picture 5" descr="craniotomy_4"/>
          <p:cNvPicPr>
            <a:picLocks noGrp="1" noChangeAspect="1" noChangeArrowheads="1"/>
          </p:cNvPicPr>
          <p:nvPr>
            <p:ph sz="quarter" idx="3"/>
          </p:nvPr>
        </p:nvPicPr>
        <p:blipFill>
          <a:blip r:embed="rId4"/>
          <a:srcRect/>
          <a:stretch>
            <a:fillRect/>
          </a:stretch>
        </p:blipFill>
        <p:spPr>
          <a:xfrm>
            <a:off x="4572000" y="4503738"/>
            <a:ext cx="2943225" cy="2354262"/>
          </a:xfrm>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74675" y="873125"/>
            <a:ext cx="8001000" cy="647700"/>
          </a:xfrm>
        </p:spPr>
        <p:txBody>
          <a:bodyPr/>
          <a:lstStyle/>
          <a:p>
            <a:pPr algn="ctr"/>
            <a:r>
              <a:rPr lang="en-US"/>
              <a:t>Pengobatan u/ Ischemic Stroke</a:t>
            </a:r>
          </a:p>
        </p:txBody>
      </p:sp>
      <p:sp>
        <p:nvSpPr>
          <p:cNvPr id="43011" name="Rectangle 3"/>
          <p:cNvSpPr>
            <a:spLocks noGrp="1" noChangeArrowheads="1"/>
          </p:cNvSpPr>
          <p:nvPr>
            <p:ph type="body" sz="half" idx="1"/>
          </p:nvPr>
        </p:nvSpPr>
        <p:spPr>
          <a:xfrm>
            <a:off x="250825" y="1844675"/>
            <a:ext cx="5761038" cy="4114800"/>
          </a:xfrm>
        </p:spPr>
        <p:txBody>
          <a:bodyPr/>
          <a:lstStyle/>
          <a:p>
            <a:pPr lvl="1"/>
            <a:r>
              <a:rPr lang="en-US" sz="2400"/>
              <a:t>tPA=Thrombolytic agent</a:t>
            </a:r>
          </a:p>
          <a:p>
            <a:pPr lvl="1"/>
            <a:r>
              <a:rPr lang="en-US" sz="2400"/>
              <a:t>CT kepala segera</a:t>
            </a:r>
          </a:p>
          <a:p>
            <a:pPr lvl="1"/>
            <a:r>
              <a:rPr lang="en-US" sz="2400"/>
              <a:t>Evaluasi tPA</a:t>
            </a:r>
          </a:p>
          <a:p>
            <a:pPr lvl="1"/>
            <a:r>
              <a:rPr lang="en-US" sz="2400"/>
              <a:t>Tetap nil per oral sampai evaluasi kemampuan menelan baik</a:t>
            </a:r>
          </a:p>
          <a:p>
            <a:pPr lvl="1"/>
            <a:r>
              <a:rPr lang="en-US" sz="2400"/>
              <a:t>Tes dx: EKG, MRI, faktor pembekuan darah</a:t>
            </a:r>
          </a:p>
          <a:p>
            <a:pPr lvl="1"/>
            <a:r>
              <a:rPr lang="en-US" sz="2400"/>
              <a:t>Rehabilitasi</a:t>
            </a:r>
          </a:p>
        </p:txBody>
      </p:sp>
      <p:pic>
        <p:nvPicPr>
          <p:cNvPr id="43012" name="Picture 4"/>
          <p:cNvPicPr>
            <a:picLocks noGrp="1" noChangeAspect="1" noChangeArrowheads="1"/>
          </p:cNvPicPr>
          <p:nvPr>
            <p:ph sz="quarter" idx="2"/>
          </p:nvPr>
        </p:nvPicPr>
        <p:blipFill>
          <a:blip r:embed="rId3"/>
          <a:srcRect/>
          <a:stretch>
            <a:fillRect/>
          </a:stretch>
        </p:blipFill>
        <p:spPr>
          <a:xfrm>
            <a:off x="6708775" y="2060575"/>
            <a:ext cx="2435225" cy="2490788"/>
          </a:xfrm>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4213" y="333375"/>
            <a:ext cx="8153400" cy="1219200"/>
          </a:xfrm>
        </p:spPr>
        <p:txBody>
          <a:bodyPr/>
          <a:lstStyle/>
          <a:p>
            <a:pPr algn="ctr"/>
            <a:r>
              <a:rPr lang="en-US" sz="3400"/>
              <a:t>Pengobatan u/ Hemorrhagic Stroke</a:t>
            </a:r>
          </a:p>
        </p:txBody>
      </p:sp>
      <p:sp>
        <p:nvSpPr>
          <p:cNvPr id="47107" name="Rectangle 3"/>
          <p:cNvSpPr>
            <a:spLocks noGrp="1" noChangeArrowheads="1"/>
          </p:cNvSpPr>
          <p:nvPr>
            <p:ph type="body" sz="half" idx="1"/>
          </p:nvPr>
        </p:nvSpPr>
        <p:spPr>
          <a:xfrm>
            <a:off x="566738" y="1752600"/>
            <a:ext cx="4652962" cy="4267200"/>
          </a:xfrm>
        </p:spPr>
        <p:txBody>
          <a:bodyPr/>
          <a:lstStyle/>
          <a:p>
            <a:r>
              <a:rPr lang="en-US" sz="2000" u="sng"/>
              <a:t>Jangan</a:t>
            </a:r>
            <a:r>
              <a:rPr lang="en-US" sz="2000"/>
              <a:t> diberikan antithrombotics/anticoagulants</a:t>
            </a:r>
          </a:p>
          <a:p>
            <a:r>
              <a:rPr lang="en-US" sz="2000"/>
              <a:t>Monitor dan tangani jika TD &gt; 150/105 mmHg</a:t>
            </a:r>
          </a:p>
          <a:p>
            <a:r>
              <a:rPr lang="en-US" sz="2000"/>
              <a:t>Tetap Nil Per Oral, sampai evaluasi kemampuan menelan baik</a:t>
            </a:r>
          </a:p>
          <a:p>
            <a:r>
              <a:rPr lang="en-US" sz="2000"/>
              <a:t>Antisipasi tindakan pembedahan syaraf </a:t>
            </a:r>
          </a:p>
          <a:p>
            <a:r>
              <a:rPr lang="en-US" sz="2000"/>
              <a:t>Kemungkinan pemberian produk darah</a:t>
            </a:r>
          </a:p>
        </p:txBody>
      </p:sp>
      <p:pic>
        <p:nvPicPr>
          <p:cNvPr id="47108" name="Picture 4"/>
          <p:cNvPicPr>
            <a:picLocks noGrp="1" noChangeAspect="1" noChangeArrowheads="1"/>
          </p:cNvPicPr>
          <p:nvPr>
            <p:ph sz="half" idx="2"/>
          </p:nvPr>
        </p:nvPicPr>
        <p:blipFill>
          <a:blip r:embed="rId3"/>
          <a:srcRect l="4585" t="18182" r="4585" b="4546"/>
          <a:stretch>
            <a:fillRect/>
          </a:stretch>
        </p:blipFill>
        <p:spPr>
          <a:xfrm>
            <a:off x="5467350" y="1951038"/>
            <a:ext cx="2470150" cy="2471737"/>
          </a:xfrm>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9600" y="990600"/>
            <a:ext cx="8229600" cy="685800"/>
          </a:xfrm>
        </p:spPr>
        <p:txBody>
          <a:bodyPr/>
          <a:lstStyle/>
          <a:p>
            <a:pPr algn="ctr"/>
            <a:r>
              <a:rPr lang="en-US"/>
              <a:t>Perawatan di Rumah Sakit</a:t>
            </a:r>
          </a:p>
        </p:txBody>
      </p:sp>
      <p:sp>
        <p:nvSpPr>
          <p:cNvPr id="49155" name="Rectangle 3"/>
          <p:cNvSpPr>
            <a:spLocks noGrp="1" noChangeArrowheads="1"/>
          </p:cNvSpPr>
          <p:nvPr>
            <p:ph type="body" idx="1"/>
          </p:nvPr>
        </p:nvSpPr>
        <p:spPr>
          <a:xfrm>
            <a:off x="0" y="1828800"/>
            <a:ext cx="9144000" cy="4192588"/>
          </a:xfrm>
        </p:spPr>
        <p:txBody>
          <a:bodyPr/>
          <a:lstStyle/>
          <a:p>
            <a:pPr>
              <a:lnSpc>
                <a:spcPct val="80000"/>
              </a:lnSpc>
            </a:pPr>
            <a:r>
              <a:rPr lang="en-US" sz="2200"/>
              <a:t>Nursing Issues</a:t>
            </a:r>
          </a:p>
          <a:p>
            <a:pPr lvl="1">
              <a:lnSpc>
                <a:spcPct val="80000"/>
              </a:lnSpc>
            </a:pPr>
            <a:r>
              <a:rPr lang="en-US" sz="2200"/>
              <a:t>Medikasi? </a:t>
            </a:r>
          </a:p>
          <a:p>
            <a:pPr lvl="1">
              <a:lnSpc>
                <a:spcPct val="80000"/>
              </a:lnSpc>
            </a:pPr>
            <a:r>
              <a:rPr lang="en-US" sz="2200"/>
              <a:t>Clinical pathway/Alur manajemen klinis </a:t>
            </a:r>
          </a:p>
          <a:p>
            <a:pPr lvl="1">
              <a:lnSpc>
                <a:spcPct val="80000"/>
              </a:lnSpc>
            </a:pPr>
            <a:r>
              <a:rPr lang="en-US" sz="2200"/>
              <a:t>TD?</a:t>
            </a:r>
          </a:p>
          <a:p>
            <a:pPr lvl="1">
              <a:lnSpc>
                <a:spcPct val="80000"/>
              </a:lnSpc>
            </a:pPr>
            <a:r>
              <a:rPr lang="en-US" sz="2200"/>
              <a:t>Kenali tanda2 perdarahan Intrakranial dan tindakannya?</a:t>
            </a:r>
          </a:p>
          <a:p>
            <a:pPr lvl="1">
              <a:lnSpc>
                <a:spcPct val="80000"/>
              </a:lnSpc>
            </a:pPr>
            <a:r>
              <a:rPr lang="en-US" sz="2200"/>
              <a:t>Terapi? Fisoterapi/okupasi terapi/terapi wicara? IV fluids (Normal Saline or LR)?</a:t>
            </a:r>
          </a:p>
          <a:p>
            <a:pPr lvl="1">
              <a:lnSpc>
                <a:spcPct val="80000"/>
              </a:lnSpc>
            </a:pPr>
            <a:r>
              <a:rPr lang="en-US" sz="2200"/>
              <a:t>Nutrisi?</a:t>
            </a:r>
          </a:p>
          <a:p>
            <a:pPr lvl="1">
              <a:lnSpc>
                <a:spcPct val="80000"/>
              </a:lnSpc>
            </a:pPr>
            <a:r>
              <a:rPr lang="en-US" sz="2200"/>
              <a:t>Demam?</a:t>
            </a:r>
          </a:p>
          <a:p>
            <a:pPr lvl="1">
              <a:lnSpc>
                <a:spcPct val="80000"/>
              </a:lnSpc>
            </a:pPr>
            <a:r>
              <a:rPr lang="en-US" sz="2200"/>
              <a:t>Kadar gula darah?</a:t>
            </a:r>
          </a:p>
          <a:p>
            <a:pPr lvl="1">
              <a:lnSpc>
                <a:spcPct val="80000"/>
              </a:lnSpc>
            </a:pPr>
            <a:r>
              <a:rPr lang="en-US" sz="2200"/>
              <a:t>Perubahan posisi? Bantal diletakkan di bawah lengan yang parese. Ubah posisi tiap 2 jam </a:t>
            </a:r>
          </a:p>
          <a:p>
            <a:pPr lvl="1">
              <a:lnSpc>
                <a:spcPct val="80000"/>
              </a:lnSpc>
            </a:pPr>
            <a:r>
              <a:rPr lang="en-US" sz="2200"/>
              <a:t>Rehab</a:t>
            </a:r>
            <a:endParaRPr lang="en-US" sz="2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9750" y="476250"/>
            <a:ext cx="8353425" cy="684213"/>
          </a:xfrm>
          <a:solidFill>
            <a:schemeClr val="hlink"/>
          </a:solidFill>
          <a:ln>
            <a:solidFill>
              <a:schemeClr val="tx1"/>
            </a:solidFill>
          </a:ln>
        </p:spPr>
        <p:txBody>
          <a:bodyPr/>
          <a:lstStyle/>
          <a:p>
            <a:pPr algn="ctr"/>
            <a:r>
              <a:rPr lang="en-AU" sz="3400" b="1">
                <a:solidFill>
                  <a:schemeClr val="bg1"/>
                </a:solidFill>
              </a:rPr>
              <a:t>Rehabilitasi klien dengan stroke</a:t>
            </a:r>
          </a:p>
        </p:txBody>
      </p:sp>
      <p:sp>
        <p:nvSpPr>
          <p:cNvPr id="5123" name="Rectangle 3"/>
          <p:cNvSpPr>
            <a:spLocks noGrp="1" noChangeArrowheads="1"/>
          </p:cNvSpPr>
          <p:nvPr>
            <p:ph type="body" idx="1"/>
          </p:nvPr>
        </p:nvSpPr>
        <p:spPr/>
        <p:txBody>
          <a:bodyPr/>
          <a:lstStyle/>
          <a:p>
            <a:pPr>
              <a:lnSpc>
                <a:spcPct val="90000"/>
              </a:lnSpc>
            </a:pPr>
            <a:r>
              <a:rPr lang="en-AU" sz="2600"/>
              <a:t>Proses yg dinamis, progresif, tuj: agar klien yg punya ggn atau keterbatasan dpt mencapai tingkat kes.nya secara optimal pd fs fisiologis, kognitif, emosional, komunikasi dan sosial.</a:t>
            </a:r>
          </a:p>
          <a:p>
            <a:pPr>
              <a:lnSpc>
                <a:spcPct val="90000"/>
              </a:lnSpc>
            </a:pPr>
            <a:r>
              <a:rPr lang="sv-SE" sz="2600"/>
              <a:t>dilakukan sejak onset stroke terjadi</a:t>
            </a:r>
            <a:r>
              <a:rPr lang="en-AU" sz="2200"/>
              <a:t> </a:t>
            </a:r>
          </a:p>
          <a:p>
            <a:pPr>
              <a:lnSpc>
                <a:spcPct val="90000"/>
              </a:lnSpc>
            </a:pPr>
            <a:r>
              <a:rPr lang="fi-FI" sz="2600"/>
              <a:t>Rehabilitasi sejak dini dapat mengoptimalkan penatalaksanaan stroke</a:t>
            </a:r>
            <a:endParaRPr lang="en-AU" sz="2600"/>
          </a:p>
          <a:p>
            <a:pPr>
              <a:lnSpc>
                <a:spcPct val="90000"/>
              </a:lnSpc>
            </a:pPr>
            <a:r>
              <a:rPr lang="fi-FI" sz="2600"/>
              <a:t>Proses rehabilitasi dilakukan secara holistik, berkelanjutan, multidisipliner dan ada follow-up</a:t>
            </a:r>
            <a:endParaRPr lang="en-AU" sz="2600"/>
          </a:p>
          <a:p>
            <a:pPr lvl="1" algn="just">
              <a:lnSpc>
                <a:spcPct val="90000"/>
              </a:lnSpc>
              <a:buFont typeface="Symbol" pitchFamily="18" charset="2"/>
              <a:buChar char=""/>
            </a:pPr>
            <a:endParaRPr lang="en-AU" sz="2000"/>
          </a:p>
          <a:p>
            <a:pPr>
              <a:lnSpc>
                <a:spcPct val="90000"/>
              </a:lnSpc>
            </a:pPr>
            <a:endParaRPr lang="en-AU"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5288" y="620713"/>
            <a:ext cx="1944687" cy="595312"/>
          </a:xfrm>
          <a:solidFill>
            <a:schemeClr val="hlink"/>
          </a:solidFill>
          <a:ln w="28575">
            <a:solidFill>
              <a:schemeClr val="tx1"/>
            </a:solidFill>
          </a:ln>
        </p:spPr>
        <p:txBody>
          <a:bodyPr/>
          <a:lstStyle/>
          <a:p>
            <a:r>
              <a:rPr lang="en-AU" sz="3400" b="1">
                <a:solidFill>
                  <a:schemeClr val="bg1"/>
                </a:solidFill>
              </a:rPr>
              <a:t>Stroke </a:t>
            </a:r>
          </a:p>
        </p:txBody>
      </p:sp>
      <p:sp>
        <p:nvSpPr>
          <p:cNvPr id="35843" name="Rectangle 3"/>
          <p:cNvSpPr>
            <a:spLocks noGrp="1" noChangeArrowheads="1"/>
          </p:cNvSpPr>
          <p:nvPr>
            <p:ph type="body" idx="1"/>
          </p:nvPr>
        </p:nvSpPr>
        <p:spPr>
          <a:xfrm>
            <a:off x="566738" y="1752600"/>
            <a:ext cx="5518150" cy="4267200"/>
          </a:xfrm>
        </p:spPr>
        <p:txBody>
          <a:bodyPr/>
          <a:lstStyle/>
          <a:p>
            <a:pPr>
              <a:lnSpc>
                <a:spcPct val="90000"/>
              </a:lnSpc>
            </a:pPr>
            <a:r>
              <a:rPr lang="en-AU" sz="2800"/>
              <a:t>Penyebab ke-3 kematian.1,2????</a:t>
            </a:r>
          </a:p>
          <a:p>
            <a:pPr>
              <a:lnSpc>
                <a:spcPct val="90000"/>
              </a:lnSpc>
            </a:pPr>
            <a:r>
              <a:rPr lang="en-AU" sz="2800"/>
              <a:t>25% fatal</a:t>
            </a:r>
          </a:p>
          <a:p>
            <a:pPr>
              <a:lnSpc>
                <a:spcPct val="90000"/>
              </a:lnSpc>
            </a:pPr>
            <a:r>
              <a:rPr lang="en-AU" sz="2800"/>
              <a:t>75% yg terselamatkan hidup dgn bbrp ketdkmampuan</a:t>
            </a:r>
          </a:p>
          <a:p>
            <a:pPr>
              <a:lnSpc>
                <a:spcPct val="90000"/>
              </a:lnSpc>
            </a:pPr>
            <a:r>
              <a:rPr lang="en-AU" sz="2800"/>
              <a:t>Penyebab no.1 perawatan jangka panjang u/ mengatasi keterbatasan fisik pd usia dewasa</a:t>
            </a:r>
          </a:p>
        </p:txBody>
      </p:sp>
      <p:pic>
        <p:nvPicPr>
          <p:cNvPr id="35844" name="Picture 4" descr="70158"/>
          <p:cNvPicPr>
            <a:picLocks noChangeAspect="1" noChangeArrowheads="1"/>
          </p:cNvPicPr>
          <p:nvPr/>
        </p:nvPicPr>
        <p:blipFill>
          <a:blip r:embed="rId2"/>
          <a:srcRect t="2594" r="3934" b="1945"/>
          <a:stretch>
            <a:fillRect/>
          </a:stretch>
        </p:blipFill>
        <p:spPr bwMode="auto">
          <a:xfrm>
            <a:off x="6326188" y="1052513"/>
            <a:ext cx="2817812" cy="41148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p>
        </p:txBody>
      </p:sp>
      <p:sp>
        <p:nvSpPr>
          <p:cNvPr id="6147" name="Rectangle 3"/>
          <p:cNvSpPr>
            <a:spLocks noGrp="1" noChangeArrowheads="1"/>
          </p:cNvSpPr>
          <p:nvPr>
            <p:ph type="body" idx="1"/>
          </p:nvPr>
        </p:nvSpPr>
        <p:spPr>
          <a:xfrm>
            <a:off x="539750" y="1773238"/>
            <a:ext cx="8001000" cy="4267200"/>
          </a:xfrm>
        </p:spPr>
        <p:txBody>
          <a:bodyPr/>
          <a:lstStyle/>
          <a:p>
            <a:pPr lvl="1"/>
            <a:r>
              <a:rPr lang="sv-SE"/>
              <a:t>Tujuan rehabilitasi klien dengan stroke:</a:t>
            </a:r>
            <a:endParaRPr lang="en-AU"/>
          </a:p>
          <a:p>
            <a:pPr lvl="2"/>
            <a:r>
              <a:rPr lang="sv-SE"/>
              <a:t>Mencegah dan mengobati terjadinya komplikasi stroke</a:t>
            </a:r>
          </a:p>
          <a:p>
            <a:pPr lvl="2"/>
            <a:r>
              <a:rPr lang="sv-SE"/>
              <a:t>Memulihkan fungsi kesehatan klien secara mandiri</a:t>
            </a:r>
          </a:p>
          <a:p>
            <a:pPr lvl="2"/>
            <a:r>
              <a:rPr lang="sv-SE"/>
              <a:t>Memfasilitasi koping individu </a:t>
            </a:r>
          </a:p>
          <a:p>
            <a:pPr lvl="2"/>
            <a:r>
              <a:rPr lang="sv-SE"/>
              <a:t>Mempromosikan komunikasi yang terintegrasi secara multidisipliner</a:t>
            </a:r>
          </a:p>
          <a:p>
            <a:pPr lvl="2"/>
            <a:r>
              <a:rPr lang="sv-SE"/>
              <a:t>Meningkatkan kualitas hidup</a:t>
            </a:r>
            <a:endParaRPr lang="en-AU"/>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n-US"/>
          </a:p>
        </p:txBody>
      </p:sp>
      <p:sp>
        <p:nvSpPr>
          <p:cNvPr id="34819" name="Rectangle 3"/>
          <p:cNvSpPr>
            <a:spLocks noGrp="1" noChangeArrowheads="1"/>
          </p:cNvSpPr>
          <p:nvPr>
            <p:ph type="body" idx="1"/>
          </p:nvPr>
        </p:nvSpPr>
        <p:spPr>
          <a:xfrm>
            <a:off x="323850" y="1752600"/>
            <a:ext cx="6264275" cy="4267200"/>
          </a:xfrm>
        </p:spPr>
        <p:txBody>
          <a:bodyPr/>
          <a:lstStyle/>
          <a:p>
            <a:pPr marL="0" indent="0">
              <a:buFont typeface="Wingdings" pitchFamily="2" charset="2"/>
              <a:buNone/>
            </a:pPr>
            <a:r>
              <a:rPr lang="en-AU" sz="2400" b="1"/>
              <a:t>Rehabilitation Nurses: </a:t>
            </a:r>
          </a:p>
          <a:p>
            <a:pPr marL="0" indent="0">
              <a:buFont typeface="Wingdings" pitchFamily="2" charset="2"/>
              <a:buNone/>
            </a:pPr>
            <a:r>
              <a:rPr lang="en-AU" sz="2400" b="1"/>
              <a:t>Champions for Optimizing Stroke Rehabilitation</a:t>
            </a:r>
            <a:endParaRPr lang="en-AU" sz="2400"/>
          </a:p>
          <a:p>
            <a:pPr marL="0" indent="0"/>
            <a:r>
              <a:rPr lang="en-AU" sz="2800"/>
              <a:t>Mulai rehabilitasi di RS</a:t>
            </a:r>
          </a:p>
          <a:p>
            <a:pPr marL="0" indent="0"/>
            <a:r>
              <a:rPr lang="en-AU" sz="2800"/>
              <a:t>Perawatan kontinum </a:t>
            </a:r>
          </a:p>
          <a:p>
            <a:pPr marL="0" indent="0"/>
            <a:r>
              <a:rPr lang="en-AU" sz="2800"/>
              <a:t>Pencegahan dan yg tangani komplikasi</a:t>
            </a:r>
          </a:p>
          <a:p>
            <a:pPr marL="0" indent="0"/>
            <a:r>
              <a:rPr lang="en-AU" sz="2800"/>
              <a:t>Multidisipliner </a:t>
            </a:r>
          </a:p>
        </p:txBody>
      </p:sp>
      <p:grpSp>
        <p:nvGrpSpPr>
          <p:cNvPr id="34826" name="Group 10"/>
          <p:cNvGrpSpPr>
            <a:grpSpLocks/>
          </p:cNvGrpSpPr>
          <p:nvPr/>
        </p:nvGrpSpPr>
        <p:grpSpPr bwMode="auto">
          <a:xfrm>
            <a:off x="7081838" y="0"/>
            <a:ext cx="2062162" cy="6734175"/>
            <a:chOff x="4461" y="0"/>
            <a:chExt cx="1299" cy="4242"/>
          </a:xfrm>
        </p:grpSpPr>
        <p:pic>
          <p:nvPicPr>
            <p:cNvPr id="34820" name="Picture 4"/>
            <p:cNvPicPr>
              <a:picLocks noChangeAspect="1" noChangeArrowheads="1"/>
            </p:cNvPicPr>
            <p:nvPr/>
          </p:nvPicPr>
          <p:blipFill>
            <a:blip r:embed="rId2"/>
            <a:srcRect/>
            <a:stretch>
              <a:fillRect/>
            </a:stretch>
          </p:blipFill>
          <p:spPr bwMode="auto">
            <a:xfrm rot="5400000">
              <a:off x="4759" y="-291"/>
              <a:ext cx="709" cy="1292"/>
            </a:xfrm>
            <a:prstGeom prst="rect">
              <a:avLst/>
            </a:prstGeom>
            <a:noFill/>
            <a:ln w="9525">
              <a:noFill/>
              <a:miter lim="800000"/>
              <a:headEnd/>
              <a:tailEnd/>
            </a:ln>
            <a:effectLst/>
          </p:spPr>
        </p:pic>
        <p:pic>
          <p:nvPicPr>
            <p:cNvPr id="34821" name="Picture 5"/>
            <p:cNvPicPr>
              <a:picLocks noChangeAspect="1" noChangeArrowheads="1"/>
            </p:cNvPicPr>
            <p:nvPr/>
          </p:nvPicPr>
          <p:blipFill>
            <a:blip r:embed="rId3"/>
            <a:srcRect/>
            <a:stretch>
              <a:fillRect/>
            </a:stretch>
          </p:blipFill>
          <p:spPr bwMode="auto">
            <a:xfrm rot="5400000">
              <a:off x="4748" y="376"/>
              <a:ext cx="726" cy="1299"/>
            </a:xfrm>
            <a:prstGeom prst="rect">
              <a:avLst/>
            </a:prstGeom>
            <a:noFill/>
            <a:ln w="9525">
              <a:noFill/>
              <a:miter lim="800000"/>
              <a:headEnd/>
              <a:tailEnd/>
            </a:ln>
            <a:effectLst/>
          </p:spPr>
        </p:pic>
        <p:pic>
          <p:nvPicPr>
            <p:cNvPr id="34822" name="Picture 6"/>
            <p:cNvPicPr>
              <a:picLocks noChangeAspect="1" noChangeArrowheads="1"/>
            </p:cNvPicPr>
            <p:nvPr/>
          </p:nvPicPr>
          <p:blipFill>
            <a:blip r:embed="rId4"/>
            <a:srcRect/>
            <a:stretch>
              <a:fillRect/>
            </a:stretch>
          </p:blipFill>
          <p:spPr bwMode="auto">
            <a:xfrm rot="5400000">
              <a:off x="4725" y="1080"/>
              <a:ext cx="771" cy="1299"/>
            </a:xfrm>
            <a:prstGeom prst="rect">
              <a:avLst/>
            </a:prstGeom>
            <a:noFill/>
            <a:ln w="9525">
              <a:noFill/>
              <a:miter lim="800000"/>
              <a:headEnd/>
              <a:tailEnd/>
            </a:ln>
            <a:effectLst/>
          </p:spPr>
        </p:pic>
        <p:pic>
          <p:nvPicPr>
            <p:cNvPr id="34823" name="Picture 7"/>
            <p:cNvPicPr>
              <a:picLocks noChangeAspect="1" noChangeArrowheads="1"/>
            </p:cNvPicPr>
            <p:nvPr/>
          </p:nvPicPr>
          <p:blipFill>
            <a:blip r:embed="rId5"/>
            <a:srcRect/>
            <a:stretch>
              <a:fillRect/>
            </a:stretch>
          </p:blipFill>
          <p:spPr bwMode="auto">
            <a:xfrm rot="5400000">
              <a:off x="4708" y="1829"/>
              <a:ext cx="811" cy="1292"/>
            </a:xfrm>
            <a:prstGeom prst="rect">
              <a:avLst/>
            </a:prstGeom>
            <a:noFill/>
            <a:ln w="9525">
              <a:noFill/>
              <a:miter lim="800000"/>
              <a:headEnd/>
              <a:tailEnd/>
            </a:ln>
            <a:effectLst/>
          </p:spPr>
        </p:pic>
        <p:pic>
          <p:nvPicPr>
            <p:cNvPr id="34824" name="Picture 8"/>
            <p:cNvPicPr>
              <a:picLocks noChangeAspect="1" noChangeArrowheads="1"/>
            </p:cNvPicPr>
            <p:nvPr/>
          </p:nvPicPr>
          <p:blipFill>
            <a:blip r:embed="rId6"/>
            <a:srcRect/>
            <a:stretch>
              <a:fillRect/>
            </a:stretch>
          </p:blipFill>
          <p:spPr bwMode="auto">
            <a:xfrm rot="5400000">
              <a:off x="4708" y="2600"/>
              <a:ext cx="811" cy="1292"/>
            </a:xfrm>
            <a:prstGeom prst="rect">
              <a:avLst/>
            </a:prstGeom>
            <a:noFill/>
            <a:ln w="9525">
              <a:noFill/>
              <a:miter lim="800000"/>
              <a:headEnd/>
              <a:tailEnd/>
            </a:ln>
            <a:effectLst/>
          </p:spPr>
        </p:pic>
        <p:pic>
          <p:nvPicPr>
            <p:cNvPr id="34825" name="Picture 9"/>
            <p:cNvPicPr>
              <a:picLocks noChangeAspect="1" noChangeArrowheads="1"/>
            </p:cNvPicPr>
            <p:nvPr/>
          </p:nvPicPr>
          <p:blipFill>
            <a:blip r:embed="rId7"/>
            <a:srcRect/>
            <a:stretch>
              <a:fillRect/>
            </a:stretch>
          </p:blipFill>
          <p:spPr bwMode="auto">
            <a:xfrm rot="5400000">
              <a:off x="4800" y="3281"/>
              <a:ext cx="630" cy="1291"/>
            </a:xfrm>
            <a:prstGeom prst="rect">
              <a:avLst/>
            </a:prstGeom>
            <a:noFill/>
            <a:ln w="9525">
              <a:noFill/>
              <a:miter lim="800000"/>
              <a:headEnd/>
              <a:tailEnd/>
            </a:ln>
            <a:effectLst/>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sp>
        <p:nvSpPr>
          <p:cNvPr id="33795" name="Rectangle 3"/>
          <p:cNvSpPr>
            <a:spLocks noGrp="1" noChangeArrowheads="1"/>
          </p:cNvSpPr>
          <p:nvPr>
            <p:ph type="body" idx="1"/>
          </p:nvPr>
        </p:nvSpPr>
        <p:spPr>
          <a:xfrm>
            <a:off x="566738" y="1752600"/>
            <a:ext cx="5876925" cy="4267200"/>
          </a:xfrm>
        </p:spPr>
        <p:txBody>
          <a:bodyPr/>
          <a:lstStyle/>
          <a:p>
            <a:r>
              <a:rPr lang="en-AU"/>
              <a:t>Rehabilitation Nursing Role </a:t>
            </a:r>
          </a:p>
          <a:p>
            <a:pPr lvl="1"/>
            <a:r>
              <a:rPr lang="en-AU"/>
              <a:t>Clinician</a:t>
            </a:r>
          </a:p>
          <a:p>
            <a:pPr lvl="1"/>
            <a:r>
              <a:rPr lang="en-AU"/>
              <a:t>Collaborator</a:t>
            </a:r>
          </a:p>
          <a:p>
            <a:pPr lvl="1"/>
            <a:r>
              <a:rPr lang="en-AU"/>
              <a:t>Coach</a:t>
            </a:r>
          </a:p>
          <a:p>
            <a:pPr lvl="1"/>
            <a:r>
              <a:rPr lang="en-AU"/>
              <a:t>Educator</a:t>
            </a:r>
          </a:p>
          <a:p>
            <a:pPr lvl="1"/>
            <a:r>
              <a:rPr lang="en-AU"/>
              <a:t>Advocate</a:t>
            </a:r>
          </a:p>
          <a:p>
            <a:pPr lvl="1"/>
            <a:r>
              <a:rPr lang="en-AU"/>
              <a:t>Researcher</a:t>
            </a:r>
          </a:p>
          <a:p>
            <a:endParaRPr lang="en-AU"/>
          </a:p>
        </p:txBody>
      </p:sp>
      <p:pic>
        <p:nvPicPr>
          <p:cNvPr id="33796" name="Picture 4"/>
          <p:cNvPicPr>
            <a:picLocks noChangeAspect="1" noChangeArrowheads="1"/>
          </p:cNvPicPr>
          <p:nvPr/>
        </p:nvPicPr>
        <p:blipFill>
          <a:blip r:embed="rId2"/>
          <a:srcRect/>
          <a:stretch>
            <a:fillRect/>
          </a:stretch>
        </p:blipFill>
        <p:spPr bwMode="auto">
          <a:xfrm rot="5400000">
            <a:off x="7519987" y="-427037"/>
            <a:ext cx="1196975" cy="2051050"/>
          </a:xfrm>
          <a:prstGeom prst="rect">
            <a:avLst/>
          </a:prstGeom>
          <a:noFill/>
          <a:ln w="9525">
            <a:noFill/>
            <a:miter lim="800000"/>
            <a:headEnd/>
            <a:tailEnd/>
          </a:ln>
          <a:effectLst/>
        </p:spPr>
      </p:pic>
      <p:pic>
        <p:nvPicPr>
          <p:cNvPr id="33797" name="Picture 5"/>
          <p:cNvPicPr>
            <a:picLocks noChangeAspect="1" noChangeArrowheads="1"/>
          </p:cNvPicPr>
          <p:nvPr/>
        </p:nvPicPr>
        <p:blipFill>
          <a:blip r:embed="rId3"/>
          <a:srcRect/>
          <a:stretch>
            <a:fillRect/>
          </a:stretch>
        </p:blipFill>
        <p:spPr bwMode="auto">
          <a:xfrm rot="5400000">
            <a:off x="7614444" y="604044"/>
            <a:ext cx="1008062" cy="2051050"/>
          </a:xfrm>
          <a:prstGeom prst="rect">
            <a:avLst/>
          </a:prstGeom>
          <a:noFill/>
          <a:ln w="9525">
            <a:noFill/>
            <a:miter lim="800000"/>
            <a:headEnd/>
            <a:tailEnd/>
          </a:ln>
          <a:effectLst/>
        </p:spPr>
      </p:pic>
      <p:pic>
        <p:nvPicPr>
          <p:cNvPr id="33798" name="Picture 6"/>
          <p:cNvPicPr>
            <a:picLocks noChangeAspect="1" noChangeArrowheads="1"/>
          </p:cNvPicPr>
          <p:nvPr/>
        </p:nvPicPr>
        <p:blipFill>
          <a:blip r:embed="rId4"/>
          <a:srcRect/>
          <a:stretch>
            <a:fillRect/>
          </a:stretch>
        </p:blipFill>
        <p:spPr bwMode="auto">
          <a:xfrm rot="5400000">
            <a:off x="7506493" y="1647032"/>
            <a:ext cx="1223963" cy="2051050"/>
          </a:xfrm>
          <a:prstGeom prst="rect">
            <a:avLst/>
          </a:prstGeom>
          <a:noFill/>
          <a:ln w="9525">
            <a:noFill/>
            <a:miter lim="800000"/>
            <a:headEnd/>
            <a:tailEnd/>
          </a:ln>
          <a:effectLst/>
        </p:spPr>
      </p:pic>
      <p:pic>
        <p:nvPicPr>
          <p:cNvPr id="33799" name="Picture 7"/>
          <p:cNvPicPr>
            <a:picLocks noChangeAspect="1" noChangeArrowheads="1"/>
          </p:cNvPicPr>
          <p:nvPr/>
        </p:nvPicPr>
        <p:blipFill>
          <a:blip r:embed="rId5"/>
          <a:srcRect/>
          <a:stretch>
            <a:fillRect/>
          </a:stretch>
        </p:blipFill>
        <p:spPr bwMode="auto">
          <a:xfrm rot="5400000">
            <a:off x="7560468" y="2745582"/>
            <a:ext cx="1116013" cy="2051050"/>
          </a:xfrm>
          <a:prstGeom prst="rect">
            <a:avLst/>
          </a:prstGeom>
          <a:noFill/>
          <a:ln w="9525">
            <a:noFill/>
            <a:miter lim="800000"/>
            <a:headEnd/>
            <a:tailEnd/>
          </a:ln>
          <a:effectLst/>
        </p:spPr>
      </p:pic>
      <p:pic>
        <p:nvPicPr>
          <p:cNvPr id="33800" name="Picture 8"/>
          <p:cNvPicPr>
            <a:picLocks noChangeAspect="1" noChangeArrowheads="1"/>
          </p:cNvPicPr>
          <p:nvPr/>
        </p:nvPicPr>
        <p:blipFill>
          <a:blip r:embed="rId6"/>
          <a:srcRect/>
          <a:stretch>
            <a:fillRect/>
          </a:stretch>
        </p:blipFill>
        <p:spPr bwMode="auto">
          <a:xfrm rot="5400000">
            <a:off x="7650162" y="3735388"/>
            <a:ext cx="936625" cy="2051050"/>
          </a:xfrm>
          <a:prstGeom prst="rect">
            <a:avLst/>
          </a:prstGeom>
          <a:noFill/>
          <a:ln w="9525">
            <a:noFill/>
            <a:miter lim="800000"/>
            <a:headEnd/>
            <a:tailEnd/>
          </a:ln>
          <a:effectLst/>
        </p:spPr>
      </p:pic>
      <p:pic>
        <p:nvPicPr>
          <p:cNvPr id="33801" name="Picture 9"/>
          <p:cNvPicPr>
            <a:picLocks noChangeAspect="1" noChangeArrowheads="1"/>
          </p:cNvPicPr>
          <p:nvPr/>
        </p:nvPicPr>
        <p:blipFill>
          <a:blip r:embed="rId7"/>
          <a:srcRect/>
          <a:stretch>
            <a:fillRect/>
          </a:stretch>
        </p:blipFill>
        <p:spPr bwMode="auto">
          <a:xfrm rot="5400000">
            <a:off x="7466013" y="4776787"/>
            <a:ext cx="1303338" cy="2049463"/>
          </a:xfrm>
          <a:prstGeom prst="rect">
            <a:avLst/>
          </a:prstGeom>
          <a:noFill/>
          <a:ln w="9525">
            <a:noFill/>
            <a:miter lim="800000"/>
            <a:headEnd/>
            <a:tailEnd/>
          </a:ln>
          <a:effectLst/>
        </p:spPr>
      </p:pic>
      <p:pic>
        <p:nvPicPr>
          <p:cNvPr id="33802" name="Picture 10"/>
          <p:cNvPicPr>
            <a:picLocks noChangeAspect="1" noChangeArrowheads="1"/>
          </p:cNvPicPr>
          <p:nvPr/>
        </p:nvPicPr>
        <p:blipFill>
          <a:blip r:embed="rId2"/>
          <a:srcRect/>
          <a:stretch>
            <a:fillRect/>
          </a:stretch>
        </p:blipFill>
        <p:spPr bwMode="auto">
          <a:xfrm rot="5400000">
            <a:off x="7519987" y="-427037"/>
            <a:ext cx="1196975" cy="2051050"/>
          </a:xfrm>
          <a:prstGeom prst="rect">
            <a:avLst/>
          </a:prstGeom>
          <a:noFill/>
          <a:ln w="9525">
            <a:noFill/>
            <a:miter lim="800000"/>
            <a:headEnd/>
            <a:tailEnd/>
          </a:ln>
          <a:effectLst/>
        </p:spPr>
      </p:pic>
      <p:pic>
        <p:nvPicPr>
          <p:cNvPr id="33803" name="Picture 11"/>
          <p:cNvPicPr>
            <a:picLocks noChangeAspect="1" noChangeArrowheads="1"/>
          </p:cNvPicPr>
          <p:nvPr/>
        </p:nvPicPr>
        <p:blipFill>
          <a:blip r:embed="rId3"/>
          <a:srcRect/>
          <a:stretch>
            <a:fillRect/>
          </a:stretch>
        </p:blipFill>
        <p:spPr bwMode="auto">
          <a:xfrm rot="5400000">
            <a:off x="7614444" y="604044"/>
            <a:ext cx="1008062" cy="2051050"/>
          </a:xfrm>
          <a:prstGeom prst="rect">
            <a:avLst/>
          </a:prstGeom>
          <a:noFill/>
          <a:ln w="9525">
            <a:noFill/>
            <a:miter lim="800000"/>
            <a:headEnd/>
            <a:tailEnd/>
          </a:ln>
          <a:effectLst/>
        </p:spPr>
      </p:pic>
      <p:pic>
        <p:nvPicPr>
          <p:cNvPr id="33804" name="Picture 12"/>
          <p:cNvPicPr>
            <a:picLocks noChangeAspect="1" noChangeArrowheads="1"/>
          </p:cNvPicPr>
          <p:nvPr/>
        </p:nvPicPr>
        <p:blipFill>
          <a:blip r:embed="rId4"/>
          <a:srcRect/>
          <a:stretch>
            <a:fillRect/>
          </a:stretch>
        </p:blipFill>
        <p:spPr bwMode="auto">
          <a:xfrm rot="5400000">
            <a:off x="7506493" y="1647032"/>
            <a:ext cx="1223963" cy="2051050"/>
          </a:xfrm>
          <a:prstGeom prst="rect">
            <a:avLst/>
          </a:prstGeom>
          <a:noFill/>
          <a:ln w="9525">
            <a:noFill/>
            <a:miter lim="800000"/>
            <a:headEnd/>
            <a:tailEnd/>
          </a:ln>
          <a:effectLst/>
        </p:spPr>
      </p:pic>
      <p:pic>
        <p:nvPicPr>
          <p:cNvPr id="33805" name="Picture 13"/>
          <p:cNvPicPr>
            <a:picLocks noChangeAspect="1" noChangeArrowheads="1"/>
          </p:cNvPicPr>
          <p:nvPr/>
        </p:nvPicPr>
        <p:blipFill>
          <a:blip r:embed="rId2"/>
          <a:srcRect/>
          <a:stretch>
            <a:fillRect/>
          </a:stretch>
        </p:blipFill>
        <p:spPr bwMode="auto">
          <a:xfrm rot="5400000">
            <a:off x="7519987" y="-427037"/>
            <a:ext cx="1196975" cy="2051050"/>
          </a:xfrm>
          <a:prstGeom prst="rect">
            <a:avLst/>
          </a:prstGeom>
          <a:noFill/>
          <a:ln w="9525">
            <a:noFill/>
            <a:miter lim="800000"/>
            <a:headEnd/>
            <a:tailEnd/>
          </a:ln>
          <a:effectLst/>
        </p:spPr>
      </p:pic>
      <p:pic>
        <p:nvPicPr>
          <p:cNvPr id="33806" name="Picture 14"/>
          <p:cNvPicPr>
            <a:picLocks noChangeAspect="1" noChangeArrowheads="1"/>
          </p:cNvPicPr>
          <p:nvPr/>
        </p:nvPicPr>
        <p:blipFill>
          <a:blip r:embed="rId5"/>
          <a:srcRect/>
          <a:stretch>
            <a:fillRect/>
          </a:stretch>
        </p:blipFill>
        <p:spPr bwMode="auto">
          <a:xfrm rot="5400000">
            <a:off x="7560468" y="2745582"/>
            <a:ext cx="1116013" cy="2051050"/>
          </a:xfrm>
          <a:prstGeom prst="rect">
            <a:avLst/>
          </a:prstGeom>
          <a:noFill/>
          <a:ln w="9525">
            <a:noFill/>
            <a:miter lim="800000"/>
            <a:headEnd/>
            <a:tailEnd/>
          </a:ln>
          <a:effectLst/>
        </p:spPr>
      </p:pic>
      <p:pic>
        <p:nvPicPr>
          <p:cNvPr id="33807" name="Picture 15"/>
          <p:cNvPicPr>
            <a:picLocks noChangeAspect="1" noChangeArrowheads="1"/>
          </p:cNvPicPr>
          <p:nvPr/>
        </p:nvPicPr>
        <p:blipFill>
          <a:blip r:embed="rId3"/>
          <a:srcRect/>
          <a:stretch>
            <a:fillRect/>
          </a:stretch>
        </p:blipFill>
        <p:spPr bwMode="auto">
          <a:xfrm rot="5400000">
            <a:off x="7614444" y="604044"/>
            <a:ext cx="1008062" cy="2051050"/>
          </a:xfrm>
          <a:prstGeom prst="rect">
            <a:avLst/>
          </a:prstGeom>
          <a:noFill/>
          <a:ln w="9525">
            <a:noFill/>
            <a:miter lim="800000"/>
            <a:headEnd/>
            <a:tailEnd/>
          </a:ln>
          <a:effectLst/>
        </p:spPr>
      </p:pic>
      <p:pic>
        <p:nvPicPr>
          <p:cNvPr id="33808" name="Picture 16"/>
          <p:cNvPicPr>
            <a:picLocks noChangeAspect="1" noChangeArrowheads="1"/>
          </p:cNvPicPr>
          <p:nvPr/>
        </p:nvPicPr>
        <p:blipFill>
          <a:blip r:embed="rId4"/>
          <a:srcRect/>
          <a:stretch>
            <a:fillRect/>
          </a:stretch>
        </p:blipFill>
        <p:spPr bwMode="auto">
          <a:xfrm rot="5400000">
            <a:off x="7506493" y="1647032"/>
            <a:ext cx="1223963" cy="2051050"/>
          </a:xfrm>
          <a:prstGeom prst="rect">
            <a:avLst/>
          </a:prstGeom>
          <a:noFill/>
          <a:ln w="9525">
            <a:noFill/>
            <a:miter lim="800000"/>
            <a:headEnd/>
            <a:tailEnd/>
          </a:ln>
          <a:effectLst/>
        </p:spPr>
      </p:pic>
      <p:pic>
        <p:nvPicPr>
          <p:cNvPr id="33809" name="Picture 17"/>
          <p:cNvPicPr>
            <a:picLocks noChangeAspect="1" noChangeArrowheads="1"/>
          </p:cNvPicPr>
          <p:nvPr/>
        </p:nvPicPr>
        <p:blipFill>
          <a:blip r:embed="rId2"/>
          <a:srcRect/>
          <a:stretch>
            <a:fillRect/>
          </a:stretch>
        </p:blipFill>
        <p:spPr bwMode="auto">
          <a:xfrm rot="5400000">
            <a:off x="7519987" y="-427037"/>
            <a:ext cx="1196975" cy="2051050"/>
          </a:xfrm>
          <a:prstGeom prst="rect">
            <a:avLst/>
          </a:prstGeom>
          <a:noFill/>
          <a:ln w="9525">
            <a:noFill/>
            <a:miter lim="800000"/>
            <a:headEnd/>
            <a:tailEnd/>
          </a:ln>
          <a:effectLst/>
        </p:spPr>
      </p:pic>
      <p:grpSp>
        <p:nvGrpSpPr>
          <p:cNvPr id="33816" name="Group 24"/>
          <p:cNvGrpSpPr>
            <a:grpSpLocks/>
          </p:cNvGrpSpPr>
          <p:nvPr/>
        </p:nvGrpSpPr>
        <p:grpSpPr bwMode="auto">
          <a:xfrm>
            <a:off x="7092950" y="404813"/>
            <a:ext cx="2051050" cy="6453187"/>
            <a:chOff x="4468" y="0"/>
            <a:chExt cx="1292" cy="4065"/>
          </a:xfrm>
        </p:grpSpPr>
        <p:pic>
          <p:nvPicPr>
            <p:cNvPr id="33810" name="Picture 18"/>
            <p:cNvPicPr>
              <a:picLocks noChangeAspect="1" noChangeArrowheads="1"/>
            </p:cNvPicPr>
            <p:nvPr/>
          </p:nvPicPr>
          <p:blipFill>
            <a:blip r:embed="rId6"/>
            <a:srcRect/>
            <a:stretch>
              <a:fillRect/>
            </a:stretch>
          </p:blipFill>
          <p:spPr bwMode="auto">
            <a:xfrm rot="5400000">
              <a:off x="4819" y="2353"/>
              <a:ext cx="590" cy="1292"/>
            </a:xfrm>
            <a:prstGeom prst="rect">
              <a:avLst/>
            </a:prstGeom>
            <a:noFill/>
            <a:ln w="9525">
              <a:noFill/>
              <a:miter lim="800000"/>
              <a:headEnd/>
              <a:tailEnd/>
            </a:ln>
            <a:effectLst/>
          </p:spPr>
        </p:pic>
        <p:pic>
          <p:nvPicPr>
            <p:cNvPr id="33811" name="Picture 19"/>
            <p:cNvPicPr>
              <a:picLocks noChangeAspect="1" noChangeArrowheads="1"/>
            </p:cNvPicPr>
            <p:nvPr/>
          </p:nvPicPr>
          <p:blipFill>
            <a:blip r:embed="rId7"/>
            <a:srcRect/>
            <a:stretch>
              <a:fillRect/>
            </a:stretch>
          </p:blipFill>
          <p:spPr bwMode="auto">
            <a:xfrm rot="5400000">
              <a:off x="4703" y="3009"/>
              <a:ext cx="821" cy="1291"/>
            </a:xfrm>
            <a:prstGeom prst="rect">
              <a:avLst/>
            </a:prstGeom>
            <a:noFill/>
            <a:ln w="9525">
              <a:noFill/>
              <a:miter lim="800000"/>
              <a:headEnd/>
              <a:tailEnd/>
            </a:ln>
            <a:effectLst/>
          </p:spPr>
        </p:pic>
        <p:pic>
          <p:nvPicPr>
            <p:cNvPr id="33812" name="Picture 20"/>
            <p:cNvPicPr>
              <a:picLocks noChangeAspect="1" noChangeArrowheads="1"/>
            </p:cNvPicPr>
            <p:nvPr/>
          </p:nvPicPr>
          <p:blipFill>
            <a:blip r:embed="rId5"/>
            <a:srcRect/>
            <a:stretch>
              <a:fillRect/>
            </a:stretch>
          </p:blipFill>
          <p:spPr bwMode="auto">
            <a:xfrm rot="5400000">
              <a:off x="4762" y="1730"/>
              <a:ext cx="703" cy="1292"/>
            </a:xfrm>
            <a:prstGeom prst="rect">
              <a:avLst/>
            </a:prstGeom>
            <a:noFill/>
            <a:ln w="9525">
              <a:noFill/>
              <a:miter lim="800000"/>
              <a:headEnd/>
              <a:tailEnd/>
            </a:ln>
            <a:effectLst/>
          </p:spPr>
        </p:pic>
        <p:pic>
          <p:nvPicPr>
            <p:cNvPr id="33813" name="Picture 21"/>
            <p:cNvPicPr>
              <a:picLocks noChangeAspect="1" noChangeArrowheads="1"/>
            </p:cNvPicPr>
            <p:nvPr/>
          </p:nvPicPr>
          <p:blipFill>
            <a:blip r:embed="rId3"/>
            <a:srcRect/>
            <a:stretch>
              <a:fillRect/>
            </a:stretch>
          </p:blipFill>
          <p:spPr bwMode="auto">
            <a:xfrm rot="5400000">
              <a:off x="4796" y="381"/>
              <a:ext cx="635" cy="1292"/>
            </a:xfrm>
            <a:prstGeom prst="rect">
              <a:avLst/>
            </a:prstGeom>
            <a:noFill/>
            <a:ln w="9525">
              <a:noFill/>
              <a:miter lim="800000"/>
              <a:headEnd/>
              <a:tailEnd/>
            </a:ln>
            <a:effectLst/>
          </p:spPr>
        </p:pic>
        <p:pic>
          <p:nvPicPr>
            <p:cNvPr id="33814" name="Picture 22"/>
            <p:cNvPicPr>
              <a:picLocks noChangeAspect="1" noChangeArrowheads="1"/>
            </p:cNvPicPr>
            <p:nvPr/>
          </p:nvPicPr>
          <p:blipFill>
            <a:blip r:embed="rId4"/>
            <a:srcRect/>
            <a:stretch>
              <a:fillRect/>
            </a:stretch>
          </p:blipFill>
          <p:spPr bwMode="auto">
            <a:xfrm rot="5400000">
              <a:off x="4728" y="1038"/>
              <a:ext cx="771" cy="1292"/>
            </a:xfrm>
            <a:prstGeom prst="rect">
              <a:avLst/>
            </a:prstGeom>
            <a:noFill/>
            <a:ln w="9525">
              <a:noFill/>
              <a:miter lim="800000"/>
              <a:headEnd/>
              <a:tailEnd/>
            </a:ln>
            <a:effectLst/>
          </p:spPr>
        </p:pic>
        <p:pic>
          <p:nvPicPr>
            <p:cNvPr id="33815" name="Picture 23"/>
            <p:cNvPicPr>
              <a:picLocks noChangeAspect="1" noChangeArrowheads="1"/>
            </p:cNvPicPr>
            <p:nvPr/>
          </p:nvPicPr>
          <p:blipFill>
            <a:blip r:embed="rId2"/>
            <a:srcRect/>
            <a:stretch>
              <a:fillRect/>
            </a:stretch>
          </p:blipFill>
          <p:spPr bwMode="auto">
            <a:xfrm rot="5400000">
              <a:off x="4737" y="-269"/>
              <a:ext cx="754" cy="1292"/>
            </a:xfrm>
            <a:prstGeom prst="rect">
              <a:avLst/>
            </a:prstGeom>
            <a:noFill/>
            <a:ln w="9525">
              <a:noFill/>
              <a:miter lim="800000"/>
              <a:headEnd/>
              <a:tailEnd/>
            </a:ln>
            <a:effectLst/>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p>
        </p:txBody>
      </p:sp>
      <p:sp>
        <p:nvSpPr>
          <p:cNvPr id="32771" name="Rectangle 3"/>
          <p:cNvSpPr>
            <a:spLocks noGrp="1" noChangeArrowheads="1"/>
          </p:cNvSpPr>
          <p:nvPr>
            <p:ph type="body" idx="1"/>
          </p:nvPr>
        </p:nvSpPr>
        <p:spPr/>
        <p:txBody>
          <a:bodyPr/>
          <a:lstStyle/>
          <a:p>
            <a:endParaRPr lang="en-US"/>
          </a:p>
        </p:txBody>
      </p:sp>
      <p:pic>
        <p:nvPicPr>
          <p:cNvPr id="32773" name="Picture 5"/>
          <p:cNvPicPr>
            <a:picLocks noChangeAspect="1" noChangeArrowheads="1"/>
          </p:cNvPicPr>
          <p:nvPr/>
        </p:nvPicPr>
        <p:blipFill>
          <a:blip r:embed="rId2"/>
          <a:srcRect/>
          <a:stretch>
            <a:fillRect/>
          </a:stretch>
        </p:blipFill>
        <p:spPr bwMode="auto">
          <a:xfrm rot="5400000">
            <a:off x="1633537" y="-1228724"/>
            <a:ext cx="5876925" cy="9144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850" y="260350"/>
            <a:ext cx="8229600" cy="1143000"/>
          </a:xfrm>
        </p:spPr>
        <p:txBody>
          <a:bodyPr/>
          <a:lstStyle/>
          <a:p>
            <a:pPr algn="ctr"/>
            <a:r>
              <a:rPr lang="en-US" altLang="en-US">
                <a:solidFill>
                  <a:schemeClr val="tx1"/>
                </a:solidFill>
                <a:effectLst>
                  <a:outerShdw blurRad="38100" dist="38100" dir="2700000" algn="tl">
                    <a:srgbClr val="C0C0C0"/>
                  </a:outerShdw>
                </a:effectLst>
              </a:rPr>
              <a:t>Faktanya</a:t>
            </a:r>
            <a:endParaRPr lang="en-US">
              <a:solidFill>
                <a:schemeClr val="tx1"/>
              </a:solidFill>
              <a:effectLst>
                <a:outerShdw blurRad="38100" dist="38100" dir="2700000" algn="tl">
                  <a:srgbClr val="C0C0C0"/>
                </a:outerShdw>
              </a:effectLst>
            </a:endParaRPr>
          </a:p>
        </p:txBody>
      </p:sp>
      <p:sp>
        <p:nvSpPr>
          <p:cNvPr id="39939" name="Rectangle 3"/>
          <p:cNvSpPr>
            <a:spLocks noGrp="1" noChangeArrowheads="1"/>
          </p:cNvSpPr>
          <p:nvPr>
            <p:ph type="body" sz="half" idx="1"/>
          </p:nvPr>
        </p:nvSpPr>
        <p:spPr>
          <a:xfrm>
            <a:off x="323850" y="1773238"/>
            <a:ext cx="5256213" cy="4267200"/>
          </a:xfrm>
        </p:spPr>
        <p:txBody>
          <a:bodyPr/>
          <a:lstStyle/>
          <a:p>
            <a:r>
              <a:rPr lang="en-US" sz="2400"/>
              <a:t>Penyebab utama ketdkmampuan/ keterbatasan fisik pd usia dewasa /lansia </a:t>
            </a:r>
          </a:p>
          <a:p>
            <a:r>
              <a:rPr lang="en-US" sz="2400"/>
              <a:t>Bbrp jenis stroke dpt dicegah</a:t>
            </a:r>
          </a:p>
          <a:p>
            <a:r>
              <a:rPr lang="en-US" sz="2400"/>
              <a:t>Setiap 45 detik, tdp individu dg stroke</a:t>
            </a:r>
          </a:p>
          <a:p>
            <a:r>
              <a:rPr lang="en-US" sz="2400"/>
              <a:t>Wanita 2x &gt;&gt; meninggal o/k stroke setiap thn d.p kanker payudara</a:t>
            </a:r>
            <a:endParaRPr lang="en-US" sz="2200"/>
          </a:p>
        </p:txBody>
      </p:sp>
      <p:pic>
        <p:nvPicPr>
          <p:cNvPr id="39942" name="Picture 6" descr="geriatric smokerpic05705"/>
          <p:cNvPicPr>
            <a:picLocks noGrp="1" noChangeAspect="1" noChangeArrowheads="1"/>
          </p:cNvPicPr>
          <p:nvPr>
            <p:ph sz="half" idx="2"/>
          </p:nvPr>
        </p:nvPicPr>
        <p:blipFill>
          <a:blip r:embed="rId2"/>
          <a:srcRect/>
          <a:stretch>
            <a:fillRect/>
          </a:stretch>
        </p:blipFill>
        <p:spPr>
          <a:xfrm>
            <a:off x="5651500" y="1524000"/>
            <a:ext cx="3263900" cy="4114800"/>
          </a:xfrm>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AU" b="1">
                <a:solidFill>
                  <a:srgbClr val="FFFF00"/>
                </a:solidFill>
              </a:rPr>
              <a:t>Klasifikasi Lansia</a:t>
            </a:r>
          </a:p>
        </p:txBody>
      </p:sp>
      <p:sp>
        <p:nvSpPr>
          <p:cNvPr id="58371" name="Rectangle 3"/>
          <p:cNvSpPr>
            <a:spLocks noGrp="1" noChangeArrowheads="1"/>
          </p:cNvSpPr>
          <p:nvPr>
            <p:ph type="body" idx="1"/>
          </p:nvPr>
        </p:nvSpPr>
        <p:spPr/>
        <p:txBody>
          <a:bodyPr/>
          <a:lstStyle/>
          <a:p>
            <a:r>
              <a:rPr lang="en-AU" sz="2800"/>
              <a:t>Kebijakan operasional Departemen Sosial:</a:t>
            </a:r>
          </a:p>
          <a:p>
            <a:pPr lvl="1"/>
            <a:r>
              <a:rPr lang="en-AU"/>
              <a:t>usia 60 tahun keatas baik yang potensial maupun yang tidak potensial. </a:t>
            </a:r>
          </a:p>
          <a:p>
            <a:pPr lvl="1">
              <a:buFontTx/>
              <a:buNone/>
            </a:pPr>
            <a:endParaRPr lang="en-AU"/>
          </a:p>
          <a:p>
            <a:r>
              <a:rPr lang="en-AU" sz="2800"/>
              <a:t>WHO berdasarkan tingkatan usia:</a:t>
            </a:r>
          </a:p>
          <a:p>
            <a:pPr lvl="1"/>
            <a:r>
              <a:rPr lang="en-AU"/>
              <a:t>Lansia awal (early old): 60-74 tahun</a:t>
            </a:r>
          </a:p>
          <a:p>
            <a:pPr lvl="1"/>
            <a:r>
              <a:rPr lang="en-AU"/>
              <a:t>Lansia tua/middle (Old): antara 75-90 tahun, </a:t>
            </a:r>
          </a:p>
          <a:p>
            <a:pPr lvl="1"/>
            <a:r>
              <a:rPr lang="en-AU"/>
              <a:t>Lansia sangat tua (Very old): diatas 90 tahun.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en-US"/>
          </a:p>
        </p:txBody>
      </p:sp>
      <p:sp>
        <p:nvSpPr>
          <p:cNvPr id="66563" name="Rectangle 3"/>
          <p:cNvSpPr>
            <a:spLocks noGrp="1" noChangeArrowheads="1"/>
          </p:cNvSpPr>
          <p:nvPr>
            <p:ph type="body" idx="1"/>
          </p:nvPr>
        </p:nvSpPr>
        <p:spPr/>
        <p:txBody>
          <a:bodyPr/>
          <a:lstStyle/>
          <a:p>
            <a:endParaRPr lang="en-US"/>
          </a:p>
        </p:txBody>
      </p:sp>
      <p:pic>
        <p:nvPicPr>
          <p:cNvPr id="66564" name="Picture 4"/>
          <p:cNvPicPr>
            <a:picLocks noChangeAspect="1" noChangeArrowheads="1"/>
          </p:cNvPicPr>
          <p:nvPr/>
        </p:nvPicPr>
        <p:blipFill>
          <a:blip r:embed="rId2"/>
          <a:srcRect/>
          <a:stretch>
            <a:fillRect/>
          </a:stretch>
        </p:blipFill>
        <p:spPr bwMode="auto">
          <a:xfrm>
            <a:off x="0" y="209550"/>
            <a:ext cx="9144000" cy="6243638"/>
          </a:xfrm>
          <a:prstGeom prst="rect">
            <a:avLst/>
          </a:prstGeom>
          <a:noFill/>
          <a:ln w="9525">
            <a:noFill/>
            <a:miter lim="800000"/>
            <a:headEnd/>
            <a:tailEnd/>
          </a:ln>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n-US"/>
          </a:p>
        </p:txBody>
      </p:sp>
      <p:sp>
        <p:nvSpPr>
          <p:cNvPr id="67587" name="Rectangle 3"/>
          <p:cNvSpPr>
            <a:spLocks noGrp="1" noChangeArrowheads="1"/>
          </p:cNvSpPr>
          <p:nvPr>
            <p:ph type="body" idx="1"/>
          </p:nvPr>
        </p:nvSpPr>
        <p:spPr/>
        <p:txBody>
          <a:bodyPr/>
          <a:lstStyle/>
          <a:p>
            <a:endParaRPr lang="en-US"/>
          </a:p>
        </p:txBody>
      </p:sp>
      <p:pic>
        <p:nvPicPr>
          <p:cNvPr id="67588" name="Picture 4"/>
          <p:cNvPicPr>
            <a:picLocks noChangeAspect="1" noChangeArrowheads="1"/>
          </p:cNvPicPr>
          <p:nvPr/>
        </p:nvPicPr>
        <p:blipFill>
          <a:blip r:embed="rId2"/>
          <a:srcRect/>
          <a:stretch>
            <a:fillRect/>
          </a:stretch>
        </p:blipFill>
        <p:spPr bwMode="auto">
          <a:xfrm>
            <a:off x="179388" y="0"/>
            <a:ext cx="8736012" cy="6597650"/>
          </a:xfrm>
          <a:prstGeom prst="rect">
            <a:avLst/>
          </a:prstGeom>
          <a:noFill/>
          <a:ln w="9525">
            <a:noFill/>
            <a:miter lim="800000"/>
            <a:headEnd/>
            <a:tailEnd/>
          </a:ln>
          <a:effectLst/>
        </p:spPr>
      </p:pic>
    </p:spTree>
  </p:cSld>
  <p:clrMapOvr>
    <a:masterClrMapping/>
  </p:clrMapOvr>
  <p:transition/>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10">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ixel">
  <a:themeElements>
    <a:clrScheme name="Pixel 13">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1">
      <a:dk1>
        <a:srgbClr val="000000"/>
      </a:dk1>
      <a:lt1>
        <a:srgbClr val="FFFFFF"/>
      </a:lt1>
      <a:dk2>
        <a:srgbClr val="775F55"/>
      </a:dk2>
      <a:lt2>
        <a:srgbClr val="EBDDC3"/>
      </a:lt2>
      <a:accent1>
        <a:srgbClr val="94B6D2"/>
      </a:accent1>
      <a:accent2>
        <a:srgbClr val="DD8047"/>
      </a:accent2>
      <a:accent3>
        <a:srgbClr val="FFFFFF"/>
      </a:accent3>
      <a:accent4>
        <a:srgbClr val="000000"/>
      </a:accent4>
      <a:accent5>
        <a:srgbClr val="C8D7E5"/>
      </a:accent5>
      <a:accent6>
        <a:srgbClr val="C8733F"/>
      </a:accent6>
      <a:hlink>
        <a:srgbClr val="F7B615"/>
      </a:hlink>
      <a:folHlink>
        <a:srgbClr val="704404"/>
      </a:folHlink>
    </a:clrScheme>
    <a:fontScheme name="Median">
      <a:majorFont>
        <a:latin typeface="Tw Cen MT"/>
        <a:ea typeface=""/>
        <a:cs typeface="Arial"/>
      </a:majorFont>
      <a:minorFont>
        <a:latin typeface="Tw Cen M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Median 1">
        <a:dk1>
          <a:srgbClr val="000000"/>
        </a:dk1>
        <a:lt1>
          <a:srgbClr val="FFFFFF"/>
        </a:lt1>
        <a:dk2>
          <a:srgbClr val="775F55"/>
        </a:dk2>
        <a:lt2>
          <a:srgbClr val="EBDDC3"/>
        </a:lt2>
        <a:accent1>
          <a:srgbClr val="94B6D2"/>
        </a:accent1>
        <a:accent2>
          <a:srgbClr val="DD8047"/>
        </a:accent2>
        <a:accent3>
          <a:srgbClr val="FFFFFF"/>
        </a:accent3>
        <a:accent4>
          <a:srgbClr val="000000"/>
        </a:accent4>
        <a:accent5>
          <a:srgbClr val="C8D7E5"/>
        </a:accent5>
        <a:accent6>
          <a:srgbClr val="C8733F"/>
        </a:accent6>
        <a:hlink>
          <a:srgbClr val="F7B615"/>
        </a:hlink>
        <a:folHlink>
          <a:srgbClr val="704404"/>
        </a:folHlink>
      </a:clrScheme>
      <a:clrMap bg1="lt1" tx1="dk1" bg2="lt2" tx2="dk2" accent1="accent1" accent2="accent2" accent3="accent3" accent4="accent4" accent5="accent5" accent6="accent6" hlink="hlink" folHlink="folHlink"/>
    </a:extraClrScheme>
    <a:extraClrScheme>
      <a:clrScheme name="Median 2">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Median">
  <a:themeElements>
    <a:clrScheme name="8_Median 1">
      <a:dk1>
        <a:srgbClr val="000000"/>
      </a:dk1>
      <a:lt1>
        <a:srgbClr val="FFFFFF"/>
      </a:lt1>
      <a:dk2>
        <a:srgbClr val="775F55"/>
      </a:dk2>
      <a:lt2>
        <a:srgbClr val="EBDDC3"/>
      </a:lt2>
      <a:accent1>
        <a:srgbClr val="94B6D2"/>
      </a:accent1>
      <a:accent2>
        <a:srgbClr val="DD8047"/>
      </a:accent2>
      <a:accent3>
        <a:srgbClr val="FFFFFF"/>
      </a:accent3>
      <a:accent4>
        <a:srgbClr val="000000"/>
      </a:accent4>
      <a:accent5>
        <a:srgbClr val="C8D7E5"/>
      </a:accent5>
      <a:accent6>
        <a:srgbClr val="C8733F"/>
      </a:accent6>
      <a:hlink>
        <a:srgbClr val="F7B615"/>
      </a:hlink>
      <a:folHlink>
        <a:srgbClr val="704404"/>
      </a:folHlink>
    </a:clrScheme>
    <a:fontScheme name="8_Median">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8_Median 1">
        <a:dk1>
          <a:srgbClr val="000000"/>
        </a:dk1>
        <a:lt1>
          <a:srgbClr val="FFFFFF"/>
        </a:lt1>
        <a:dk2>
          <a:srgbClr val="775F55"/>
        </a:dk2>
        <a:lt2>
          <a:srgbClr val="EBDDC3"/>
        </a:lt2>
        <a:accent1>
          <a:srgbClr val="94B6D2"/>
        </a:accent1>
        <a:accent2>
          <a:srgbClr val="DD8047"/>
        </a:accent2>
        <a:accent3>
          <a:srgbClr val="FFFFFF"/>
        </a:accent3>
        <a:accent4>
          <a:srgbClr val="000000"/>
        </a:accent4>
        <a:accent5>
          <a:srgbClr val="C8D7E5"/>
        </a:accent5>
        <a:accent6>
          <a:srgbClr val="C8733F"/>
        </a:accent6>
        <a:hlink>
          <a:srgbClr val="F7B615"/>
        </a:hlink>
        <a:folHlink>
          <a:srgbClr val="704404"/>
        </a:folHlink>
      </a:clrScheme>
      <a:clrMap bg1="lt1" tx1="dk1" bg2="lt2" tx2="dk2" accent1="accent1" accent2="accent2" accent3="accent3" accent4="accent4" accent5="accent5" accent6="accent6" hlink="hlink" folHlink="folHlink"/>
    </a:extraClrScheme>
    <a:extraClrScheme>
      <a:clrScheme name="8_Median 2">
        <a:dk1>
          <a:srgbClr val="000000"/>
        </a:dk1>
        <a:lt1>
          <a:srgbClr val="66FFFF"/>
        </a:lt1>
        <a:dk2>
          <a:srgbClr val="000000"/>
        </a:dk2>
        <a:lt2>
          <a:srgbClr val="00007D"/>
        </a:lt2>
        <a:accent1>
          <a:srgbClr val="9999FF"/>
        </a:accent1>
        <a:accent2>
          <a:srgbClr val="9999CC"/>
        </a:accent2>
        <a:accent3>
          <a:srgbClr val="B8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1625</TotalTime>
  <Words>2053</Words>
  <Application>Microsoft Office PowerPoint</Application>
  <PresentationFormat>On-screen Show (4:3)</PresentationFormat>
  <Paragraphs>403</Paragraphs>
  <Slides>53</Slides>
  <Notes>28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53</vt:i4>
      </vt:variant>
    </vt:vector>
  </HeadingPairs>
  <TitlesOfParts>
    <vt:vector size="70" baseType="lpstr">
      <vt:lpstr>Arial</vt:lpstr>
      <vt:lpstr>Arial Black</vt:lpstr>
      <vt:lpstr>Comic Sans MS</vt:lpstr>
      <vt:lpstr>Symbol</vt:lpstr>
      <vt:lpstr>Tahoma</vt:lpstr>
      <vt:lpstr>Times New Roman</vt:lpstr>
      <vt:lpstr>Tw Cen MT</vt:lpstr>
      <vt:lpstr>Verdana</vt:lpstr>
      <vt:lpstr>Wingdings</vt:lpstr>
      <vt:lpstr>Wingdings 2</vt:lpstr>
      <vt:lpstr>Profile</vt:lpstr>
      <vt:lpstr>Slit</vt:lpstr>
      <vt:lpstr>1_Slit</vt:lpstr>
      <vt:lpstr>Default Design</vt:lpstr>
      <vt:lpstr>Pixel</vt:lpstr>
      <vt:lpstr>Median</vt:lpstr>
      <vt:lpstr>8_Median</vt:lpstr>
      <vt:lpstr>PowerPoint Presentation</vt:lpstr>
      <vt:lpstr>PowerPoint Presentation</vt:lpstr>
      <vt:lpstr>PowerPoint Presentation</vt:lpstr>
      <vt:lpstr>Intracranial Pressure (ICP)/Tekanan Intra Kranial (TIK)</vt:lpstr>
      <vt:lpstr>Stroke </vt:lpstr>
      <vt:lpstr>Faktanya</vt:lpstr>
      <vt:lpstr>Klasifikasi Lansia</vt:lpstr>
      <vt:lpstr>PowerPoint Presentation</vt:lpstr>
      <vt:lpstr>PowerPoint Presentation</vt:lpstr>
      <vt:lpstr>TIME is brain</vt:lpstr>
      <vt:lpstr>PowerPoint Presentation</vt:lpstr>
      <vt:lpstr>PowerPoint Presentation</vt:lpstr>
      <vt:lpstr>Cerebrovascular Disease: Pathogenesis</vt:lpstr>
      <vt:lpstr>CVA</vt:lpstr>
      <vt:lpstr>PowerPoint Presentation</vt:lpstr>
      <vt:lpstr>Ischemic: Thrombotic Stroke</vt:lpstr>
      <vt:lpstr>Ischemic: Embolic Stroke</vt:lpstr>
      <vt:lpstr>TIA: Transient Ischemic Attack</vt:lpstr>
      <vt:lpstr> Hemorrhagic  Stroke </vt:lpstr>
      <vt:lpstr>Tanda dan Gejala Stroke</vt:lpstr>
      <vt:lpstr>PowerPoint Presentation</vt:lpstr>
      <vt:lpstr>PowerPoint Presentation</vt:lpstr>
      <vt:lpstr>PowerPoint Presentation</vt:lpstr>
      <vt:lpstr>2. Glasgow Coma Scale</vt:lpstr>
      <vt:lpstr>PowerPoint Presentation</vt:lpstr>
      <vt:lpstr>PowerPoint Presentation</vt:lpstr>
      <vt:lpstr>CVA</vt:lpstr>
      <vt:lpstr>Nursing care in CVA</vt:lpstr>
      <vt:lpstr>CVA</vt:lpstr>
      <vt:lpstr>Management </vt:lpstr>
      <vt:lpstr>PowerPoint Presentation</vt:lpstr>
      <vt:lpstr>PowerPoint Presentation</vt:lpstr>
      <vt:lpstr>PowerPoint Presentation</vt:lpstr>
      <vt:lpstr>Impaired Swallowing</vt:lpstr>
      <vt:lpstr>Cognitive Changes </vt:lpstr>
      <vt:lpstr>Motor Deficits</vt:lpstr>
      <vt:lpstr>Motor Deficit Cont.</vt:lpstr>
      <vt:lpstr>Assessment and Management Sensory Changes</vt:lpstr>
      <vt:lpstr>Sensory Changes Cont. - Visual Deficits: Hemianopsia </vt:lpstr>
      <vt:lpstr>Visual Deficits:  Hemianopsia Cont.</vt:lpstr>
      <vt:lpstr>Impaired Communication</vt:lpstr>
      <vt:lpstr>Altered Elimination</vt:lpstr>
      <vt:lpstr>Assessment and Management: Psychosocial</vt:lpstr>
      <vt:lpstr>Treatment Cont: Surgical Therapy</vt:lpstr>
      <vt:lpstr>Surgical Removal: Hematoma</vt:lpstr>
      <vt:lpstr>Pengobatan u/ Ischemic Stroke</vt:lpstr>
      <vt:lpstr>Pengobatan u/ Hemorrhagic Stroke</vt:lpstr>
      <vt:lpstr>Perawatan di Rumah Sakit</vt:lpstr>
      <vt:lpstr>Rehabilitasi klien dengan stroke</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eno</dc:creator>
  <cp:lastModifiedBy>Angernani Trias Wulandari</cp:lastModifiedBy>
  <cp:revision>168</cp:revision>
  <dcterms:created xsi:type="dcterms:W3CDTF">2009-12-02T17:24:58Z</dcterms:created>
  <dcterms:modified xsi:type="dcterms:W3CDTF">2023-09-27T01:23:06Z</dcterms:modified>
</cp:coreProperties>
</file>