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10"/>
  </p:normalViewPr>
  <p:slideViewPr>
    <p:cSldViewPr snapToGrid="0" snapToObjects="1">
      <p:cViewPr>
        <p:scale>
          <a:sx n="71" d="100"/>
          <a:sy n="71" d="100"/>
        </p:scale>
        <p:origin x="258" y="2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3046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dirty="0"/>
              <a:t>(</a:t>
            </a:r>
            <a:r>
              <a:rPr lang="en-ID" dirty="0" err="1"/>
              <a:t>Hemoglobin</a:t>
            </a:r>
            <a:r>
              <a:rPr lang="en-ID" dirty="0"/>
              <a:t> A1c) </a:t>
            </a:r>
            <a:r>
              <a:rPr lang="en-ID" dirty="0" err="1"/>
              <a:t>adalah</a:t>
            </a:r>
            <a:r>
              <a:rPr lang="en-ID" dirty="0"/>
              <a:t> parameter yang </a:t>
            </a:r>
            <a:r>
              <a:rPr lang="en-ID" dirty="0" err="1"/>
              <a:t>digunakan</a:t>
            </a:r>
            <a:r>
              <a:rPr lang="en-ID" dirty="0"/>
              <a:t> </a:t>
            </a:r>
            <a:r>
              <a:rPr lang="en-ID" dirty="0" err="1"/>
              <a:t>untuk</a:t>
            </a:r>
            <a:r>
              <a:rPr lang="en-ID" dirty="0"/>
              <a:t> </a:t>
            </a:r>
            <a:r>
              <a:rPr lang="en-ID" dirty="0" err="1"/>
              <a:t>menilai</a:t>
            </a:r>
            <a:r>
              <a:rPr lang="en-ID" dirty="0"/>
              <a:t> </a:t>
            </a:r>
            <a:r>
              <a:rPr lang="en-ID" dirty="0" err="1"/>
              <a:t>kadar</a:t>
            </a:r>
            <a:r>
              <a:rPr lang="en-ID" dirty="0"/>
              <a:t> gula </a:t>
            </a:r>
            <a:r>
              <a:rPr lang="en-ID" dirty="0" err="1"/>
              <a:t>darah</a:t>
            </a:r>
            <a:r>
              <a:rPr lang="en-ID" dirty="0"/>
              <a:t> rata-rata </a:t>
            </a:r>
            <a:r>
              <a:rPr lang="en-ID" dirty="0" err="1"/>
              <a:t>dalam</a:t>
            </a:r>
            <a:r>
              <a:rPr lang="en-ID" dirty="0"/>
              <a:t> 2-3 </a:t>
            </a:r>
            <a:r>
              <a:rPr lang="en-ID" dirty="0" err="1"/>
              <a:t>bulan</a:t>
            </a:r>
            <a:r>
              <a:rPr lang="en-ID" dirty="0"/>
              <a:t> </a:t>
            </a:r>
            <a:r>
              <a:rPr lang="en-ID" dirty="0" err="1"/>
              <a:t>terakhir</a:t>
            </a:r>
            <a:r>
              <a:rPr lang="en-ID" dirty="0"/>
              <a: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37724" y="2034028"/>
            <a:ext cx="7468553" cy="1408033"/>
          </a:xfrm>
          <a:prstGeom prst="rect">
            <a:avLst/>
          </a:prstGeom>
          <a:noFill/>
          <a:ln/>
        </p:spPr>
        <p:txBody>
          <a:bodyPr wrap="square" lIns="0" tIns="0" rIns="0" bIns="0" rtlCol="0" anchor="t"/>
          <a:lstStyle/>
          <a:p>
            <a:pPr marL="0" indent="0" algn="ctr">
              <a:lnSpc>
                <a:spcPts val="5500"/>
              </a:lnSpc>
              <a:buNone/>
            </a:pPr>
            <a:r>
              <a:rPr lang="en-US" sz="4400" b="1" kern="0" spc="-89" dirty="0">
                <a:solidFill>
                  <a:schemeClr val="accent6">
                    <a:lumMod val="75000"/>
                  </a:schemeClr>
                </a:solidFill>
                <a:latin typeface="Source Serif Pro Semi Bold" pitchFamily="34" charset="0"/>
                <a:ea typeface="Source Serif Pro Semi Bold" pitchFamily="34" charset="-122"/>
                <a:cs typeface="Source Serif Pro Semi Bold" pitchFamily="34" charset="-120"/>
              </a:rPr>
              <a:t>PEMERIKSAAN UMUM DALAM PRAKTIK KEBIDANAN II</a:t>
            </a:r>
            <a:endParaRPr lang="en-US" sz="4400" b="1" dirty="0">
              <a:solidFill>
                <a:schemeClr val="accent6">
                  <a:lumMod val="75000"/>
                </a:schemeClr>
              </a:solidFill>
            </a:endParaRPr>
          </a:p>
        </p:txBody>
      </p:sp>
      <p:sp>
        <p:nvSpPr>
          <p:cNvPr id="5" name="Shape 2"/>
          <p:cNvSpPr/>
          <p:nvPr/>
        </p:nvSpPr>
        <p:spPr>
          <a:xfrm>
            <a:off x="837724" y="6090404"/>
            <a:ext cx="382905" cy="382905"/>
          </a:xfrm>
          <a:prstGeom prst="roundRect">
            <a:avLst>
              <a:gd name="adj" fmla="val 23878209"/>
            </a:avLst>
          </a:prstGeom>
          <a:noFill/>
          <a:ln w="7620">
            <a:solidFill>
              <a:srgbClr val="FFFFFF"/>
            </a:solidFill>
            <a:prstDash val="solid"/>
          </a:ln>
        </p:spPr>
      </p:sp>
      <p:sp>
        <p:nvSpPr>
          <p:cNvPr id="7" name="Text 3"/>
          <p:cNvSpPr/>
          <p:nvPr/>
        </p:nvSpPr>
        <p:spPr>
          <a:xfrm>
            <a:off x="6483787" y="7269334"/>
            <a:ext cx="2932867" cy="798902"/>
          </a:xfrm>
          <a:prstGeom prst="rect">
            <a:avLst/>
          </a:prstGeom>
          <a:noFill/>
          <a:ln/>
        </p:spPr>
        <p:txBody>
          <a:bodyPr wrap="none" lIns="0" tIns="0" rIns="0" bIns="0" rtlCol="0" anchor="t"/>
          <a:lstStyle/>
          <a:p>
            <a:pPr marL="0" indent="0" algn="l">
              <a:buNone/>
            </a:pPr>
            <a:r>
              <a:rPr lang="en-US" sz="1600" b="1" kern="0" spc="-38" dirty="0">
                <a:solidFill>
                  <a:srgbClr val="272525"/>
                </a:solidFill>
                <a:latin typeface="Source Sans Pro Bold" pitchFamily="34" charset="0"/>
                <a:ea typeface="Source Sans Pro Bold" pitchFamily="34" charset="-122"/>
                <a:cs typeface="Source Sans Pro Bold" pitchFamily="34" charset="-120"/>
              </a:rPr>
              <a:t>Nicky </a:t>
            </a:r>
            <a:r>
              <a:rPr lang="en-US" sz="1600" b="1" kern="0" spc="-38" dirty="0" err="1">
                <a:solidFill>
                  <a:srgbClr val="272525"/>
                </a:solidFill>
                <a:latin typeface="Source Sans Pro Bold" pitchFamily="34" charset="0"/>
                <a:ea typeface="Source Sans Pro Bold" pitchFamily="34" charset="-122"/>
                <a:cs typeface="Source Sans Pro Bold" pitchFamily="34" charset="-120"/>
              </a:rPr>
              <a:t>Danur</a:t>
            </a:r>
            <a:r>
              <a:rPr lang="en-US" sz="1600" b="1" kern="0" spc="-38" dirty="0">
                <a:solidFill>
                  <a:srgbClr val="272525"/>
                </a:solidFill>
                <a:latin typeface="Source Sans Pro Bold" pitchFamily="34" charset="0"/>
                <a:ea typeface="Source Sans Pro Bold" pitchFamily="34" charset="-122"/>
                <a:cs typeface="Source Sans Pro Bold" pitchFamily="34" charset="-120"/>
              </a:rPr>
              <a:t> Jayanti</a:t>
            </a:r>
          </a:p>
          <a:p>
            <a:pPr marL="0" indent="0" algn="l">
              <a:buNone/>
            </a:pPr>
            <a:r>
              <a:rPr lang="en-US" sz="1600" b="1" kern="0" spc="-38" dirty="0">
                <a:solidFill>
                  <a:srgbClr val="272525"/>
                </a:solidFill>
                <a:latin typeface="Source Sans Pro Bold" pitchFamily="34" charset="0"/>
                <a:ea typeface="Source Sans Pro Bold" pitchFamily="34" charset="-122"/>
              </a:rPr>
              <a:t>Prodi S1 </a:t>
            </a:r>
            <a:r>
              <a:rPr lang="en-US" sz="1600" b="1" kern="0" spc="-38" dirty="0" err="1">
                <a:solidFill>
                  <a:srgbClr val="272525"/>
                </a:solidFill>
                <a:latin typeface="Source Sans Pro Bold" pitchFamily="34" charset="0"/>
                <a:ea typeface="Source Sans Pro Bold" pitchFamily="34" charset="-122"/>
              </a:rPr>
              <a:t>Kebidanan</a:t>
            </a:r>
            <a:endParaRPr lang="en-US" sz="1600" b="1" kern="0" spc="-38" dirty="0">
              <a:solidFill>
                <a:srgbClr val="272525"/>
              </a:solidFill>
              <a:latin typeface="Source Sans Pro Bold" pitchFamily="34" charset="0"/>
              <a:ea typeface="Source Sans Pro Bold" pitchFamily="34" charset="-122"/>
            </a:endParaRPr>
          </a:p>
          <a:p>
            <a:pPr marL="0" indent="0" algn="l">
              <a:buNone/>
            </a:pPr>
            <a:r>
              <a:rPr lang="en-US" sz="1600" b="1" kern="0" spc="-38" dirty="0">
                <a:solidFill>
                  <a:srgbClr val="272525"/>
                </a:solidFill>
                <a:latin typeface="Source Sans Pro Bold" pitchFamily="34" charset="0"/>
                <a:ea typeface="Source Sans Pro Bold" pitchFamily="34" charset="-122"/>
              </a:rPr>
              <a:t>STIKES </a:t>
            </a:r>
            <a:r>
              <a:rPr lang="en-US" sz="1600" b="1" kern="0" spc="-38" dirty="0" err="1">
                <a:solidFill>
                  <a:srgbClr val="272525"/>
                </a:solidFill>
                <a:latin typeface="Source Sans Pro Bold" pitchFamily="34" charset="0"/>
                <a:ea typeface="Source Sans Pro Bold" pitchFamily="34" charset="-122"/>
              </a:rPr>
              <a:t>Widyagama</a:t>
            </a:r>
            <a:r>
              <a:rPr lang="en-US" sz="1600" b="1" kern="0" spc="-38" dirty="0">
                <a:solidFill>
                  <a:srgbClr val="272525"/>
                </a:solidFill>
                <a:latin typeface="Source Sans Pro Bold" pitchFamily="34" charset="0"/>
                <a:ea typeface="Source Sans Pro Bold" pitchFamily="34" charset="-122"/>
              </a:rPr>
              <a:t> </a:t>
            </a:r>
            <a:r>
              <a:rPr lang="en-US" sz="1600" b="1" kern="0" spc="-38" dirty="0" err="1">
                <a:solidFill>
                  <a:srgbClr val="272525"/>
                </a:solidFill>
                <a:latin typeface="Source Sans Pro Bold" pitchFamily="34" charset="0"/>
                <a:ea typeface="Source Sans Pro Bold" pitchFamily="34" charset="-122"/>
              </a:rPr>
              <a:t>Husada</a:t>
            </a:r>
            <a:endParaRPr lang="en-US"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992160"/>
          </a:xfrm>
          <a:prstGeom prst="rect">
            <a:avLst/>
          </a:prstGeom>
        </p:spPr>
      </p:pic>
      <p:sp>
        <p:nvSpPr>
          <p:cNvPr id="3" name="Text 0"/>
          <p:cNvSpPr/>
          <p:nvPr/>
        </p:nvSpPr>
        <p:spPr>
          <a:xfrm>
            <a:off x="837724" y="4504849"/>
            <a:ext cx="5632490" cy="704017"/>
          </a:xfrm>
          <a:prstGeom prst="rect">
            <a:avLst/>
          </a:prstGeom>
          <a:noFill/>
          <a:ln/>
        </p:spPr>
        <p:txBody>
          <a:bodyPr wrap="none" lIns="0" tIns="0" rIns="0" bIns="0" rtlCol="0" anchor="t"/>
          <a:lstStyle/>
          <a:p>
            <a:pPr marL="0" indent="0">
              <a:lnSpc>
                <a:spcPts val="5500"/>
              </a:lnSpc>
              <a:buNone/>
            </a:pPr>
            <a:r>
              <a:rPr lang="en-US" sz="4400" kern="0" spc="-89" dirty="0">
                <a:solidFill>
                  <a:srgbClr val="000000"/>
                </a:solidFill>
                <a:latin typeface="Source Serif Pro Semi Bold" pitchFamily="34" charset="0"/>
                <a:ea typeface="Source Serif Pro Semi Bold" pitchFamily="34" charset="-122"/>
                <a:cs typeface="Source Serif Pro Semi Bold" pitchFamily="34" charset="-120"/>
              </a:rPr>
              <a:t>Kesimpulan</a:t>
            </a:r>
            <a:endParaRPr lang="en-US" sz="4400" dirty="0"/>
          </a:p>
        </p:txBody>
      </p:sp>
      <p:sp>
        <p:nvSpPr>
          <p:cNvPr id="4" name="Text 1"/>
          <p:cNvSpPr/>
          <p:nvPr/>
        </p:nvSpPr>
        <p:spPr>
          <a:xfrm>
            <a:off x="837724" y="5567839"/>
            <a:ext cx="12954952" cy="1149072"/>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Pemeriksaan rutin HB dan gula darah sangat penting dalam asuhan kebidanan untuk deteksi dini dan pencegahan komplikasi kehamilan. Bidan memiliki peran kunci dalam memberikan edukasi, melakukan pemeriksaan, dan memberikan tindak lanjut yang sesuai. Dengan demikian, kita dapat meningkatkan kualitas asuhan kebidanan dan kesehatan ibu serta janin.</a:t>
            </a:r>
            <a:endParaRPr lang="en-US" sz="18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919174"/>
          </a:xfrm>
          <a:prstGeom prst="rect">
            <a:avLst/>
          </a:prstGeom>
        </p:spPr>
      </p:pic>
      <p:sp>
        <p:nvSpPr>
          <p:cNvPr id="3" name="Text 0"/>
          <p:cNvSpPr/>
          <p:nvPr/>
        </p:nvSpPr>
        <p:spPr>
          <a:xfrm>
            <a:off x="817364" y="3561517"/>
            <a:ext cx="10609302" cy="686752"/>
          </a:xfrm>
          <a:prstGeom prst="rect">
            <a:avLst/>
          </a:prstGeom>
          <a:noFill/>
          <a:ln/>
        </p:spPr>
        <p:txBody>
          <a:bodyPr wrap="none" lIns="0" tIns="0" rIns="0" bIns="0" rtlCol="0" anchor="t"/>
          <a:lstStyle/>
          <a:p>
            <a:pPr marL="0" indent="0">
              <a:lnSpc>
                <a:spcPts val="5400"/>
              </a:lnSpc>
              <a:buNone/>
            </a:pPr>
            <a:r>
              <a:rPr lang="en-US" sz="4300" kern="0" spc="-87" dirty="0">
                <a:solidFill>
                  <a:srgbClr val="000000"/>
                </a:solidFill>
                <a:latin typeface="Source Serif Pro Semi Bold" pitchFamily="34" charset="0"/>
                <a:ea typeface="Source Serif Pro Semi Bold" pitchFamily="34" charset="-122"/>
                <a:cs typeface="Source Serif Pro Semi Bold" pitchFamily="34" charset="-120"/>
              </a:rPr>
              <a:t>Pentingnya Pemeriksaan HB dan Gula Darah</a:t>
            </a:r>
            <a:endParaRPr lang="en-US" sz="4300" dirty="0"/>
          </a:p>
        </p:txBody>
      </p:sp>
      <p:sp>
        <p:nvSpPr>
          <p:cNvPr id="4" name="Shape 1"/>
          <p:cNvSpPr/>
          <p:nvPr/>
        </p:nvSpPr>
        <p:spPr>
          <a:xfrm>
            <a:off x="817364" y="4861203"/>
            <a:ext cx="525423" cy="525423"/>
          </a:xfrm>
          <a:prstGeom prst="roundRect">
            <a:avLst>
              <a:gd name="adj" fmla="val 18668"/>
            </a:avLst>
          </a:prstGeom>
          <a:solidFill>
            <a:srgbClr val="F0D4F7"/>
          </a:solidFill>
          <a:ln w="7620">
            <a:solidFill>
              <a:srgbClr val="D6BADD"/>
            </a:solidFill>
            <a:prstDash val="solid"/>
          </a:ln>
        </p:spPr>
      </p:sp>
      <p:sp>
        <p:nvSpPr>
          <p:cNvPr id="5" name="Text 2"/>
          <p:cNvSpPr/>
          <p:nvPr/>
        </p:nvSpPr>
        <p:spPr>
          <a:xfrm>
            <a:off x="997625" y="4959072"/>
            <a:ext cx="164783" cy="329684"/>
          </a:xfrm>
          <a:prstGeom prst="rect">
            <a:avLst/>
          </a:prstGeom>
          <a:noFill/>
          <a:ln/>
        </p:spPr>
        <p:txBody>
          <a:bodyPr wrap="none" lIns="0" tIns="0" rIns="0" bIns="0" rtlCol="0" anchor="t"/>
          <a:lstStyle/>
          <a:p>
            <a:pPr marL="0" indent="0" algn="ctr">
              <a:lnSpc>
                <a:spcPts val="2550"/>
              </a:lnSpc>
              <a:buNone/>
            </a:pPr>
            <a:r>
              <a:rPr lang="en-US" sz="2550" kern="0" spc="-52" dirty="0">
                <a:solidFill>
                  <a:srgbClr val="272525"/>
                </a:solidFill>
                <a:latin typeface="Source Serif Pro Semi Bold" pitchFamily="34" charset="0"/>
                <a:ea typeface="Source Serif Pro Semi Bold" pitchFamily="34" charset="-122"/>
                <a:cs typeface="Source Serif Pro Semi Bold" pitchFamily="34" charset="-120"/>
              </a:rPr>
              <a:t>1</a:t>
            </a:r>
            <a:endParaRPr lang="en-US" sz="2550" dirty="0"/>
          </a:p>
        </p:txBody>
      </p:sp>
      <p:sp>
        <p:nvSpPr>
          <p:cNvPr id="6" name="Text 3"/>
          <p:cNvSpPr/>
          <p:nvPr/>
        </p:nvSpPr>
        <p:spPr>
          <a:xfrm>
            <a:off x="1576268" y="4861203"/>
            <a:ext cx="2747486" cy="343495"/>
          </a:xfrm>
          <a:prstGeom prst="rect">
            <a:avLst/>
          </a:prstGeom>
          <a:noFill/>
          <a:ln/>
        </p:spPr>
        <p:txBody>
          <a:bodyPr wrap="none" lIns="0" tIns="0" rIns="0" bIns="0" rtlCol="0" anchor="t"/>
          <a:lstStyle/>
          <a:p>
            <a:pPr marL="0" indent="0">
              <a:lnSpc>
                <a:spcPts val="2700"/>
              </a:lnSpc>
              <a:buNone/>
            </a:pPr>
            <a:r>
              <a:rPr lang="en-US" sz="2150" kern="0" spc="-43" dirty="0">
                <a:solidFill>
                  <a:srgbClr val="272525"/>
                </a:solidFill>
                <a:latin typeface="Source Serif Pro Semi Bold" pitchFamily="34" charset="0"/>
                <a:ea typeface="Source Serif Pro Semi Bold" pitchFamily="34" charset="-122"/>
                <a:cs typeface="Source Serif Pro Semi Bold" pitchFamily="34" charset="-120"/>
              </a:rPr>
              <a:t>Deteksi Dini</a:t>
            </a:r>
            <a:endParaRPr lang="en-US" sz="2150" dirty="0"/>
          </a:p>
        </p:txBody>
      </p:sp>
      <p:sp>
        <p:nvSpPr>
          <p:cNvPr id="7" name="Text 4"/>
          <p:cNvSpPr/>
          <p:nvPr/>
        </p:nvSpPr>
        <p:spPr>
          <a:xfrm>
            <a:off x="1576268" y="5344716"/>
            <a:ext cx="3417332" cy="1868686"/>
          </a:xfrm>
          <a:prstGeom prst="rect">
            <a:avLst/>
          </a:prstGeom>
          <a:noFill/>
          <a:ln/>
        </p:spPr>
        <p:txBody>
          <a:bodyPr wrap="square" lIns="0" tIns="0" rIns="0" bIns="0" rtlCol="0" anchor="t"/>
          <a:lstStyle/>
          <a:p>
            <a:pPr marL="0" indent="0">
              <a:lnSpc>
                <a:spcPts val="2900"/>
              </a:lnSpc>
              <a:buNone/>
            </a:pPr>
            <a:r>
              <a:rPr lang="en-US" sz="1800" kern="0" spc="-37" dirty="0">
                <a:solidFill>
                  <a:srgbClr val="272525"/>
                </a:solidFill>
                <a:latin typeface="Source Sans Pro" pitchFamily="34" charset="0"/>
                <a:ea typeface="Source Sans Pro" pitchFamily="34" charset="-122"/>
                <a:cs typeface="Source Sans Pro" pitchFamily="34" charset="-120"/>
              </a:rPr>
              <a:t>Pemeriksaan HB dan gula darah memungkinkan deteksi dini anemia dan diabetes gestasional pada ibu hamil, yang seringkali tanpa gejala awal.</a:t>
            </a:r>
            <a:endParaRPr lang="en-US" sz="1800" dirty="0"/>
          </a:p>
        </p:txBody>
      </p:sp>
      <p:sp>
        <p:nvSpPr>
          <p:cNvPr id="8" name="Shape 5"/>
          <p:cNvSpPr/>
          <p:nvPr/>
        </p:nvSpPr>
        <p:spPr>
          <a:xfrm>
            <a:off x="5227082" y="4861203"/>
            <a:ext cx="525423" cy="525423"/>
          </a:xfrm>
          <a:prstGeom prst="roundRect">
            <a:avLst>
              <a:gd name="adj" fmla="val 18668"/>
            </a:avLst>
          </a:prstGeom>
          <a:solidFill>
            <a:srgbClr val="F0D4F7"/>
          </a:solidFill>
          <a:ln w="7620">
            <a:solidFill>
              <a:srgbClr val="D6BADD"/>
            </a:solidFill>
            <a:prstDash val="solid"/>
          </a:ln>
        </p:spPr>
      </p:sp>
      <p:sp>
        <p:nvSpPr>
          <p:cNvPr id="9" name="Text 6"/>
          <p:cNvSpPr/>
          <p:nvPr/>
        </p:nvSpPr>
        <p:spPr>
          <a:xfrm>
            <a:off x="5407343" y="4959072"/>
            <a:ext cx="164783" cy="329684"/>
          </a:xfrm>
          <a:prstGeom prst="rect">
            <a:avLst/>
          </a:prstGeom>
          <a:noFill/>
          <a:ln/>
        </p:spPr>
        <p:txBody>
          <a:bodyPr wrap="none" lIns="0" tIns="0" rIns="0" bIns="0" rtlCol="0" anchor="t"/>
          <a:lstStyle/>
          <a:p>
            <a:pPr marL="0" indent="0" algn="ctr">
              <a:lnSpc>
                <a:spcPts val="2550"/>
              </a:lnSpc>
              <a:buNone/>
            </a:pPr>
            <a:r>
              <a:rPr lang="en-US" sz="2550" kern="0" spc="-52" dirty="0">
                <a:solidFill>
                  <a:srgbClr val="272525"/>
                </a:solidFill>
                <a:latin typeface="Source Serif Pro Semi Bold" pitchFamily="34" charset="0"/>
                <a:ea typeface="Source Serif Pro Semi Bold" pitchFamily="34" charset="-122"/>
                <a:cs typeface="Source Serif Pro Semi Bold" pitchFamily="34" charset="-120"/>
              </a:rPr>
              <a:t>2</a:t>
            </a:r>
            <a:endParaRPr lang="en-US" sz="2550" dirty="0"/>
          </a:p>
        </p:txBody>
      </p:sp>
      <p:sp>
        <p:nvSpPr>
          <p:cNvPr id="10" name="Text 7"/>
          <p:cNvSpPr/>
          <p:nvPr/>
        </p:nvSpPr>
        <p:spPr>
          <a:xfrm>
            <a:off x="5985986" y="4861203"/>
            <a:ext cx="2747486" cy="343495"/>
          </a:xfrm>
          <a:prstGeom prst="rect">
            <a:avLst/>
          </a:prstGeom>
          <a:noFill/>
          <a:ln/>
        </p:spPr>
        <p:txBody>
          <a:bodyPr wrap="none" lIns="0" tIns="0" rIns="0" bIns="0" rtlCol="0" anchor="t"/>
          <a:lstStyle/>
          <a:p>
            <a:pPr marL="0" indent="0">
              <a:lnSpc>
                <a:spcPts val="2700"/>
              </a:lnSpc>
              <a:buNone/>
            </a:pPr>
            <a:r>
              <a:rPr lang="en-US" sz="2150" kern="0" spc="-43" dirty="0">
                <a:solidFill>
                  <a:srgbClr val="272525"/>
                </a:solidFill>
                <a:latin typeface="Source Serif Pro Semi Bold" pitchFamily="34" charset="0"/>
                <a:ea typeface="Source Serif Pro Semi Bold" pitchFamily="34" charset="-122"/>
                <a:cs typeface="Source Serif Pro Semi Bold" pitchFamily="34" charset="-120"/>
              </a:rPr>
              <a:t>Mencegah Komplikasi</a:t>
            </a:r>
            <a:endParaRPr lang="en-US" sz="2150" dirty="0"/>
          </a:p>
        </p:txBody>
      </p:sp>
      <p:sp>
        <p:nvSpPr>
          <p:cNvPr id="11" name="Text 8"/>
          <p:cNvSpPr/>
          <p:nvPr/>
        </p:nvSpPr>
        <p:spPr>
          <a:xfrm>
            <a:off x="5985986" y="5344716"/>
            <a:ext cx="3417332" cy="1868686"/>
          </a:xfrm>
          <a:prstGeom prst="rect">
            <a:avLst/>
          </a:prstGeom>
          <a:noFill/>
          <a:ln/>
        </p:spPr>
        <p:txBody>
          <a:bodyPr wrap="square" lIns="0" tIns="0" rIns="0" bIns="0" rtlCol="0" anchor="t"/>
          <a:lstStyle/>
          <a:p>
            <a:pPr marL="0" indent="0">
              <a:lnSpc>
                <a:spcPts val="2900"/>
              </a:lnSpc>
              <a:buNone/>
            </a:pPr>
            <a:r>
              <a:rPr lang="en-US" sz="1800" kern="0" spc="-37" dirty="0">
                <a:solidFill>
                  <a:srgbClr val="272525"/>
                </a:solidFill>
                <a:latin typeface="Source Sans Pro" pitchFamily="34" charset="0"/>
                <a:ea typeface="Source Sans Pro" pitchFamily="34" charset="-122"/>
                <a:cs typeface="Source Sans Pro" pitchFamily="34" charset="-120"/>
              </a:rPr>
              <a:t>Dengan deteksi dini, komplikasi kehamilan dan persalinan seperti preeklampsia, kelahiran prematur, dan bayi berat lahir rendah dapat dicegah.</a:t>
            </a:r>
            <a:endParaRPr lang="en-US" sz="1800" dirty="0"/>
          </a:p>
        </p:txBody>
      </p:sp>
      <p:sp>
        <p:nvSpPr>
          <p:cNvPr id="12" name="Shape 9"/>
          <p:cNvSpPr/>
          <p:nvPr/>
        </p:nvSpPr>
        <p:spPr>
          <a:xfrm>
            <a:off x="9636800" y="4861203"/>
            <a:ext cx="525423" cy="525423"/>
          </a:xfrm>
          <a:prstGeom prst="roundRect">
            <a:avLst>
              <a:gd name="adj" fmla="val 18668"/>
            </a:avLst>
          </a:prstGeom>
          <a:solidFill>
            <a:srgbClr val="F0D4F7"/>
          </a:solidFill>
          <a:ln w="7620">
            <a:solidFill>
              <a:srgbClr val="D6BADD"/>
            </a:solidFill>
            <a:prstDash val="solid"/>
          </a:ln>
        </p:spPr>
      </p:sp>
      <p:sp>
        <p:nvSpPr>
          <p:cNvPr id="13" name="Text 10"/>
          <p:cNvSpPr/>
          <p:nvPr/>
        </p:nvSpPr>
        <p:spPr>
          <a:xfrm>
            <a:off x="9817060" y="4959072"/>
            <a:ext cx="164783" cy="329684"/>
          </a:xfrm>
          <a:prstGeom prst="rect">
            <a:avLst/>
          </a:prstGeom>
          <a:noFill/>
          <a:ln/>
        </p:spPr>
        <p:txBody>
          <a:bodyPr wrap="none" lIns="0" tIns="0" rIns="0" bIns="0" rtlCol="0" anchor="t"/>
          <a:lstStyle/>
          <a:p>
            <a:pPr marL="0" indent="0" algn="ctr">
              <a:lnSpc>
                <a:spcPts val="2550"/>
              </a:lnSpc>
              <a:buNone/>
            </a:pPr>
            <a:r>
              <a:rPr lang="en-US" sz="2550" kern="0" spc="-52" dirty="0">
                <a:solidFill>
                  <a:srgbClr val="272525"/>
                </a:solidFill>
                <a:latin typeface="Source Serif Pro Semi Bold" pitchFamily="34" charset="0"/>
                <a:ea typeface="Source Serif Pro Semi Bold" pitchFamily="34" charset="-122"/>
                <a:cs typeface="Source Serif Pro Semi Bold" pitchFamily="34" charset="-120"/>
              </a:rPr>
              <a:t>3</a:t>
            </a:r>
            <a:endParaRPr lang="en-US" sz="2550" dirty="0"/>
          </a:p>
        </p:txBody>
      </p:sp>
      <p:sp>
        <p:nvSpPr>
          <p:cNvPr id="14" name="Text 11"/>
          <p:cNvSpPr/>
          <p:nvPr/>
        </p:nvSpPr>
        <p:spPr>
          <a:xfrm>
            <a:off x="10395704" y="4861203"/>
            <a:ext cx="2810232" cy="343495"/>
          </a:xfrm>
          <a:prstGeom prst="rect">
            <a:avLst/>
          </a:prstGeom>
          <a:noFill/>
          <a:ln/>
        </p:spPr>
        <p:txBody>
          <a:bodyPr wrap="none" lIns="0" tIns="0" rIns="0" bIns="0" rtlCol="0" anchor="t"/>
          <a:lstStyle/>
          <a:p>
            <a:pPr marL="0" indent="0">
              <a:lnSpc>
                <a:spcPts val="2700"/>
              </a:lnSpc>
              <a:buNone/>
            </a:pPr>
            <a:r>
              <a:rPr lang="en-US" sz="2150" kern="0" spc="-43" dirty="0">
                <a:solidFill>
                  <a:srgbClr val="272525"/>
                </a:solidFill>
                <a:latin typeface="Source Serif Pro Semi Bold" pitchFamily="34" charset="0"/>
                <a:ea typeface="Source Serif Pro Semi Bold" pitchFamily="34" charset="-122"/>
                <a:cs typeface="Source Serif Pro Semi Bold" pitchFamily="34" charset="-120"/>
              </a:rPr>
              <a:t>Pemantauan Kesehatan</a:t>
            </a:r>
            <a:endParaRPr lang="en-US" sz="2150" dirty="0"/>
          </a:p>
        </p:txBody>
      </p:sp>
      <p:sp>
        <p:nvSpPr>
          <p:cNvPr id="15" name="Text 12"/>
          <p:cNvSpPr/>
          <p:nvPr/>
        </p:nvSpPr>
        <p:spPr>
          <a:xfrm>
            <a:off x="10395704" y="5344716"/>
            <a:ext cx="3417332" cy="2242423"/>
          </a:xfrm>
          <a:prstGeom prst="rect">
            <a:avLst/>
          </a:prstGeom>
          <a:noFill/>
          <a:ln/>
        </p:spPr>
        <p:txBody>
          <a:bodyPr wrap="square" lIns="0" tIns="0" rIns="0" bIns="0" rtlCol="0" anchor="t"/>
          <a:lstStyle/>
          <a:p>
            <a:pPr marL="0" indent="0">
              <a:lnSpc>
                <a:spcPts val="2900"/>
              </a:lnSpc>
              <a:buNone/>
            </a:pPr>
            <a:r>
              <a:rPr lang="en-US" sz="1800" kern="0" spc="-37" dirty="0">
                <a:solidFill>
                  <a:srgbClr val="272525"/>
                </a:solidFill>
                <a:latin typeface="Source Sans Pro" pitchFamily="34" charset="0"/>
                <a:ea typeface="Source Sans Pro" pitchFamily="34" charset="-122"/>
                <a:cs typeface="Source Sans Pro" pitchFamily="34" charset="-120"/>
              </a:rPr>
              <a:t>Pemeriksaan ini memantau kesehatan ibu dan janin secara berkala, memastikan keduanya mendapatkan asupan nutrisi dan kondisi yang optimal selama kehamilan.</a:t>
            </a:r>
            <a:endParaRPr lang="en-US"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24124" y="1242060"/>
            <a:ext cx="7468553" cy="1408033"/>
          </a:xfrm>
          <a:prstGeom prst="rect">
            <a:avLst/>
          </a:prstGeom>
          <a:noFill/>
          <a:ln/>
        </p:spPr>
        <p:txBody>
          <a:bodyPr wrap="square" lIns="0" tIns="0" rIns="0" bIns="0" rtlCol="0" anchor="t"/>
          <a:lstStyle/>
          <a:p>
            <a:pPr marL="0" indent="0">
              <a:lnSpc>
                <a:spcPts val="5500"/>
              </a:lnSpc>
              <a:buNone/>
            </a:pPr>
            <a:r>
              <a:rPr lang="en-US" sz="4400" kern="0" spc="-89" dirty="0">
                <a:solidFill>
                  <a:srgbClr val="000000"/>
                </a:solidFill>
                <a:latin typeface="Source Serif Pro Semi Bold" pitchFamily="34" charset="0"/>
                <a:ea typeface="Source Serif Pro Semi Bold" pitchFamily="34" charset="-122"/>
                <a:cs typeface="Source Serif Pro Semi Bold" pitchFamily="34" charset="-120"/>
              </a:rPr>
              <a:t>Pemeriksaan Hemoglobin (HB)</a:t>
            </a:r>
            <a:endParaRPr lang="en-US" sz="4400" dirty="0"/>
          </a:p>
        </p:txBody>
      </p:sp>
      <p:pic>
        <p:nvPicPr>
          <p:cNvPr id="4" name="Image 1" descr="preencoded.png"/>
          <p:cNvPicPr>
            <a:picLocks noChangeAspect="1"/>
          </p:cNvPicPr>
          <p:nvPr/>
        </p:nvPicPr>
        <p:blipFill>
          <a:blip r:embed="rId4"/>
          <a:stretch>
            <a:fillRect/>
          </a:stretch>
        </p:blipFill>
        <p:spPr>
          <a:xfrm>
            <a:off x="6324124" y="3009067"/>
            <a:ext cx="562451" cy="562451"/>
          </a:xfrm>
          <a:prstGeom prst="rect">
            <a:avLst/>
          </a:prstGeom>
        </p:spPr>
      </p:pic>
      <p:sp>
        <p:nvSpPr>
          <p:cNvPr id="5" name="Text 1"/>
          <p:cNvSpPr/>
          <p:nvPr/>
        </p:nvSpPr>
        <p:spPr>
          <a:xfrm>
            <a:off x="6324124" y="3810833"/>
            <a:ext cx="2250162" cy="351949"/>
          </a:xfrm>
          <a:prstGeom prst="rect">
            <a:avLst/>
          </a:prstGeom>
          <a:noFill/>
          <a:ln/>
        </p:spPr>
        <p:txBody>
          <a:bodyPr wrap="none" lIns="0" tIns="0" rIns="0" bIns="0" rtlCol="0" anchor="t"/>
          <a:lstStyle/>
          <a:p>
            <a:pPr marL="0" indent="0" algn="l">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Tujuan</a:t>
            </a:r>
            <a:endParaRPr lang="en-US" sz="2200" dirty="0"/>
          </a:p>
        </p:txBody>
      </p:sp>
      <p:sp>
        <p:nvSpPr>
          <p:cNvPr id="6" name="Text 2"/>
          <p:cNvSpPr/>
          <p:nvPr/>
        </p:nvSpPr>
        <p:spPr>
          <a:xfrm>
            <a:off x="6324124" y="4306372"/>
            <a:ext cx="2250162" cy="2298144"/>
          </a:xfrm>
          <a:prstGeom prst="rect">
            <a:avLst/>
          </a:prstGeom>
          <a:noFill/>
          <a:ln/>
        </p:spPr>
        <p:txBody>
          <a:bodyPr wrap="square" lIns="0" tIns="0" rIns="0" bIns="0" rtlCol="0" anchor="t"/>
          <a:lstStyle/>
          <a:p>
            <a:pPr marL="0" indent="0" algn="l">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Mendeteksi anemia pada ibu hamil, yang dapat menyebabkan kelelahan, pusing, dan meningkatkan risiko infeksi.</a:t>
            </a:r>
            <a:endParaRPr lang="en-US" sz="1850" dirty="0"/>
          </a:p>
        </p:txBody>
      </p:sp>
      <p:pic>
        <p:nvPicPr>
          <p:cNvPr id="7" name="Image 2" descr="preencoded.png"/>
          <p:cNvPicPr>
            <a:picLocks noChangeAspect="1"/>
          </p:cNvPicPr>
          <p:nvPr/>
        </p:nvPicPr>
        <p:blipFill>
          <a:blip r:embed="rId5"/>
          <a:stretch>
            <a:fillRect/>
          </a:stretch>
        </p:blipFill>
        <p:spPr>
          <a:xfrm>
            <a:off x="8933259" y="3009067"/>
            <a:ext cx="562451" cy="562451"/>
          </a:xfrm>
          <a:prstGeom prst="rect">
            <a:avLst/>
          </a:prstGeom>
        </p:spPr>
      </p:pic>
      <p:sp>
        <p:nvSpPr>
          <p:cNvPr id="8" name="Text 3"/>
          <p:cNvSpPr/>
          <p:nvPr/>
        </p:nvSpPr>
        <p:spPr>
          <a:xfrm>
            <a:off x="8933259" y="3810833"/>
            <a:ext cx="2250162" cy="351949"/>
          </a:xfrm>
          <a:prstGeom prst="rect">
            <a:avLst/>
          </a:prstGeom>
          <a:noFill/>
          <a:ln/>
        </p:spPr>
        <p:txBody>
          <a:bodyPr wrap="none" lIns="0" tIns="0" rIns="0" bIns="0" rtlCol="0" anchor="t"/>
          <a:lstStyle/>
          <a:p>
            <a:pPr marL="0" indent="0" algn="l">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Metode</a:t>
            </a:r>
            <a:endParaRPr lang="en-US" sz="2200" dirty="0"/>
          </a:p>
        </p:txBody>
      </p:sp>
      <p:sp>
        <p:nvSpPr>
          <p:cNvPr id="9" name="Text 4"/>
          <p:cNvSpPr/>
          <p:nvPr/>
        </p:nvSpPr>
        <p:spPr>
          <a:xfrm>
            <a:off x="8933259" y="4306372"/>
            <a:ext cx="2250162" cy="2681168"/>
          </a:xfrm>
          <a:prstGeom prst="rect">
            <a:avLst/>
          </a:prstGeom>
          <a:noFill/>
          <a:ln/>
        </p:spPr>
        <p:txBody>
          <a:bodyPr wrap="square" lIns="0" tIns="0" rIns="0" bIns="0" rtlCol="0" anchor="t"/>
          <a:lstStyle/>
          <a:p>
            <a:pPr marL="0" indent="0" algn="l">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Dapat dilakukan dengan metode Sahli, HemoCue (cepat dan akurat), atau pemeriksaan laboratorium untuk hasil yang lebih detail.</a:t>
            </a:r>
            <a:endParaRPr lang="en-US" sz="1850" dirty="0"/>
          </a:p>
        </p:txBody>
      </p:sp>
      <p:pic>
        <p:nvPicPr>
          <p:cNvPr id="10" name="Image 3" descr="preencoded.png"/>
          <p:cNvPicPr>
            <a:picLocks noChangeAspect="1"/>
          </p:cNvPicPr>
          <p:nvPr/>
        </p:nvPicPr>
        <p:blipFill>
          <a:blip r:embed="rId6"/>
          <a:stretch>
            <a:fillRect/>
          </a:stretch>
        </p:blipFill>
        <p:spPr>
          <a:xfrm>
            <a:off x="11542395" y="3009067"/>
            <a:ext cx="562570" cy="562570"/>
          </a:xfrm>
          <a:prstGeom prst="rect">
            <a:avLst/>
          </a:prstGeom>
        </p:spPr>
      </p:pic>
      <p:sp>
        <p:nvSpPr>
          <p:cNvPr id="11" name="Text 5"/>
          <p:cNvSpPr/>
          <p:nvPr/>
        </p:nvSpPr>
        <p:spPr>
          <a:xfrm>
            <a:off x="11542395" y="3810953"/>
            <a:ext cx="2250281" cy="351949"/>
          </a:xfrm>
          <a:prstGeom prst="rect">
            <a:avLst/>
          </a:prstGeom>
          <a:noFill/>
          <a:ln/>
        </p:spPr>
        <p:txBody>
          <a:bodyPr wrap="none" lIns="0" tIns="0" rIns="0" bIns="0" rtlCol="0" anchor="t"/>
          <a:lstStyle/>
          <a:p>
            <a:pPr marL="0" indent="0" algn="l">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Nilai Normal</a:t>
            </a:r>
            <a:endParaRPr lang="en-US" sz="2200" dirty="0"/>
          </a:p>
        </p:txBody>
      </p:sp>
      <p:sp>
        <p:nvSpPr>
          <p:cNvPr id="12" name="Text 6"/>
          <p:cNvSpPr/>
          <p:nvPr/>
        </p:nvSpPr>
        <p:spPr>
          <a:xfrm>
            <a:off x="11542395" y="4306491"/>
            <a:ext cx="2250281" cy="2298144"/>
          </a:xfrm>
          <a:prstGeom prst="rect">
            <a:avLst/>
          </a:prstGeom>
          <a:noFill/>
          <a:ln/>
        </p:spPr>
        <p:txBody>
          <a:bodyPr wrap="square" lIns="0" tIns="0" rIns="0" bIns="0" rtlCol="0" anchor="t"/>
          <a:lstStyle/>
          <a:p>
            <a:pPr marL="0" indent="0" algn="l">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Nilai normal HB pada ibu hamil adalah ≥11 g/dL. Nilai di bawah ini mengindikasikan anemia dengan berbagai tingkatan.</a:t>
            </a:r>
            <a:endParaRPr lang="en-US" sz="18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60333" y="943927"/>
            <a:ext cx="7623334" cy="1277779"/>
          </a:xfrm>
          <a:prstGeom prst="rect">
            <a:avLst/>
          </a:prstGeom>
          <a:noFill/>
          <a:ln/>
        </p:spPr>
        <p:txBody>
          <a:bodyPr wrap="square" lIns="0" tIns="0" rIns="0" bIns="0" rtlCol="0" anchor="t"/>
          <a:lstStyle/>
          <a:p>
            <a:pPr marL="0" indent="0">
              <a:lnSpc>
                <a:spcPts val="5000"/>
              </a:lnSpc>
              <a:buNone/>
            </a:pPr>
            <a:r>
              <a:rPr lang="en-US" sz="4000" kern="0" spc="-81" dirty="0">
                <a:solidFill>
                  <a:srgbClr val="000000"/>
                </a:solidFill>
                <a:latin typeface="Source Serif Pro Semi Bold" pitchFamily="34" charset="0"/>
                <a:ea typeface="Source Serif Pro Semi Bold" pitchFamily="34" charset="-122"/>
                <a:cs typeface="Source Serif Pro Semi Bold" pitchFamily="34" charset="-120"/>
              </a:rPr>
              <a:t>Prosedur Pemeriksaan HB Metode Sahli</a:t>
            </a:r>
            <a:endParaRPr lang="en-US" sz="4000" dirty="0"/>
          </a:p>
        </p:txBody>
      </p:sp>
      <p:pic>
        <p:nvPicPr>
          <p:cNvPr id="4" name="Image 1" descr="preencoded.png"/>
          <p:cNvPicPr>
            <a:picLocks noChangeAspect="1"/>
          </p:cNvPicPr>
          <p:nvPr/>
        </p:nvPicPr>
        <p:blipFill>
          <a:blip r:embed="rId4"/>
          <a:stretch>
            <a:fillRect/>
          </a:stretch>
        </p:blipFill>
        <p:spPr>
          <a:xfrm>
            <a:off x="760333" y="2547580"/>
            <a:ext cx="1086207" cy="1579364"/>
          </a:xfrm>
          <a:prstGeom prst="rect">
            <a:avLst/>
          </a:prstGeom>
        </p:spPr>
      </p:pic>
      <p:sp>
        <p:nvSpPr>
          <p:cNvPr id="5" name="Text 1"/>
          <p:cNvSpPr/>
          <p:nvPr/>
        </p:nvSpPr>
        <p:spPr>
          <a:xfrm>
            <a:off x="2172414" y="2764750"/>
            <a:ext cx="2555915" cy="319445"/>
          </a:xfrm>
          <a:prstGeom prst="rect">
            <a:avLst/>
          </a:prstGeom>
          <a:noFill/>
          <a:ln/>
        </p:spPr>
        <p:txBody>
          <a:bodyPr wrap="none" lIns="0" tIns="0" rIns="0" bIns="0" rtlCol="0" anchor="t"/>
          <a:lstStyle/>
          <a:p>
            <a:pPr marL="0" indent="0" algn="l">
              <a:lnSpc>
                <a:spcPts val="2500"/>
              </a:lnSpc>
              <a:buNone/>
            </a:pPr>
            <a:r>
              <a:rPr lang="en-US" sz="2000" kern="0" spc="-40" dirty="0">
                <a:solidFill>
                  <a:srgbClr val="272525"/>
                </a:solidFill>
                <a:latin typeface="Source Serif Pro Semi Bold" pitchFamily="34" charset="0"/>
                <a:ea typeface="Source Serif Pro Semi Bold" pitchFamily="34" charset="-122"/>
                <a:cs typeface="Source Serif Pro Semi Bold" pitchFamily="34" charset="-120"/>
              </a:rPr>
              <a:t>Persiapan Alat</a:t>
            </a:r>
            <a:endParaRPr lang="en-US" sz="2000" dirty="0"/>
          </a:p>
        </p:txBody>
      </p:sp>
      <p:sp>
        <p:nvSpPr>
          <p:cNvPr id="6" name="Text 2"/>
          <p:cNvSpPr/>
          <p:nvPr/>
        </p:nvSpPr>
        <p:spPr>
          <a:xfrm>
            <a:off x="2172414" y="3214449"/>
            <a:ext cx="6211253" cy="695325"/>
          </a:xfrm>
          <a:prstGeom prst="rect">
            <a:avLst/>
          </a:prstGeom>
          <a:noFill/>
          <a:ln/>
        </p:spPr>
        <p:txBody>
          <a:bodyPr wrap="square" lIns="0" tIns="0" rIns="0" bIns="0" rtlCol="0" anchor="t"/>
          <a:lstStyle/>
          <a:p>
            <a:pPr marL="0" indent="0" algn="l">
              <a:lnSpc>
                <a:spcPts val="2700"/>
              </a:lnSpc>
              <a:buNone/>
            </a:pPr>
            <a:r>
              <a:rPr lang="en-US" sz="1700" kern="0" spc="-34" dirty="0">
                <a:solidFill>
                  <a:srgbClr val="272525"/>
                </a:solidFill>
                <a:latin typeface="Source Sans Pro" pitchFamily="34" charset="0"/>
                <a:ea typeface="Source Sans Pro" pitchFamily="34" charset="-122"/>
                <a:cs typeface="Source Sans Pro" pitchFamily="34" charset="-120"/>
              </a:rPr>
              <a:t>Siapkan alat dan bahan seperti tabung Sahli, pipet HB, larutan HCl 0.1 N, aquades, batang pengaduk, dan alat pelindung diri.</a:t>
            </a:r>
            <a:endParaRPr lang="en-US" sz="1700" dirty="0"/>
          </a:p>
        </p:txBody>
      </p:sp>
      <p:pic>
        <p:nvPicPr>
          <p:cNvPr id="7" name="Image 2" descr="preencoded.png"/>
          <p:cNvPicPr>
            <a:picLocks noChangeAspect="1"/>
          </p:cNvPicPr>
          <p:nvPr/>
        </p:nvPicPr>
        <p:blipFill>
          <a:blip r:embed="rId5"/>
          <a:stretch>
            <a:fillRect/>
          </a:stretch>
        </p:blipFill>
        <p:spPr>
          <a:xfrm>
            <a:off x="760333" y="4126944"/>
            <a:ext cx="1086207" cy="1579364"/>
          </a:xfrm>
          <a:prstGeom prst="rect">
            <a:avLst/>
          </a:prstGeom>
        </p:spPr>
      </p:pic>
      <p:sp>
        <p:nvSpPr>
          <p:cNvPr id="8" name="Text 3"/>
          <p:cNvSpPr/>
          <p:nvPr/>
        </p:nvSpPr>
        <p:spPr>
          <a:xfrm>
            <a:off x="2172414" y="4344114"/>
            <a:ext cx="2555915" cy="319445"/>
          </a:xfrm>
          <a:prstGeom prst="rect">
            <a:avLst/>
          </a:prstGeom>
          <a:noFill/>
          <a:ln/>
        </p:spPr>
        <p:txBody>
          <a:bodyPr wrap="none" lIns="0" tIns="0" rIns="0" bIns="0" rtlCol="0" anchor="t"/>
          <a:lstStyle/>
          <a:p>
            <a:pPr marL="0" indent="0" algn="l">
              <a:lnSpc>
                <a:spcPts val="2500"/>
              </a:lnSpc>
              <a:buNone/>
            </a:pPr>
            <a:r>
              <a:rPr lang="en-US" sz="2000" kern="0" spc="-40" dirty="0">
                <a:solidFill>
                  <a:srgbClr val="272525"/>
                </a:solidFill>
                <a:latin typeface="Source Serif Pro Semi Bold" pitchFamily="34" charset="0"/>
                <a:ea typeface="Source Serif Pro Semi Bold" pitchFamily="34" charset="-122"/>
                <a:cs typeface="Source Serif Pro Semi Bold" pitchFamily="34" charset="-120"/>
              </a:rPr>
              <a:t>Pengambilan Sampel</a:t>
            </a:r>
            <a:endParaRPr lang="en-US" sz="2000" dirty="0"/>
          </a:p>
        </p:txBody>
      </p:sp>
      <p:sp>
        <p:nvSpPr>
          <p:cNvPr id="9" name="Text 4"/>
          <p:cNvSpPr/>
          <p:nvPr/>
        </p:nvSpPr>
        <p:spPr>
          <a:xfrm>
            <a:off x="2172414" y="4793813"/>
            <a:ext cx="6211253" cy="695325"/>
          </a:xfrm>
          <a:prstGeom prst="rect">
            <a:avLst/>
          </a:prstGeom>
          <a:noFill/>
          <a:ln/>
        </p:spPr>
        <p:txBody>
          <a:bodyPr wrap="square" lIns="0" tIns="0" rIns="0" bIns="0" rtlCol="0" anchor="t"/>
          <a:lstStyle/>
          <a:p>
            <a:pPr marL="0" indent="0" algn="l">
              <a:lnSpc>
                <a:spcPts val="2700"/>
              </a:lnSpc>
              <a:buNone/>
            </a:pPr>
            <a:r>
              <a:rPr lang="en-US" sz="1700" kern="0" spc="-34" dirty="0">
                <a:solidFill>
                  <a:srgbClr val="272525"/>
                </a:solidFill>
                <a:latin typeface="Source Sans Pro" pitchFamily="34" charset="0"/>
                <a:ea typeface="Source Sans Pro" pitchFamily="34" charset="-122"/>
                <a:cs typeface="Source Sans Pro" pitchFamily="34" charset="-120"/>
              </a:rPr>
              <a:t>Ambil sampel darah kapiler dari ujung jari atau tumit (pada bayi) dengan teknik aseptik dan pastikan darah mengalir bebas.</a:t>
            </a:r>
            <a:endParaRPr lang="en-US" sz="1700" dirty="0"/>
          </a:p>
        </p:txBody>
      </p:sp>
      <p:pic>
        <p:nvPicPr>
          <p:cNvPr id="10" name="Image 3" descr="preencoded.png"/>
          <p:cNvPicPr>
            <a:picLocks noChangeAspect="1"/>
          </p:cNvPicPr>
          <p:nvPr/>
        </p:nvPicPr>
        <p:blipFill>
          <a:blip r:embed="rId6"/>
          <a:stretch>
            <a:fillRect/>
          </a:stretch>
        </p:blipFill>
        <p:spPr>
          <a:xfrm>
            <a:off x="760333" y="5706308"/>
            <a:ext cx="1086207" cy="1579364"/>
          </a:xfrm>
          <a:prstGeom prst="rect">
            <a:avLst/>
          </a:prstGeom>
        </p:spPr>
      </p:pic>
      <p:sp>
        <p:nvSpPr>
          <p:cNvPr id="11" name="Text 5"/>
          <p:cNvSpPr/>
          <p:nvPr/>
        </p:nvSpPr>
        <p:spPr>
          <a:xfrm>
            <a:off x="2172414" y="5923478"/>
            <a:ext cx="2555915" cy="319445"/>
          </a:xfrm>
          <a:prstGeom prst="rect">
            <a:avLst/>
          </a:prstGeom>
          <a:noFill/>
          <a:ln/>
        </p:spPr>
        <p:txBody>
          <a:bodyPr wrap="none" lIns="0" tIns="0" rIns="0" bIns="0" rtlCol="0" anchor="t"/>
          <a:lstStyle/>
          <a:p>
            <a:pPr marL="0" indent="0" algn="l">
              <a:lnSpc>
                <a:spcPts val="2500"/>
              </a:lnSpc>
              <a:buNone/>
            </a:pPr>
            <a:r>
              <a:rPr lang="en-US" sz="2000" kern="0" spc="-40" dirty="0">
                <a:solidFill>
                  <a:srgbClr val="272525"/>
                </a:solidFill>
                <a:latin typeface="Source Serif Pro Semi Bold" pitchFamily="34" charset="0"/>
                <a:ea typeface="Source Serif Pro Semi Bold" pitchFamily="34" charset="-122"/>
                <a:cs typeface="Source Serif Pro Semi Bold" pitchFamily="34" charset="-120"/>
              </a:rPr>
              <a:t>Pembacaan Hasil</a:t>
            </a:r>
            <a:endParaRPr lang="en-US" sz="2000" dirty="0"/>
          </a:p>
        </p:txBody>
      </p:sp>
      <p:sp>
        <p:nvSpPr>
          <p:cNvPr id="12" name="Text 6"/>
          <p:cNvSpPr/>
          <p:nvPr/>
        </p:nvSpPr>
        <p:spPr>
          <a:xfrm>
            <a:off x="2172414" y="6373178"/>
            <a:ext cx="6211253" cy="695325"/>
          </a:xfrm>
          <a:prstGeom prst="rect">
            <a:avLst/>
          </a:prstGeom>
          <a:noFill/>
          <a:ln/>
        </p:spPr>
        <p:txBody>
          <a:bodyPr wrap="square" lIns="0" tIns="0" rIns="0" bIns="0" rtlCol="0" anchor="t"/>
          <a:lstStyle/>
          <a:p>
            <a:pPr marL="0" indent="0" algn="l">
              <a:lnSpc>
                <a:spcPts val="2700"/>
              </a:lnSpc>
              <a:buNone/>
            </a:pPr>
            <a:r>
              <a:rPr lang="en-US" sz="1700" kern="0" spc="-34" dirty="0">
                <a:solidFill>
                  <a:srgbClr val="272525"/>
                </a:solidFill>
                <a:latin typeface="Source Sans Pro" pitchFamily="34" charset="0"/>
                <a:ea typeface="Source Sans Pro" pitchFamily="34" charset="-122"/>
                <a:cs typeface="Source Sans Pro" pitchFamily="34" charset="-120"/>
              </a:rPr>
              <a:t>Masukkan darah ke dalam tabung Sahli, tambahkan HCl, encerkan dengan aquades hingga warna sesuai standar, lalu baca hasilnya.</a:t>
            </a:r>
            <a:endParaRPr lang="en-US" sz="17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37724" y="952143"/>
            <a:ext cx="7468553" cy="1408033"/>
          </a:xfrm>
          <a:prstGeom prst="rect">
            <a:avLst/>
          </a:prstGeom>
          <a:noFill/>
          <a:ln/>
        </p:spPr>
        <p:txBody>
          <a:bodyPr wrap="square" lIns="0" tIns="0" rIns="0" bIns="0" rtlCol="0" anchor="t"/>
          <a:lstStyle/>
          <a:p>
            <a:pPr marL="0" indent="0">
              <a:lnSpc>
                <a:spcPts val="5500"/>
              </a:lnSpc>
              <a:buNone/>
            </a:pPr>
            <a:r>
              <a:rPr lang="en-US" sz="4400" kern="0" spc="-89" dirty="0">
                <a:solidFill>
                  <a:srgbClr val="000000"/>
                </a:solidFill>
                <a:latin typeface="Source Serif Pro Semi Bold" pitchFamily="34" charset="0"/>
                <a:ea typeface="Source Serif Pro Semi Bold" pitchFamily="34" charset="-122"/>
                <a:cs typeface="Source Serif Pro Semi Bold" pitchFamily="34" charset="-120"/>
              </a:rPr>
              <a:t>Interpretasi Hasil Pemeriksaan HB</a:t>
            </a:r>
            <a:endParaRPr lang="en-US" sz="4400" dirty="0"/>
          </a:p>
        </p:txBody>
      </p:sp>
      <p:sp>
        <p:nvSpPr>
          <p:cNvPr id="4" name="Shape 1"/>
          <p:cNvSpPr/>
          <p:nvPr/>
        </p:nvSpPr>
        <p:spPr>
          <a:xfrm>
            <a:off x="837724" y="2719149"/>
            <a:ext cx="7468553" cy="2757011"/>
          </a:xfrm>
          <a:prstGeom prst="roundRect">
            <a:avLst>
              <a:gd name="adj" fmla="val 3647"/>
            </a:avLst>
          </a:prstGeom>
          <a:noFill/>
          <a:ln w="7620">
            <a:solidFill>
              <a:srgbClr val="000000">
                <a:alpha val="8000"/>
              </a:srgbClr>
            </a:solidFill>
            <a:prstDash val="solid"/>
          </a:ln>
        </p:spPr>
      </p:sp>
      <p:sp>
        <p:nvSpPr>
          <p:cNvPr id="5" name="Shape 2"/>
          <p:cNvSpPr/>
          <p:nvPr/>
        </p:nvSpPr>
        <p:spPr>
          <a:xfrm>
            <a:off x="845344" y="2726769"/>
            <a:ext cx="7453312" cy="685443"/>
          </a:xfrm>
          <a:prstGeom prst="rect">
            <a:avLst/>
          </a:prstGeom>
          <a:solidFill>
            <a:srgbClr val="FFFFFF">
              <a:alpha val="4000"/>
            </a:srgbClr>
          </a:solidFill>
          <a:ln/>
        </p:spPr>
      </p:sp>
      <p:sp>
        <p:nvSpPr>
          <p:cNvPr id="6" name="Text 3"/>
          <p:cNvSpPr/>
          <p:nvPr/>
        </p:nvSpPr>
        <p:spPr>
          <a:xfrm>
            <a:off x="1084659" y="2877979"/>
            <a:ext cx="3244215" cy="383024"/>
          </a:xfrm>
          <a:prstGeom prst="rect">
            <a:avLst/>
          </a:prstGeom>
          <a:noFill/>
          <a:ln/>
        </p:spPr>
        <p:txBody>
          <a:bodyPr wrap="non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Normal</a:t>
            </a:r>
            <a:endParaRPr lang="en-US" sz="1850" dirty="0"/>
          </a:p>
        </p:txBody>
      </p:sp>
      <p:sp>
        <p:nvSpPr>
          <p:cNvPr id="7" name="Text 4"/>
          <p:cNvSpPr/>
          <p:nvPr/>
        </p:nvSpPr>
        <p:spPr>
          <a:xfrm>
            <a:off x="4815126" y="2877979"/>
            <a:ext cx="3244215" cy="383024"/>
          </a:xfrm>
          <a:prstGeom prst="rect">
            <a:avLst/>
          </a:prstGeom>
          <a:noFill/>
          <a:ln/>
        </p:spPr>
        <p:txBody>
          <a:bodyPr wrap="non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≥11 g/dL</a:t>
            </a:r>
            <a:endParaRPr lang="en-US" sz="1850" dirty="0"/>
          </a:p>
        </p:txBody>
      </p:sp>
      <p:sp>
        <p:nvSpPr>
          <p:cNvPr id="8" name="Shape 5"/>
          <p:cNvSpPr/>
          <p:nvPr/>
        </p:nvSpPr>
        <p:spPr>
          <a:xfrm>
            <a:off x="845344" y="3412212"/>
            <a:ext cx="7453312" cy="685443"/>
          </a:xfrm>
          <a:prstGeom prst="rect">
            <a:avLst/>
          </a:prstGeom>
          <a:solidFill>
            <a:srgbClr val="000000">
              <a:alpha val="4000"/>
            </a:srgbClr>
          </a:solidFill>
          <a:ln/>
        </p:spPr>
      </p:sp>
      <p:sp>
        <p:nvSpPr>
          <p:cNvPr id="9" name="Text 6"/>
          <p:cNvSpPr/>
          <p:nvPr/>
        </p:nvSpPr>
        <p:spPr>
          <a:xfrm>
            <a:off x="1084659" y="3563422"/>
            <a:ext cx="3244215" cy="383024"/>
          </a:xfrm>
          <a:prstGeom prst="rect">
            <a:avLst/>
          </a:prstGeom>
          <a:noFill/>
          <a:ln/>
        </p:spPr>
        <p:txBody>
          <a:bodyPr wrap="non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Anemia Ringan</a:t>
            </a:r>
            <a:endParaRPr lang="en-US" sz="1850" dirty="0"/>
          </a:p>
        </p:txBody>
      </p:sp>
      <p:sp>
        <p:nvSpPr>
          <p:cNvPr id="10" name="Text 7"/>
          <p:cNvSpPr/>
          <p:nvPr/>
        </p:nvSpPr>
        <p:spPr>
          <a:xfrm>
            <a:off x="4815126" y="3563422"/>
            <a:ext cx="3244215" cy="383024"/>
          </a:xfrm>
          <a:prstGeom prst="rect">
            <a:avLst/>
          </a:prstGeom>
          <a:noFill/>
          <a:ln/>
        </p:spPr>
        <p:txBody>
          <a:bodyPr wrap="non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9-10 g/dL</a:t>
            </a:r>
            <a:endParaRPr lang="en-US" sz="1850" dirty="0"/>
          </a:p>
        </p:txBody>
      </p:sp>
      <p:sp>
        <p:nvSpPr>
          <p:cNvPr id="11" name="Shape 8"/>
          <p:cNvSpPr/>
          <p:nvPr/>
        </p:nvSpPr>
        <p:spPr>
          <a:xfrm>
            <a:off x="845344" y="4097655"/>
            <a:ext cx="7453312" cy="685443"/>
          </a:xfrm>
          <a:prstGeom prst="rect">
            <a:avLst/>
          </a:prstGeom>
          <a:solidFill>
            <a:srgbClr val="FFFFFF">
              <a:alpha val="4000"/>
            </a:srgbClr>
          </a:solidFill>
          <a:ln/>
        </p:spPr>
      </p:sp>
      <p:sp>
        <p:nvSpPr>
          <p:cNvPr id="12" name="Text 9"/>
          <p:cNvSpPr/>
          <p:nvPr/>
        </p:nvSpPr>
        <p:spPr>
          <a:xfrm>
            <a:off x="1084659" y="4248864"/>
            <a:ext cx="3244215" cy="383024"/>
          </a:xfrm>
          <a:prstGeom prst="rect">
            <a:avLst/>
          </a:prstGeom>
          <a:noFill/>
          <a:ln/>
        </p:spPr>
        <p:txBody>
          <a:bodyPr wrap="non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Anemia Sedang</a:t>
            </a:r>
            <a:endParaRPr lang="en-US" sz="1850" dirty="0"/>
          </a:p>
        </p:txBody>
      </p:sp>
      <p:sp>
        <p:nvSpPr>
          <p:cNvPr id="13" name="Text 10"/>
          <p:cNvSpPr/>
          <p:nvPr/>
        </p:nvSpPr>
        <p:spPr>
          <a:xfrm>
            <a:off x="4815126" y="4248864"/>
            <a:ext cx="3244215" cy="383024"/>
          </a:xfrm>
          <a:prstGeom prst="rect">
            <a:avLst/>
          </a:prstGeom>
          <a:noFill/>
          <a:ln/>
        </p:spPr>
        <p:txBody>
          <a:bodyPr wrap="non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7-8 g/dL</a:t>
            </a:r>
            <a:endParaRPr lang="en-US" sz="1850" dirty="0"/>
          </a:p>
        </p:txBody>
      </p:sp>
      <p:sp>
        <p:nvSpPr>
          <p:cNvPr id="14" name="Shape 11"/>
          <p:cNvSpPr/>
          <p:nvPr/>
        </p:nvSpPr>
        <p:spPr>
          <a:xfrm>
            <a:off x="845344" y="4783098"/>
            <a:ext cx="7453312" cy="685443"/>
          </a:xfrm>
          <a:prstGeom prst="rect">
            <a:avLst/>
          </a:prstGeom>
          <a:solidFill>
            <a:srgbClr val="000000">
              <a:alpha val="4000"/>
            </a:srgbClr>
          </a:solidFill>
          <a:ln/>
        </p:spPr>
      </p:sp>
      <p:sp>
        <p:nvSpPr>
          <p:cNvPr id="15" name="Text 12"/>
          <p:cNvSpPr/>
          <p:nvPr/>
        </p:nvSpPr>
        <p:spPr>
          <a:xfrm>
            <a:off x="1084659" y="4934307"/>
            <a:ext cx="3244215" cy="383024"/>
          </a:xfrm>
          <a:prstGeom prst="rect">
            <a:avLst/>
          </a:prstGeom>
          <a:noFill/>
          <a:ln/>
        </p:spPr>
        <p:txBody>
          <a:bodyPr wrap="non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Anemia Berat</a:t>
            </a:r>
            <a:endParaRPr lang="en-US" sz="1850" dirty="0"/>
          </a:p>
        </p:txBody>
      </p:sp>
      <p:sp>
        <p:nvSpPr>
          <p:cNvPr id="16" name="Text 13"/>
          <p:cNvSpPr/>
          <p:nvPr/>
        </p:nvSpPr>
        <p:spPr>
          <a:xfrm>
            <a:off x="4815126" y="4934307"/>
            <a:ext cx="3244215" cy="383024"/>
          </a:xfrm>
          <a:prstGeom prst="rect">
            <a:avLst/>
          </a:prstGeom>
          <a:noFill/>
          <a:ln/>
        </p:spPr>
        <p:txBody>
          <a:bodyPr wrap="non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&lt;7 g/dL</a:t>
            </a:r>
            <a:endParaRPr lang="en-US" sz="1850" dirty="0"/>
          </a:p>
        </p:txBody>
      </p:sp>
      <p:sp>
        <p:nvSpPr>
          <p:cNvPr id="17" name="Text 14"/>
          <p:cNvSpPr/>
          <p:nvPr/>
        </p:nvSpPr>
        <p:spPr>
          <a:xfrm>
            <a:off x="837724" y="5745361"/>
            <a:ext cx="7468553" cy="1532096"/>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Interpretasi hasil pemeriksaan HB sangat penting untuk menentukan tindakan selanjutnya. Anemia ringan hingga berat memerlukan perhatian khusus dan penanganan yang berbeda. Bidan harus mampu mengklasifikasikan dan memberikan edukasi yang tepat sesuai kondisi pasien.</a:t>
            </a:r>
            <a:endParaRPr lang="en-US" sz="18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837724" y="2294215"/>
            <a:ext cx="6074926" cy="704017"/>
          </a:xfrm>
          <a:prstGeom prst="rect">
            <a:avLst/>
          </a:prstGeom>
          <a:noFill/>
          <a:ln/>
        </p:spPr>
        <p:txBody>
          <a:bodyPr wrap="none" lIns="0" tIns="0" rIns="0" bIns="0" rtlCol="0" anchor="t"/>
          <a:lstStyle/>
          <a:p>
            <a:pPr marL="0" indent="0">
              <a:lnSpc>
                <a:spcPts val="5500"/>
              </a:lnSpc>
              <a:buNone/>
            </a:pPr>
            <a:r>
              <a:rPr lang="en-US" sz="4400" kern="0" spc="-89" dirty="0">
                <a:solidFill>
                  <a:srgbClr val="000000"/>
                </a:solidFill>
                <a:latin typeface="Source Serif Pro Semi Bold" pitchFamily="34" charset="0"/>
                <a:ea typeface="Source Serif Pro Semi Bold" pitchFamily="34" charset="-122"/>
                <a:cs typeface="Source Serif Pro Semi Bold" pitchFamily="34" charset="-120"/>
              </a:rPr>
              <a:t>Pemeriksaan Gula Darah</a:t>
            </a:r>
            <a:endParaRPr lang="en-US" sz="4400" dirty="0"/>
          </a:p>
        </p:txBody>
      </p:sp>
      <p:sp>
        <p:nvSpPr>
          <p:cNvPr id="3" name="Text 1"/>
          <p:cNvSpPr/>
          <p:nvPr/>
        </p:nvSpPr>
        <p:spPr>
          <a:xfrm>
            <a:off x="837724" y="3596521"/>
            <a:ext cx="2816185" cy="351949"/>
          </a:xfrm>
          <a:prstGeom prst="rect">
            <a:avLst/>
          </a:prstGeom>
          <a:noFill/>
          <a:ln/>
        </p:spPr>
        <p:txBody>
          <a:bodyPr wrap="none" lIns="0" tIns="0" rIns="0" bIns="0" rtlCol="0" anchor="t"/>
          <a:lstStyle/>
          <a:p>
            <a:pPr marL="0" indent="0">
              <a:lnSpc>
                <a:spcPts val="2750"/>
              </a:lnSpc>
              <a:buNone/>
            </a:pPr>
            <a:r>
              <a:rPr lang="en-US" sz="2200" kern="0" spc="-44" dirty="0">
                <a:solidFill>
                  <a:srgbClr val="000000"/>
                </a:solidFill>
                <a:latin typeface="Source Serif Pro Semi Bold" pitchFamily="34" charset="0"/>
                <a:ea typeface="Source Serif Pro Semi Bold" pitchFamily="34" charset="-122"/>
                <a:cs typeface="Source Serif Pro Semi Bold" pitchFamily="34" charset="-120"/>
              </a:rPr>
              <a:t>Tujuan</a:t>
            </a:r>
            <a:endParaRPr lang="en-US" sz="2200" dirty="0"/>
          </a:p>
        </p:txBody>
      </p:sp>
      <p:sp>
        <p:nvSpPr>
          <p:cNvPr id="4" name="Text 2"/>
          <p:cNvSpPr/>
          <p:nvPr/>
        </p:nvSpPr>
        <p:spPr>
          <a:xfrm>
            <a:off x="837724" y="4187785"/>
            <a:ext cx="3928586" cy="1532096"/>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Mendeteksi diabetes gestasional, yaitu diabetes yang muncul selama kehamilan dan dapat mempengaruhi kesehatan ibu dan bayi.</a:t>
            </a:r>
            <a:endParaRPr lang="en-US" sz="1850" dirty="0"/>
          </a:p>
        </p:txBody>
      </p:sp>
      <p:sp>
        <p:nvSpPr>
          <p:cNvPr id="5" name="Text 3"/>
          <p:cNvSpPr/>
          <p:nvPr/>
        </p:nvSpPr>
        <p:spPr>
          <a:xfrm>
            <a:off x="5357813" y="3596521"/>
            <a:ext cx="2816185" cy="351949"/>
          </a:xfrm>
          <a:prstGeom prst="rect">
            <a:avLst/>
          </a:prstGeom>
          <a:noFill/>
          <a:ln/>
        </p:spPr>
        <p:txBody>
          <a:bodyPr wrap="none" lIns="0" tIns="0" rIns="0" bIns="0" rtlCol="0" anchor="t"/>
          <a:lstStyle/>
          <a:p>
            <a:pPr marL="0" indent="0">
              <a:lnSpc>
                <a:spcPts val="2750"/>
              </a:lnSpc>
              <a:buNone/>
            </a:pPr>
            <a:r>
              <a:rPr lang="en-US" sz="2200" kern="0" spc="-44" dirty="0">
                <a:solidFill>
                  <a:srgbClr val="000000"/>
                </a:solidFill>
                <a:latin typeface="Source Serif Pro Semi Bold" pitchFamily="34" charset="0"/>
                <a:ea typeface="Source Serif Pro Semi Bold" pitchFamily="34" charset="-122"/>
                <a:cs typeface="Source Serif Pro Semi Bold" pitchFamily="34" charset="-120"/>
              </a:rPr>
              <a:t>Jenis Pemeriksaan</a:t>
            </a:r>
            <a:endParaRPr lang="en-US" sz="2200" dirty="0"/>
          </a:p>
        </p:txBody>
      </p:sp>
      <p:sp>
        <p:nvSpPr>
          <p:cNvPr id="6" name="Text 4"/>
          <p:cNvSpPr/>
          <p:nvPr/>
        </p:nvSpPr>
        <p:spPr>
          <a:xfrm>
            <a:off x="5357813" y="4187785"/>
            <a:ext cx="3928586" cy="1532096"/>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Meliputi gula darah puasa (GDP), gula darah 2 jam post-prandial (2 jam PP), dan HbA1c untuk melihat kontrol gula darah jangka panjang.</a:t>
            </a:r>
            <a:endParaRPr lang="en-US" sz="1850" dirty="0"/>
          </a:p>
        </p:txBody>
      </p:sp>
      <p:sp>
        <p:nvSpPr>
          <p:cNvPr id="7" name="Text 5"/>
          <p:cNvSpPr/>
          <p:nvPr/>
        </p:nvSpPr>
        <p:spPr>
          <a:xfrm>
            <a:off x="9877901" y="3596521"/>
            <a:ext cx="2816185" cy="351949"/>
          </a:xfrm>
          <a:prstGeom prst="rect">
            <a:avLst/>
          </a:prstGeom>
          <a:noFill/>
          <a:ln/>
        </p:spPr>
        <p:txBody>
          <a:bodyPr wrap="none" lIns="0" tIns="0" rIns="0" bIns="0" rtlCol="0" anchor="t"/>
          <a:lstStyle/>
          <a:p>
            <a:pPr marL="0" indent="0">
              <a:lnSpc>
                <a:spcPts val="2750"/>
              </a:lnSpc>
              <a:buNone/>
            </a:pPr>
            <a:r>
              <a:rPr lang="en-US" sz="2200" kern="0" spc="-44" dirty="0">
                <a:solidFill>
                  <a:srgbClr val="000000"/>
                </a:solidFill>
                <a:latin typeface="Source Serif Pro Semi Bold" pitchFamily="34" charset="0"/>
                <a:ea typeface="Source Serif Pro Semi Bold" pitchFamily="34" charset="-122"/>
                <a:cs typeface="Source Serif Pro Semi Bold" pitchFamily="34" charset="-120"/>
              </a:rPr>
              <a:t>Alat</a:t>
            </a:r>
            <a:endParaRPr lang="en-US" sz="2200" dirty="0"/>
          </a:p>
        </p:txBody>
      </p:sp>
      <p:sp>
        <p:nvSpPr>
          <p:cNvPr id="8" name="Text 6"/>
          <p:cNvSpPr/>
          <p:nvPr/>
        </p:nvSpPr>
        <p:spPr>
          <a:xfrm>
            <a:off x="9877901" y="4187785"/>
            <a:ext cx="3928586" cy="1532096"/>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Menggunakan glukometer untuk pemeriksaan cepat atau pemeriksaan laboratorium untuk hasil yang lebih akurat dan lengkap.</a:t>
            </a:r>
            <a:endParaRPr lang="en-US" sz="18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25579" y="837367"/>
            <a:ext cx="7492841" cy="1387554"/>
          </a:xfrm>
          <a:prstGeom prst="rect">
            <a:avLst/>
          </a:prstGeom>
          <a:noFill/>
          <a:ln/>
        </p:spPr>
        <p:txBody>
          <a:bodyPr wrap="square" lIns="0" tIns="0" rIns="0" bIns="0" rtlCol="0" anchor="t"/>
          <a:lstStyle/>
          <a:p>
            <a:pPr marL="0" indent="0">
              <a:lnSpc>
                <a:spcPts val="5450"/>
              </a:lnSpc>
              <a:buNone/>
            </a:pPr>
            <a:r>
              <a:rPr lang="en-US" sz="4350" kern="0" spc="-87" dirty="0">
                <a:solidFill>
                  <a:srgbClr val="000000"/>
                </a:solidFill>
                <a:latin typeface="Source Serif Pro Semi Bold" pitchFamily="34" charset="0"/>
                <a:ea typeface="Source Serif Pro Semi Bold" pitchFamily="34" charset="-122"/>
                <a:cs typeface="Source Serif Pro Semi Bold" pitchFamily="34" charset="-120"/>
              </a:rPr>
              <a:t>Prosedur Pemeriksaan Gula Darah</a:t>
            </a:r>
            <a:endParaRPr lang="en-US" sz="4350" dirty="0"/>
          </a:p>
        </p:txBody>
      </p:sp>
      <p:sp>
        <p:nvSpPr>
          <p:cNvPr id="4" name="Shape 1"/>
          <p:cNvSpPr/>
          <p:nvPr/>
        </p:nvSpPr>
        <p:spPr>
          <a:xfrm>
            <a:off x="825579" y="2578656"/>
            <a:ext cx="176808" cy="1620203"/>
          </a:xfrm>
          <a:prstGeom prst="roundRect">
            <a:avLst>
              <a:gd name="adj" fmla="val 56034"/>
            </a:avLst>
          </a:prstGeom>
          <a:solidFill>
            <a:srgbClr val="F0D4F7"/>
          </a:solidFill>
          <a:ln w="7620">
            <a:solidFill>
              <a:srgbClr val="D6BADD"/>
            </a:solidFill>
            <a:prstDash val="solid"/>
          </a:ln>
        </p:spPr>
      </p:sp>
      <p:sp>
        <p:nvSpPr>
          <p:cNvPr id="5" name="Text 2"/>
          <p:cNvSpPr/>
          <p:nvPr/>
        </p:nvSpPr>
        <p:spPr>
          <a:xfrm>
            <a:off x="1356122" y="2578656"/>
            <a:ext cx="2775109" cy="346829"/>
          </a:xfrm>
          <a:prstGeom prst="rect">
            <a:avLst/>
          </a:prstGeom>
          <a:noFill/>
          <a:ln/>
        </p:spPr>
        <p:txBody>
          <a:bodyPr wrap="none" lIns="0" tIns="0" rIns="0" bIns="0" rtlCol="0" anchor="t"/>
          <a:lstStyle/>
          <a:p>
            <a:pPr marL="0" indent="0" algn="l">
              <a:lnSpc>
                <a:spcPts val="2700"/>
              </a:lnSpc>
              <a:buNone/>
            </a:pPr>
            <a:r>
              <a:rPr lang="en-US" sz="2150" kern="0" spc="-44" dirty="0">
                <a:solidFill>
                  <a:srgbClr val="272525"/>
                </a:solidFill>
                <a:latin typeface="Source Serif Pro Semi Bold" pitchFamily="34" charset="0"/>
                <a:ea typeface="Source Serif Pro Semi Bold" pitchFamily="34" charset="-122"/>
                <a:cs typeface="Source Serif Pro Semi Bold" pitchFamily="34" charset="-120"/>
              </a:rPr>
              <a:t>Persiapan Pasien</a:t>
            </a:r>
            <a:endParaRPr lang="en-US" sz="2150" dirty="0"/>
          </a:p>
        </p:txBody>
      </p:sp>
      <p:sp>
        <p:nvSpPr>
          <p:cNvPr id="6" name="Text 3"/>
          <p:cNvSpPr/>
          <p:nvPr/>
        </p:nvSpPr>
        <p:spPr>
          <a:xfrm>
            <a:off x="1356122" y="3066931"/>
            <a:ext cx="6962299" cy="1131927"/>
          </a:xfrm>
          <a:prstGeom prst="rect">
            <a:avLst/>
          </a:prstGeom>
          <a:noFill/>
          <a:ln/>
        </p:spPr>
        <p:txBody>
          <a:bodyPr wrap="square" lIns="0" tIns="0" rIns="0" bIns="0" rtlCol="0" anchor="t"/>
          <a:lstStyle/>
          <a:p>
            <a:pPr marL="0" indent="0" algn="l">
              <a:lnSpc>
                <a:spcPts val="2950"/>
              </a:lnSpc>
              <a:buNone/>
            </a:pPr>
            <a:r>
              <a:rPr lang="en-US" sz="1850" kern="0" spc="-37" dirty="0">
                <a:solidFill>
                  <a:srgbClr val="272525"/>
                </a:solidFill>
                <a:latin typeface="Source Sans Pro" pitchFamily="34" charset="0"/>
                <a:ea typeface="Source Sans Pro" pitchFamily="34" charset="-122"/>
                <a:cs typeface="Source Sans Pro" pitchFamily="34" charset="-120"/>
              </a:rPr>
              <a:t>Pastikan pasien puasa 8-12 jam sebelum pengambilan sampel darah untuk pemeriksaan GDP. Untuk 2 jam PP, pasien makan seperti biasa, lalu diperiksa 2 jam setelah makan.</a:t>
            </a:r>
            <a:endParaRPr lang="en-US" sz="1850" dirty="0"/>
          </a:p>
        </p:txBody>
      </p:sp>
      <p:sp>
        <p:nvSpPr>
          <p:cNvPr id="7" name="Shape 4"/>
          <p:cNvSpPr/>
          <p:nvPr/>
        </p:nvSpPr>
        <p:spPr>
          <a:xfrm>
            <a:off x="1179314" y="4434721"/>
            <a:ext cx="176808" cy="1242893"/>
          </a:xfrm>
          <a:prstGeom prst="roundRect">
            <a:avLst>
              <a:gd name="adj" fmla="val 56034"/>
            </a:avLst>
          </a:prstGeom>
          <a:solidFill>
            <a:srgbClr val="F0D4F7"/>
          </a:solidFill>
          <a:ln w="7620">
            <a:solidFill>
              <a:srgbClr val="D6BADD"/>
            </a:solidFill>
            <a:prstDash val="solid"/>
          </a:ln>
        </p:spPr>
      </p:sp>
      <p:sp>
        <p:nvSpPr>
          <p:cNvPr id="8" name="Text 5"/>
          <p:cNvSpPr/>
          <p:nvPr/>
        </p:nvSpPr>
        <p:spPr>
          <a:xfrm>
            <a:off x="1709857" y="4434721"/>
            <a:ext cx="2775109" cy="346829"/>
          </a:xfrm>
          <a:prstGeom prst="rect">
            <a:avLst/>
          </a:prstGeom>
          <a:noFill/>
          <a:ln/>
        </p:spPr>
        <p:txBody>
          <a:bodyPr wrap="none" lIns="0" tIns="0" rIns="0" bIns="0" rtlCol="0" anchor="t"/>
          <a:lstStyle/>
          <a:p>
            <a:pPr marL="0" indent="0" algn="l">
              <a:lnSpc>
                <a:spcPts val="2700"/>
              </a:lnSpc>
              <a:buNone/>
            </a:pPr>
            <a:r>
              <a:rPr lang="en-US" sz="2150" kern="0" spc="-44" dirty="0">
                <a:solidFill>
                  <a:srgbClr val="272525"/>
                </a:solidFill>
                <a:latin typeface="Source Serif Pro Semi Bold" pitchFamily="34" charset="0"/>
                <a:ea typeface="Source Serif Pro Semi Bold" pitchFamily="34" charset="-122"/>
                <a:cs typeface="Source Serif Pro Semi Bold" pitchFamily="34" charset="-120"/>
              </a:rPr>
              <a:t>Pengambilan Sampel</a:t>
            </a:r>
            <a:endParaRPr lang="en-US" sz="2150" dirty="0"/>
          </a:p>
        </p:txBody>
      </p:sp>
      <p:sp>
        <p:nvSpPr>
          <p:cNvPr id="9" name="Text 6"/>
          <p:cNvSpPr/>
          <p:nvPr/>
        </p:nvSpPr>
        <p:spPr>
          <a:xfrm>
            <a:off x="1709857" y="4922996"/>
            <a:ext cx="6608564" cy="754618"/>
          </a:xfrm>
          <a:prstGeom prst="rect">
            <a:avLst/>
          </a:prstGeom>
          <a:noFill/>
          <a:ln/>
        </p:spPr>
        <p:txBody>
          <a:bodyPr wrap="square" lIns="0" tIns="0" rIns="0" bIns="0" rtlCol="0" anchor="t"/>
          <a:lstStyle/>
          <a:p>
            <a:pPr marL="0" indent="0" algn="l">
              <a:lnSpc>
                <a:spcPts val="2950"/>
              </a:lnSpc>
              <a:buNone/>
            </a:pPr>
            <a:r>
              <a:rPr lang="en-US" sz="1850" kern="0" spc="-37" dirty="0">
                <a:solidFill>
                  <a:srgbClr val="272525"/>
                </a:solidFill>
                <a:latin typeface="Source Sans Pro" pitchFamily="34" charset="0"/>
                <a:ea typeface="Source Sans Pro" pitchFamily="34" charset="-122"/>
                <a:cs typeface="Source Sans Pro" pitchFamily="34" charset="-120"/>
              </a:rPr>
              <a:t>Bersihkan area yang akan ditusuk dengan alkohol swab, lalu ambil sampel darah kapiler menggunakan lancet steril.</a:t>
            </a:r>
            <a:endParaRPr lang="en-US" sz="1850" dirty="0"/>
          </a:p>
        </p:txBody>
      </p:sp>
      <p:sp>
        <p:nvSpPr>
          <p:cNvPr id="10" name="Shape 7"/>
          <p:cNvSpPr/>
          <p:nvPr/>
        </p:nvSpPr>
        <p:spPr>
          <a:xfrm>
            <a:off x="1533168" y="5913477"/>
            <a:ext cx="176808" cy="1242893"/>
          </a:xfrm>
          <a:prstGeom prst="roundRect">
            <a:avLst>
              <a:gd name="adj" fmla="val 56034"/>
            </a:avLst>
          </a:prstGeom>
          <a:solidFill>
            <a:srgbClr val="F0D4F7"/>
          </a:solidFill>
          <a:ln w="7620">
            <a:solidFill>
              <a:srgbClr val="D6BADD"/>
            </a:solidFill>
            <a:prstDash val="solid"/>
          </a:ln>
        </p:spPr>
      </p:sp>
      <p:sp>
        <p:nvSpPr>
          <p:cNvPr id="11" name="Text 8"/>
          <p:cNvSpPr/>
          <p:nvPr/>
        </p:nvSpPr>
        <p:spPr>
          <a:xfrm>
            <a:off x="2063710" y="5913477"/>
            <a:ext cx="2775109" cy="346829"/>
          </a:xfrm>
          <a:prstGeom prst="rect">
            <a:avLst/>
          </a:prstGeom>
          <a:noFill/>
          <a:ln/>
        </p:spPr>
        <p:txBody>
          <a:bodyPr wrap="none" lIns="0" tIns="0" rIns="0" bIns="0" rtlCol="0" anchor="t"/>
          <a:lstStyle/>
          <a:p>
            <a:pPr marL="0" indent="0" algn="l">
              <a:lnSpc>
                <a:spcPts val="2700"/>
              </a:lnSpc>
              <a:buNone/>
            </a:pPr>
            <a:r>
              <a:rPr lang="en-US" sz="2150" kern="0" spc="-44" dirty="0">
                <a:solidFill>
                  <a:srgbClr val="272525"/>
                </a:solidFill>
                <a:latin typeface="Source Serif Pro Semi Bold" pitchFamily="34" charset="0"/>
                <a:ea typeface="Source Serif Pro Semi Bold" pitchFamily="34" charset="-122"/>
                <a:cs typeface="Source Serif Pro Semi Bold" pitchFamily="34" charset="-120"/>
              </a:rPr>
              <a:t>Pembacaan Hasil</a:t>
            </a:r>
            <a:endParaRPr lang="en-US" sz="2150" dirty="0"/>
          </a:p>
        </p:txBody>
      </p:sp>
      <p:sp>
        <p:nvSpPr>
          <p:cNvPr id="12" name="Text 9"/>
          <p:cNvSpPr/>
          <p:nvPr/>
        </p:nvSpPr>
        <p:spPr>
          <a:xfrm>
            <a:off x="2063710" y="6401753"/>
            <a:ext cx="6254710" cy="754618"/>
          </a:xfrm>
          <a:prstGeom prst="rect">
            <a:avLst/>
          </a:prstGeom>
          <a:noFill/>
          <a:ln/>
        </p:spPr>
        <p:txBody>
          <a:bodyPr wrap="square" lIns="0" tIns="0" rIns="0" bIns="0" rtlCol="0" anchor="t"/>
          <a:lstStyle/>
          <a:p>
            <a:pPr marL="0" indent="0" algn="l">
              <a:lnSpc>
                <a:spcPts val="2950"/>
              </a:lnSpc>
              <a:buNone/>
            </a:pPr>
            <a:r>
              <a:rPr lang="en-US" sz="1850" kern="0" spc="-37" dirty="0">
                <a:solidFill>
                  <a:srgbClr val="272525"/>
                </a:solidFill>
                <a:latin typeface="Source Sans Pro" pitchFamily="34" charset="0"/>
                <a:ea typeface="Source Sans Pro" pitchFamily="34" charset="-122"/>
                <a:cs typeface="Source Sans Pro" pitchFamily="34" charset="-120"/>
              </a:rPr>
              <a:t>Teteskan darah pada strip glukometer, masukkan strip ke alat, dan tunggu hasilnya muncul. Catat hasil pemeriksaan dengan teliti.</a:t>
            </a:r>
            <a:endParaRPr lang="en-US" sz="18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64858" y="1122878"/>
            <a:ext cx="7614285" cy="1285399"/>
          </a:xfrm>
          <a:prstGeom prst="rect">
            <a:avLst/>
          </a:prstGeom>
          <a:noFill/>
          <a:ln/>
        </p:spPr>
        <p:txBody>
          <a:bodyPr wrap="square" lIns="0" tIns="0" rIns="0" bIns="0" rtlCol="0" anchor="t"/>
          <a:lstStyle/>
          <a:p>
            <a:pPr marL="0" indent="0">
              <a:lnSpc>
                <a:spcPts val="5050"/>
              </a:lnSpc>
              <a:buNone/>
            </a:pPr>
            <a:r>
              <a:rPr lang="en-US" sz="4000" kern="0" spc="-81" dirty="0">
                <a:solidFill>
                  <a:srgbClr val="000000"/>
                </a:solidFill>
                <a:latin typeface="Source Serif Pro Semi Bold" pitchFamily="34" charset="0"/>
                <a:ea typeface="Source Serif Pro Semi Bold" pitchFamily="34" charset="-122"/>
                <a:cs typeface="Source Serif Pro Semi Bold" pitchFamily="34" charset="-120"/>
              </a:rPr>
              <a:t>Interpretasi Hasil Pemeriksaan Gula Darah</a:t>
            </a:r>
            <a:endParaRPr lang="en-US" sz="4000" dirty="0"/>
          </a:p>
        </p:txBody>
      </p:sp>
      <p:sp>
        <p:nvSpPr>
          <p:cNvPr id="4" name="Shape 1"/>
          <p:cNvSpPr/>
          <p:nvPr/>
        </p:nvSpPr>
        <p:spPr>
          <a:xfrm>
            <a:off x="764858" y="2736056"/>
            <a:ext cx="3697962" cy="1953220"/>
          </a:xfrm>
          <a:prstGeom prst="roundRect">
            <a:avLst>
              <a:gd name="adj" fmla="val 4699"/>
            </a:avLst>
          </a:prstGeom>
          <a:solidFill>
            <a:srgbClr val="F0D4F7"/>
          </a:solidFill>
          <a:ln w="7620">
            <a:solidFill>
              <a:srgbClr val="D6BADD"/>
            </a:solidFill>
            <a:prstDash val="solid"/>
          </a:ln>
        </p:spPr>
      </p:sp>
      <p:sp>
        <p:nvSpPr>
          <p:cNvPr id="5" name="Text 2"/>
          <p:cNvSpPr/>
          <p:nvPr/>
        </p:nvSpPr>
        <p:spPr>
          <a:xfrm>
            <a:off x="990957" y="2962156"/>
            <a:ext cx="2571036" cy="321231"/>
          </a:xfrm>
          <a:prstGeom prst="rect">
            <a:avLst/>
          </a:prstGeom>
          <a:noFill/>
          <a:ln/>
        </p:spPr>
        <p:txBody>
          <a:bodyPr wrap="none" lIns="0" tIns="0" rIns="0" bIns="0" rtlCol="0" anchor="t"/>
          <a:lstStyle/>
          <a:p>
            <a:pPr marL="0" indent="0">
              <a:lnSpc>
                <a:spcPts val="2500"/>
              </a:lnSpc>
              <a:buNone/>
            </a:pPr>
            <a:r>
              <a:rPr lang="en-US" sz="2000" kern="0" spc="-40" dirty="0">
                <a:solidFill>
                  <a:srgbClr val="272525"/>
                </a:solidFill>
                <a:latin typeface="Source Serif Pro Semi Bold" pitchFamily="34" charset="0"/>
                <a:ea typeface="Source Serif Pro Semi Bold" pitchFamily="34" charset="-122"/>
                <a:cs typeface="Source Serif Pro Semi Bold" pitchFamily="34" charset="-120"/>
              </a:rPr>
              <a:t>GDP Normal</a:t>
            </a:r>
            <a:endParaRPr lang="en-US" sz="2000" dirty="0"/>
          </a:p>
        </p:txBody>
      </p:sp>
      <p:sp>
        <p:nvSpPr>
          <p:cNvPr id="6" name="Text 3"/>
          <p:cNvSpPr/>
          <p:nvPr/>
        </p:nvSpPr>
        <p:spPr>
          <a:xfrm>
            <a:off x="990957" y="3414474"/>
            <a:ext cx="3245763" cy="1048703"/>
          </a:xfrm>
          <a:prstGeom prst="rect">
            <a:avLst/>
          </a:prstGeom>
          <a:noFill/>
          <a:ln/>
        </p:spPr>
        <p:txBody>
          <a:bodyPr wrap="square" lIns="0" tIns="0" rIns="0" bIns="0" rtlCol="0" anchor="t"/>
          <a:lstStyle/>
          <a:p>
            <a:pPr marL="0" indent="0">
              <a:lnSpc>
                <a:spcPts val="2750"/>
              </a:lnSpc>
              <a:buNone/>
            </a:pPr>
            <a:r>
              <a:rPr lang="en-US" sz="1700" kern="0" spc="-34" dirty="0">
                <a:solidFill>
                  <a:srgbClr val="272525"/>
                </a:solidFill>
                <a:latin typeface="Source Sans Pro" pitchFamily="34" charset="0"/>
                <a:ea typeface="Source Sans Pro" pitchFamily="34" charset="-122"/>
                <a:cs typeface="Source Sans Pro" pitchFamily="34" charset="-120"/>
              </a:rPr>
              <a:t>Kurang dari 95 mg/dL menunjukkan kadar gula darah puasa dalam batas normal.</a:t>
            </a:r>
            <a:endParaRPr lang="en-US" sz="1700" dirty="0"/>
          </a:p>
        </p:txBody>
      </p:sp>
      <p:sp>
        <p:nvSpPr>
          <p:cNvPr id="7" name="Shape 4"/>
          <p:cNvSpPr/>
          <p:nvPr/>
        </p:nvSpPr>
        <p:spPr>
          <a:xfrm>
            <a:off x="4681299" y="2736056"/>
            <a:ext cx="3697962" cy="1953220"/>
          </a:xfrm>
          <a:prstGeom prst="roundRect">
            <a:avLst>
              <a:gd name="adj" fmla="val 4699"/>
            </a:avLst>
          </a:prstGeom>
          <a:solidFill>
            <a:srgbClr val="F0D4F7"/>
          </a:solidFill>
          <a:ln w="7620">
            <a:solidFill>
              <a:srgbClr val="D6BADD"/>
            </a:solidFill>
            <a:prstDash val="solid"/>
          </a:ln>
        </p:spPr>
      </p:sp>
      <p:sp>
        <p:nvSpPr>
          <p:cNvPr id="8" name="Text 5"/>
          <p:cNvSpPr/>
          <p:nvPr/>
        </p:nvSpPr>
        <p:spPr>
          <a:xfrm>
            <a:off x="4907399" y="2962156"/>
            <a:ext cx="2571036" cy="321231"/>
          </a:xfrm>
          <a:prstGeom prst="rect">
            <a:avLst/>
          </a:prstGeom>
          <a:noFill/>
          <a:ln/>
        </p:spPr>
        <p:txBody>
          <a:bodyPr wrap="none" lIns="0" tIns="0" rIns="0" bIns="0" rtlCol="0" anchor="t"/>
          <a:lstStyle/>
          <a:p>
            <a:pPr marL="0" indent="0">
              <a:lnSpc>
                <a:spcPts val="2500"/>
              </a:lnSpc>
              <a:buNone/>
            </a:pPr>
            <a:r>
              <a:rPr lang="en-US" sz="2000" kern="0" spc="-40" dirty="0">
                <a:solidFill>
                  <a:srgbClr val="272525"/>
                </a:solidFill>
                <a:latin typeface="Source Serif Pro Semi Bold" pitchFamily="34" charset="0"/>
                <a:ea typeface="Source Serif Pro Semi Bold" pitchFamily="34" charset="-122"/>
                <a:cs typeface="Source Serif Pro Semi Bold" pitchFamily="34" charset="-120"/>
              </a:rPr>
              <a:t>2 Jam PP Normal</a:t>
            </a:r>
            <a:endParaRPr lang="en-US" sz="2000" dirty="0"/>
          </a:p>
        </p:txBody>
      </p:sp>
      <p:sp>
        <p:nvSpPr>
          <p:cNvPr id="9" name="Text 6"/>
          <p:cNvSpPr/>
          <p:nvPr/>
        </p:nvSpPr>
        <p:spPr>
          <a:xfrm>
            <a:off x="4907399" y="3414474"/>
            <a:ext cx="3245763" cy="1048703"/>
          </a:xfrm>
          <a:prstGeom prst="rect">
            <a:avLst/>
          </a:prstGeom>
          <a:noFill/>
          <a:ln/>
        </p:spPr>
        <p:txBody>
          <a:bodyPr wrap="square" lIns="0" tIns="0" rIns="0" bIns="0" rtlCol="0" anchor="t"/>
          <a:lstStyle/>
          <a:p>
            <a:pPr marL="0" indent="0">
              <a:lnSpc>
                <a:spcPts val="2750"/>
              </a:lnSpc>
              <a:buNone/>
            </a:pPr>
            <a:r>
              <a:rPr lang="en-US" sz="1700" kern="0" spc="-34" dirty="0">
                <a:solidFill>
                  <a:srgbClr val="272525"/>
                </a:solidFill>
                <a:latin typeface="Source Sans Pro" pitchFamily="34" charset="0"/>
                <a:ea typeface="Source Sans Pro" pitchFamily="34" charset="-122"/>
                <a:cs typeface="Source Sans Pro" pitchFamily="34" charset="-120"/>
              </a:rPr>
              <a:t>Kurang dari 120 mg/dL menunjukkan kadar gula darah 2 jam setelah makan dalam batas normal.</a:t>
            </a:r>
            <a:endParaRPr lang="en-US" sz="1700" dirty="0"/>
          </a:p>
        </p:txBody>
      </p:sp>
      <p:sp>
        <p:nvSpPr>
          <p:cNvPr id="10" name="Shape 7"/>
          <p:cNvSpPr/>
          <p:nvPr/>
        </p:nvSpPr>
        <p:spPr>
          <a:xfrm>
            <a:off x="764857" y="4788634"/>
            <a:ext cx="7614285" cy="1618953"/>
          </a:xfrm>
          <a:prstGeom prst="roundRect">
            <a:avLst>
              <a:gd name="adj" fmla="val 7319"/>
            </a:avLst>
          </a:prstGeom>
          <a:solidFill>
            <a:srgbClr val="F0D4F7"/>
          </a:solidFill>
          <a:ln w="7620">
            <a:solidFill>
              <a:srgbClr val="D6BADD"/>
            </a:solidFill>
            <a:prstDash val="solid"/>
          </a:ln>
        </p:spPr>
      </p:sp>
      <p:sp>
        <p:nvSpPr>
          <p:cNvPr id="12" name="Text 9"/>
          <p:cNvSpPr/>
          <p:nvPr/>
        </p:nvSpPr>
        <p:spPr>
          <a:xfrm>
            <a:off x="990957" y="5317712"/>
            <a:ext cx="7162086" cy="1023055"/>
          </a:xfrm>
          <a:prstGeom prst="rect">
            <a:avLst/>
          </a:prstGeom>
          <a:noFill/>
          <a:ln/>
        </p:spPr>
        <p:txBody>
          <a:bodyPr wrap="none" lIns="0" tIns="0" rIns="0" bIns="0" rtlCol="0" anchor="t"/>
          <a:lstStyle/>
          <a:p>
            <a:pPr marL="0" indent="0">
              <a:lnSpc>
                <a:spcPts val="2750"/>
              </a:lnSpc>
              <a:buNone/>
            </a:pPr>
            <a:r>
              <a:rPr lang="en-ID" sz="1600" b="1" dirty="0">
                <a:latin typeface="Source Sans Pro" panose="020B0503030403020204" pitchFamily="34" charset="0"/>
                <a:ea typeface="Source Sans Pro" panose="020B0503030403020204" pitchFamily="34" charset="0"/>
              </a:rPr>
              <a:t>Normal:</a:t>
            </a:r>
            <a:r>
              <a:rPr lang="en-ID" sz="1600" dirty="0">
                <a:latin typeface="Source Sans Pro" panose="020B0503030403020204" pitchFamily="34" charset="0"/>
                <a:ea typeface="Source Sans Pro" panose="020B0503030403020204" pitchFamily="34" charset="0"/>
              </a:rPr>
              <a:t> &lt; 5,7%</a:t>
            </a:r>
            <a:br>
              <a:rPr lang="en-ID" sz="1600" dirty="0">
                <a:latin typeface="Source Sans Pro" panose="020B0503030403020204" pitchFamily="34" charset="0"/>
                <a:ea typeface="Source Sans Pro" panose="020B0503030403020204" pitchFamily="34" charset="0"/>
              </a:rPr>
            </a:br>
            <a:r>
              <a:rPr lang="pt-BR" sz="1600" b="1" dirty="0">
                <a:latin typeface="Source Sans Pro" panose="020B0503030403020204" pitchFamily="34" charset="0"/>
                <a:ea typeface="Source Sans Pro" panose="020B0503030403020204" pitchFamily="34" charset="0"/>
              </a:rPr>
              <a:t>Pra-diabetes:</a:t>
            </a:r>
            <a:r>
              <a:rPr lang="pt-BR" sz="1600" dirty="0">
                <a:latin typeface="Source Sans Pro" panose="020B0503030403020204" pitchFamily="34" charset="0"/>
                <a:ea typeface="Source Sans Pro" panose="020B0503030403020204" pitchFamily="34" charset="0"/>
              </a:rPr>
              <a:t> 5,7% - 6,4% (menunjukkan risiko diabetes tipe 2)</a:t>
            </a:r>
          </a:p>
          <a:p>
            <a:pPr marL="0" indent="0">
              <a:lnSpc>
                <a:spcPts val="2750"/>
              </a:lnSpc>
              <a:buNone/>
            </a:pPr>
            <a:r>
              <a:rPr lang="en-ID" sz="1600" b="1" dirty="0">
                <a:latin typeface="Source Sans Pro" panose="020B0503030403020204" pitchFamily="34" charset="0"/>
                <a:ea typeface="Source Sans Pro" panose="020B0503030403020204" pitchFamily="34" charset="0"/>
              </a:rPr>
              <a:t>Diabetes:</a:t>
            </a:r>
            <a:r>
              <a:rPr lang="en-ID" sz="1600" dirty="0">
                <a:latin typeface="Source Sans Pro" panose="020B0503030403020204" pitchFamily="34" charset="0"/>
                <a:ea typeface="Source Sans Pro" panose="020B0503030403020204" pitchFamily="34" charset="0"/>
              </a:rPr>
              <a:t> ≥ 6,5%</a:t>
            </a:r>
            <a:endParaRPr lang="en-US" sz="1700" dirty="0">
              <a:latin typeface="Source Sans Pro" panose="020B0503030403020204" pitchFamily="34" charset="0"/>
              <a:ea typeface="Source Sans Pro" panose="020B0503030403020204" pitchFamily="34" charset="0"/>
            </a:endParaRPr>
          </a:p>
        </p:txBody>
      </p:sp>
      <p:sp>
        <p:nvSpPr>
          <p:cNvPr id="13" name="Text 10"/>
          <p:cNvSpPr/>
          <p:nvPr/>
        </p:nvSpPr>
        <p:spPr>
          <a:xfrm>
            <a:off x="764858" y="6407587"/>
            <a:ext cx="7614285" cy="699135"/>
          </a:xfrm>
          <a:prstGeom prst="rect">
            <a:avLst/>
          </a:prstGeom>
          <a:noFill/>
          <a:ln/>
        </p:spPr>
        <p:txBody>
          <a:bodyPr wrap="square" lIns="0" tIns="0" rIns="0" bIns="0" rtlCol="0" anchor="t"/>
          <a:lstStyle/>
          <a:p>
            <a:pPr marL="0" indent="0">
              <a:lnSpc>
                <a:spcPts val="2750"/>
              </a:lnSpc>
              <a:buNone/>
            </a:pPr>
            <a:r>
              <a:rPr lang="en-US" sz="1700" kern="0" spc="-34" dirty="0">
                <a:solidFill>
                  <a:srgbClr val="272525"/>
                </a:solidFill>
                <a:latin typeface="Source Sans Pro" pitchFamily="34" charset="0"/>
                <a:ea typeface="Source Sans Pro" pitchFamily="34" charset="-122"/>
                <a:cs typeface="Source Sans Pro" pitchFamily="34" charset="-120"/>
              </a:rPr>
              <a:t>Hasil di atas normal memerlukan evaluasi lebih lanjut dan penanganan sesuai protokol. Konsultasikan dengan dokter spesialis untuk penanganan yang lebih komprehensif.</a:t>
            </a:r>
            <a:endParaRPr lang="en-US" sz="1700" dirty="0"/>
          </a:p>
        </p:txBody>
      </p:sp>
      <p:sp>
        <p:nvSpPr>
          <p:cNvPr id="16" name="Text 2">
            <a:extLst>
              <a:ext uri="{FF2B5EF4-FFF2-40B4-BE49-F238E27FC236}">
                <a16:creationId xmlns:a16="http://schemas.microsoft.com/office/drawing/2014/main" id="{FFD49F47-61A4-9D10-4922-EACDDAE3783A}"/>
              </a:ext>
            </a:extLst>
          </p:cNvPr>
          <p:cNvSpPr/>
          <p:nvPr/>
        </p:nvSpPr>
        <p:spPr>
          <a:xfrm>
            <a:off x="990957" y="4929661"/>
            <a:ext cx="2571036" cy="321231"/>
          </a:xfrm>
          <a:prstGeom prst="rect">
            <a:avLst/>
          </a:prstGeom>
          <a:noFill/>
          <a:ln/>
        </p:spPr>
        <p:txBody>
          <a:bodyPr wrap="none" lIns="0" tIns="0" rIns="0" bIns="0" rtlCol="0" anchor="t"/>
          <a:lstStyle/>
          <a:p>
            <a:pPr marL="0" indent="0">
              <a:lnSpc>
                <a:spcPts val="2500"/>
              </a:lnSpc>
              <a:buNone/>
            </a:pPr>
            <a:r>
              <a:rPr lang="en-US" sz="2000" kern="0" spc="-40" dirty="0">
                <a:solidFill>
                  <a:srgbClr val="272525"/>
                </a:solidFill>
                <a:latin typeface="Source Serif Pro Semi Bold" pitchFamily="34" charset="0"/>
                <a:ea typeface="Source Serif Pro Semi Bold" pitchFamily="34" charset="-122"/>
                <a:cs typeface="Source Serif Pro Semi Bold" pitchFamily="34" charset="-120"/>
              </a:rPr>
              <a:t>HbA1c (Hemoglobin A1c)</a:t>
            </a:r>
            <a:endParaRPr 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815816" y="819626"/>
            <a:ext cx="7921704" cy="685562"/>
          </a:xfrm>
          <a:prstGeom prst="rect">
            <a:avLst/>
          </a:prstGeom>
          <a:noFill/>
          <a:ln/>
        </p:spPr>
        <p:txBody>
          <a:bodyPr wrap="none" lIns="0" tIns="0" rIns="0" bIns="0" rtlCol="0" anchor="t"/>
          <a:lstStyle/>
          <a:p>
            <a:pPr marL="0" indent="0">
              <a:lnSpc>
                <a:spcPts val="5350"/>
              </a:lnSpc>
              <a:buNone/>
            </a:pPr>
            <a:r>
              <a:rPr lang="en-US" sz="4300" kern="0" spc="-86" dirty="0">
                <a:solidFill>
                  <a:srgbClr val="000000"/>
                </a:solidFill>
                <a:latin typeface="Source Serif Pro Semi Bold" pitchFamily="34" charset="0"/>
                <a:ea typeface="Source Serif Pro Semi Bold" pitchFamily="34" charset="-122"/>
                <a:cs typeface="Source Serif Pro Semi Bold" pitchFamily="34" charset="-120"/>
              </a:rPr>
              <a:t>Tindak Lanjut Hasil Pemeriksaan</a:t>
            </a:r>
            <a:endParaRPr lang="en-US" sz="4300" dirty="0"/>
          </a:p>
        </p:txBody>
      </p:sp>
      <p:sp>
        <p:nvSpPr>
          <p:cNvPr id="3" name="Text 1"/>
          <p:cNvSpPr/>
          <p:nvPr/>
        </p:nvSpPr>
        <p:spPr>
          <a:xfrm>
            <a:off x="1891308" y="4015264"/>
            <a:ext cx="2742486" cy="342662"/>
          </a:xfrm>
          <a:prstGeom prst="rect">
            <a:avLst/>
          </a:prstGeom>
          <a:noFill/>
          <a:ln/>
        </p:spPr>
        <p:txBody>
          <a:bodyPr wrap="none" lIns="0" tIns="0" rIns="0" bIns="0" rtlCol="0" anchor="t"/>
          <a:lstStyle/>
          <a:p>
            <a:pPr marL="0" indent="0" algn="r">
              <a:lnSpc>
                <a:spcPts val="2650"/>
              </a:lnSpc>
              <a:buNone/>
            </a:pPr>
            <a:r>
              <a:rPr lang="en-US" sz="2150" kern="0" spc="-43" dirty="0">
                <a:solidFill>
                  <a:srgbClr val="272525"/>
                </a:solidFill>
                <a:latin typeface="Source Serif Pro Semi Bold" pitchFamily="34" charset="0"/>
                <a:ea typeface="Source Serif Pro Semi Bold" pitchFamily="34" charset="-122"/>
                <a:cs typeface="Source Serif Pro Semi Bold" pitchFamily="34" charset="-120"/>
              </a:rPr>
              <a:t>Konseling Gizi</a:t>
            </a:r>
            <a:endParaRPr lang="en-US" sz="2150" dirty="0"/>
          </a:p>
        </p:txBody>
      </p:sp>
      <p:pic>
        <p:nvPicPr>
          <p:cNvPr id="4" name="Image 0" descr="preencoded.png"/>
          <p:cNvPicPr>
            <a:picLocks noChangeAspect="1"/>
          </p:cNvPicPr>
          <p:nvPr/>
        </p:nvPicPr>
        <p:blipFill>
          <a:blip r:embed="rId3"/>
          <a:stretch>
            <a:fillRect/>
          </a:stretch>
        </p:blipFill>
        <p:spPr>
          <a:xfrm>
            <a:off x="5099923" y="1971318"/>
            <a:ext cx="4430554" cy="4430554"/>
          </a:xfrm>
          <a:prstGeom prst="rect">
            <a:avLst/>
          </a:prstGeom>
        </p:spPr>
      </p:pic>
      <p:sp>
        <p:nvSpPr>
          <p:cNvPr id="5" name="Text 2"/>
          <p:cNvSpPr/>
          <p:nvPr/>
        </p:nvSpPr>
        <p:spPr>
          <a:xfrm>
            <a:off x="5714643" y="3686770"/>
            <a:ext cx="145733" cy="466130"/>
          </a:xfrm>
          <a:prstGeom prst="rect">
            <a:avLst/>
          </a:prstGeom>
          <a:noFill/>
          <a:ln/>
        </p:spPr>
        <p:txBody>
          <a:bodyPr wrap="none" lIns="0" tIns="0" rIns="0" bIns="0" rtlCol="0" anchor="t"/>
          <a:lstStyle/>
          <a:p>
            <a:pPr marL="0" indent="0">
              <a:lnSpc>
                <a:spcPts val="3650"/>
              </a:lnSpc>
              <a:buNone/>
            </a:pPr>
            <a:r>
              <a:rPr lang="en-US" sz="2250" kern="0" spc="-46" dirty="0">
                <a:solidFill>
                  <a:srgbClr val="272525"/>
                </a:solidFill>
                <a:latin typeface="Source Serif Pro Semi Bold" pitchFamily="34" charset="0"/>
                <a:ea typeface="Source Serif Pro Semi Bold" pitchFamily="34" charset="-122"/>
                <a:cs typeface="Source Serif Pro Semi Bold" pitchFamily="34" charset="-120"/>
              </a:rPr>
              <a:t>1</a:t>
            </a:r>
            <a:endParaRPr lang="en-US" sz="2250" dirty="0"/>
          </a:p>
        </p:txBody>
      </p:sp>
      <p:sp>
        <p:nvSpPr>
          <p:cNvPr id="6" name="Text 3"/>
          <p:cNvSpPr/>
          <p:nvPr/>
        </p:nvSpPr>
        <p:spPr>
          <a:xfrm>
            <a:off x="9880044" y="2820233"/>
            <a:ext cx="2742486" cy="342662"/>
          </a:xfrm>
          <a:prstGeom prst="rect">
            <a:avLst/>
          </a:prstGeom>
          <a:noFill/>
          <a:ln/>
        </p:spPr>
        <p:txBody>
          <a:bodyPr wrap="none" lIns="0" tIns="0" rIns="0" bIns="0" rtlCol="0" anchor="t"/>
          <a:lstStyle/>
          <a:p>
            <a:pPr marL="0" indent="0" algn="l">
              <a:lnSpc>
                <a:spcPts val="2650"/>
              </a:lnSpc>
              <a:buNone/>
            </a:pPr>
            <a:r>
              <a:rPr lang="en-US" sz="2150" kern="0" spc="-43" dirty="0">
                <a:solidFill>
                  <a:srgbClr val="272525"/>
                </a:solidFill>
                <a:latin typeface="Source Serif Pro Semi Bold" pitchFamily="34" charset="0"/>
                <a:ea typeface="Source Serif Pro Semi Bold" pitchFamily="34" charset="-122"/>
                <a:cs typeface="Source Serif Pro Semi Bold" pitchFamily="34" charset="-120"/>
              </a:rPr>
              <a:t>Suplementasi Zat Besi</a:t>
            </a:r>
            <a:endParaRPr lang="en-US" sz="2150" dirty="0"/>
          </a:p>
        </p:txBody>
      </p:sp>
      <p:pic>
        <p:nvPicPr>
          <p:cNvPr id="7" name="Image 1" descr="preencoded.png"/>
          <p:cNvPicPr>
            <a:picLocks noChangeAspect="1"/>
          </p:cNvPicPr>
          <p:nvPr/>
        </p:nvPicPr>
        <p:blipFill>
          <a:blip r:embed="rId4"/>
          <a:stretch>
            <a:fillRect/>
          </a:stretch>
        </p:blipFill>
        <p:spPr>
          <a:xfrm>
            <a:off x="5099923" y="1971318"/>
            <a:ext cx="4430554" cy="4430554"/>
          </a:xfrm>
          <a:prstGeom prst="rect">
            <a:avLst/>
          </a:prstGeom>
        </p:spPr>
      </p:pic>
      <p:sp>
        <p:nvSpPr>
          <p:cNvPr id="8" name="Text 4"/>
          <p:cNvSpPr/>
          <p:nvPr/>
        </p:nvSpPr>
        <p:spPr>
          <a:xfrm>
            <a:off x="8236982" y="2763798"/>
            <a:ext cx="145733" cy="466130"/>
          </a:xfrm>
          <a:prstGeom prst="rect">
            <a:avLst/>
          </a:prstGeom>
          <a:noFill/>
          <a:ln/>
        </p:spPr>
        <p:txBody>
          <a:bodyPr wrap="none" lIns="0" tIns="0" rIns="0" bIns="0" rtlCol="0" anchor="t"/>
          <a:lstStyle/>
          <a:p>
            <a:pPr marL="0" indent="0">
              <a:lnSpc>
                <a:spcPts val="3650"/>
              </a:lnSpc>
              <a:buNone/>
            </a:pPr>
            <a:r>
              <a:rPr lang="en-US" sz="2250" kern="0" spc="-46" dirty="0">
                <a:solidFill>
                  <a:srgbClr val="272525"/>
                </a:solidFill>
                <a:latin typeface="Source Serif Pro Semi Bold" pitchFamily="34" charset="0"/>
                <a:ea typeface="Source Serif Pro Semi Bold" pitchFamily="34" charset="-122"/>
                <a:cs typeface="Source Serif Pro Semi Bold" pitchFamily="34" charset="-120"/>
              </a:rPr>
              <a:t>2</a:t>
            </a:r>
            <a:endParaRPr lang="en-US" sz="2250" dirty="0"/>
          </a:p>
        </p:txBody>
      </p:sp>
      <p:sp>
        <p:nvSpPr>
          <p:cNvPr id="9" name="Text 5"/>
          <p:cNvSpPr/>
          <p:nvPr/>
        </p:nvSpPr>
        <p:spPr>
          <a:xfrm>
            <a:off x="9880044" y="5210294"/>
            <a:ext cx="2742486" cy="342662"/>
          </a:xfrm>
          <a:prstGeom prst="rect">
            <a:avLst/>
          </a:prstGeom>
          <a:noFill/>
          <a:ln/>
        </p:spPr>
        <p:txBody>
          <a:bodyPr wrap="none" lIns="0" tIns="0" rIns="0" bIns="0" rtlCol="0" anchor="t"/>
          <a:lstStyle/>
          <a:p>
            <a:pPr marL="0" indent="0" algn="l">
              <a:lnSpc>
                <a:spcPts val="2650"/>
              </a:lnSpc>
              <a:buNone/>
            </a:pPr>
            <a:r>
              <a:rPr lang="en-US" sz="2150" kern="0" spc="-43" dirty="0">
                <a:solidFill>
                  <a:srgbClr val="272525"/>
                </a:solidFill>
                <a:latin typeface="Source Serif Pro Semi Bold" pitchFamily="34" charset="0"/>
                <a:ea typeface="Source Serif Pro Semi Bold" pitchFamily="34" charset="-122"/>
                <a:cs typeface="Source Serif Pro Semi Bold" pitchFamily="34" charset="-120"/>
              </a:rPr>
              <a:t>Rujukan Spesialis</a:t>
            </a:r>
            <a:endParaRPr lang="en-US" sz="2150" dirty="0"/>
          </a:p>
        </p:txBody>
      </p:sp>
      <p:pic>
        <p:nvPicPr>
          <p:cNvPr id="10" name="Image 2" descr="preencoded.png"/>
          <p:cNvPicPr>
            <a:picLocks noChangeAspect="1"/>
          </p:cNvPicPr>
          <p:nvPr/>
        </p:nvPicPr>
        <p:blipFill>
          <a:blip r:embed="rId5"/>
          <a:stretch>
            <a:fillRect/>
          </a:stretch>
        </p:blipFill>
        <p:spPr>
          <a:xfrm>
            <a:off x="5099923" y="1971318"/>
            <a:ext cx="4430554" cy="4430554"/>
          </a:xfrm>
          <a:prstGeom prst="rect">
            <a:avLst/>
          </a:prstGeom>
        </p:spPr>
      </p:pic>
      <p:sp>
        <p:nvSpPr>
          <p:cNvPr id="11" name="Text 6"/>
          <p:cNvSpPr/>
          <p:nvPr/>
        </p:nvSpPr>
        <p:spPr>
          <a:xfrm>
            <a:off x="7775138" y="5409605"/>
            <a:ext cx="145733" cy="466130"/>
          </a:xfrm>
          <a:prstGeom prst="rect">
            <a:avLst/>
          </a:prstGeom>
          <a:noFill/>
          <a:ln/>
        </p:spPr>
        <p:txBody>
          <a:bodyPr wrap="none" lIns="0" tIns="0" rIns="0" bIns="0" rtlCol="0" anchor="t"/>
          <a:lstStyle/>
          <a:p>
            <a:pPr marL="0" indent="0">
              <a:lnSpc>
                <a:spcPts val="3650"/>
              </a:lnSpc>
              <a:buNone/>
            </a:pPr>
            <a:r>
              <a:rPr lang="en-US" sz="2250" kern="0" spc="-46" dirty="0">
                <a:solidFill>
                  <a:srgbClr val="272525"/>
                </a:solidFill>
                <a:latin typeface="Source Serif Pro Semi Bold" pitchFamily="34" charset="0"/>
                <a:ea typeface="Source Serif Pro Semi Bold" pitchFamily="34" charset="-122"/>
                <a:cs typeface="Source Serif Pro Semi Bold" pitchFamily="34" charset="-120"/>
              </a:rPr>
              <a:t>3</a:t>
            </a:r>
            <a:endParaRPr lang="en-US" sz="2250" dirty="0"/>
          </a:p>
        </p:txBody>
      </p:sp>
      <p:sp>
        <p:nvSpPr>
          <p:cNvPr id="12" name="Text 7"/>
          <p:cNvSpPr/>
          <p:nvPr/>
        </p:nvSpPr>
        <p:spPr>
          <a:xfrm>
            <a:off x="815816" y="6664047"/>
            <a:ext cx="12998768" cy="745808"/>
          </a:xfrm>
          <a:prstGeom prst="rect">
            <a:avLst/>
          </a:prstGeom>
          <a:noFill/>
          <a:ln/>
        </p:spPr>
        <p:txBody>
          <a:bodyPr wrap="square" lIns="0" tIns="0" rIns="0" bIns="0" rtlCol="0" anchor="t"/>
          <a:lstStyle/>
          <a:p>
            <a:pPr marL="0" indent="0">
              <a:lnSpc>
                <a:spcPts val="2900"/>
              </a:lnSpc>
              <a:buNone/>
            </a:pPr>
            <a:r>
              <a:rPr lang="en-US" sz="1800" kern="0" spc="-37" dirty="0">
                <a:solidFill>
                  <a:srgbClr val="272525"/>
                </a:solidFill>
                <a:latin typeface="Source Sans Pro" pitchFamily="34" charset="0"/>
                <a:ea typeface="Source Sans Pro" pitchFamily="34" charset="-122"/>
                <a:cs typeface="Source Sans Pro" pitchFamily="34" charset="-120"/>
              </a:rPr>
              <a:t>Setelah mendapatkan hasil pemeriksaan, tindak lanjut yang tepat sangat penting. Konseling gizi dan pola hidup sehat membantu mengontrol gula darah. Suplementasi zat besi mengatasi anemia. Jika diperlukan, rujuk ke dokter spesialis untuk penanganan lebih lanjut.</a:t>
            </a:r>
            <a:endParaRPr lang="en-US" sz="1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TotalTime>
  <Words>695</Words>
  <Application>Microsoft Office PowerPoint</Application>
  <PresentationFormat>Custom</PresentationFormat>
  <Paragraphs>82</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Source Sans Pro</vt:lpstr>
      <vt:lpstr>Source Sans Pro Bold</vt:lpstr>
      <vt:lpstr>Source Serif Pro Semi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hp.nickydanur@outlook.com</cp:lastModifiedBy>
  <cp:revision>3</cp:revision>
  <dcterms:created xsi:type="dcterms:W3CDTF">2025-03-03T02:18:56Z</dcterms:created>
  <dcterms:modified xsi:type="dcterms:W3CDTF">2025-03-03T07:42:49Z</dcterms:modified>
</cp:coreProperties>
</file>