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9781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>
                <a:moveTo>
                  <a:pt x="0" y="0"/>
                </a:moveTo>
                <a:lnTo>
                  <a:pt x="0" y="2788218"/>
                </a:lnTo>
                <a:lnTo>
                  <a:pt x="446591" y="2788218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31541" y="4182280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>
                <a:moveTo>
                  <a:pt x="0" y="2675718"/>
                </a:moveTo>
                <a:lnTo>
                  <a:pt x="4012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891727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164" y="0"/>
                </a:moveTo>
                <a:lnTo>
                  <a:pt x="0" y="6858000"/>
                </a:lnTo>
                <a:lnTo>
                  <a:pt x="2252272" y="6858000"/>
                </a:lnTo>
                <a:lnTo>
                  <a:pt x="2252272" y="8226"/>
                </a:lnTo>
                <a:lnTo>
                  <a:pt x="2023164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207072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6927" y="0"/>
                </a:moveTo>
                <a:lnTo>
                  <a:pt x="0" y="0"/>
                </a:lnTo>
                <a:lnTo>
                  <a:pt x="1200327" y="6858000"/>
                </a:lnTo>
                <a:lnTo>
                  <a:pt x="1936927" y="6858000"/>
                </a:lnTo>
                <a:lnTo>
                  <a:pt x="1936927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638544" y="3921067"/>
            <a:ext cx="2505710" cy="2937510"/>
          </a:xfrm>
          <a:custGeom>
            <a:avLst/>
            <a:gdLst/>
            <a:ahLst/>
            <a:cxnLst/>
            <a:rect l="l" t="t" r="r" b="b"/>
            <a:pathLst>
              <a:path w="2505709" h="2937509">
                <a:moveTo>
                  <a:pt x="2505455" y="0"/>
                </a:moveTo>
                <a:lnTo>
                  <a:pt x="0" y="2936932"/>
                </a:lnTo>
                <a:lnTo>
                  <a:pt x="2505455" y="2936932"/>
                </a:lnTo>
                <a:lnTo>
                  <a:pt x="250545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012872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127" y="0"/>
                </a:moveTo>
                <a:lnTo>
                  <a:pt x="0" y="0"/>
                </a:lnTo>
                <a:lnTo>
                  <a:pt x="1854140" y="6858000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295132" y="0"/>
            <a:ext cx="848994" cy="6858000"/>
          </a:xfrm>
          <a:custGeom>
            <a:avLst/>
            <a:gdLst/>
            <a:ahLst/>
            <a:cxnLst/>
            <a:rect l="l" t="t" r="r" b="b"/>
            <a:pathLst>
              <a:path w="848995" h="6858000">
                <a:moveTo>
                  <a:pt x="848868" y="0"/>
                </a:moveTo>
                <a:lnTo>
                  <a:pt x="676515" y="0"/>
                </a:lnTo>
                <a:lnTo>
                  <a:pt x="0" y="6858000"/>
                </a:lnTo>
                <a:lnTo>
                  <a:pt x="848867" y="6858000"/>
                </a:lnTo>
                <a:lnTo>
                  <a:pt x="848868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78449" y="0"/>
            <a:ext cx="1066165" cy="6858000"/>
          </a:xfrm>
          <a:custGeom>
            <a:avLst/>
            <a:gdLst/>
            <a:ahLst/>
            <a:cxnLst/>
            <a:rect l="l" t="t" r="r" b="b"/>
            <a:pathLst>
              <a:path w="1066165" h="6858000">
                <a:moveTo>
                  <a:pt x="1051063" y="0"/>
                </a:moveTo>
                <a:lnTo>
                  <a:pt x="0" y="0"/>
                </a:lnTo>
                <a:lnTo>
                  <a:pt x="937407" y="6858000"/>
                </a:lnTo>
                <a:lnTo>
                  <a:pt x="1065296" y="6858000"/>
                </a:lnTo>
                <a:lnTo>
                  <a:pt x="1065550" y="6196129"/>
                </a:lnTo>
                <a:lnTo>
                  <a:pt x="1050880" y="398209"/>
                </a:lnTo>
                <a:lnTo>
                  <a:pt x="105106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060435" y="4903642"/>
            <a:ext cx="1083945" cy="1954530"/>
          </a:xfrm>
          <a:custGeom>
            <a:avLst/>
            <a:gdLst/>
            <a:ahLst/>
            <a:cxnLst/>
            <a:rect l="l" t="t" r="r" b="b"/>
            <a:pathLst>
              <a:path w="1083945" h="1954529">
                <a:moveTo>
                  <a:pt x="1083564" y="0"/>
                </a:moveTo>
                <a:lnTo>
                  <a:pt x="0" y="1954357"/>
                </a:lnTo>
                <a:lnTo>
                  <a:pt x="1083564" y="1949317"/>
                </a:lnTo>
                <a:lnTo>
                  <a:pt x="1083564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892" y="255524"/>
            <a:ext cx="884021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0525" y="1571561"/>
            <a:ext cx="8334375" cy="446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8340" y="6147883"/>
            <a:ext cx="1616075" cy="158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984" y="637412"/>
            <a:ext cx="661352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solidFill>
                  <a:srgbClr val="305F41"/>
                </a:solidFill>
                <a:latin typeface="Arial"/>
                <a:cs typeface="Arial"/>
              </a:rPr>
              <a:t>MENGKLASIFIKASI</a:t>
            </a:r>
            <a:r>
              <a:rPr sz="2800" b="1" spc="-85" dirty="0">
                <a:solidFill>
                  <a:srgbClr val="305F41"/>
                </a:solidFill>
                <a:latin typeface="Arial"/>
                <a:cs typeface="Arial"/>
              </a:rPr>
              <a:t> </a:t>
            </a:r>
            <a:r>
              <a:rPr sz="2800" b="1" spc="-90" dirty="0">
                <a:solidFill>
                  <a:srgbClr val="305F41"/>
                </a:solidFill>
                <a:latin typeface="Arial"/>
                <a:cs typeface="Arial"/>
              </a:rPr>
              <a:t>FAKTOR</a:t>
            </a:r>
            <a:r>
              <a:rPr sz="2800" b="1" spc="-95" dirty="0">
                <a:solidFill>
                  <a:srgbClr val="305F4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05F41"/>
                </a:solidFill>
                <a:latin typeface="Arial"/>
                <a:cs typeface="Arial"/>
              </a:rPr>
              <a:t>5P</a:t>
            </a:r>
            <a:r>
              <a:rPr sz="2800" b="1" spc="-170" dirty="0">
                <a:solidFill>
                  <a:srgbClr val="305F41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305F41"/>
                </a:solidFill>
                <a:latin typeface="Arial"/>
                <a:cs typeface="Arial"/>
              </a:rPr>
              <a:t>DALAM </a:t>
            </a:r>
            <a:r>
              <a:rPr sz="2800" b="1" spc="-10" dirty="0">
                <a:solidFill>
                  <a:srgbClr val="305F41"/>
                </a:solidFill>
                <a:latin typeface="Arial"/>
                <a:cs typeface="Arial"/>
              </a:rPr>
              <a:t>PERSALINAN</a:t>
            </a:r>
            <a:r>
              <a:rPr sz="2800" b="1" spc="-95" dirty="0">
                <a:solidFill>
                  <a:srgbClr val="305F4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305F41"/>
                </a:solidFill>
                <a:latin typeface="Arial"/>
                <a:cs typeface="Arial"/>
              </a:rPr>
              <a:t>DAN</a:t>
            </a:r>
            <a:r>
              <a:rPr sz="2800" b="1" spc="-110" dirty="0">
                <a:solidFill>
                  <a:srgbClr val="305F4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05F41"/>
                </a:solidFill>
                <a:latin typeface="Arial"/>
                <a:cs typeface="Arial"/>
              </a:rPr>
              <a:t>MENGANALISIS SINKRONISASI</a:t>
            </a:r>
            <a:r>
              <a:rPr sz="2800" b="1" spc="-105" dirty="0">
                <a:solidFill>
                  <a:srgbClr val="305F41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305F41"/>
                </a:solidFill>
                <a:latin typeface="Arial"/>
                <a:cs typeface="Arial"/>
              </a:rPr>
              <a:t>FAKTOR</a:t>
            </a:r>
            <a:r>
              <a:rPr sz="2800" b="1" spc="-100" dirty="0">
                <a:solidFill>
                  <a:srgbClr val="305F4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305F41"/>
                </a:solidFill>
                <a:latin typeface="Arial"/>
                <a:cs typeface="Arial"/>
              </a:rPr>
              <a:t>5P</a:t>
            </a:r>
            <a:r>
              <a:rPr sz="2800" b="1" spc="-190" dirty="0">
                <a:solidFill>
                  <a:srgbClr val="305F4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05F41"/>
                </a:solidFill>
                <a:latin typeface="Arial"/>
                <a:cs typeface="Arial"/>
              </a:rPr>
              <a:t>DALAM PERSALINAN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1228" y="5852871"/>
            <a:ext cx="326262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100" spc="5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1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3276600"/>
            <a:ext cx="3029712" cy="15148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2431541"/>
            <a:ext cx="20853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2480" algn="l"/>
              </a:tabLst>
            </a:pPr>
            <a:r>
              <a:rPr sz="2400" spc="-20" dirty="0">
                <a:latin typeface="Arial MT"/>
                <a:cs typeface="Arial MT"/>
              </a:rPr>
              <a:t>saat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0" dirty="0">
                <a:latin typeface="Arial MT"/>
                <a:cs typeface="Arial MT"/>
              </a:rPr>
              <a:t>kontraksi,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0734" y="2431541"/>
            <a:ext cx="3983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7785" algn="l"/>
                <a:tab pos="2295525" algn="l"/>
              </a:tabLst>
            </a:pPr>
            <a:r>
              <a:rPr sz="2400" spc="-25" dirty="0">
                <a:latin typeface="Arial MT"/>
                <a:cs typeface="Arial MT"/>
              </a:rPr>
              <a:t>otot-</a:t>
            </a:r>
            <a:r>
              <a:rPr sz="2400" spc="-20" dirty="0">
                <a:latin typeface="Arial MT"/>
                <a:cs typeface="Arial MT"/>
              </a:rPr>
              <a:t>otot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rahim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menguncup,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892" y="2431541"/>
            <a:ext cx="14268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100"/>
              </a:spcBef>
              <a:tabLst>
                <a:tab pos="905510" algn="l"/>
              </a:tabLst>
            </a:pPr>
            <a:r>
              <a:rPr sz="2400" spc="-20" dirty="0"/>
              <a:t>Pada </a:t>
            </a:r>
            <a:r>
              <a:rPr sz="2400" spc="-10" dirty="0"/>
              <a:t>tebal</a:t>
            </a:r>
            <a:r>
              <a:rPr sz="2400" dirty="0"/>
              <a:t>	</a:t>
            </a:r>
            <a:r>
              <a:rPr sz="2400" spc="-25" dirty="0"/>
              <a:t>dan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785873" y="2797302"/>
            <a:ext cx="2135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5220" algn="l"/>
              </a:tabLst>
            </a:pPr>
            <a:r>
              <a:rPr sz="2400" spc="-10" dirty="0">
                <a:latin typeface="Arial MT"/>
                <a:cs typeface="Arial MT"/>
              </a:rPr>
              <a:t>lebih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pendek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0166" y="2797302"/>
            <a:ext cx="1252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sehingga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0413" y="2797302"/>
            <a:ext cx="913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Arial MT"/>
                <a:cs typeface="Arial MT"/>
              </a:rPr>
              <a:t>kavum </a:t>
            </a:r>
            <a:r>
              <a:rPr sz="2400" spc="-10" dirty="0">
                <a:latin typeface="Arial MT"/>
                <a:cs typeface="Arial MT"/>
              </a:rPr>
              <a:t>kecil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5020" y="2797302"/>
            <a:ext cx="6819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13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uteri </a:t>
            </a:r>
            <a:r>
              <a:rPr sz="2400" spc="-30" dirty="0">
                <a:latin typeface="Arial MT"/>
                <a:cs typeface="Arial MT"/>
              </a:rPr>
              <a:t>yang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892" y="3163061"/>
            <a:ext cx="71742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7470" algn="l"/>
                <a:tab pos="2260600" algn="l"/>
                <a:tab pos="3527425" algn="l"/>
                <a:tab pos="4300220" algn="l"/>
              </a:tabLst>
            </a:pPr>
            <a:r>
              <a:rPr sz="2400" spc="-10" dirty="0">
                <a:latin typeface="Arial MT"/>
                <a:cs typeface="Arial MT"/>
              </a:rPr>
              <a:t>menjadi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0" dirty="0">
                <a:latin typeface="Arial MT"/>
                <a:cs typeface="Arial MT"/>
              </a:rPr>
              <a:t>lebih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pendek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dan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 err="1">
                <a:latin typeface="Arial MT"/>
                <a:cs typeface="Arial MT"/>
              </a:rPr>
              <a:t>lebih</a:t>
            </a: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1689100" algn="l"/>
                <a:tab pos="2477135" algn="l"/>
                <a:tab pos="3126740" algn="l"/>
                <a:tab pos="4336415" algn="l"/>
                <a:tab pos="5480050" algn="l"/>
                <a:tab pos="6536055" algn="l"/>
              </a:tabLst>
            </a:pPr>
            <a:r>
              <a:rPr sz="2400" spc="-10" dirty="0">
                <a:latin typeface="Arial MT"/>
                <a:cs typeface="Arial MT"/>
              </a:rPr>
              <a:t>mendorong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janin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dan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kantong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amnion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kearah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SBR</a:t>
            </a: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684530" algn="l"/>
              </a:tabLst>
            </a:pPr>
            <a:r>
              <a:rPr sz="2400" spc="-25" dirty="0">
                <a:latin typeface="Arial MT"/>
                <a:cs typeface="Arial MT"/>
              </a:rPr>
              <a:t>dan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cervix.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4660" y="6466433"/>
            <a:ext cx="1616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FAKTOR</a:t>
            </a:r>
            <a:r>
              <a:rPr sz="900" spc="-2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5P DALAM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PERSALINAN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Sebab</a:t>
            </a:r>
            <a:r>
              <a:rPr spc="-7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terjadi</a:t>
            </a:r>
            <a:r>
              <a:rPr spc="-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90C225"/>
                </a:solidFill>
                <a:latin typeface="Trebuchet MS"/>
                <a:cs typeface="Trebuchet MS"/>
              </a:rPr>
              <a:t>persalinan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4795"/>
            <a:ext cx="7366634" cy="41541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25"/>
              </a:spcBef>
              <a:buChar char="•"/>
              <a:tabLst>
                <a:tab pos="355600" algn="l"/>
              </a:tabLst>
            </a:pPr>
            <a:r>
              <a:rPr sz="2600" dirty="0">
                <a:latin typeface="Arial MT"/>
                <a:cs typeface="Arial MT"/>
              </a:rPr>
              <a:t>1.</a:t>
            </a:r>
            <a:r>
              <a:rPr sz="2600" spc="300" dirty="0">
                <a:latin typeface="Arial MT"/>
                <a:cs typeface="Arial MT"/>
              </a:rPr>
              <a:t>   </a:t>
            </a:r>
            <a:r>
              <a:rPr sz="2600" dirty="0">
                <a:latin typeface="Arial MT"/>
                <a:cs typeface="Arial MT"/>
              </a:rPr>
              <a:t>Penurunan</a:t>
            </a:r>
            <a:r>
              <a:rPr sz="2600" spc="305" dirty="0">
                <a:latin typeface="Arial MT"/>
                <a:cs typeface="Arial MT"/>
              </a:rPr>
              <a:t>   </a:t>
            </a:r>
            <a:r>
              <a:rPr sz="2600" dirty="0">
                <a:latin typeface="Arial MT"/>
                <a:cs typeface="Arial MT"/>
              </a:rPr>
              <a:t>fungsi</a:t>
            </a:r>
            <a:r>
              <a:rPr sz="2600" spc="310" dirty="0">
                <a:latin typeface="Arial MT"/>
                <a:cs typeface="Arial MT"/>
              </a:rPr>
              <a:t>   </a:t>
            </a:r>
            <a:r>
              <a:rPr sz="2600" dirty="0">
                <a:latin typeface="Arial MT"/>
                <a:cs typeface="Arial MT"/>
              </a:rPr>
              <a:t>plasenta</a:t>
            </a:r>
            <a:r>
              <a:rPr sz="2600" spc="305" dirty="0">
                <a:latin typeface="Arial MT"/>
                <a:cs typeface="Arial MT"/>
              </a:rPr>
              <a:t>   </a:t>
            </a:r>
            <a:r>
              <a:rPr sz="2600" dirty="0">
                <a:latin typeface="Arial MT"/>
                <a:cs typeface="Arial MT"/>
              </a:rPr>
              <a:t>:</a:t>
            </a:r>
            <a:r>
              <a:rPr sz="2600" spc="310" dirty="0">
                <a:latin typeface="Arial MT"/>
                <a:cs typeface="Arial MT"/>
              </a:rPr>
              <a:t>   </a:t>
            </a:r>
            <a:r>
              <a:rPr sz="2600" spc="-10" dirty="0">
                <a:latin typeface="Arial MT"/>
                <a:cs typeface="Arial MT"/>
              </a:rPr>
              <a:t>Kadar </a:t>
            </a:r>
            <a:r>
              <a:rPr sz="2600" dirty="0">
                <a:latin typeface="Arial MT"/>
                <a:cs typeface="Arial MT"/>
              </a:rPr>
              <a:t>Progesteron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&amp;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Esterogen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menurun</a:t>
            </a:r>
            <a:r>
              <a:rPr sz="2600" spc="20" dirty="0">
                <a:latin typeface="Arial MT"/>
                <a:cs typeface="Arial MT"/>
              </a:rPr>
              <a:t>  </a:t>
            </a:r>
            <a:r>
              <a:rPr sz="2600" spc="-10" dirty="0">
                <a:latin typeface="Arial MT"/>
                <a:cs typeface="Arial MT"/>
              </a:rPr>
              <a:t>mendadak, </a:t>
            </a:r>
            <a:r>
              <a:rPr sz="2600" dirty="0">
                <a:latin typeface="Arial MT"/>
                <a:cs typeface="Arial MT"/>
              </a:rPr>
              <a:t>nutrisi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janin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berkurang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dari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plasenta.</a:t>
            </a:r>
            <a:endParaRPr sz="2600" dirty="0">
              <a:latin typeface="Arial MT"/>
              <a:cs typeface="Arial MT"/>
            </a:endParaRPr>
          </a:p>
          <a:p>
            <a:pPr marL="355600" marR="281305" indent="-342900" algn="just">
              <a:lnSpc>
                <a:spcPct val="80200"/>
              </a:lnSpc>
              <a:spcBef>
                <a:spcPts val="595"/>
              </a:spcBef>
              <a:buChar char="•"/>
              <a:tabLst>
                <a:tab pos="355600" algn="l"/>
              </a:tabLst>
            </a:pPr>
            <a:r>
              <a:rPr sz="2600" dirty="0">
                <a:latin typeface="Arial MT"/>
                <a:cs typeface="Arial MT"/>
              </a:rPr>
              <a:t>2.</a:t>
            </a:r>
            <a:r>
              <a:rPr sz="2600" spc="28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Tekanan</a:t>
            </a:r>
            <a:r>
              <a:rPr sz="2600" spc="29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pada</a:t>
            </a:r>
            <a:r>
              <a:rPr sz="2600" spc="28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ganglion</a:t>
            </a:r>
            <a:r>
              <a:rPr sz="2600" spc="280" dirty="0">
                <a:latin typeface="Arial MT"/>
                <a:cs typeface="Arial MT"/>
              </a:rPr>
              <a:t>  </a:t>
            </a:r>
            <a:r>
              <a:rPr sz="2600" dirty="0">
                <a:latin typeface="Arial MT"/>
                <a:cs typeface="Arial MT"/>
              </a:rPr>
              <a:t>servikale</a:t>
            </a:r>
            <a:r>
              <a:rPr sz="2600" spc="285" dirty="0">
                <a:latin typeface="Arial MT"/>
                <a:cs typeface="Arial MT"/>
              </a:rPr>
              <a:t>  </a:t>
            </a:r>
            <a:r>
              <a:rPr sz="2600" spc="-20" dirty="0">
                <a:latin typeface="Arial MT"/>
                <a:cs typeface="Arial MT"/>
              </a:rPr>
              <a:t>dari </a:t>
            </a:r>
            <a:r>
              <a:rPr sz="2600" dirty="0">
                <a:latin typeface="Arial MT"/>
                <a:cs typeface="Arial MT"/>
              </a:rPr>
              <a:t>pleksus</a:t>
            </a:r>
            <a:r>
              <a:rPr sz="2600" spc="110" dirty="0">
                <a:latin typeface="Arial MT"/>
                <a:cs typeface="Arial MT"/>
              </a:rPr>
              <a:t>  </a:t>
            </a:r>
            <a:r>
              <a:rPr sz="2600" spc="-35" dirty="0">
                <a:latin typeface="Arial MT"/>
                <a:cs typeface="Arial MT"/>
              </a:rPr>
              <a:t>Frankenhauser,</a:t>
            </a:r>
            <a:r>
              <a:rPr sz="2600" spc="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menjadi</a:t>
            </a:r>
            <a:r>
              <a:rPr sz="2600" spc="1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pace</a:t>
            </a:r>
            <a:r>
              <a:rPr sz="2600" spc="10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maker </a:t>
            </a:r>
            <a:r>
              <a:rPr sz="2600" dirty="0">
                <a:latin typeface="Arial MT"/>
                <a:cs typeface="Arial MT"/>
              </a:rPr>
              <a:t>dari</a:t>
            </a:r>
            <a:r>
              <a:rPr sz="2600" spc="-1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kontraksi</a:t>
            </a:r>
            <a:r>
              <a:rPr sz="2600" spc="409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uterus.</a:t>
            </a:r>
            <a:endParaRPr sz="2600" dirty="0">
              <a:latin typeface="Arial MT"/>
              <a:cs typeface="Arial MT"/>
            </a:endParaRPr>
          </a:p>
          <a:p>
            <a:pPr marL="355600" marR="35560" indent="-342900">
              <a:lnSpc>
                <a:spcPts val="2500"/>
              </a:lnSpc>
              <a:spcBef>
                <a:spcPts val="580"/>
              </a:spcBef>
              <a:buChar char="•"/>
              <a:tabLst>
                <a:tab pos="355600" algn="l"/>
                <a:tab pos="806450" algn="l"/>
                <a:tab pos="1763395" algn="l"/>
                <a:tab pos="2304415" algn="l"/>
                <a:tab pos="3031490" algn="l"/>
                <a:tab pos="4119879" algn="l"/>
                <a:tab pos="4752340" algn="l"/>
                <a:tab pos="6311900" algn="l"/>
              </a:tabLst>
            </a:pPr>
            <a:r>
              <a:rPr sz="2600" spc="-25" dirty="0">
                <a:latin typeface="Arial MT"/>
                <a:cs typeface="Arial MT"/>
              </a:rPr>
              <a:t>3.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10" dirty="0">
                <a:latin typeface="Arial MT"/>
                <a:cs typeface="Arial MT"/>
              </a:rPr>
              <a:t>Iskhemia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20" dirty="0">
                <a:latin typeface="Arial MT"/>
                <a:cs typeface="Arial MT"/>
              </a:rPr>
              <a:t>otot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10" dirty="0">
                <a:latin typeface="Arial MT"/>
                <a:cs typeface="Arial MT"/>
              </a:rPr>
              <a:t>uterus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25" dirty="0">
                <a:latin typeface="Arial MT"/>
                <a:cs typeface="Arial MT"/>
              </a:rPr>
              <a:t>krn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10" dirty="0">
                <a:latin typeface="Arial MT"/>
                <a:cs typeface="Arial MT"/>
              </a:rPr>
              <a:t>pengaruh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10" dirty="0">
                <a:latin typeface="Arial MT"/>
                <a:cs typeface="Arial MT"/>
              </a:rPr>
              <a:t>beban, semakin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dirty="0" err="1">
                <a:latin typeface="Arial MT"/>
                <a:cs typeface="Arial MT"/>
              </a:rPr>
              <a:t>mer</a:t>
            </a:r>
            <a:r>
              <a:rPr lang="en-US" sz="2600" dirty="0" err="1">
                <a:latin typeface="Arial MT"/>
                <a:cs typeface="Arial MT"/>
              </a:rPr>
              <a:t>angsan</a:t>
            </a:r>
            <a:r>
              <a:rPr sz="2600" dirty="0" err="1">
                <a:latin typeface="Arial MT"/>
                <a:cs typeface="Arial MT"/>
              </a:rPr>
              <a:t>g</a:t>
            </a:r>
            <a:r>
              <a:rPr sz="2600" spc="-12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terjadinya</a:t>
            </a:r>
            <a:r>
              <a:rPr sz="2600" spc="-140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kontraksi</a:t>
            </a:r>
            <a:r>
              <a:rPr sz="2600" spc="-125" dirty="0">
                <a:latin typeface="Arial MT"/>
                <a:cs typeface="Arial MT"/>
              </a:rPr>
              <a:t> </a:t>
            </a:r>
            <a:r>
              <a:rPr sz="2600" spc="-50" dirty="0">
                <a:latin typeface="Arial MT"/>
                <a:cs typeface="Arial MT"/>
              </a:rPr>
              <a:t>.</a:t>
            </a:r>
            <a:endParaRPr sz="2600" dirty="0">
              <a:latin typeface="Arial MT"/>
              <a:cs typeface="Arial MT"/>
            </a:endParaRPr>
          </a:p>
          <a:p>
            <a:pPr marL="355600" marR="20955" indent="-342900">
              <a:lnSpc>
                <a:spcPct val="80000"/>
              </a:lnSpc>
              <a:spcBef>
                <a:spcPts val="725"/>
              </a:spcBef>
              <a:buChar char="•"/>
              <a:tabLst>
                <a:tab pos="355600" algn="l"/>
                <a:tab pos="2406650" algn="l"/>
                <a:tab pos="3114040" algn="l"/>
              </a:tabLst>
            </a:pPr>
            <a:r>
              <a:rPr sz="2600" dirty="0">
                <a:latin typeface="Arial MT"/>
                <a:cs typeface="Arial MT"/>
              </a:rPr>
              <a:t>4.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Peningkatan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beban,</a:t>
            </a:r>
            <a:r>
              <a:rPr sz="2600" spc="-9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stres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maternal/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fetal,</a:t>
            </a:r>
            <a:r>
              <a:rPr sz="2600" spc="-10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dan </a:t>
            </a:r>
            <a:r>
              <a:rPr sz="2600" spc="-10" dirty="0">
                <a:latin typeface="Arial MT"/>
                <a:cs typeface="Arial MT"/>
              </a:rPr>
              <a:t>peningkatan</a:t>
            </a:r>
            <a:r>
              <a:rPr sz="2600" spc="-12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Estrogen,mengakibatkan peningkatan</a:t>
            </a:r>
            <a:r>
              <a:rPr sz="2600" dirty="0">
                <a:latin typeface="Arial MT"/>
                <a:cs typeface="Arial MT"/>
              </a:rPr>
              <a:t>	kortison,</a:t>
            </a:r>
            <a:r>
              <a:rPr sz="2600" spc="114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prostaglandin,</a:t>
            </a:r>
            <a:r>
              <a:rPr sz="2600" spc="114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oksitosin, </a:t>
            </a:r>
            <a:r>
              <a:rPr sz="2600" dirty="0">
                <a:latin typeface="Arial MT"/>
                <a:cs typeface="Arial MT"/>
              </a:rPr>
              <a:t>menjadi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pencetus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10" dirty="0">
                <a:latin typeface="Arial MT"/>
                <a:cs typeface="Arial MT"/>
              </a:rPr>
              <a:t>persalinan</a:t>
            </a:r>
            <a:endParaRPr sz="2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546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Fungsi</a:t>
            </a:r>
            <a:r>
              <a:rPr spc="-6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Gap-</a:t>
            </a:r>
            <a:r>
              <a:rPr spc="-3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Junction</a:t>
            </a:r>
            <a:r>
              <a:rPr spc="-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pc="-50" dirty="0">
                <a:solidFill>
                  <a:srgbClr val="90C225"/>
                </a:solidFill>
                <a:latin typeface="Trebuchet MS"/>
                <a:cs typeface="Trebuchet MS"/>
              </a:rPr>
              <a:t>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8625" y="1571561"/>
          <a:ext cx="8229600" cy="4289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7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00" b="1" spc="-25" dirty="0">
                          <a:latin typeface="Arial"/>
                          <a:cs typeface="Arial"/>
                        </a:rPr>
                        <a:t>No.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00" b="1" spc="-10" dirty="0">
                          <a:latin typeface="Arial"/>
                          <a:cs typeface="Arial"/>
                        </a:rPr>
                        <a:t>Fungsi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100" spc="-25" dirty="0">
                          <a:latin typeface="Arial MT"/>
                          <a:cs typeface="Arial MT"/>
                        </a:rPr>
                        <a:t>1.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100" spc="-10" dirty="0">
                          <a:latin typeface="Arial MT"/>
                          <a:cs typeface="Arial MT"/>
                        </a:rPr>
                        <a:t>Melakukan</a:t>
                      </a:r>
                      <a:r>
                        <a:rPr sz="21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Pertukaran</a:t>
                      </a:r>
                      <a:r>
                        <a:rPr sz="21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ion</a:t>
                      </a:r>
                      <a:r>
                        <a:rPr sz="21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21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molekul</a:t>
                      </a:r>
                      <a:r>
                        <a:rPr sz="21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kecil.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100" spc="-25" dirty="0">
                          <a:latin typeface="Arial MT"/>
                          <a:cs typeface="Arial MT"/>
                        </a:rPr>
                        <a:t>2.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359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100" spc="-10" dirty="0">
                          <a:latin typeface="Arial MT"/>
                          <a:cs typeface="Arial MT"/>
                        </a:rPr>
                        <a:t>Menurunkan</a:t>
                      </a:r>
                      <a:r>
                        <a:rPr sz="21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tahanan</a:t>
                      </a:r>
                      <a:r>
                        <a:rPr sz="21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listrik,</a:t>
                      </a:r>
                      <a:r>
                        <a:rPr sz="21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shg</a:t>
                      </a:r>
                      <a:r>
                        <a:rPr sz="21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rsg</a:t>
                      </a:r>
                      <a:r>
                        <a:rPr sz="21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listrik</a:t>
                      </a:r>
                      <a:r>
                        <a:rPr sz="21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21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kimia</a:t>
                      </a:r>
                      <a:r>
                        <a:rPr sz="2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makin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mudah</a:t>
                      </a:r>
                      <a:r>
                        <a:rPr sz="21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berlangsung.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100" spc="-25" dirty="0">
                          <a:latin typeface="Arial MT"/>
                          <a:cs typeface="Arial MT"/>
                        </a:rPr>
                        <a:t>3.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36294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510665" algn="l"/>
                        </a:tabLst>
                      </a:pPr>
                      <a:r>
                        <a:rPr sz="2100" spc="-10" dirty="0">
                          <a:latin typeface="Arial MT"/>
                          <a:cs typeface="Arial MT"/>
                        </a:rPr>
                        <a:t>Perjalanan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rangsangan</a:t>
                      </a:r>
                      <a:r>
                        <a:rPr sz="21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kont.uterus</a:t>
                      </a:r>
                      <a:r>
                        <a:rPr sz="21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dgn</a:t>
                      </a:r>
                      <a:r>
                        <a:rPr sz="21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Gap-</a:t>
                      </a:r>
                      <a:r>
                        <a:rPr sz="2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junction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terjadi</a:t>
                      </a:r>
                      <a:r>
                        <a:rPr sz="21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21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cm/detik</a:t>
                      </a:r>
                      <a:r>
                        <a:rPr sz="21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menuju</a:t>
                      </a:r>
                      <a:r>
                        <a:rPr sz="21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serviks</a:t>
                      </a:r>
                      <a:r>
                        <a:rPr sz="21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uteri.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7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100" spc="-25" dirty="0">
                          <a:latin typeface="Arial MT"/>
                          <a:cs typeface="Arial MT"/>
                        </a:rPr>
                        <a:t>4.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228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100" spc="-10" dirty="0">
                          <a:latin typeface="Arial MT"/>
                          <a:cs typeface="Arial MT"/>
                        </a:rPr>
                        <a:t>Menjadikankan</a:t>
                      </a:r>
                      <a:r>
                        <a:rPr sz="21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kontraksi</a:t>
                      </a:r>
                      <a:r>
                        <a:rPr sz="21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uterus</a:t>
                      </a:r>
                      <a:r>
                        <a:rPr sz="21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menjadi</a:t>
                      </a:r>
                      <a:r>
                        <a:rPr sz="21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teratur</a:t>
                      </a:r>
                      <a:r>
                        <a:rPr sz="21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21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terarah resultantenya,</a:t>
                      </a:r>
                      <a:r>
                        <a:rPr sz="21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menjadi</a:t>
                      </a:r>
                      <a:r>
                        <a:rPr sz="21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kekuatan</a:t>
                      </a:r>
                      <a:r>
                        <a:rPr sz="21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proses</a:t>
                      </a:r>
                      <a:r>
                        <a:rPr sz="2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persalinan.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100" spc="-25" dirty="0">
                          <a:latin typeface="Arial MT"/>
                          <a:cs typeface="Arial MT"/>
                        </a:rPr>
                        <a:t>5.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100" dirty="0">
                          <a:latin typeface="Arial MT"/>
                          <a:cs typeface="Arial MT"/>
                        </a:rPr>
                        <a:t>Proses</a:t>
                      </a:r>
                      <a:r>
                        <a:rPr sz="21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pematangan</a:t>
                      </a:r>
                      <a:r>
                        <a:rPr sz="21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serviks</a:t>
                      </a:r>
                      <a:r>
                        <a:rPr sz="21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oleh</a:t>
                      </a:r>
                      <a:r>
                        <a:rPr sz="21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Braxton</a:t>
                      </a:r>
                      <a:r>
                        <a:rPr sz="2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Hicks,</a:t>
                      </a:r>
                      <a:endParaRPr sz="21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100" spc="-10" dirty="0">
                          <a:latin typeface="Arial MT"/>
                          <a:cs typeface="Arial MT"/>
                        </a:rPr>
                        <a:t>memudahkan</a:t>
                      </a:r>
                      <a:r>
                        <a:rPr sz="2100" spc="-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terjadinya</a:t>
                      </a:r>
                      <a:r>
                        <a:rPr sz="21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persalinan.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782" y="140335"/>
            <a:ext cx="6971665" cy="1090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" algn="ctr">
              <a:lnSpc>
                <a:spcPts val="4075"/>
              </a:lnSpc>
              <a:spcBef>
                <a:spcPts val="95"/>
              </a:spcBef>
            </a:pPr>
            <a:r>
              <a:rPr sz="3400" spc="-35" dirty="0">
                <a:solidFill>
                  <a:srgbClr val="90C225"/>
                </a:solidFill>
                <a:latin typeface="Trebuchet MS"/>
                <a:cs typeface="Trebuchet MS"/>
              </a:rPr>
              <a:t>Kontraksi</a:t>
            </a:r>
            <a:r>
              <a:rPr sz="3400" spc="-19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uterus</a:t>
            </a:r>
            <a:endParaRPr sz="3400">
              <a:latin typeface="Trebuchet MS"/>
              <a:cs typeface="Trebuchet MS"/>
            </a:endParaRPr>
          </a:p>
          <a:p>
            <a:pPr algn="ctr">
              <a:lnSpc>
                <a:spcPts val="4315"/>
              </a:lnSpc>
            </a:pPr>
            <a:r>
              <a:rPr sz="3600" spc="-20" dirty="0">
                <a:solidFill>
                  <a:srgbClr val="90C225"/>
                </a:solidFill>
                <a:latin typeface="Trebuchet MS"/>
                <a:cs typeface="Trebuchet MS"/>
              </a:rPr>
              <a:t>Pada</a:t>
            </a:r>
            <a:r>
              <a:rPr sz="3600" spc="-21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90C225"/>
                </a:solidFill>
                <a:latin typeface="Trebuchet MS"/>
                <a:cs typeface="Trebuchet MS"/>
              </a:rPr>
              <a:t>Kehamilan,</a:t>
            </a:r>
            <a:r>
              <a:rPr sz="3600" spc="-24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persalinan,</a:t>
            </a:r>
            <a:r>
              <a:rPr sz="3600" spc="-19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20" dirty="0">
                <a:solidFill>
                  <a:srgbClr val="90C225"/>
                </a:solidFill>
                <a:latin typeface="Trebuchet MS"/>
                <a:cs typeface="Trebuchet MS"/>
              </a:rPr>
              <a:t>masa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5273" y="1205865"/>
            <a:ext cx="991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90C225"/>
                </a:solidFill>
                <a:latin typeface="Trebuchet MS"/>
                <a:cs typeface="Trebuchet MS"/>
              </a:rPr>
              <a:t>nifas</a:t>
            </a:r>
            <a:endParaRPr sz="36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631577"/>
              </p:ext>
            </p:extLst>
          </p:nvPr>
        </p:nvGraphicFramePr>
        <p:xfrm>
          <a:off x="538162" y="1723961"/>
          <a:ext cx="8324214" cy="4770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1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9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No.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Waktu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Frekwensi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Intensitas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(mmhg)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Keteterangan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70">
                <a:tc rowSpan="2"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1.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UK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(20-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28)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mg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/20”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10-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20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6591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70" dirty="0">
                          <a:latin typeface="Arial MT"/>
                          <a:cs typeface="Arial MT"/>
                        </a:rPr>
                        <a:t>Tanpa</a:t>
                      </a:r>
                      <a:r>
                        <a:rPr sz="16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nyeri,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Braxton Hicks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4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UK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(28-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34)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mg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x /10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“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10-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20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25590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-70" dirty="0">
                          <a:latin typeface="Arial MT"/>
                          <a:cs typeface="Arial MT"/>
                        </a:rPr>
                        <a:t>Tanpa</a:t>
                      </a:r>
                      <a:r>
                        <a:rPr sz="16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nyeri;</a:t>
                      </a:r>
                      <a:r>
                        <a:rPr sz="16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memben</a:t>
                      </a:r>
                      <a:r>
                        <a:rPr sz="16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tuk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SBR,</a:t>
                      </a:r>
                      <a:r>
                        <a:rPr sz="16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Braxton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Hicks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75">
                <a:tc rowSpan="6"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3.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HIS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FAKTOR</a:t>
                      </a:r>
                      <a:r>
                        <a:rPr sz="900" spc="-3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5P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Awal</a:t>
                      </a:r>
                      <a:r>
                        <a:rPr sz="16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Kala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1-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2x/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‘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-35" dirty="0">
                          <a:latin typeface="Arial MT"/>
                          <a:cs typeface="Arial MT"/>
                        </a:rPr>
                        <a:t>20-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40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2882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Nyeri,</a:t>
                      </a:r>
                      <a:r>
                        <a:rPr sz="16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 err="1">
                          <a:latin typeface="Arial MT"/>
                          <a:cs typeface="Arial MT"/>
                        </a:rPr>
                        <a:t>terjadi</a:t>
                      </a:r>
                      <a:r>
                        <a:rPr sz="16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 err="1">
                          <a:latin typeface="Arial MT"/>
                          <a:cs typeface="Arial MT"/>
                        </a:rPr>
                        <a:t>per</a:t>
                      </a:r>
                      <a:r>
                        <a:rPr lang="en-US" sz="1600" dirty="0" err="1">
                          <a:latin typeface="Arial MT"/>
                          <a:cs typeface="Arial MT"/>
                        </a:rPr>
                        <a:t>u</a:t>
                      </a:r>
                      <a:r>
                        <a:rPr sz="1600" spc="-10" dirty="0" err="1">
                          <a:latin typeface="Arial MT"/>
                          <a:cs typeface="Arial MT"/>
                        </a:rPr>
                        <a:t>bahan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serviks</a:t>
                      </a:r>
                      <a:r>
                        <a:rPr sz="16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(HIS)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Kala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lanjut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3-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4x/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“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-35" dirty="0">
                          <a:latin typeface="Arial MT"/>
                          <a:cs typeface="Arial MT"/>
                        </a:rPr>
                        <a:t>40-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60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HIS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Kala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II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4-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5x/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10”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35" dirty="0">
                          <a:latin typeface="Arial MT"/>
                          <a:cs typeface="Arial MT"/>
                        </a:rPr>
                        <a:t>40-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60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HIS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Selesai</a:t>
                      </a:r>
                      <a:r>
                        <a:rPr sz="16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K.II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2-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3x/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“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40-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60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Kala.III/</a:t>
                      </a:r>
                      <a:r>
                        <a:rPr sz="16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HIS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jam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PP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20-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40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Dipengaruhi</a:t>
                      </a:r>
                      <a:r>
                        <a:rPr sz="16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isapan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bayi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60"/>
                        </a:lnSpc>
                        <a:tabLst>
                          <a:tab pos="1101725" algn="l"/>
                        </a:tabLst>
                      </a:pPr>
                      <a:r>
                        <a:rPr sz="90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900" spc="-21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400" spc="-1042" baseline="-12152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90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900" spc="-32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400" spc="-885" baseline="-12152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900" spc="-75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2400" spc="-307" baseline="-12152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900" spc="-1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900" spc="-37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2400" spc="-847" baseline="-12152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900" spc="-1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900" spc="-455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2400" spc="-712" baseline="-12152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900" spc="-15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900" spc="-105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2400" spc="-412" baseline="-12152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900" spc="-15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900" spc="-595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2400" spc="-487" baseline="-12152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900" spc="-24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400" spc="-1695" baseline="-12152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900" spc="-1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90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2400" spc="-37" baseline="-12152" dirty="0">
                          <a:latin typeface="Arial MT"/>
                          <a:cs typeface="Arial MT"/>
                        </a:rPr>
                        <a:t>PP</a:t>
                      </a:r>
                      <a:endParaRPr sz="2400" baseline="-12152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10-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20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19" y="477012"/>
            <a:ext cx="8153400" cy="571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9160" y="5661659"/>
            <a:ext cx="7059295" cy="792480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240665" rIns="0" bIns="0" rtlCol="0">
            <a:spAutoFit/>
          </a:bodyPr>
          <a:lstStyle/>
          <a:p>
            <a:pPr marL="1315085" marR="1403350">
              <a:lnSpc>
                <a:spcPct val="100000"/>
              </a:lnSpc>
              <a:spcBef>
                <a:spcPts val="1895"/>
              </a:spcBef>
            </a:pPr>
            <a:r>
              <a:rPr sz="1800" dirty="0">
                <a:latin typeface="Arial MT"/>
                <a:cs typeface="Arial MT"/>
              </a:rPr>
              <a:t>His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dalam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kehamilan,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persalinan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dan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masa </a:t>
            </a:r>
            <a:r>
              <a:rPr sz="1800" spc="-10" dirty="0">
                <a:latin typeface="Arial MT"/>
                <a:cs typeface="Arial MT"/>
              </a:rPr>
              <a:t>nifas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4660" y="6466433"/>
            <a:ext cx="1616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FAKTOR</a:t>
            </a:r>
            <a:r>
              <a:rPr sz="900" spc="-2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5P DALAM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PERSALINAN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Diagnosis/</a:t>
            </a:r>
            <a:r>
              <a:rPr spc="-15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Fase</a:t>
            </a:r>
            <a:r>
              <a:rPr spc="-14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pc="-25" dirty="0">
                <a:solidFill>
                  <a:srgbClr val="90C225"/>
                </a:solidFill>
                <a:latin typeface="Trebuchet MS"/>
                <a:cs typeface="Trebuchet MS"/>
              </a:rPr>
              <a:t>Persalinan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8162" y="1312862"/>
          <a:ext cx="8253095" cy="4843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No.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20" dirty="0">
                          <a:latin typeface="Arial"/>
                          <a:cs typeface="Arial"/>
                        </a:rPr>
                        <a:t>Kala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20" dirty="0">
                          <a:latin typeface="Arial"/>
                          <a:cs typeface="Arial"/>
                        </a:rPr>
                        <a:t>Fase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Lamanya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Keterangan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1.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belum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inpartu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0" dirty="0">
                          <a:latin typeface="Arial MT"/>
                          <a:cs typeface="Arial MT"/>
                        </a:rPr>
                        <a:t>-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0" dirty="0">
                          <a:latin typeface="Arial MT"/>
                          <a:cs typeface="Arial MT"/>
                        </a:rPr>
                        <a:t>-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His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(-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45">
                <a:tc rowSpan="2"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2.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Kala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(inpartu)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 marR="242570">
                        <a:lnSpc>
                          <a:spcPct val="110000"/>
                        </a:lnSpc>
                        <a:spcBef>
                          <a:spcPts val="4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(Pembukaan). Adanya</a:t>
                      </a:r>
                      <a:r>
                        <a:rPr sz="16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pero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bahan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serviks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Laten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jam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Ø :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&lt; 4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cm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Aktif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6-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jam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220979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Ø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: ≥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cm,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mulai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penu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runan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kepala,</a:t>
                      </a:r>
                      <a:r>
                        <a:rPr sz="16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keluar</a:t>
                      </a:r>
                      <a:r>
                        <a:rPr sz="16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tanda</a:t>
                      </a:r>
                      <a:r>
                        <a:rPr sz="16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(Bloody Show)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115">
                <a:tc rowSpan="2"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3.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Kala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II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awal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(Pengeluaran)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 marR="491490">
                        <a:lnSpc>
                          <a:spcPct val="1207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: 2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jam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MP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jam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Ø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cm.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(lengkap).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Meneran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belum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ada.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Non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Ekspulsif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Kala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II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akhir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(Pengeluaran)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368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Presentasi</a:t>
                      </a:r>
                      <a:r>
                        <a:rPr sz="16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didasar</a:t>
                      </a:r>
                      <a:r>
                        <a:rPr sz="16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panggul,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ibu</a:t>
                      </a:r>
                      <a:r>
                        <a:rPr sz="16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boleh</a:t>
                      </a:r>
                      <a:r>
                        <a:rPr sz="16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meneran.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Fase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Ekspulsif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38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4.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Kala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III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10-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6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mnt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(MAK.</a:t>
                      </a:r>
                      <a:r>
                        <a:rPr sz="16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III)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Kala</a:t>
                      </a:r>
                      <a:r>
                        <a:rPr sz="16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Uri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(lahirkan</a:t>
                      </a:r>
                      <a:r>
                        <a:rPr sz="16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plasenta)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5.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Kala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IV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1-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jam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PP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2711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Mengawasi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Perdarahan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Post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Partum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Primer.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88340" y="6140907"/>
            <a:ext cx="1616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FAKTOR</a:t>
            </a:r>
            <a:r>
              <a:rPr sz="900" spc="-2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5P DALAM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PERSALINAN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9747"/>
            <a:ext cx="8892540" cy="6588759"/>
            <a:chOff x="0" y="269747"/>
            <a:chExt cx="8892540" cy="6588759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69747"/>
              <a:ext cx="8641080" cy="64008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969" y="-4572"/>
            <a:ext cx="4022090" cy="6867525"/>
            <a:chOff x="5126969" y="-457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1" y="4182280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8"/>
                  </a:moveTo>
                  <a:lnTo>
                    <a:pt x="401245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4" y="0"/>
                  </a:moveTo>
                  <a:lnTo>
                    <a:pt x="0" y="6858000"/>
                  </a:lnTo>
                  <a:lnTo>
                    <a:pt x="2252272" y="6858000"/>
                  </a:lnTo>
                  <a:lnTo>
                    <a:pt x="2252272" y="8226"/>
                  </a:lnTo>
                  <a:lnTo>
                    <a:pt x="2023164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4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32"/>
                  </a:lnTo>
                  <a:lnTo>
                    <a:pt x="2505455" y="2936932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8000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8" y="0"/>
                  </a:moveTo>
                  <a:lnTo>
                    <a:pt x="676515" y="0"/>
                  </a:lnTo>
                  <a:lnTo>
                    <a:pt x="0" y="6858000"/>
                  </a:lnTo>
                  <a:lnTo>
                    <a:pt x="848867" y="6858000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8449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063" y="0"/>
                  </a:moveTo>
                  <a:lnTo>
                    <a:pt x="0" y="0"/>
                  </a:lnTo>
                  <a:lnTo>
                    <a:pt x="937407" y="6858000"/>
                  </a:lnTo>
                  <a:lnTo>
                    <a:pt x="1065296" y="6858000"/>
                  </a:lnTo>
                  <a:lnTo>
                    <a:pt x="1065550" y="6196129"/>
                  </a:lnTo>
                  <a:lnTo>
                    <a:pt x="1050880" y="398209"/>
                  </a:lnTo>
                  <a:lnTo>
                    <a:pt x="105106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0435" y="4903642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57"/>
                  </a:lnTo>
                  <a:lnTo>
                    <a:pt x="1083564" y="194931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76400" y="6400799"/>
            <a:ext cx="4114800" cy="457200"/>
          </a:xfrm>
          <a:prstGeom prst="rect">
            <a:avLst/>
          </a:prstGeom>
          <a:solidFill>
            <a:srgbClr val="4F81BB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96365">
              <a:lnSpc>
                <a:spcPts val="1764"/>
              </a:lnSpc>
            </a:pPr>
            <a:r>
              <a:rPr sz="2400" spc="-15" baseline="5208" dirty="0">
                <a:solidFill>
                  <a:srgbClr val="FFFFFF"/>
                </a:solidFill>
                <a:latin typeface="Arial MT"/>
                <a:cs typeface="Arial MT"/>
              </a:rPr>
              <a:t>Grafik</a:t>
            </a:r>
            <a:r>
              <a:rPr sz="2400" spc="-82" baseline="5208" dirty="0">
                <a:solidFill>
                  <a:srgbClr val="FFFFFF"/>
                </a:solidFill>
                <a:latin typeface="Arial MT"/>
                <a:cs typeface="Arial MT"/>
              </a:rPr>
              <a:t> F</a:t>
            </a:r>
            <a:r>
              <a:rPr sz="900" spc="-425" dirty="0">
                <a:solidFill>
                  <a:srgbClr val="888888"/>
                </a:solidFill>
                <a:latin typeface="Trebuchet MS"/>
                <a:cs typeface="Trebuchet MS"/>
              </a:rPr>
              <a:t>F</a:t>
            </a:r>
            <a:r>
              <a:rPr sz="2400" spc="-187" baseline="5208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900" spc="-425" dirty="0">
                <a:solidFill>
                  <a:srgbClr val="888888"/>
                </a:solidFill>
                <a:latin typeface="Trebuchet MS"/>
                <a:cs typeface="Trebuchet MS"/>
              </a:rPr>
              <a:t>A</a:t>
            </a:r>
            <a:r>
              <a:rPr sz="2400" baseline="5208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400" spc="-1245" baseline="5208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K</a:t>
            </a:r>
            <a:r>
              <a:rPr sz="900" spc="-225" dirty="0">
                <a:solidFill>
                  <a:srgbClr val="888888"/>
                </a:solidFill>
                <a:latin typeface="Trebuchet MS"/>
                <a:cs typeface="Trebuchet MS"/>
              </a:rPr>
              <a:t>T</a:t>
            </a:r>
            <a:r>
              <a:rPr sz="2400" spc="-1012" baseline="5208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O</a:t>
            </a:r>
            <a:r>
              <a:rPr sz="900" spc="-470" dirty="0">
                <a:solidFill>
                  <a:srgbClr val="888888"/>
                </a:solidFill>
                <a:latin typeface="Trebuchet MS"/>
                <a:cs typeface="Trebuchet MS"/>
              </a:rPr>
              <a:t>R</a:t>
            </a:r>
            <a:r>
              <a:rPr sz="2400" spc="-922" baseline="5208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5</a:t>
            </a:r>
            <a:r>
              <a:rPr sz="900" spc="-370" dirty="0">
                <a:solidFill>
                  <a:srgbClr val="888888"/>
                </a:solidFill>
                <a:latin typeface="Trebuchet MS"/>
                <a:cs typeface="Trebuchet MS"/>
              </a:rPr>
              <a:t>P</a:t>
            </a:r>
            <a:r>
              <a:rPr sz="2400" spc="-352" baseline="5208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900" spc="-325" dirty="0">
                <a:solidFill>
                  <a:srgbClr val="888888"/>
                </a:solidFill>
                <a:latin typeface="Trebuchet MS"/>
                <a:cs typeface="Trebuchet MS"/>
              </a:rPr>
              <a:t>D</a:t>
            </a:r>
            <a:r>
              <a:rPr sz="2400" spc="-855" baseline="5208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AL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A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M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 PERSALINAN</a:t>
            </a:r>
            <a:endParaRPr sz="900">
              <a:latin typeface="Trebuchet MS"/>
              <a:cs typeface="Trebuchet MS"/>
            </a:endParaRPr>
          </a:p>
          <a:p>
            <a:pPr marL="940435">
              <a:lnSpc>
                <a:spcPts val="1835"/>
              </a:lnSpc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(terlihat</a:t>
            </a:r>
            <a:r>
              <a:rPr sz="1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putar</a:t>
            </a:r>
            <a:r>
              <a:rPr sz="1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paksi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6829" y="255524"/>
            <a:ext cx="259334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90C225"/>
                </a:solidFill>
                <a:latin typeface="Trebuchet MS"/>
                <a:cs typeface="Trebuchet MS"/>
              </a:rPr>
              <a:t>Skema </a:t>
            </a:r>
            <a:r>
              <a:rPr spc="-20" dirty="0">
                <a:solidFill>
                  <a:srgbClr val="90C225"/>
                </a:solidFill>
                <a:latin typeface="Trebuchet MS"/>
                <a:cs typeface="Trebuchet MS"/>
              </a:rPr>
              <a:t>persalinan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363" y="2011807"/>
            <a:ext cx="7623175" cy="42919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6385" marR="671830" indent="-274320">
              <a:lnSpc>
                <a:spcPct val="80000"/>
              </a:lnSpc>
              <a:spcBef>
                <a:spcPts val="585"/>
              </a:spcBef>
              <a:buFont typeface="Wingdings"/>
              <a:buChar char=""/>
              <a:tabLst>
                <a:tab pos="286385" algn="l"/>
              </a:tabLst>
            </a:pPr>
            <a:r>
              <a:rPr sz="2000" b="1" spc="-60" dirty="0">
                <a:latin typeface="Arial"/>
                <a:cs typeface="Arial"/>
              </a:rPr>
              <a:t>ATERM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-&gt;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HIS-&gt;</a:t>
            </a:r>
            <a:r>
              <a:rPr sz="2000" spc="-1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Serviks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menipis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&amp;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membuka,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keluar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tanda </a:t>
            </a:r>
            <a:r>
              <a:rPr sz="2000" dirty="0">
                <a:latin typeface="Arial MT"/>
                <a:cs typeface="Arial MT"/>
              </a:rPr>
              <a:t>(Bloody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show),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perobahan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disebut</a:t>
            </a:r>
            <a:r>
              <a:rPr sz="2000" spc="-1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Inpartu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86385" marR="5080" indent="-274320">
              <a:lnSpc>
                <a:spcPct val="80000"/>
              </a:lnSpc>
              <a:spcBef>
                <a:spcPts val="509"/>
              </a:spcBef>
              <a:buFont typeface="Wingdings"/>
              <a:buChar char=""/>
              <a:tabLst>
                <a:tab pos="286385" algn="l"/>
                <a:tab pos="871855" algn="l"/>
                <a:tab pos="2406650" algn="l"/>
              </a:tabLst>
            </a:pPr>
            <a:r>
              <a:rPr sz="2100" dirty="0">
                <a:latin typeface="Arial MT"/>
                <a:cs typeface="Arial MT"/>
              </a:rPr>
              <a:t>Lendir</a:t>
            </a:r>
            <a:r>
              <a:rPr sz="2100" spc="-10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berasal</a:t>
            </a:r>
            <a:r>
              <a:rPr sz="2100" spc="-10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kanalis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servikalis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yang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membuka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dan</a:t>
            </a:r>
            <a:r>
              <a:rPr sz="2100" spc="-90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mendatar, dan</a:t>
            </a:r>
            <a:r>
              <a:rPr sz="2100" dirty="0">
                <a:latin typeface="Arial MT"/>
                <a:cs typeface="Arial MT"/>
              </a:rPr>
              <a:t>	darah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akibat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pecahnya</a:t>
            </a:r>
            <a:r>
              <a:rPr sz="2100" spc="-9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pembuluh</a:t>
            </a:r>
            <a:r>
              <a:rPr sz="2100" spc="-10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darah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kapiler</a:t>
            </a:r>
            <a:r>
              <a:rPr sz="2100" spc="-95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pada </a:t>
            </a:r>
            <a:r>
              <a:rPr sz="2100" dirty="0">
                <a:latin typeface="Arial MT"/>
                <a:cs typeface="Arial MT"/>
              </a:rPr>
              <a:t>kanalis</a:t>
            </a:r>
            <a:r>
              <a:rPr sz="2100" spc="-13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servikalis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tersebut.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90"/>
              </a:spcBef>
              <a:buFont typeface="Wingdings"/>
              <a:buChar char=""/>
            </a:pPr>
            <a:endParaRPr sz="2100">
              <a:latin typeface="Arial MT"/>
              <a:cs typeface="Arial MT"/>
            </a:endParaRPr>
          </a:p>
          <a:p>
            <a:pPr marL="286385" marR="421640" indent="-274320">
              <a:lnSpc>
                <a:spcPct val="80300"/>
              </a:lnSpc>
              <a:buFont typeface="Wingdings"/>
              <a:buChar char=""/>
              <a:tabLst>
                <a:tab pos="286385" algn="l"/>
                <a:tab pos="3971925" algn="l"/>
              </a:tabLst>
            </a:pPr>
            <a:r>
              <a:rPr sz="2000" i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INPARTU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-&gt;</a:t>
            </a:r>
            <a:r>
              <a:rPr sz="2000" i="1" spc="-14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Kala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(fase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laten-</a:t>
            </a:r>
            <a:r>
              <a:rPr sz="2000" spc="-50" dirty="0">
                <a:latin typeface="Arial MT"/>
                <a:cs typeface="Arial MT"/>
              </a:rPr>
              <a:t>&gt;</a:t>
            </a:r>
            <a:r>
              <a:rPr sz="2000" dirty="0">
                <a:latin typeface="Arial MT"/>
                <a:cs typeface="Arial MT"/>
              </a:rPr>
              <a:t>	Fase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aktif)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terjadi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perubahan </a:t>
            </a:r>
            <a:r>
              <a:rPr sz="2000" dirty="0">
                <a:latin typeface="Arial MT"/>
                <a:cs typeface="Arial MT"/>
              </a:rPr>
              <a:t>pada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SAR,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SBR,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Serviks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penurunan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janin</a:t>
            </a:r>
            <a:r>
              <a:rPr sz="2000" spc="-1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s/d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pembukaan lengkap.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"/>
            </a:pPr>
            <a:endParaRPr sz="2000">
              <a:latin typeface="Arial MT"/>
              <a:cs typeface="Arial MT"/>
            </a:endParaRPr>
          </a:p>
          <a:p>
            <a:pPr marL="286385" indent="-273685">
              <a:lnSpc>
                <a:spcPts val="2150"/>
              </a:lnSpc>
              <a:buFont typeface="Wingdings"/>
              <a:buChar char=""/>
              <a:tabLst>
                <a:tab pos="286385" algn="l"/>
              </a:tabLst>
            </a:pPr>
            <a:r>
              <a:rPr sz="2000" i="1" dirty="0">
                <a:latin typeface="Arial"/>
                <a:cs typeface="Arial"/>
              </a:rPr>
              <a:t>Janin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menyesuaikan</a:t>
            </a:r>
            <a:r>
              <a:rPr sz="2000" i="1" spc="-8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diri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utk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melewati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jalan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lahir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spc="-25" dirty="0">
                <a:latin typeface="Arial"/>
                <a:cs typeface="Arial"/>
              </a:rPr>
              <a:t>dgn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ts val="2050"/>
              </a:lnSpc>
              <a:tabLst>
                <a:tab pos="1719580" algn="l"/>
              </a:tabLst>
            </a:pPr>
            <a:r>
              <a:rPr sz="2000" spc="-10" dirty="0">
                <a:latin typeface="Arial MT"/>
                <a:cs typeface="Arial MT"/>
              </a:rPr>
              <a:t>Mekanisme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persalinan</a:t>
            </a:r>
            <a:endParaRPr sz="2000">
              <a:latin typeface="Arial MT"/>
              <a:cs typeface="Arial MT"/>
            </a:endParaRPr>
          </a:p>
          <a:p>
            <a:pPr marL="300355" marR="1116965">
              <a:lnSpc>
                <a:spcPts val="2200"/>
              </a:lnSpc>
              <a:spcBef>
                <a:spcPts val="145"/>
              </a:spcBef>
            </a:pPr>
            <a:r>
              <a:rPr sz="2000" b="1" spc="150" dirty="0">
                <a:latin typeface="Arial"/>
                <a:cs typeface="Arial"/>
              </a:rPr>
              <a:t>Engagement(</a:t>
            </a:r>
            <a:r>
              <a:rPr sz="2000" b="1" spc="-350" dirty="0">
                <a:latin typeface="Arial"/>
                <a:cs typeface="Arial"/>
              </a:rPr>
              <a:t> </a:t>
            </a:r>
            <a:r>
              <a:rPr sz="2000" b="1" spc="135" dirty="0">
                <a:latin typeface="Arial"/>
                <a:cs typeface="Arial"/>
              </a:rPr>
              <a:t>masuk</a:t>
            </a:r>
            <a:r>
              <a:rPr sz="2000" b="1" spc="434" dirty="0">
                <a:latin typeface="Arial"/>
                <a:cs typeface="Arial"/>
              </a:rPr>
              <a:t> </a:t>
            </a:r>
            <a:r>
              <a:rPr sz="2000" b="1" spc="-75" dirty="0">
                <a:latin typeface="Arial"/>
                <a:cs typeface="Arial"/>
              </a:rPr>
              <a:t>PAP),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Descent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(penurunan), </a:t>
            </a:r>
            <a:r>
              <a:rPr sz="2000" b="1" spc="-35" dirty="0">
                <a:latin typeface="Arial"/>
                <a:cs typeface="Arial"/>
              </a:rPr>
              <a:t>flexion(menekur)</a:t>
            </a:r>
            <a:r>
              <a:rPr sz="2000" b="1" spc="170" dirty="0">
                <a:latin typeface="Arial"/>
                <a:cs typeface="Arial"/>
              </a:rPr>
              <a:t> </a:t>
            </a:r>
            <a:r>
              <a:rPr sz="2000" b="1" spc="-45" dirty="0">
                <a:latin typeface="Arial"/>
                <a:cs typeface="Arial"/>
              </a:rPr>
              <a:t>-</a:t>
            </a:r>
            <a:r>
              <a:rPr sz="2000" b="1" spc="-50" dirty="0">
                <a:latin typeface="Arial"/>
                <a:cs typeface="Arial"/>
              </a:rPr>
              <a:t>&gt;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ts val="2065"/>
              </a:lnSpc>
            </a:pPr>
            <a:r>
              <a:rPr sz="2000" b="1" dirty="0">
                <a:latin typeface="Arial"/>
                <a:cs typeface="Arial"/>
              </a:rPr>
              <a:t>internal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rotasi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(putar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paksi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dalam)-</a:t>
            </a:r>
            <a:r>
              <a:rPr sz="2000" b="1" spc="-10" dirty="0">
                <a:latin typeface="Arial"/>
                <a:cs typeface="Arial"/>
              </a:rPr>
              <a:t>&gt;ekstensi-</a:t>
            </a:r>
            <a:r>
              <a:rPr sz="2000" b="1" dirty="0">
                <a:latin typeface="Arial"/>
                <a:cs typeface="Arial"/>
              </a:rPr>
              <a:t>&gt;</a:t>
            </a:r>
            <a:r>
              <a:rPr sz="2000" b="1" spc="-1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LAHIR</a:t>
            </a:r>
            <a:r>
              <a:rPr sz="2000" spc="-1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55244">
              <a:lnSpc>
                <a:spcPts val="994"/>
              </a:lnSpc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FAKTOR</a:t>
            </a:r>
            <a:r>
              <a:rPr sz="900" spc="-2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5P DALAM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PERSALINAN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00200"/>
            <a:ext cx="4343400" cy="5257800"/>
            <a:chOff x="0" y="1600200"/>
            <a:chExt cx="4343400" cy="52578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600200"/>
              <a:ext cx="3962400" cy="38862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969" y="-4572"/>
            <a:ext cx="4022090" cy="6867525"/>
            <a:chOff x="5126969" y="-457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1" y="4182280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8"/>
                  </a:moveTo>
                  <a:lnTo>
                    <a:pt x="401245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4" y="0"/>
                  </a:moveTo>
                  <a:lnTo>
                    <a:pt x="0" y="6858000"/>
                  </a:lnTo>
                  <a:lnTo>
                    <a:pt x="2252272" y="6858000"/>
                  </a:lnTo>
                  <a:lnTo>
                    <a:pt x="2252272" y="8226"/>
                  </a:lnTo>
                  <a:lnTo>
                    <a:pt x="2023164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4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32"/>
                  </a:lnTo>
                  <a:lnTo>
                    <a:pt x="2505455" y="2936932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8000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8" y="0"/>
                  </a:moveTo>
                  <a:lnTo>
                    <a:pt x="676515" y="0"/>
                  </a:lnTo>
                  <a:lnTo>
                    <a:pt x="0" y="6858000"/>
                  </a:lnTo>
                  <a:lnTo>
                    <a:pt x="848867" y="6858000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8449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063" y="0"/>
                  </a:moveTo>
                  <a:lnTo>
                    <a:pt x="0" y="0"/>
                  </a:lnTo>
                  <a:lnTo>
                    <a:pt x="937407" y="6858000"/>
                  </a:lnTo>
                  <a:lnTo>
                    <a:pt x="1065296" y="6858000"/>
                  </a:lnTo>
                  <a:lnTo>
                    <a:pt x="1065550" y="6196129"/>
                  </a:lnTo>
                  <a:lnTo>
                    <a:pt x="1050880" y="398209"/>
                  </a:lnTo>
                  <a:lnTo>
                    <a:pt x="105106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0435" y="4903642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57"/>
                  </a:lnTo>
                  <a:lnTo>
                    <a:pt x="1083564" y="194931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04291" y="267969"/>
            <a:ext cx="5627370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95"/>
              </a:spcBef>
              <a:tabLst>
                <a:tab pos="3662679" algn="l"/>
              </a:tabLst>
            </a:pPr>
            <a:r>
              <a:rPr sz="3400" spc="-55" dirty="0">
                <a:solidFill>
                  <a:srgbClr val="90C225"/>
                </a:solidFill>
                <a:latin typeface="Trebuchet MS"/>
                <a:cs typeface="Trebuchet MS"/>
              </a:rPr>
              <a:t>Perubahan</a:t>
            </a:r>
            <a:r>
              <a:rPr sz="3400" spc="-35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serviks</a:t>
            </a: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	pada</a:t>
            </a:r>
            <a:r>
              <a:rPr sz="3400" spc="-114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20" dirty="0">
                <a:solidFill>
                  <a:srgbClr val="90C225"/>
                </a:solidFill>
                <a:latin typeface="Trebuchet MS"/>
                <a:cs typeface="Trebuchet MS"/>
              </a:rPr>
              <a:t>awal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inpartu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5635853"/>
            <a:ext cx="1768475" cy="701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200" spc="-10" dirty="0">
                <a:latin typeface="Arial MT"/>
                <a:cs typeface="Arial MT"/>
              </a:rPr>
              <a:t>Effacement</a:t>
            </a:r>
            <a:endParaRPr sz="2200">
              <a:latin typeface="Arial MT"/>
              <a:cs typeface="Arial MT"/>
            </a:endParaRPr>
          </a:p>
          <a:p>
            <a:pPr marL="165100">
              <a:lnSpc>
                <a:spcPct val="100000"/>
              </a:lnSpc>
              <a:spcBef>
                <a:spcPts val="40"/>
              </a:spcBef>
            </a:pP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F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A</a:t>
            </a:r>
            <a:r>
              <a:rPr sz="900" spc="-15" dirty="0">
                <a:solidFill>
                  <a:srgbClr val="888888"/>
                </a:solidFill>
                <a:latin typeface="Trebuchet MS"/>
                <a:cs typeface="Trebuchet MS"/>
              </a:rPr>
              <a:t>K</a:t>
            </a:r>
            <a:r>
              <a:rPr sz="3300" spc="-1837" baseline="1262" dirty="0">
                <a:latin typeface="Arial MT"/>
                <a:cs typeface="Arial MT"/>
              </a:rPr>
              <a:t>0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T</a:t>
            </a:r>
            <a:r>
              <a:rPr sz="900" spc="-120" dirty="0">
                <a:solidFill>
                  <a:srgbClr val="888888"/>
                </a:solidFill>
                <a:latin typeface="Trebuchet MS"/>
                <a:cs typeface="Trebuchet MS"/>
              </a:rPr>
              <a:t>O</a:t>
            </a:r>
            <a:r>
              <a:rPr sz="3300" spc="-2752" baseline="1262" dirty="0">
                <a:latin typeface="Arial MT"/>
                <a:cs typeface="Arial MT"/>
              </a:rPr>
              <a:t>%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R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5P DALAM</a:t>
            </a:r>
            <a:r>
              <a:rPr sz="900" spc="-1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PERSALINAN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28464" y="5493511"/>
            <a:ext cx="2009775" cy="81724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54965" marR="5080" indent="-342900">
              <a:lnSpc>
                <a:spcPts val="3110"/>
              </a:lnSpc>
              <a:spcBef>
                <a:spcPts val="210"/>
              </a:spcBef>
              <a:buChar char="•"/>
              <a:tabLst>
                <a:tab pos="356870" algn="l"/>
              </a:tabLst>
            </a:pPr>
            <a:r>
              <a:rPr sz="2600" spc="-35" dirty="0">
                <a:latin typeface="Arial MT"/>
                <a:cs typeface="Arial MT"/>
              </a:rPr>
              <a:t>Effacement 	</a:t>
            </a:r>
            <a:r>
              <a:rPr sz="2600" spc="-25" dirty="0">
                <a:latin typeface="Arial MT"/>
                <a:cs typeface="Arial MT"/>
              </a:rPr>
              <a:t>50%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1524000"/>
            <a:ext cx="37338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091" y="221996"/>
            <a:ext cx="5568315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95"/>
              </a:spcBef>
              <a:tabLst>
                <a:tab pos="3601720" algn="l"/>
              </a:tabLst>
            </a:pPr>
            <a:r>
              <a:rPr sz="3400" spc="-35" dirty="0">
                <a:solidFill>
                  <a:srgbClr val="90C225"/>
                </a:solidFill>
                <a:latin typeface="Trebuchet MS"/>
                <a:cs typeface="Trebuchet MS"/>
              </a:rPr>
              <a:t>Perubahan</a:t>
            </a:r>
            <a:r>
              <a:rPr sz="3400" spc="-17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servik</a:t>
            </a: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	pada</a:t>
            </a:r>
            <a:r>
              <a:rPr sz="3400" spc="-10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20" dirty="0">
                <a:solidFill>
                  <a:srgbClr val="90C225"/>
                </a:solidFill>
                <a:latin typeface="Trebuchet MS"/>
                <a:cs typeface="Trebuchet MS"/>
              </a:rPr>
              <a:t>awal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inpartu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491988"/>
            <a:ext cx="30251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340" indent="-295275">
              <a:lnSpc>
                <a:spcPct val="100000"/>
              </a:lnSpc>
              <a:spcBef>
                <a:spcPts val="100"/>
              </a:spcBef>
              <a:buSzPct val="96153"/>
              <a:buFont typeface="Wingdings"/>
              <a:buChar char=""/>
              <a:tabLst>
                <a:tab pos="307340" algn="l"/>
              </a:tabLst>
            </a:pPr>
            <a:r>
              <a:rPr sz="2600" spc="-30" dirty="0">
                <a:latin typeface="Arial MT"/>
                <a:cs typeface="Arial MT"/>
              </a:rPr>
              <a:t>Effacement</a:t>
            </a:r>
            <a:r>
              <a:rPr sz="2600" spc="-105" dirty="0">
                <a:latin typeface="Arial MT"/>
                <a:cs typeface="Arial MT"/>
              </a:rPr>
              <a:t> </a:t>
            </a:r>
            <a:r>
              <a:rPr sz="2600" spc="-409" dirty="0">
                <a:latin typeface="Arial MT"/>
                <a:cs typeface="Arial MT"/>
              </a:rPr>
              <a:t>70-</a:t>
            </a:r>
            <a:r>
              <a:rPr sz="2600" spc="-220" dirty="0">
                <a:latin typeface="Arial MT"/>
                <a:cs typeface="Arial MT"/>
              </a:rPr>
              <a:t>80</a:t>
            </a:r>
            <a:r>
              <a:rPr sz="2600" spc="-434" dirty="0">
                <a:latin typeface="Arial MT"/>
                <a:cs typeface="Arial MT"/>
              </a:rPr>
              <a:t> </a:t>
            </a:r>
            <a:r>
              <a:rPr sz="2600" spc="-50" dirty="0">
                <a:latin typeface="Arial MT"/>
                <a:cs typeface="Arial MT"/>
              </a:rPr>
              <a:t>%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2264" y="5569711"/>
            <a:ext cx="28962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44500">
              <a:lnSpc>
                <a:spcPct val="100000"/>
              </a:lnSpc>
              <a:spcBef>
                <a:spcPts val="100"/>
              </a:spcBef>
              <a:buFont typeface="Wingdings"/>
              <a:buChar char=""/>
              <a:tabLst>
                <a:tab pos="457200" algn="l"/>
                <a:tab pos="2256790" algn="l"/>
              </a:tabLst>
            </a:pPr>
            <a:r>
              <a:rPr sz="2600" spc="-10" dirty="0">
                <a:latin typeface="Arial MT"/>
                <a:cs typeface="Arial MT"/>
              </a:rPr>
              <a:t>Effacement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680" dirty="0">
                <a:latin typeface="Arial MT"/>
                <a:cs typeface="Arial MT"/>
              </a:rPr>
              <a:t>10</a:t>
            </a:r>
            <a:r>
              <a:rPr sz="2600" spc="-470" dirty="0">
                <a:latin typeface="Arial MT"/>
                <a:cs typeface="Arial MT"/>
              </a:rPr>
              <a:t>0</a:t>
            </a:r>
            <a:r>
              <a:rPr sz="2600" spc="-25" dirty="0">
                <a:latin typeface="Arial MT"/>
                <a:cs typeface="Arial MT"/>
              </a:rPr>
              <a:t>%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3227831" cy="3962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1447800"/>
            <a:ext cx="3139440" cy="3810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691" y="440258"/>
            <a:ext cx="5233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10" dirty="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spc="-40" dirty="0">
                <a:solidFill>
                  <a:srgbClr val="90C225"/>
                </a:solidFill>
                <a:latin typeface="Trebuchet MS"/>
                <a:cs typeface="Trebuchet MS"/>
              </a:rPr>
              <a:t>uj</a:t>
            </a:r>
            <a:r>
              <a:rPr spc="-50" dirty="0">
                <a:solidFill>
                  <a:srgbClr val="90C225"/>
                </a:solidFill>
                <a:latin typeface="Trebuchet MS"/>
                <a:cs typeface="Trebuchet MS"/>
              </a:rPr>
              <a:t>ua</a:t>
            </a:r>
            <a:r>
              <a:rPr spc="5" dirty="0">
                <a:solidFill>
                  <a:srgbClr val="90C225"/>
                </a:solidFill>
                <a:latin typeface="Trebuchet MS"/>
                <a:cs typeface="Trebuchet MS"/>
              </a:rPr>
              <a:t>n</a:t>
            </a:r>
            <a:r>
              <a:rPr spc="-17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pc="-30" dirty="0">
                <a:solidFill>
                  <a:srgbClr val="90C225"/>
                </a:solidFill>
                <a:latin typeface="Trebuchet MS"/>
                <a:cs typeface="Trebuchet MS"/>
              </a:rPr>
              <a:t>Pembelajaran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96389"/>
            <a:ext cx="7350759" cy="453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135380" algn="l"/>
              </a:tabLst>
            </a:pPr>
            <a:r>
              <a:rPr sz="3200" dirty="0">
                <a:latin typeface="Arial MT"/>
                <a:cs typeface="Arial MT"/>
              </a:rPr>
              <a:t>Faktor</a:t>
            </a:r>
            <a:r>
              <a:rPr sz="3200" spc="-1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yang</a:t>
            </a:r>
            <a:r>
              <a:rPr sz="3200" spc="-1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mempengaruhi</a:t>
            </a:r>
            <a:r>
              <a:rPr sz="3200" spc="-15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keberhasilan fase-</a:t>
            </a:r>
            <a:r>
              <a:rPr sz="3200" dirty="0">
                <a:latin typeface="Arial MT"/>
                <a:cs typeface="Arial MT"/>
              </a:rPr>
              <a:t>	fase</a:t>
            </a:r>
            <a:r>
              <a:rPr sz="3200" spc="-1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persalinan</a:t>
            </a:r>
            <a:r>
              <a:rPr sz="3200" spc="-1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meliputi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:</a:t>
            </a:r>
            <a:endParaRPr sz="3200">
              <a:latin typeface="Arial MT"/>
              <a:cs typeface="Arial MT"/>
            </a:endParaRPr>
          </a:p>
          <a:p>
            <a:pPr marL="494665" indent="-481965">
              <a:lnSpc>
                <a:spcPct val="100000"/>
              </a:lnSpc>
              <a:spcBef>
                <a:spcPts val="805"/>
              </a:spcBef>
              <a:buAutoNum type="alphaLcPeriod"/>
              <a:tabLst>
                <a:tab pos="494665" algn="l"/>
              </a:tabLst>
            </a:pPr>
            <a:r>
              <a:rPr sz="3200" spc="-10" dirty="0">
                <a:latin typeface="Arial MT"/>
                <a:cs typeface="Arial MT"/>
              </a:rPr>
              <a:t>Passengger</a:t>
            </a:r>
            <a:endParaRPr sz="320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spcBef>
                <a:spcPts val="805"/>
              </a:spcBef>
              <a:buAutoNum type="alphaLcPeriod"/>
              <a:tabLst>
                <a:tab pos="514984" algn="l"/>
              </a:tabLst>
            </a:pPr>
            <a:r>
              <a:rPr sz="3200" spc="-10" dirty="0">
                <a:latin typeface="Arial MT"/>
                <a:cs typeface="Arial MT"/>
              </a:rPr>
              <a:t>Passage</a:t>
            </a:r>
            <a:endParaRPr sz="3200">
              <a:latin typeface="Arial MT"/>
              <a:cs typeface="Arial MT"/>
            </a:endParaRPr>
          </a:p>
          <a:p>
            <a:pPr marL="563880" indent="-551180">
              <a:lnSpc>
                <a:spcPct val="100000"/>
              </a:lnSpc>
              <a:spcBef>
                <a:spcPts val="790"/>
              </a:spcBef>
              <a:buAutoNum type="alphaLcPeriod"/>
              <a:tabLst>
                <a:tab pos="563880" algn="l"/>
              </a:tabLst>
            </a:pPr>
            <a:r>
              <a:rPr sz="3200" spc="-10" dirty="0">
                <a:latin typeface="Arial MT"/>
                <a:cs typeface="Arial MT"/>
              </a:rPr>
              <a:t>Power</a:t>
            </a:r>
            <a:endParaRPr sz="320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spcBef>
                <a:spcPts val="805"/>
              </a:spcBef>
              <a:buAutoNum type="alphaLcPeriod"/>
              <a:tabLst>
                <a:tab pos="514984" algn="l"/>
              </a:tabLst>
            </a:pPr>
            <a:r>
              <a:rPr sz="3200" spc="-10" dirty="0">
                <a:latin typeface="Arial MT"/>
                <a:cs typeface="Arial MT"/>
              </a:rPr>
              <a:t>Psikis</a:t>
            </a:r>
            <a:endParaRPr sz="3200">
              <a:latin typeface="Arial MT"/>
              <a:cs typeface="Arial MT"/>
            </a:endParaRPr>
          </a:p>
          <a:p>
            <a:pPr marL="502284" indent="-489584">
              <a:lnSpc>
                <a:spcPct val="100000"/>
              </a:lnSpc>
              <a:spcBef>
                <a:spcPts val="810"/>
              </a:spcBef>
              <a:buAutoNum type="alphaLcPeriod"/>
              <a:tabLst>
                <a:tab pos="502284" algn="l"/>
              </a:tabLst>
            </a:pPr>
            <a:r>
              <a:rPr sz="3200" spc="-10" dirty="0">
                <a:latin typeface="Arial MT"/>
                <a:cs typeface="Arial MT"/>
              </a:rPr>
              <a:t>Penolong</a:t>
            </a:r>
            <a:endParaRPr sz="3200">
              <a:latin typeface="Arial MT"/>
              <a:cs typeface="Arial MT"/>
            </a:endParaRPr>
          </a:p>
          <a:p>
            <a:pPr marL="394335" indent="-381635">
              <a:lnSpc>
                <a:spcPct val="100000"/>
              </a:lnSpc>
              <a:spcBef>
                <a:spcPts val="790"/>
              </a:spcBef>
              <a:buAutoNum type="alphaLcPeriod"/>
              <a:tabLst>
                <a:tab pos="394335" algn="l"/>
              </a:tabLst>
            </a:pPr>
            <a:r>
              <a:rPr sz="3200" spc="-10" dirty="0">
                <a:latin typeface="Arial MT"/>
                <a:cs typeface="Arial MT"/>
              </a:rPr>
              <a:t>Posisi</a:t>
            </a:r>
            <a:r>
              <a:rPr sz="3200" spc="-17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(Ibu)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91" y="267969"/>
            <a:ext cx="5627370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95"/>
              </a:spcBef>
              <a:tabLst>
                <a:tab pos="3662679" algn="l"/>
              </a:tabLst>
            </a:pPr>
            <a:r>
              <a:rPr sz="3400" spc="-55" dirty="0">
                <a:solidFill>
                  <a:srgbClr val="90C225"/>
                </a:solidFill>
                <a:latin typeface="Trebuchet MS"/>
                <a:cs typeface="Trebuchet MS"/>
              </a:rPr>
              <a:t>Perobahan</a:t>
            </a:r>
            <a:r>
              <a:rPr sz="3400" spc="-31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serviks</a:t>
            </a: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	pada</a:t>
            </a:r>
            <a:r>
              <a:rPr sz="3400" spc="-114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20" dirty="0">
                <a:solidFill>
                  <a:srgbClr val="90C225"/>
                </a:solidFill>
                <a:latin typeface="Trebuchet MS"/>
                <a:cs typeface="Trebuchet MS"/>
              </a:rPr>
              <a:t>awal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inpartu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442205"/>
            <a:ext cx="29140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 MT"/>
                <a:cs typeface="Arial MT"/>
              </a:rPr>
              <a:t>Effacement</a:t>
            </a:r>
            <a:r>
              <a:rPr sz="1700" spc="3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0</a:t>
            </a:r>
            <a:r>
              <a:rPr sz="1700" spc="-6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%</a:t>
            </a:r>
            <a:r>
              <a:rPr sz="1700" spc="-60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Effacem</a:t>
            </a:r>
            <a:r>
              <a:rPr sz="1700" spc="-65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50%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8600" y="1447800"/>
            <a:ext cx="7772400" cy="2362200"/>
            <a:chOff x="228600" y="1447800"/>
            <a:chExt cx="7772400" cy="2362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524000"/>
              <a:ext cx="3962400" cy="2286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1447800"/>
              <a:ext cx="2133600" cy="2362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59" y="1524000"/>
              <a:ext cx="1996439" cy="2286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82955"/>
            <a:ext cx="5317490" cy="10642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59205" marR="5080" indent="-1247140">
              <a:lnSpc>
                <a:spcPct val="100600"/>
              </a:lnSpc>
              <a:spcBef>
                <a:spcPts val="70"/>
              </a:spcBef>
              <a:tabLst>
                <a:tab pos="2834005" algn="l"/>
              </a:tabLst>
            </a:pP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Bishops</a:t>
            </a:r>
            <a:r>
              <a:rPr sz="3400" spc="-18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20" dirty="0">
                <a:solidFill>
                  <a:srgbClr val="90C225"/>
                </a:solidFill>
                <a:latin typeface="Trebuchet MS"/>
                <a:cs typeface="Trebuchet MS"/>
              </a:rPr>
              <a:t>Score</a:t>
            </a: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	untuk</a:t>
            </a:r>
            <a:r>
              <a:rPr sz="3400" spc="-16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765" dirty="0">
                <a:solidFill>
                  <a:srgbClr val="90C225"/>
                </a:solidFill>
                <a:latin typeface="Trebuchet MS"/>
                <a:cs typeface="Trebuchet MS"/>
              </a:rPr>
              <a:t>m</a:t>
            </a:r>
            <a:r>
              <a:rPr sz="3400" spc="-755" dirty="0">
                <a:solidFill>
                  <a:srgbClr val="90C225"/>
                </a:solidFill>
                <a:latin typeface="Trebuchet MS"/>
                <a:cs typeface="Trebuchet MS"/>
              </a:rPr>
              <a:t>e</a:t>
            </a:r>
            <a:r>
              <a:rPr sz="3400" spc="-760" dirty="0">
                <a:solidFill>
                  <a:srgbClr val="90C225"/>
                </a:solidFill>
                <a:latin typeface="Trebuchet MS"/>
                <a:cs typeface="Trebuchet MS"/>
              </a:rPr>
              <a:t>n</a:t>
            </a:r>
            <a:r>
              <a:rPr sz="3400" spc="-765" dirty="0">
                <a:solidFill>
                  <a:srgbClr val="90C225"/>
                </a:solidFill>
                <a:latin typeface="Trebuchet MS"/>
                <a:cs typeface="Trebuchet MS"/>
              </a:rPr>
              <a:t>g</a:t>
            </a:r>
            <a:r>
              <a:rPr sz="3400" spc="-760" dirty="0">
                <a:solidFill>
                  <a:srgbClr val="90C225"/>
                </a:solidFill>
                <a:latin typeface="Trebuchet MS"/>
                <a:cs typeface="Trebuchet MS"/>
              </a:rPr>
              <a:t>u</a:t>
            </a:r>
            <a:r>
              <a:rPr sz="3400" spc="-750" dirty="0">
                <a:solidFill>
                  <a:srgbClr val="90C225"/>
                </a:solidFill>
                <a:latin typeface="Trebuchet MS"/>
                <a:cs typeface="Trebuchet MS"/>
              </a:rPr>
              <a:t>k</a:t>
            </a:r>
            <a:r>
              <a:rPr sz="3400" spc="-760" dirty="0">
                <a:solidFill>
                  <a:srgbClr val="90C225"/>
                </a:solidFill>
                <a:latin typeface="Trebuchet MS"/>
                <a:cs typeface="Trebuchet MS"/>
              </a:rPr>
              <a:t>u</a:t>
            </a:r>
            <a:r>
              <a:rPr sz="3400" spc="-20" dirty="0">
                <a:solidFill>
                  <a:srgbClr val="90C225"/>
                </a:solidFill>
                <a:latin typeface="Trebuchet MS"/>
                <a:cs typeface="Trebuchet MS"/>
              </a:rPr>
              <a:t>r</a:t>
            </a:r>
            <a:r>
              <a:rPr sz="3400" spc="-67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25" dirty="0">
                <a:solidFill>
                  <a:srgbClr val="90C225"/>
                </a:solidFill>
                <a:latin typeface="Trebuchet MS"/>
                <a:cs typeface="Trebuchet MS"/>
              </a:rPr>
              <a:t>kematangan</a:t>
            </a:r>
            <a:r>
              <a:rPr sz="3400" spc="-20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serviks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8625" y="1571561"/>
          <a:ext cx="8229600" cy="4386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83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300" b="1" spc="-10" dirty="0">
                          <a:latin typeface="Arial"/>
                          <a:cs typeface="Arial"/>
                        </a:rPr>
                        <a:t>Score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290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300" b="1" spc="-5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300" b="1" spc="-50" dirty="0">
                          <a:latin typeface="Arial"/>
                          <a:cs typeface="Arial"/>
                        </a:rPr>
                        <a:t>1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300" b="1" spc="-50" dirty="0">
                          <a:latin typeface="Arial"/>
                          <a:cs typeface="Arial"/>
                        </a:rPr>
                        <a:t>2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0489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300" b="1" spc="-50" dirty="0">
                          <a:latin typeface="Arial"/>
                          <a:cs typeface="Arial"/>
                        </a:rPr>
                        <a:t>3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Pemb</a:t>
                      </a:r>
                      <a:r>
                        <a:rPr sz="20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Cx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1-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 2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3-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 4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5-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 6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Effacem</a:t>
                      </a:r>
                      <a:r>
                        <a:rPr sz="20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(%)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0-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30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261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40-</a:t>
                      </a:r>
                      <a:r>
                        <a:rPr sz="2000" spc="-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50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60-</a:t>
                      </a:r>
                      <a:r>
                        <a:rPr sz="20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70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80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4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Station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0" dirty="0">
                          <a:latin typeface="Arial MT"/>
                          <a:cs typeface="Arial MT"/>
                        </a:rPr>
                        <a:t>(cm)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95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 3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2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 1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+1,</a:t>
                      </a:r>
                      <a:r>
                        <a:rPr sz="20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+2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Kons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Cx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keras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20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sedang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lemah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Posisi</a:t>
                      </a:r>
                      <a:r>
                        <a:rPr sz="2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Cx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posterior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axial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depan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49" y="279273"/>
            <a:ext cx="71386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95"/>
              </a:spcBef>
              <a:tabLst>
                <a:tab pos="2132330" algn="l"/>
              </a:tabLst>
            </a:pPr>
            <a:r>
              <a:rPr sz="2800" dirty="0"/>
              <a:t>Skema</a:t>
            </a:r>
            <a:r>
              <a:rPr sz="2800" spc="-100" dirty="0"/>
              <a:t> </a:t>
            </a:r>
            <a:r>
              <a:rPr sz="2800" dirty="0"/>
              <a:t>perobahan</a:t>
            </a:r>
            <a:r>
              <a:rPr sz="2800" spc="-125" dirty="0"/>
              <a:t> </a:t>
            </a:r>
            <a:r>
              <a:rPr sz="2800" dirty="0"/>
              <a:t>uterus</a:t>
            </a:r>
            <a:r>
              <a:rPr sz="2800" spc="-125" dirty="0"/>
              <a:t> </a:t>
            </a:r>
            <a:r>
              <a:rPr sz="2800" dirty="0"/>
              <a:t>akibat</a:t>
            </a:r>
            <a:r>
              <a:rPr sz="2800" spc="-135" dirty="0"/>
              <a:t> </a:t>
            </a:r>
            <a:r>
              <a:rPr sz="2800" spc="-10" dirty="0"/>
              <a:t>proses persalinan:</a:t>
            </a:r>
            <a:r>
              <a:rPr sz="2800" dirty="0"/>
              <a:t>	belum</a:t>
            </a:r>
            <a:r>
              <a:rPr sz="2800" spc="-50" dirty="0"/>
              <a:t> </a:t>
            </a:r>
            <a:r>
              <a:rPr sz="2800" spc="-20" dirty="0"/>
              <a:t>hamil-</a:t>
            </a:r>
            <a:r>
              <a:rPr sz="2800" dirty="0"/>
              <a:t>hamil</a:t>
            </a:r>
            <a:r>
              <a:rPr sz="2800" spc="-30" dirty="0"/>
              <a:t> </a:t>
            </a:r>
            <a:r>
              <a:rPr sz="2800" dirty="0"/>
              <a:t>tua</a:t>
            </a:r>
            <a:r>
              <a:rPr sz="2800" spc="-40" dirty="0"/>
              <a:t> </a:t>
            </a:r>
            <a:r>
              <a:rPr sz="2800" spc="-10" dirty="0"/>
              <a:t>–inpartu-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16177" y="1179430"/>
            <a:ext cx="244792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2800" dirty="0">
                <a:latin typeface="Arial MT"/>
                <a:cs typeface="Arial MT"/>
              </a:rPr>
              <a:t>kala.II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-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distosia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219200"/>
            <a:ext cx="8804148" cy="54025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64660" y="6466433"/>
            <a:ext cx="1616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FAKTOR</a:t>
            </a:r>
            <a:r>
              <a:rPr sz="900" spc="-2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5P DALAM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PERSALINAN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3440" y="298196"/>
            <a:ext cx="2131060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95"/>
              </a:spcBef>
            </a:pPr>
            <a:r>
              <a:rPr sz="3400" spc="-20" dirty="0">
                <a:solidFill>
                  <a:srgbClr val="90C225"/>
                </a:solidFill>
                <a:latin typeface="Trebuchet MS"/>
                <a:cs typeface="Trebuchet MS"/>
              </a:rPr>
              <a:t>Mekanisme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persalinan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3498" y="1611630"/>
            <a:ext cx="3187065" cy="2972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9895" indent="-417195">
              <a:lnSpc>
                <a:spcPct val="100000"/>
              </a:lnSpc>
              <a:spcBef>
                <a:spcPts val="105"/>
              </a:spcBef>
              <a:buSzPct val="130000"/>
              <a:buChar char="•"/>
              <a:tabLst>
                <a:tab pos="429895" algn="l"/>
              </a:tabLst>
            </a:pPr>
            <a:r>
              <a:rPr sz="2000" spc="-10" dirty="0">
                <a:latin typeface="Arial MT"/>
                <a:cs typeface="Arial MT"/>
              </a:rPr>
              <a:t>1.Floating.</a:t>
            </a:r>
            <a:endParaRPr sz="2000">
              <a:latin typeface="Arial MT"/>
              <a:cs typeface="Arial MT"/>
            </a:endParaRPr>
          </a:p>
          <a:p>
            <a:pPr marL="355600" marR="5080" indent="-342900">
              <a:lnSpc>
                <a:spcPct val="79500"/>
              </a:lnSpc>
              <a:spcBef>
                <a:spcPts val="585"/>
              </a:spcBef>
              <a:buChar char="•"/>
              <a:tabLst>
                <a:tab pos="355600" algn="l"/>
                <a:tab pos="469265" algn="l"/>
              </a:tabLst>
            </a:pPr>
            <a:r>
              <a:rPr sz="1800" dirty="0">
                <a:latin typeface="Arial MT"/>
                <a:cs typeface="Arial MT"/>
              </a:rPr>
              <a:t>	</a:t>
            </a:r>
            <a:r>
              <a:rPr sz="2000" dirty="0">
                <a:latin typeface="Arial MT"/>
                <a:cs typeface="Arial MT"/>
              </a:rPr>
              <a:t>2.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Enggament,</a:t>
            </a:r>
            <a:r>
              <a:rPr sz="2000" spc="-1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Descent, flexion</a:t>
            </a:r>
            <a:endParaRPr sz="2000">
              <a:latin typeface="Arial MT"/>
              <a:cs typeface="Arial MT"/>
            </a:endParaRPr>
          </a:p>
          <a:p>
            <a:pPr marL="469265" indent="-456565">
              <a:lnSpc>
                <a:spcPts val="2095"/>
              </a:lnSpc>
              <a:buChar char="•"/>
              <a:tabLst>
                <a:tab pos="469265" algn="l"/>
              </a:tabLst>
            </a:pPr>
            <a:r>
              <a:rPr sz="2000" dirty="0">
                <a:latin typeface="Arial MT"/>
                <a:cs typeface="Arial MT"/>
              </a:rPr>
              <a:t>3.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Further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descent,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ts val="2300"/>
              </a:lnSpc>
            </a:pPr>
            <a:r>
              <a:rPr sz="2000" dirty="0">
                <a:latin typeface="Arial MT"/>
                <a:cs typeface="Arial MT"/>
              </a:rPr>
              <a:t>internal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rotation.</a:t>
            </a:r>
            <a:endParaRPr sz="20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sz="2000" spc="-10" dirty="0">
                <a:latin typeface="Arial MT"/>
                <a:cs typeface="Arial MT"/>
              </a:rPr>
              <a:t>4.Complete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rotation.</a:t>
            </a:r>
            <a:endParaRPr sz="2000">
              <a:latin typeface="Arial MT"/>
              <a:cs typeface="Arial MT"/>
            </a:endParaRPr>
          </a:p>
          <a:p>
            <a:pPr marL="528955" indent="-516255">
              <a:lnSpc>
                <a:spcPct val="100000"/>
              </a:lnSpc>
              <a:buChar char="•"/>
              <a:tabLst>
                <a:tab pos="528955" algn="l"/>
              </a:tabLst>
            </a:pPr>
            <a:r>
              <a:rPr sz="2000" dirty="0">
                <a:latin typeface="Arial MT"/>
                <a:cs typeface="Arial MT"/>
              </a:rPr>
              <a:t>5.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Complete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exten</a:t>
            </a:r>
            <a:r>
              <a:rPr sz="2000" spc="-13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sion.</a:t>
            </a:r>
            <a:endParaRPr sz="2000">
              <a:latin typeface="Arial MT"/>
              <a:cs typeface="Arial MT"/>
            </a:endParaRPr>
          </a:p>
          <a:p>
            <a:pPr marL="528955" indent="-516255">
              <a:lnSpc>
                <a:spcPct val="100000"/>
              </a:lnSpc>
              <a:buChar char="•"/>
              <a:tabLst>
                <a:tab pos="528955" algn="l"/>
              </a:tabLst>
            </a:pPr>
            <a:r>
              <a:rPr sz="2000" dirty="0">
                <a:latin typeface="Arial MT"/>
                <a:cs typeface="Arial MT"/>
              </a:rPr>
              <a:t>6.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external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rotation.</a:t>
            </a:r>
            <a:endParaRPr sz="2000">
              <a:latin typeface="Arial MT"/>
              <a:cs typeface="Arial MT"/>
            </a:endParaRPr>
          </a:p>
          <a:p>
            <a:pPr marL="528955" indent="-516255">
              <a:lnSpc>
                <a:spcPct val="100000"/>
              </a:lnSpc>
              <a:buChar char="•"/>
              <a:tabLst>
                <a:tab pos="528955" algn="l"/>
              </a:tabLst>
            </a:pPr>
            <a:r>
              <a:rPr sz="2000" dirty="0">
                <a:latin typeface="Arial MT"/>
                <a:cs typeface="Arial MT"/>
              </a:rPr>
              <a:t>7.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lahirkan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bahu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depan.</a:t>
            </a:r>
            <a:endParaRPr sz="2000">
              <a:latin typeface="Arial MT"/>
              <a:cs typeface="Arial MT"/>
            </a:endParaRPr>
          </a:p>
          <a:p>
            <a:pPr marL="528955" indent="-516255">
              <a:lnSpc>
                <a:spcPct val="100000"/>
              </a:lnSpc>
              <a:buChar char="•"/>
              <a:tabLst>
                <a:tab pos="528955" algn="l"/>
              </a:tabLst>
            </a:pPr>
            <a:r>
              <a:rPr sz="2000" dirty="0">
                <a:latin typeface="Arial MT"/>
                <a:cs typeface="Arial MT"/>
              </a:rPr>
              <a:t>8.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Lahirkan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bahu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blk.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73151"/>
            <a:ext cx="5253228" cy="67848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910" y="265557"/>
            <a:ext cx="46081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  <a:spcBef>
                <a:spcPts val="100"/>
              </a:spcBef>
              <a:tabLst>
                <a:tab pos="3350260" algn="l"/>
              </a:tabLst>
            </a:pPr>
            <a:r>
              <a:rPr sz="3600" b="1" dirty="0">
                <a:solidFill>
                  <a:srgbClr val="90C225"/>
                </a:solidFill>
                <a:latin typeface="Arial"/>
                <a:cs typeface="Arial"/>
              </a:rPr>
              <a:t>II.</a:t>
            </a:r>
            <a:r>
              <a:rPr sz="3600" b="1" spc="-10" dirty="0">
                <a:solidFill>
                  <a:srgbClr val="90C225"/>
                </a:solidFill>
                <a:latin typeface="Arial"/>
                <a:cs typeface="Arial"/>
              </a:rPr>
              <a:t> Passangger</a:t>
            </a:r>
            <a:r>
              <a:rPr sz="3600" b="1" dirty="0">
                <a:solidFill>
                  <a:srgbClr val="90C225"/>
                </a:solidFill>
                <a:latin typeface="Arial"/>
                <a:cs typeface="Arial"/>
              </a:rPr>
              <a:t>	</a:t>
            </a:r>
            <a:r>
              <a:rPr sz="3600" b="1" spc="-20" dirty="0">
                <a:solidFill>
                  <a:srgbClr val="90C225"/>
                </a:solidFill>
                <a:latin typeface="Arial"/>
                <a:cs typeface="Arial"/>
              </a:rPr>
              <a:t>(buah </a:t>
            </a:r>
            <a:r>
              <a:rPr sz="3600" b="1" spc="-10" dirty="0">
                <a:solidFill>
                  <a:srgbClr val="90C225"/>
                </a:solidFill>
                <a:latin typeface="Arial"/>
                <a:cs typeface="Arial"/>
              </a:rPr>
              <a:t>kehamilan)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35" y="1868170"/>
            <a:ext cx="7920355" cy="336359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941705" indent="-342900">
              <a:lnSpc>
                <a:spcPts val="3500"/>
              </a:lnSpc>
              <a:spcBef>
                <a:spcPts val="505"/>
              </a:spcBef>
              <a:buChar char="•"/>
              <a:tabLst>
                <a:tab pos="355600" algn="l"/>
                <a:tab pos="2007235" algn="l"/>
              </a:tabLst>
            </a:pPr>
            <a:r>
              <a:rPr sz="3200" dirty="0">
                <a:latin typeface="Arial MT"/>
                <a:cs typeface="Arial MT"/>
              </a:rPr>
              <a:t>Adalah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: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Janin,plasenta,</a:t>
            </a:r>
            <a:r>
              <a:rPr sz="3200" spc="-114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tali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pusat,air ketuban</a:t>
            </a:r>
            <a:r>
              <a:rPr sz="3200" dirty="0">
                <a:latin typeface="Arial MT"/>
                <a:cs typeface="Arial MT"/>
              </a:rPr>
              <a:t>	dan</a:t>
            </a:r>
            <a:r>
              <a:rPr sz="3200" spc="-1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kantong</a:t>
            </a:r>
            <a:r>
              <a:rPr sz="3200" spc="-114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janin.</a:t>
            </a:r>
            <a:endParaRPr sz="32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975"/>
              </a:spcBef>
              <a:buChar char="•"/>
              <a:tabLst>
                <a:tab pos="354965" algn="l"/>
              </a:tabLst>
            </a:pPr>
            <a:r>
              <a:rPr sz="2100" spc="-70" dirty="0">
                <a:latin typeface="Arial MT"/>
                <a:cs typeface="Arial MT"/>
              </a:rPr>
              <a:t>Yang</a:t>
            </a:r>
            <a:r>
              <a:rPr sz="2100" spc="-9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harus</a:t>
            </a:r>
            <a:r>
              <a:rPr sz="2100" spc="-9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dinilai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adalah</a:t>
            </a:r>
            <a:r>
              <a:rPr sz="2100" spc="15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: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25"/>
              </a:spcBef>
              <a:buFont typeface="Arial MT"/>
              <a:buChar char="•"/>
            </a:pPr>
            <a:endParaRPr sz="2100">
              <a:latin typeface="Arial MT"/>
              <a:cs typeface="Arial MT"/>
            </a:endParaRPr>
          </a:p>
          <a:p>
            <a:pPr marL="415925" indent="-403225">
              <a:lnSpc>
                <a:spcPct val="100000"/>
              </a:lnSpc>
              <a:buChar char="•"/>
              <a:tabLst>
                <a:tab pos="415925" algn="l"/>
              </a:tabLst>
            </a:pPr>
            <a:r>
              <a:rPr sz="2100" dirty="0">
                <a:latin typeface="Arial MT"/>
                <a:cs typeface="Arial MT"/>
              </a:rPr>
              <a:t>1.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Letak,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presentasi,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posisi,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sikap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janin.</a:t>
            </a:r>
            <a:endParaRPr sz="2100">
              <a:latin typeface="Arial MT"/>
              <a:cs typeface="Arial MT"/>
            </a:endParaRPr>
          </a:p>
          <a:p>
            <a:pPr marL="636905" lvl="1" indent="-261620">
              <a:lnSpc>
                <a:spcPct val="100000"/>
              </a:lnSpc>
              <a:spcBef>
                <a:spcPts val="300"/>
              </a:spcBef>
              <a:buAutoNum type="arabicPeriod" startAt="2"/>
              <a:tabLst>
                <a:tab pos="636905" algn="l"/>
              </a:tabLst>
            </a:pPr>
            <a:r>
              <a:rPr sz="2100" spc="-65" dirty="0">
                <a:latin typeface="Arial MT"/>
                <a:cs typeface="Arial MT"/>
              </a:rPr>
              <a:t>Taksiran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BB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janin,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disebut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Makrosomia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bila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bb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janin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&gt;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4000</a:t>
            </a:r>
            <a:r>
              <a:rPr sz="2100" spc="10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gr.</a:t>
            </a:r>
            <a:endParaRPr sz="2100">
              <a:latin typeface="Arial MT"/>
              <a:cs typeface="Arial MT"/>
            </a:endParaRPr>
          </a:p>
          <a:p>
            <a:pPr marL="575310" lvl="1" indent="-234950">
              <a:lnSpc>
                <a:spcPts val="2410"/>
              </a:lnSpc>
              <a:spcBef>
                <a:spcPts val="280"/>
              </a:spcBef>
              <a:buAutoNum type="arabicPeriod" startAt="2"/>
              <a:tabLst>
                <a:tab pos="575310" algn="l"/>
              </a:tabLst>
            </a:pPr>
            <a:r>
              <a:rPr sz="2100" dirty="0">
                <a:latin typeface="Arial MT"/>
                <a:cs typeface="Arial MT"/>
              </a:rPr>
              <a:t>Kelainan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buah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kehamilan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yg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lain,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mis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: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adanya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Plasenta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previa</a:t>
            </a:r>
            <a:endParaRPr sz="2100">
              <a:latin typeface="Arial MT"/>
              <a:cs typeface="Arial MT"/>
            </a:endParaRPr>
          </a:p>
          <a:p>
            <a:pPr marL="355600">
              <a:lnSpc>
                <a:spcPts val="2410"/>
              </a:lnSpc>
              <a:tabLst>
                <a:tab pos="1160145" algn="l"/>
              </a:tabLst>
            </a:pPr>
            <a:r>
              <a:rPr sz="2100" dirty="0">
                <a:latin typeface="Arial MT"/>
                <a:cs typeface="Arial MT"/>
              </a:rPr>
              <a:t>,</a:t>
            </a:r>
            <a:r>
              <a:rPr sz="2100" spc="-5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atau</a:t>
            </a:r>
            <a:r>
              <a:rPr sz="2100" dirty="0">
                <a:latin typeface="Arial MT"/>
                <a:cs typeface="Arial MT"/>
              </a:rPr>
              <a:t>	kel</a:t>
            </a:r>
            <a:r>
              <a:rPr sz="2100" spc="-14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kongenital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janin.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00200"/>
            <a:ext cx="8686800" cy="5257800"/>
            <a:chOff x="0" y="1600200"/>
            <a:chExt cx="8686800" cy="52578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1600200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8229600" y="0"/>
                  </a:moveTo>
                  <a:lnTo>
                    <a:pt x="0" y="0"/>
                  </a:lnTo>
                  <a:lnTo>
                    <a:pt x="0" y="4526280"/>
                  </a:lnTo>
                  <a:lnTo>
                    <a:pt x="8229600" y="45262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126969" y="-4572"/>
            <a:ext cx="4022090" cy="6867525"/>
            <a:chOff x="5126969" y="-457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1" y="4182280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8"/>
                  </a:moveTo>
                  <a:lnTo>
                    <a:pt x="401245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4" y="0"/>
                  </a:moveTo>
                  <a:lnTo>
                    <a:pt x="0" y="6858000"/>
                  </a:lnTo>
                  <a:lnTo>
                    <a:pt x="2252272" y="6858000"/>
                  </a:lnTo>
                  <a:lnTo>
                    <a:pt x="2252272" y="8226"/>
                  </a:lnTo>
                  <a:lnTo>
                    <a:pt x="2023164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4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32"/>
                  </a:lnTo>
                  <a:lnTo>
                    <a:pt x="2505455" y="2936932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8000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8" y="0"/>
                  </a:moveTo>
                  <a:lnTo>
                    <a:pt x="676515" y="0"/>
                  </a:lnTo>
                  <a:lnTo>
                    <a:pt x="0" y="6858000"/>
                  </a:lnTo>
                  <a:lnTo>
                    <a:pt x="848867" y="6858000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8449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063" y="0"/>
                  </a:moveTo>
                  <a:lnTo>
                    <a:pt x="0" y="0"/>
                  </a:lnTo>
                  <a:lnTo>
                    <a:pt x="937407" y="6858000"/>
                  </a:lnTo>
                  <a:lnTo>
                    <a:pt x="1065296" y="6858000"/>
                  </a:lnTo>
                  <a:lnTo>
                    <a:pt x="1065550" y="6196129"/>
                  </a:lnTo>
                  <a:lnTo>
                    <a:pt x="1050880" y="398209"/>
                  </a:lnTo>
                  <a:lnTo>
                    <a:pt x="105106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0435" y="4903642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57"/>
                  </a:lnTo>
                  <a:lnTo>
                    <a:pt x="1083564" y="194931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Janin</a:t>
            </a:r>
            <a:r>
              <a:rPr spc="-10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(</a:t>
            </a:r>
            <a:r>
              <a:rPr spc="-6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fetus</a:t>
            </a:r>
            <a:r>
              <a:rPr spc="-15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pc="-50" dirty="0">
                <a:solidFill>
                  <a:srgbClr val="90C225"/>
                </a:solidFill>
                <a:latin typeface="Trebuchet MS"/>
                <a:cs typeface="Trebuchet MS"/>
              </a:rPr>
              <a:t>)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5940" y="1604518"/>
            <a:ext cx="7386320" cy="3966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1530350" algn="l"/>
              </a:tabLst>
            </a:pPr>
            <a:r>
              <a:rPr sz="2600" dirty="0">
                <a:latin typeface="Arial MT"/>
                <a:cs typeface="Arial MT"/>
              </a:rPr>
              <a:t>Janin</a:t>
            </a:r>
            <a:r>
              <a:rPr sz="2600" spc="-11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dapat</a:t>
            </a:r>
            <a:r>
              <a:rPr sz="2600" spc="-10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mempengaruhi</a:t>
            </a:r>
            <a:r>
              <a:rPr sz="2600" spc="-12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cara</a:t>
            </a:r>
            <a:r>
              <a:rPr sz="2600" spc="-13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persalinan</a:t>
            </a:r>
            <a:r>
              <a:rPr sz="2600" spc="-110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oleh </a:t>
            </a:r>
            <a:r>
              <a:rPr sz="2600" spc="-10" dirty="0">
                <a:latin typeface="Arial MT"/>
                <a:cs typeface="Arial MT"/>
              </a:rPr>
              <a:t>karena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75" dirty="0">
                <a:latin typeface="Arial MT"/>
                <a:cs typeface="Arial MT"/>
              </a:rPr>
              <a:t>besar,</a:t>
            </a:r>
            <a:r>
              <a:rPr sz="2600" spc="-1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letak,</a:t>
            </a:r>
            <a:r>
              <a:rPr sz="2600" spc="-12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presentasi,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sikap,</a:t>
            </a:r>
            <a:r>
              <a:rPr sz="2600" spc="-12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dan </a:t>
            </a:r>
            <a:r>
              <a:rPr sz="2600" spc="-10" dirty="0">
                <a:latin typeface="Arial MT"/>
                <a:cs typeface="Arial MT"/>
              </a:rPr>
              <a:t>posisinya.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0"/>
              </a:spcBef>
              <a:buFont typeface="Arial MT"/>
              <a:buChar char="•"/>
            </a:pPr>
            <a:endParaRPr sz="2600">
              <a:latin typeface="Arial MT"/>
              <a:cs typeface="Arial MT"/>
            </a:endParaRPr>
          </a:p>
          <a:p>
            <a:pPr marL="355600" marR="1271905" indent="-342900">
              <a:lnSpc>
                <a:spcPct val="100000"/>
              </a:lnSpc>
              <a:buChar char="•"/>
              <a:tabLst>
                <a:tab pos="355600" algn="l"/>
                <a:tab pos="2050414" algn="l"/>
              </a:tabLst>
            </a:pPr>
            <a:r>
              <a:rPr sz="2600" spc="-10" dirty="0">
                <a:latin typeface="Arial MT"/>
                <a:cs typeface="Arial MT"/>
              </a:rPr>
              <a:t>Faktor</a:t>
            </a:r>
            <a:r>
              <a:rPr sz="2600" spc="-1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lain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janin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yg</a:t>
            </a:r>
            <a:r>
              <a:rPr sz="2600" spc="-10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mempengaruhi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cara </a:t>
            </a:r>
            <a:r>
              <a:rPr sz="2600" spc="-10" dirty="0">
                <a:latin typeface="Arial MT"/>
                <a:cs typeface="Arial MT"/>
              </a:rPr>
              <a:t>persalinan</a:t>
            </a:r>
            <a:r>
              <a:rPr sz="2600" dirty="0">
                <a:latin typeface="Arial MT"/>
                <a:cs typeface="Arial MT"/>
              </a:rPr>
              <a:t>	adalah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spc="-50" dirty="0">
                <a:latin typeface="Arial MT"/>
                <a:cs typeface="Arial MT"/>
              </a:rPr>
              <a:t>:</a:t>
            </a:r>
            <a:endParaRPr sz="2600">
              <a:latin typeface="Arial MT"/>
              <a:cs typeface="Arial MT"/>
            </a:endParaRPr>
          </a:p>
          <a:p>
            <a:pPr marL="1010285" lvl="1" indent="-177800">
              <a:lnSpc>
                <a:spcPct val="100000"/>
              </a:lnSpc>
              <a:spcBef>
                <a:spcPts val="590"/>
              </a:spcBef>
              <a:buChar char="-"/>
              <a:tabLst>
                <a:tab pos="1010285" algn="l"/>
              </a:tabLst>
            </a:pPr>
            <a:r>
              <a:rPr sz="2600" dirty="0">
                <a:latin typeface="Arial MT"/>
                <a:cs typeface="Arial MT"/>
              </a:rPr>
              <a:t>Frek.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DJJ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-</a:t>
            </a:r>
            <a:r>
              <a:rPr sz="2600" dirty="0">
                <a:latin typeface="Arial MT"/>
                <a:cs typeface="Arial MT"/>
              </a:rPr>
              <a:t>&gt;</a:t>
            </a:r>
            <a:r>
              <a:rPr sz="2600" spc="-1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fetal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distress.</a:t>
            </a:r>
            <a:endParaRPr sz="2600">
              <a:latin typeface="Arial MT"/>
              <a:cs typeface="Arial MT"/>
            </a:endParaRPr>
          </a:p>
          <a:p>
            <a:pPr marL="1010285" lvl="1" indent="-177800">
              <a:lnSpc>
                <a:spcPct val="100000"/>
              </a:lnSpc>
              <a:spcBef>
                <a:spcPts val="600"/>
              </a:spcBef>
              <a:buChar char="-"/>
              <a:tabLst>
                <a:tab pos="1010285" algn="l"/>
              </a:tabLst>
            </a:pPr>
            <a:r>
              <a:rPr sz="2600" dirty="0">
                <a:latin typeface="Arial MT"/>
                <a:cs typeface="Arial MT"/>
              </a:rPr>
              <a:t>Lokasi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insersi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spc="-30" dirty="0">
                <a:latin typeface="Arial MT"/>
                <a:cs typeface="Arial MT"/>
              </a:rPr>
              <a:t>plasenta-</a:t>
            </a:r>
            <a:r>
              <a:rPr sz="2600" dirty="0">
                <a:latin typeface="Arial MT"/>
                <a:cs typeface="Arial MT"/>
              </a:rPr>
              <a:t>&gt;</a:t>
            </a:r>
            <a:r>
              <a:rPr sz="2600" spc="-204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SBR</a:t>
            </a:r>
            <a:endParaRPr sz="2600">
              <a:latin typeface="Arial MT"/>
              <a:cs typeface="Arial MT"/>
            </a:endParaRPr>
          </a:p>
          <a:p>
            <a:pPr marL="1083945" lvl="1" indent="-251460">
              <a:lnSpc>
                <a:spcPct val="100000"/>
              </a:lnSpc>
              <a:spcBef>
                <a:spcPts val="615"/>
              </a:spcBef>
              <a:buChar char="-"/>
              <a:tabLst>
                <a:tab pos="1083945" algn="l"/>
              </a:tabLst>
            </a:pPr>
            <a:r>
              <a:rPr sz="2600" spc="-130" dirty="0">
                <a:latin typeface="Arial MT"/>
                <a:cs typeface="Arial MT"/>
              </a:rPr>
              <a:t>Tali</a:t>
            </a:r>
            <a:r>
              <a:rPr sz="2600" spc="-11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pusat</a:t>
            </a:r>
            <a:r>
              <a:rPr sz="2600" spc="-1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–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prolapsus</a:t>
            </a:r>
            <a:r>
              <a:rPr sz="2600" spc="-1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funikuli.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Dll.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0241" y="270713"/>
            <a:ext cx="5647055" cy="1062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3728085" algn="l"/>
              </a:tabLst>
            </a:pP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Letak,</a:t>
            </a:r>
            <a:r>
              <a:rPr sz="3400" spc="-1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presentasi,</a:t>
            </a: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	posisi</a:t>
            </a:r>
            <a:r>
              <a:rPr sz="3400" spc="-15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25" dirty="0">
                <a:solidFill>
                  <a:srgbClr val="90C225"/>
                </a:solidFill>
                <a:latin typeface="Trebuchet MS"/>
                <a:cs typeface="Trebuchet MS"/>
              </a:rPr>
              <a:t>dan</a:t>
            </a:r>
            <a:endParaRPr sz="3400">
              <a:latin typeface="Trebuchet MS"/>
              <a:cs typeface="Trebuchet MS"/>
            </a:endParaRPr>
          </a:p>
          <a:p>
            <a:pPr marL="207645" algn="ctr">
              <a:lnSpc>
                <a:spcPct val="100000"/>
              </a:lnSpc>
              <a:spcBef>
                <a:spcPts val="5"/>
              </a:spcBef>
            </a:pP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sikap</a:t>
            </a:r>
            <a:r>
              <a:rPr sz="3400" spc="-1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janin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8625" y="1571561"/>
          <a:ext cx="8230870" cy="4565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4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200" spc="-25" dirty="0">
                          <a:latin typeface="Arial MT"/>
                          <a:cs typeface="Arial MT"/>
                        </a:rPr>
                        <a:t>No.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Pengertian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Keterangan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25" dirty="0">
                          <a:latin typeface="Arial MT"/>
                          <a:cs typeface="Arial MT"/>
                        </a:rPr>
                        <a:t>1.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10" dirty="0">
                          <a:latin typeface="Arial MT"/>
                          <a:cs typeface="Arial MT"/>
                        </a:rPr>
                        <a:t>Letak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652145" algn="just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dirty="0">
                          <a:latin typeface="Arial MT"/>
                          <a:cs typeface="Arial MT"/>
                        </a:rPr>
                        <a:t>menunjukkan</a:t>
                      </a:r>
                      <a:r>
                        <a:rPr sz="17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hubungan</a:t>
                      </a:r>
                      <a:r>
                        <a:rPr sz="17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sumbu</a:t>
                      </a:r>
                      <a:r>
                        <a:rPr sz="17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panjang</a:t>
                      </a:r>
                      <a:r>
                        <a:rPr sz="17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janin</a:t>
                      </a:r>
                      <a:r>
                        <a:rPr sz="17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25" dirty="0">
                          <a:latin typeface="Arial MT"/>
                          <a:cs typeface="Arial MT"/>
                        </a:rPr>
                        <a:t>thd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sumbu</a:t>
                      </a:r>
                      <a:r>
                        <a:rPr sz="17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panjang</a:t>
                      </a:r>
                      <a:r>
                        <a:rPr sz="17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ibu.</a:t>
                      </a:r>
                      <a:r>
                        <a:rPr sz="17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Wingdings"/>
                          <a:cs typeface="Wingdings"/>
                        </a:rPr>
                        <a:t></a:t>
                      </a:r>
                      <a:r>
                        <a:rPr sz="1700" spc="45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700" spc="-10" dirty="0">
                          <a:latin typeface="Arial MT"/>
                          <a:cs typeface="Arial MT"/>
                        </a:rPr>
                        <a:t>membujur,</a:t>
                      </a:r>
                      <a:r>
                        <a:rPr sz="17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lintang,</a:t>
                      </a:r>
                      <a:r>
                        <a:rPr sz="17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360" dirty="0">
                          <a:latin typeface="Arial MT"/>
                          <a:cs typeface="Arial MT"/>
                        </a:rPr>
                        <a:t>oblique</a:t>
                      </a:r>
                      <a:r>
                        <a:rPr sz="1700" spc="-10" dirty="0">
                          <a:latin typeface="Arial MT"/>
                          <a:cs typeface="Arial MT"/>
                        </a:rPr>
                        <a:t> (serong)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00" spc="-25" dirty="0">
                          <a:latin typeface="Arial MT"/>
                          <a:cs typeface="Arial MT"/>
                        </a:rPr>
                        <a:t>2.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00" spc="-10" dirty="0">
                          <a:latin typeface="Arial MT"/>
                          <a:cs typeface="Arial MT"/>
                        </a:rPr>
                        <a:t>Presentasi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00" spc="-10" dirty="0">
                          <a:latin typeface="Arial MT"/>
                          <a:cs typeface="Arial MT"/>
                        </a:rPr>
                        <a:t>menunjukkan</a:t>
                      </a:r>
                      <a:r>
                        <a:rPr sz="17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bag</a:t>
                      </a:r>
                      <a:r>
                        <a:rPr sz="17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10" dirty="0">
                          <a:latin typeface="Arial MT"/>
                          <a:cs typeface="Arial MT"/>
                        </a:rPr>
                        <a:t>terbawah</a:t>
                      </a:r>
                      <a:r>
                        <a:rPr sz="17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janin</a:t>
                      </a:r>
                      <a:r>
                        <a:rPr sz="17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7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rahim.</a:t>
                      </a:r>
                      <a:r>
                        <a:rPr sz="1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0" dirty="0">
                          <a:latin typeface="Wingdings"/>
                          <a:cs typeface="Wingdings"/>
                        </a:rPr>
                        <a:t></a:t>
                      </a:r>
                      <a:endParaRPr sz="1700">
                        <a:latin typeface="Wingdings"/>
                        <a:cs typeface="Wingdings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700" dirty="0">
                          <a:latin typeface="Arial MT"/>
                          <a:cs typeface="Arial MT"/>
                        </a:rPr>
                        <a:t>Kepala,</a:t>
                      </a:r>
                      <a:r>
                        <a:rPr sz="17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bokong,</a:t>
                      </a:r>
                      <a:r>
                        <a:rPr sz="17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bahu</a:t>
                      </a:r>
                      <a:r>
                        <a:rPr sz="17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20" dirty="0">
                          <a:latin typeface="Arial MT"/>
                          <a:cs typeface="Arial MT"/>
                        </a:rPr>
                        <a:t>dsb.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00" spc="-25" dirty="0">
                          <a:latin typeface="Arial MT"/>
                          <a:cs typeface="Arial MT"/>
                        </a:rPr>
                        <a:t>3.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00" spc="-10" dirty="0">
                          <a:latin typeface="Arial MT"/>
                          <a:cs typeface="Arial MT"/>
                        </a:rPr>
                        <a:t>Posisi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130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00" spc="-10" dirty="0">
                          <a:latin typeface="Arial MT"/>
                          <a:cs typeface="Arial MT"/>
                        </a:rPr>
                        <a:t>menunjukkan</a:t>
                      </a:r>
                      <a:r>
                        <a:rPr sz="17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10" dirty="0">
                          <a:latin typeface="Arial MT"/>
                          <a:cs typeface="Arial MT"/>
                        </a:rPr>
                        <a:t>kedudukan</a:t>
                      </a:r>
                      <a:r>
                        <a:rPr sz="17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bag</a:t>
                      </a:r>
                      <a:r>
                        <a:rPr sz="17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10" dirty="0">
                          <a:latin typeface="Arial MT"/>
                          <a:cs typeface="Arial MT"/>
                        </a:rPr>
                        <a:t>terbawah</a:t>
                      </a:r>
                      <a:r>
                        <a:rPr sz="17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janin</a:t>
                      </a:r>
                      <a:r>
                        <a:rPr sz="17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thd</a:t>
                      </a:r>
                      <a:r>
                        <a:rPr sz="17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10" dirty="0">
                          <a:latin typeface="Arial MT"/>
                          <a:cs typeface="Arial MT"/>
                        </a:rPr>
                        <a:t>sumbu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tubuh</a:t>
                      </a:r>
                      <a:r>
                        <a:rPr sz="17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ibu,</a:t>
                      </a:r>
                      <a:r>
                        <a:rPr sz="17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posisi</a:t>
                      </a:r>
                      <a:r>
                        <a:rPr sz="17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u2k,</a:t>
                      </a:r>
                      <a:r>
                        <a:rPr sz="17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u2</a:t>
                      </a:r>
                      <a:r>
                        <a:rPr sz="17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b,</a:t>
                      </a:r>
                      <a:r>
                        <a:rPr sz="17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dagu</a:t>
                      </a:r>
                      <a:r>
                        <a:rPr sz="17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25" dirty="0">
                          <a:latin typeface="Arial MT"/>
                          <a:cs typeface="Arial MT"/>
                        </a:rPr>
                        <a:t>dll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00" spc="-25" dirty="0">
                          <a:latin typeface="Arial MT"/>
                          <a:cs typeface="Arial MT"/>
                        </a:rPr>
                        <a:t>4.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00" spc="-10" dirty="0">
                          <a:latin typeface="Arial MT"/>
                          <a:cs typeface="Arial MT"/>
                        </a:rPr>
                        <a:t>Sikap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035"/>
                        </a:lnSpc>
                        <a:spcBef>
                          <a:spcPts val="290"/>
                        </a:spcBef>
                      </a:pPr>
                      <a:r>
                        <a:rPr sz="1700" spc="-10" dirty="0">
                          <a:latin typeface="Arial MT"/>
                          <a:cs typeface="Arial MT"/>
                        </a:rPr>
                        <a:t>menunjukkan</a:t>
                      </a:r>
                      <a:r>
                        <a:rPr sz="17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10" dirty="0">
                          <a:latin typeface="Arial MT"/>
                          <a:cs typeface="Arial MT"/>
                        </a:rPr>
                        <a:t>hubungan</a:t>
                      </a:r>
                      <a:r>
                        <a:rPr sz="17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bag2</a:t>
                      </a:r>
                      <a:r>
                        <a:rPr sz="17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janin</a:t>
                      </a:r>
                      <a:r>
                        <a:rPr sz="17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thd</a:t>
                      </a:r>
                      <a:r>
                        <a:rPr sz="1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10" dirty="0">
                          <a:latin typeface="Arial MT"/>
                          <a:cs typeface="Arial MT"/>
                        </a:rPr>
                        <a:t>sumbunya,</a:t>
                      </a:r>
                      <a:endParaRPr sz="1700">
                        <a:latin typeface="Arial MT"/>
                        <a:cs typeface="Arial MT"/>
                      </a:endParaRPr>
                    </a:p>
                    <a:p>
                      <a:pPr marL="92075">
                        <a:lnSpc>
                          <a:spcPts val="2035"/>
                        </a:lnSpc>
                        <a:tabLst>
                          <a:tab pos="3874770" algn="l"/>
                        </a:tabLst>
                      </a:pPr>
                      <a:r>
                        <a:rPr sz="1700" dirty="0">
                          <a:latin typeface="Arial MT"/>
                          <a:cs typeface="Arial MT"/>
                        </a:rPr>
                        <a:t>khususnya</a:t>
                      </a:r>
                      <a:r>
                        <a:rPr sz="17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thd</a:t>
                      </a:r>
                      <a:r>
                        <a:rPr sz="17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tlg.</a:t>
                      </a:r>
                      <a:r>
                        <a:rPr sz="17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20" dirty="0">
                          <a:latin typeface="Arial MT"/>
                          <a:cs typeface="Arial MT"/>
                        </a:rPr>
                        <a:t>Punggungnya.</a:t>
                      </a:r>
                      <a:r>
                        <a:rPr sz="17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50" dirty="0">
                          <a:latin typeface="Wingdings"/>
                          <a:cs typeface="Wingdings"/>
                        </a:rPr>
                        <a:t>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Fleksi</a:t>
                      </a:r>
                      <a:r>
                        <a:rPr sz="1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7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-10" dirty="0">
                          <a:latin typeface="Arial MT"/>
                          <a:cs typeface="Arial MT"/>
                        </a:rPr>
                        <a:t>defleksi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195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00" b="1" spc="-25" dirty="0">
                          <a:latin typeface="Arial"/>
                          <a:cs typeface="Arial"/>
                        </a:rPr>
                        <a:t>5.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00" b="1" spc="-10" dirty="0">
                          <a:latin typeface="Arial"/>
                          <a:cs typeface="Arial"/>
                        </a:rPr>
                        <a:t>Normal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00" b="1" dirty="0">
                          <a:latin typeface="Arial"/>
                          <a:cs typeface="Arial"/>
                        </a:rPr>
                        <a:t>Letak</a:t>
                      </a:r>
                      <a:r>
                        <a:rPr sz="17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30" dirty="0">
                          <a:latin typeface="Arial"/>
                          <a:cs typeface="Arial"/>
                        </a:rPr>
                        <a:t>membujur,</a:t>
                      </a:r>
                      <a:r>
                        <a:rPr sz="17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presentasi</a:t>
                      </a:r>
                      <a:r>
                        <a:rPr sz="17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belakang</a:t>
                      </a:r>
                      <a:r>
                        <a:rPr sz="17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kepala,</a:t>
                      </a:r>
                      <a:r>
                        <a:rPr sz="17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posisi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Arial"/>
                          <a:cs typeface="Arial"/>
                        </a:rPr>
                        <a:t>ubun</a:t>
                      </a:r>
                      <a:r>
                        <a:rPr sz="17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kecil,</a:t>
                      </a:r>
                      <a:r>
                        <a:rPr sz="17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sikap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fleksi.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00" b="1" i="1" spc="-25" dirty="0">
                          <a:latin typeface="Arial"/>
                          <a:cs typeface="Arial"/>
                        </a:rPr>
                        <a:t>6.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00" b="1" i="1" spc="-10" dirty="0">
                          <a:latin typeface="Arial"/>
                          <a:cs typeface="Arial"/>
                        </a:rPr>
                        <a:t>Abnormal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00" b="1" i="1" dirty="0">
                          <a:latin typeface="Arial"/>
                          <a:cs typeface="Arial"/>
                        </a:rPr>
                        <a:t>Kelainan</a:t>
                      </a:r>
                      <a:r>
                        <a:rPr sz="1700" b="1" i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letak,</a:t>
                      </a:r>
                      <a:r>
                        <a:rPr sz="17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dirty="0">
                          <a:latin typeface="Arial"/>
                          <a:cs typeface="Arial"/>
                        </a:rPr>
                        <a:t>malpresentasi,</a:t>
                      </a:r>
                      <a:r>
                        <a:rPr sz="17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spc="-10" dirty="0">
                          <a:latin typeface="Arial"/>
                          <a:cs typeface="Arial"/>
                        </a:rPr>
                        <a:t>malposisi.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657" y="332231"/>
            <a:ext cx="3291234" cy="3314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3860291"/>
            <a:ext cx="2374392" cy="26654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332231"/>
            <a:ext cx="4896612" cy="263499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842260" y="3832859"/>
            <a:ext cx="6322060" cy="2405380"/>
            <a:chOff x="2842260" y="3832859"/>
            <a:chExt cx="6322060" cy="240538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2260" y="3860291"/>
              <a:ext cx="1946148" cy="23774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8408" y="3860291"/>
              <a:ext cx="4355592" cy="2133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92980" y="3870959"/>
              <a:ext cx="4333240" cy="2148840"/>
            </a:xfrm>
            <a:custGeom>
              <a:avLst/>
              <a:gdLst/>
              <a:ahLst/>
              <a:cxnLst/>
              <a:rect l="l" t="t" r="r" b="b"/>
              <a:pathLst>
                <a:path w="4333240" h="2148840">
                  <a:moveTo>
                    <a:pt x="0" y="2148840"/>
                  </a:moveTo>
                  <a:lnTo>
                    <a:pt x="4332732" y="2148840"/>
                  </a:lnTo>
                  <a:lnTo>
                    <a:pt x="4332732" y="0"/>
                  </a:lnTo>
                  <a:lnTo>
                    <a:pt x="0" y="0"/>
                  </a:lnTo>
                  <a:lnTo>
                    <a:pt x="0" y="2148840"/>
                  </a:lnTo>
                  <a:close/>
                </a:path>
              </a:pathLst>
            </a:custGeom>
            <a:ln w="76200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27532" y="3500628"/>
            <a:ext cx="2231390" cy="360045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185"/>
              </a:spcBef>
            </a:pPr>
            <a:r>
              <a:rPr sz="1800" dirty="0">
                <a:latin typeface="Arial MT"/>
                <a:cs typeface="Arial MT"/>
              </a:rPr>
              <a:t>Letak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janin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9160" y="6167628"/>
            <a:ext cx="1706880" cy="690880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189865" rIns="0" bIns="0" rtlCol="0">
            <a:spAutoFit/>
          </a:bodyPr>
          <a:lstStyle/>
          <a:p>
            <a:pPr marL="553720">
              <a:lnSpc>
                <a:spcPct val="100000"/>
              </a:lnSpc>
              <a:spcBef>
                <a:spcPts val="1495"/>
              </a:spcBef>
            </a:pPr>
            <a:r>
              <a:rPr sz="1800" spc="-10" dirty="0">
                <a:latin typeface="Arial MT"/>
                <a:cs typeface="Arial MT"/>
              </a:rPr>
              <a:t>Posisi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2852" y="3067811"/>
            <a:ext cx="2735580" cy="433070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470"/>
              </a:spcBef>
            </a:pPr>
            <a:r>
              <a:rPr sz="1800" spc="-10" dirty="0">
                <a:latin typeface="Arial MT"/>
                <a:cs typeface="Arial MT"/>
              </a:rPr>
              <a:t>Sikap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58667" y="6167628"/>
            <a:ext cx="6085840" cy="690880"/>
          </a:xfrm>
          <a:custGeom>
            <a:avLst/>
            <a:gdLst/>
            <a:ahLst/>
            <a:cxnLst/>
            <a:rect l="l" t="t" r="r" b="b"/>
            <a:pathLst>
              <a:path w="6085840" h="690879">
                <a:moveTo>
                  <a:pt x="6085332" y="0"/>
                </a:moveTo>
                <a:lnTo>
                  <a:pt x="0" y="0"/>
                </a:lnTo>
                <a:lnTo>
                  <a:pt x="0" y="690372"/>
                </a:lnTo>
                <a:lnTo>
                  <a:pt x="6085332" y="690372"/>
                </a:lnTo>
                <a:lnTo>
                  <a:pt x="6085332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58667" y="6167628"/>
            <a:ext cx="6085840" cy="6908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15"/>
              </a:spcBef>
            </a:pPr>
            <a:endParaRPr sz="900">
              <a:latin typeface="Times New Roman"/>
              <a:cs typeface="Times New Roman"/>
            </a:endParaRPr>
          </a:p>
          <a:p>
            <a:pPr marL="718185">
              <a:lnSpc>
                <a:spcPct val="100000"/>
              </a:lnSpc>
              <a:tabLst>
                <a:tab pos="2510790" algn="l"/>
              </a:tabLst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FAKTOR</a:t>
            </a:r>
            <a:r>
              <a:rPr sz="900" spc="-2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5P DALAM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PERSALINAN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	</a:t>
            </a:r>
            <a:r>
              <a:rPr sz="2700" spc="-15" baseline="1543" dirty="0">
                <a:latin typeface="Arial MT"/>
                <a:cs typeface="Arial MT"/>
              </a:rPr>
              <a:t>Presentasi</a:t>
            </a:r>
            <a:endParaRPr sz="2700" baseline="1543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99260"/>
            <a:ext cx="8630920" cy="5158740"/>
            <a:chOff x="0" y="1699260"/>
            <a:chExt cx="8630920" cy="515874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611" y="1699260"/>
              <a:ext cx="8305800" cy="475488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969" y="-4572"/>
            <a:ext cx="4022090" cy="6867525"/>
            <a:chOff x="5126969" y="-457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1" y="4182280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8"/>
                  </a:moveTo>
                  <a:lnTo>
                    <a:pt x="401245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4" y="0"/>
                  </a:moveTo>
                  <a:lnTo>
                    <a:pt x="0" y="6858000"/>
                  </a:lnTo>
                  <a:lnTo>
                    <a:pt x="2252272" y="6858000"/>
                  </a:lnTo>
                  <a:lnTo>
                    <a:pt x="2252272" y="8226"/>
                  </a:lnTo>
                  <a:lnTo>
                    <a:pt x="2023164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4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32"/>
                  </a:lnTo>
                  <a:lnTo>
                    <a:pt x="2505455" y="2936932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8000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8" y="0"/>
                  </a:moveTo>
                  <a:lnTo>
                    <a:pt x="676515" y="0"/>
                  </a:lnTo>
                  <a:lnTo>
                    <a:pt x="0" y="6858000"/>
                  </a:lnTo>
                  <a:lnTo>
                    <a:pt x="848867" y="6858000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8449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063" y="0"/>
                  </a:moveTo>
                  <a:lnTo>
                    <a:pt x="0" y="0"/>
                  </a:lnTo>
                  <a:lnTo>
                    <a:pt x="937407" y="6858000"/>
                  </a:lnTo>
                  <a:lnTo>
                    <a:pt x="1065296" y="6858000"/>
                  </a:lnTo>
                  <a:lnTo>
                    <a:pt x="1065550" y="6196129"/>
                  </a:lnTo>
                  <a:lnTo>
                    <a:pt x="1050880" y="398209"/>
                  </a:lnTo>
                  <a:lnTo>
                    <a:pt x="105106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0435" y="4903642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57"/>
                  </a:lnTo>
                  <a:lnTo>
                    <a:pt x="1083564" y="194931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36700" y="598754"/>
            <a:ext cx="5360670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0805" marR="5080" indent="-1348740">
              <a:lnSpc>
                <a:spcPct val="100000"/>
              </a:lnSpc>
              <a:spcBef>
                <a:spcPts val="95"/>
              </a:spcBef>
            </a:pPr>
            <a:r>
              <a:rPr sz="3400" spc="-125" dirty="0"/>
              <a:t>Tabel</a:t>
            </a:r>
            <a:r>
              <a:rPr sz="3400" spc="-110" dirty="0"/>
              <a:t> </a:t>
            </a:r>
            <a:r>
              <a:rPr sz="3400" spc="-20" dirty="0"/>
              <a:t>letak,presentasi,</a:t>
            </a:r>
            <a:r>
              <a:rPr sz="3400" spc="-65" dirty="0"/>
              <a:t> </a:t>
            </a:r>
            <a:r>
              <a:rPr sz="3400" spc="-10" dirty="0"/>
              <a:t>sikap </a:t>
            </a:r>
            <a:r>
              <a:rPr sz="3400" dirty="0"/>
              <a:t>ukuran</a:t>
            </a:r>
            <a:r>
              <a:rPr sz="3400" spc="-185" dirty="0"/>
              <a:t> </a:t>
            </a:r>
            <a:r>
              <a:rPr sz="3400" spc="-10" dirty="0"/>
              <a:t>janin</a:t>
            </a:r>
            <a:endParaRPr sz="3400"/>
          </a:p>
        </p:txBody>
      </p:sp>
      <p:sp>
        <p:nvSpPr>
          <p:cNvPr id="16" name="object 16"/>
          <p:cNvSpPr txBox="1"/>
          <p:nvPr/>
        </p:nvSpPr>
        <p:spPr>
          <a:xfrm>
            <a:off x="3764660" y="6466433"/>
            <a:ext cx="1616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FAKTOR</a:t>
            </a:r>
            <a:r>
              <a:rPr sz="900" spc="-2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5P DALAM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PERSALINAN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2707" y="270713"/>
            <a:ext cx="4537075" cy="1062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02335">
              <a:lnSpc>
                <a:spcPct val="100000"/>
              </a:lnSpc>
              <a:spcBef>
                <a:spcPts val="95"/>
              </a:spcBef>
            </a:pPr>
            <a:r>
              <a:rPr sz="3400" spc="-45" dirty="0">
                <a:solidFill>
                  <a:srgbClr val="90C225"/>
                </a:solidFill>
                <a:latin typeface="Trebuchet MS"/>
                <a:cs typeface="Trebuchet MS"/>
              </a:rPr>
              <a:t>Ukuran-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ukuran Kepala</a:t>
            </a:r>
            <a:r>
              <a:rPr sz="3400" spc="-16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dan</a:t>
            </a:r>
            <a:r>
              <a:rPr sz="3400" spc="-14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badan</a:t>
            </a:r>
            <a:r>
              <a:rPr sz="3400" spc="-17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janin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8625" y="1571561"/>
          <a:ext cx="8230234" cy="4488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919">
                <a:tc gridSpan="4">
                  <a:txBody>
                    <a:bodyPr/>
                    <a:lstStyle/>
                    <a:p>
                      <a:pPr marL="90805" marR="305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Ukuran</a:t>
                      </a:r>
                      <a:r>
                        <a:rPr sz="26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600" dirty="0">
                          <a:latin typeface="Arial MT"/>
                          <a:cs typeface="Arial MT"/>
                        </a:rPr>
                        <a:t>kepala</a:t>
                      </a:r>
                      <a:r>
                        <a:rPr sz="26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600" dirty="0">
                          <a:latin typeface="Arial MT"/>
                          <a:cs typeface="Arial MT"/>
                        </a:rPr>
                        <a:t>yg</a:t>
                      </a:r>
                      <a:r>
                        <a:rPr sz="26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600" dirty="0">
                          <a:latin typeface="Arial MT"/>
                          <a:cs typeface="Arial MT"/>
                        </a:rPr>
                        <a:t>berperan</a:t>
                      </a:r>
                      <a:r>
                        <a:rPr sz="26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600" dirty="0">
                          <a:latin typeface="Arial MT"/>
                          <a:cs typeface="Arial MT"/>
                        </a:rPr>
                        <a:t>wkt</a:t>
                      </a:r>
                      <a:r>
                        <a:rPr sz="26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600" dirty="0">
                          <a:latin typeface="Arial MT"/>
                          <a:cs typeface="Arial MT"/>
                        </a:rPr>
                        <a:t>persalinan</a:t>
                      </a:r>
                      <a:r>
                        <a:rPr sz="26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600" spc="-10" dirty="0">
                          <a:latin typeface="Arial MT"/>
                          <a:cs typeface="Arial MT"/>
                        </a:rPr>
                        <a:t>tergantung </a:t>
                      </a:r>
                      <a:r>
                        <a:rPr sz="2600" dirty="0">
                          <a:latin typeface="Arial MT"/>
                          <a:cs typeface="Arial MT"/>
                        </a:rPr>
                        <a:t>pd</a:t>
                      </a:r>
                      <a:r>
                        <a:rPr sz="2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600" dirty="0">
                          <a:latin typeface="Arial MT"/>
                          <a:cs typeface="Arial MT"/>
                        </a:rPr>
                        <a:t>derjat</a:t>
                      </a:r>
                      <a:r>
                        <a:rPr sz="26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600" dirty="0">
                          <a:latin typeface="Arial MT"/>
                          <a:cs typeface="Arial MT"/>
                        </a:rPr>
                        <a:t>fleksi</a:t>
                      </a:r>
                      <a:r>
                        <a:rPr sz="2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600" spc="-10" dirty="0">
                          <a:latin typeface="Arial MT"/>
                          <a:cs typeface="Arial MT"/>
                        </a:rPr>
                        <a:t>kepala.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-25" dirty="0">
                          <a:latin typeface="Arial"/>
                          <a:cs typeface="Arial"/>
                        </a:rPr>
                        <a:t>No.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Ukuran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Ukuran</a:t>
                      </a:r>
                      <a:r>
                        <a:rPr sz="2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(cm)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Letak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15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1.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Diameter</a:t>
                      </a:r>
                      <a:r>
                        <a:rPr sz="2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Sub</a:t>
                      </a:r>
                      <a:r>
                        <a:rPr sz="20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Oksipito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Bregmatika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(DSOB)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9,5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B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2.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02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Diameter</a:t>
                      </a:r>
                      <a:r>
                        <a:rPr sz="2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oksipito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frontal (DOF)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20" dirty="0">
                          <a:latin typeface="Arial MT"/>
                          <a:cs typeface="Arial MT"/>
                        </a:rPr>
                        <a:t>11,5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P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745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3.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918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Diameter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Oksipito</a:t>
                      </a:r>
                      <a:r>
                        <a:rPr sz="20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mental (DOM)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27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13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D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4.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1817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Diameter</a:t>
                      </a:r>
                      <a:r>
                        <a:rPr sz="20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Submento Bregmatika</a:t>
                      </a:r>
                      <a:r>
                        <a:rPr sz="20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(DSMB)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2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9,5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M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691" y="-24384"/>
            <a:ext cx="5588635" cy="10661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999490" algn="ctr">
              <a:lnSpc>
                <a:spcPct val="100000"/>
              </a:lnSpc>
              <a:spcBef>
                <a:spcPts val="775"/>
              </a:spcBef>
            </a:pPr>
            <a:r>
              <a:rPr sz="3600" spc="-10" dirty="0">
                <a:solidFill>
                  <a:srgbClr val="90C225"/>
                </a:solidFill>
                <a:latin typeface="Trebuchet MS"/>
                <a:cs typeface="Trebuchet MS"/>
              </a:rPr>
              <a:t>Pendahuluan: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300" spc="-10" dirty="0">
                <a:solidFill>
                  <a:srgbClr val="90C225"/>
                </a:solidFill>
                <a:latin typeface="Trebuchet MS"/>
                <a:cs typeface="Trebuchet MS"/>
              </a:rPr>
              <a:t>Faktor</a:t>
            </a:r>
            <a:r>
              <a:rPr sz="2300" spc="-11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90C225"/>
                </a:solidFill>
                <a:latin typeface="Trebuchet MS"/>
                <a:cs typeface="Trebuchet MS"/>
              </a:rPr>
              <a:t>yg</a:t>
            </a:r>
            <a:r>
              <a:rPr sz="2300" spc="-13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90C225"/>
                </a:solidFill>
                <a:latin typeface="Trebuchet MS"/>
                <a:cs typeface="Trebuchet MS"/>
              </a:rPr>
              <a:t>mempengaruhi</a:t>
            </a:r>
            <a:r>
              <a:rPr sz="2300" spc="-10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90C225"/>
                </a:solidFill>
                <a:latin typeface="Trebuchet MS"/>
                <a:cs typeface="Trebuchet MS"/>
              </a:rPr>
              <a:t>proses</a:t>
            </a:r>
            <a:r>
              <a:rPr sz="2300" spc="-10" dirty="0">
                <a:solidFill>
                  <a:srgbClr val="90C225"/>
                </a:solidFill>
                <a:latin typeface="Trebuchet MS"/>
                <a:cs typeface="Trebuchet MS"/>
              </a:rPr>
              <a:t> persalinan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12691" y="2151570"/>
            <a:ext cx="4159885" cy="1776730"/>
          </a:xfrm>
          <a:custGeom>
            <a:avLst/>
            <a:gdLst/>
            <a:ahLst/>
            <a:cxnLst/>
            <a:rect l="l" t="t" r="r" b="b"/>
            <a:pathLst>
              <a:path w="4159884" h="1776729">
                <a:moveTo>
                  <a:pt x="4159885" y="1065415"/>
                </a:moveTo>
                <a:lnTo>
                  <a:pt x="0" y="1065415"/>
                </a:lnTo>
                <a:lnTo>
                  <a:pt x="0" y="1421041"/>
                </a:lnTo>
                <a:lnTo>
                  <a:pt x="0" y="1776158"/>
                </a:lnTo>
                <a:lnTo>
                  <a:pt x="4159885" y="1776158"/>
                </a:lnTo>
                <a:lnTo>
                  <a:pt x="4159885" y="1421066"/>
                </a:lnTo>
                <a:lnTo>
                  <a:pt x="4159885" y="1065415"/>
                </a:lnTo>
                <a:close/>
              </a:path>
              <a:path w="4159884" h="1776729">
                <a:moveTo>
                  <a:pt x="4159885" y="0"/>
                </a:moveTo>
                <a:lnTo>
                  <a:pt x="0" y="0"/>
                </a:lnTo>
                <a:lnTo>
                  <a:pt x="0" y="355511"/>
                </a:lnTo>
                <a:lnTo>
                  <a:pt x="0" y="710107"/>
                </a:lnTo>
                <a:lnTo>
                  <a:pt x="0" y="1065339"/>
                </a:lnTo>
                <a:lnTo>
                  <a:pt x="4159885" y="1065339"/>
                </a:lnTo>
                <a:lnTo>
                  <a:pt x="4159885" y="710120"/>
                </a:lnTo>
                <a:lnTo>
                  <a:pt x="4159885" y="355536"/>
                </a:lnTo>
                <a:lnTo>
                  <a:pt x="41598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28712" y="1052512"/>
          <a:ext cx="7529830" cy="538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4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marL="91440">
                        <a:lnSpc>
                          <a:spcPts val="2600"/>
                        </a:lnSpc>
                        <a:spcBef>
                          <a:spcPts val="240"/>
                        </a:spcBef>
                      </a:pPr>
                      <a:r>
                        <a:rPr sz="2200" b="1" spc="-25" dirty="0">
                          <a:latin typeface="Arial"/>
                          <a:cs typeface="Arial"/>
                        </a:rPr>
                        <a:t>No.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ts val="2600"/>
                        </a:lnSpc>
                        <a:spcBef>
                          <a:spcPts val="240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Faktor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600"/>
                        </a:lnSpc>
                        <a:spcBef>
                          <a:spcPts val="240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Keterangan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1,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2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(Tenaga)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His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(kontraksi</a:t>
                      </a:r>
                      <a:r>
                        <a:rPr sz="20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uterus).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70" dirty="0">
                          <a:latin typeface="Arial MT"/>
                          <a:cs typeface="Arial MT"/>
                        </a:rPr>
                        <a:t>Tenaga</a:t>
                      </a:r>
                      <a:r>
                        <a:rPr sz="20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mengedan.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65">
                <a:tc row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2.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91440" marR="2063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Passangger 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(Buah</a:t>
                      </a:r>
                      <a:r>
                        <a:rPr sz="2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kehamilan)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Janin.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00" dirty="0">
                          <a:solidFill>
                            <a:srgbClr val="4F81BB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1300" spc="190" dirty="0">
                          <a:solidFill>
                            <a:srgbClr val="4F81B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Plasenta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10" dirty="0">
                          <a:latin typeface="Arial MT"/>
                          <a:cs typeface="Arial MT"/>
                        </a:rPr>
                        <a:t>Tali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pusat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0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Air</a:t>
                      </a:r>
                      <a:r>
                        <a:rPr sz="2000" spc="-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ketuban.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Kantong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ketuban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(selaput</a:t>
                      </a:r>
                      <a:r>
                        <a:rPr sz="2000" spc="-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amnion)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2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3.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 marL="91440" marR="127635">
                        <a:lnSpc>
                          <a:spcPts val="2510"/>
                        </a:lnSpc>
                        <a:spcBef>
                          <a:spcPts val="450"/>
                        </a:spcBef>
                        <a:tabLst>
                          <a:tab pos="1771014" algn="l"/>
                        </a:tabLst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Passage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(jalan lahir)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 marR="1139190">
                        <a:lnSpc>
                          <a:spcPct val="102800"/>
                        </a:lnSpc>
                        <a:spcBef>
                          <a:spcPts val="5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Pelvis minor Psikologis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350" spc="-15" baseline="27777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350" spc="-262" baseline="27777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200" b="1" spc="-13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350" spc="-22" baseline="27777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LI</a:t>
                      </a:r>
                      <a:r>
                        <a:rPr sz="1350" spc="-15" baseline="27777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350" spc="-772" baseline="27777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200" b="1" spc="-74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-15" baseline="27777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350" spc="-75" baseline="27777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nolong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Jalan</a:t>
                      </a:r>
                      <a:r>
                        <a:rPr sz="2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lahir</a:t>
                      </a:r>
                      <a:r>
                        <a:rPr sz="2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Keras</a:t>
                      </a:r>
                      <a:r>
                        <a:rPr sz="2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(tulang</a:t>
                      </a:r>
                      <a:r>
                        <a:rPr sz="20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panggul)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Jalan</a:t>
                      </a:r>
                      <a:r>
                        <a:rPr sz="2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lahir</a:t>
                      </a:r>
                      <a:r>
                        <a:rPr sz="2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lunak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(yg</a:t>
                      </a:r>
                      <a:r>
                        <a:rPr sz="20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terutama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255"/>
                        </a:lnSpc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dibentuk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oleh</a:t>
                      </a:r>
                      <a:r>
                        <a:rPr sz="20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jaringan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otot.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4.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7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>
                        <a:lnSpc>
                          <a:spcPts val="2170"/>
                        </a:lnSpc>
                      </a:pPr>
                      <a:r>
                        <a:rPr sz="900" spc="-1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spc="-21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3000" b="1" spc="-930" baseline="1111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0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900" spc="-465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3000" b="1" spc="-142" baseline="1111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90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900" spc="-1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90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900" spc="10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PER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88340" y="6140907"/>
            <a:ext cx="4286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FAKTOR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90C225"/>
                </a:solidFill>
                <a:latin typeface="Arial"/>
                <a:cs typeface="Arial"/>
              </a:rPr>
              <a:t>Diameter</a:t>
            </a:r>
            <a:r>
              <a:rPr b="1" spc="-204" dirty="0">
                <a:solidFill>
                  <a:srgbClr val="90C225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90C225"/>
                </a:solidFill>
                <a:latin typeface="Arial"/>
                <a:cs typeface="Arial"/>
              </a:rPr>
              <a:t>kepala</a:t>
            </a:r>
            <a:r>
              <a:rPr b="1" spc="-235" dirty="0">
                <a:solidFill>
                  <a:srgbClr val="90C225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90C225"/>
                </a:solidFill>
                <a:latin typeface="Arial"/>
                <a:cs typeface="Arial"/>
              </a:rPr>
              <a:t>janin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5105400" cy="4191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76400"/>
            <a:ext cx="8534400" cy="5181600"/>
            <a:chOff x="0" y="1676400"/>
            <a:chExt cx="8534400" cy="51816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676400"/>
              <a:ext cx="8153400" cy="38862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969" y="-4572"/>
            <a:ext cx="4022090" cy="6867525"/>
            <a:chOff x="5126969" y="-457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1" y="4182280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8"/>
                  </a:moveTo>
                  <a:lnTo>
                    <a:pt x="401245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4" y="0"/>
                  </a:moveTo>
                  <a:lnTo>
                    <a:pt x="0" y="6858000"/>
                  </a:lnTo>
                  <a:lnTo>
                    <a:pt x="2252272" y="6858000"/>
                  </a:lnTo>
                  <a:lnTo>
                    <a:pt x="2252272" y="8226"/>
                  </a:lnTo>
                  <a:lnTo>
                    <a:pt x="2023164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4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32"/>
                  </a:lnTo>
                  <a:lnTo>
                    <a:pt x="2505455" y="2936932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8000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8" y="0"/>
                  </a:moveTo>
                  <a:lnTo>
                    <a:pt x="676515" y="0"/>
                  </a:lnTo>
                  <a:lnTo>
                    <a:pt x="0" y="6858000"/>
                  </a:lnTo>
                  <a:lnTo>
                    <a:pt x="848867" y="6858000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8449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063" y="0"/>
                  </a:moveTo>
                  <a:lnTo>
                    <a:pt x="0" y="0"/>
                  </a:lnTo>
                  <a:lnTo>
                    <a:pt x="937407" y="6858000"/>
                  </a:lnTo>
                  <a:lnTo>
                    <a:pt x="1065296" y="6858000"/>
                  </a:lnTo>
                  <a:lnTo>
                    <a:pt x="1065550" y="6196129"/>
                  </a:lnTo>
                  <a:lnTo>
                    <a:pt x="1050880" y="398209"/>
                  </a:lnTo>
                  <a:lnTo>
                    <a:pt x="105106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0435" y="4903642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57"/>
                  </a:lnTo>
                  <a:lnTo>
                    <a:pt x="1083564" y="194931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64660" y="6466433"/>
            <a:ext cx="1616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FAKTOR</a:t>
            </a:r>
            <a:r>
              <a:rPr sz="900" spc="-2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5P DALAM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PERSALINAN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291" y="267969"/>
            <a:ext cx="5471160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2575" marR="5080" indent="-270510">
              <a:lnSpc>
                <a:spcPct val="100000"/>
              </a:lnSpc>
              <a:spcBef>
                <a:spcPts val="95"/>
              </a:spcBef>
              <a:tabLst>
                <a:tab pos="3068320" algn="l"/>
              </a:tabLst>
            </a:pP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Daerah</a:t>
            </a:r>
            <a:r>
              <a:rPr sz="3400" spc="-19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daerah</a:t>
            </a: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	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Kepala</a:t>
            </a:r>
            <a:r>
              <a:rPr sz="3400" spc="-21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janin </a:t>
            </a: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yaitu</a:t>
            </a:r>
            <a:r>
              <a:rPr sz="3400" spc="-24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50" dirty="0">
                <a:solidFill>
                  <a:srgbClr val="90C225"/>
                </a:solidFill>
                <a:latin typeface="Trebuchet MS"/>
                <a:cs typeface="Trebuchet MS"/>
              </a:rPr>
              <a:t>: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40" y="1488800"/>
            <a:ext cx="7892415" cy="48736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01015" indent="-45021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501015" algn="l"/>
              </a:tabLst>
            </a:pPr>
            <a:r>
              <a:rPr sz="3200" dirty="0">
                <a:latin typeface="Arial MT"/>
                <a:cs typeface="Arial MT"/>
              </a:rPr>
              <a:t>Oksiput</a:t>
            </a:r>
            <a:r>
              <a:rPr sz="3200" spc="-10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:</a:t>
            </a:r>
            <a:r>
              <a:rPr sz="3200" spc="-2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daerah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belakang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u2k.</a:t>
            </a:r>
            <a:endParaRPr sz="3200">
              <a:latin typeface="Arial MT"/>
              <a:cs typeface="Arial MT"/>
            </a:endParaRPr>
          </a:p>
          <a:p>
            <a:pPr marL="393700" marR="125730" indent="-342900">
              <a:lnSpc>
                <a:spcPts val="3820"/>
              </a:lnSpc>
              <a:spcBef>
                <a:spcPts val="1005"/>
              </a:spcBef>
              <a:buAutoNum type="arabicPeriod"/>
              <a:tabLst>
                <a:tab pos="393700" algn="l"/>
                <a:tab pos="501015" algn="l"/>
              </a:tabLst>
            </a:pPr>
            <a:r>
              <a:rPr sz="3200" dirty="0">
                <a:latin typeface="Arial MT"/>
                <a:cs typeface="Arial MT"/>
              </a:rPr>
              <a:t>	</a:t>
            </a:r>
            <a:r>
              <a:rPr sz="3200" spc="-45" dirty="0">
                <a:latin typeface="Arial MT"/>
                <a:cs typeface="Arial MT"/>
              </a:rPr>
              <a:t>Verteks</a:t>
            </a:r>
            <a:r>
              <a:rPr sz="3200" spc="-1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:</a:t>
            </a:r>
            <a:r>
              <a:rPr sz="3200" spc="-2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daerah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antara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u2k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dan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u2b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dan </a:t>
            </a:r>
            <a:r>
              <a:rPr sz="3200" dirty="0">
                <a:latin typeface="Arial MT"/>
                <a:cs typeface="Arial MT"/>
              </a:rPr>
              <a:t>os.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Parietal.</a:t>
            </a:r>
            <a:endParaRPr sz="3200">
              <a:latin typeface="Arial MT"/>
              <a:cs typeface="Arial MT"/>
            </a:endParaRPr>
          </a:p>
          <a:p>
            <a:pPr marL="501015" indent="-450215">
              <a:lnSpc>
                <a:spcPct val="100000"/>
              </a:lnSpc>
              <a:spcBef>
                <a:spcPts val="560"/>
              </a:spcBef>
              <a:buAutoNum type="arabicPeriod"/>
              <a:tabLst>
                <a:tab pos="501015" algn="l"/>
              </a:tabLst>
            </a:pPr>
            <a:r>
              <a:rPr sz="3200" dirty="0">
                <a:latin typeface="Arial MT"/>
                <a:cs typeface="Arial MT"/>
              </a:rPr>
              <a:t>Bregma</a:t>
            </a:r>
            <a:r>
              <a:rPr sz="3200" spc="-1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:</a:t>
            </a:r>
            <a:r>
              <a:rPr sz="3200" spc="-2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daerah</a:t>
            </a:r>
            <a:r>
              <a:rPr sz="3200" spc="-10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u2b.</a:t>
            </a:r>
            <a:endParaRPr sz="3200">
              <a:latin typeface="Arial MT"/>
              <a:cs typeface="Arial MT"/>
            </a:endParaRPr>
          </a:p>
          <a:p>
            <a:pPr marL="499745" marR="43180" indent="-449580">
              <a:lnSpc>
                <a:spcPct val="100600"/>
              </a:lnSpc>
              <a:spcBef>
                <a:spcPts val="770"/>
              </a:spcBef>
              <a:buAutoNum type="arabicPeriod"/>
              <a:tabLst>
                <a:tab pos="506095" algn="l"/>
                <a:tab pos="2784475" algn="l"/>
              </a:tabLst>
            </a:pPr>
            <a:r>
              <a:rPr sz="3200" dirty="0">
                <a:latin typeface="Arial MT"/>
                <a:cs typeface="Arial MT"/>
              </a:rPr>
              <a:t>Sinsiput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:</a:t>
            </a:r>
            <a:r>
              <a:rPr sz="3200" dirty="0">
                <a:latin typeface="Arial MT"/>
                <a:cs typeface="Arial MT"/>
              </a:rPr>
              <a:t>	daerah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didepan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u2b,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terbagi 	</a:t>
            </a:r>
            <a:r>
              <a:rPr sz="3200" dirty="0">
                <a:latin typeface="Arial MT"/>
                <a:cs typeface="Arial MT"/>
              </a:rPr>
              <a:t>2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:</a:t>
            </a:r>
            <a:endParaRPr sz="3200">
              <a:latin typeface="Arial MT"/>
              <a:cs typeface="Arial MT"/>
            </a:endParaRPr>
          </a:p>
          <a:p>
            <a:pPr marL="842644" lvl="1" indent="-448945">
              <a:lnSpc>
                <a:spcPct val="100000"/>
              </a:lnSpc>
              <a:spcBef>
                <a:spcPts val="780"/>
              </a:spcBef>
              <a:buAutoNum type="alphaLcPeriod"/>
              <a:tabLst>
                <a:tab pos="842644" algn="l"/>
              </a:tabLst>
            </a:pPr>
            <a:r>
              <a:rPr sz="3200" dirty="0">
                <a:latin typeface="Arial MT"/>
                <a:cs typeface="Arial MT"/>
              </a:rPr>
              <a:t>Dahi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-&gt;</a:t>
            </a:r>
            <a:r>
              <a:rPr sz="3200" spc="-20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antara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u2b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dan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puncak</a:t>
            </a:r>
            <a:r>
              <a:rPr sz="3200" spc="-120" dirty="0">
                <a:latin typeface="Arial MT"/>
                <a:cs typeface="Arial MT"/>
              </a:rPr>
              <a:t> </a:t>
            </a:r>
            <a:r>
              <a:rPr sz="3200" spc="-290" dirty="0">
                <a:latin typeface="Arial MT"/>
                <a:cs typeface="Arial MT"/>
              </a:rPr>
              <a:t>hidung</a:t>
            </a:r>
            <a:endParaRPr sz="3200">
              <a:latin typeface="Arial MT"/>
              <a:cs typeface="Arial MT"/>
            </a:endParaRPr>
          </a:p>
          <a:p>
            <a:pPr marL="837565" lvl="1" indent="-443865">
              <a:lnSpc>
                <a:spcPts val="3220"/>
              </a:lnSpc>
              <a:spcBef>
                <a:spcPts val="870"/>
              </a:spcBef>
              <a:buAutoNum type="alphaLcPeriod"/>
              <a:tabLst>
                <a:tab pos="837565" algn="l"/>
              </a:tabLst>
            </a:pPr>
            <a:r>
              <a:rPr sz="3200" spc="-25" dirty="0">
                <a:latin typeface="Arial MT"/>
                <a:cs typeface="Arial MT"/>
              </a:rPr>
              <a:t>Muka-</a:t>
            </a:r>
            <a:r>
              <a:rPr sz="3200" spc="-20" dirty="0">
                <a:latin typeface="Arial MT"/>
                <a:cs typeface="Arial MT"/>
              </a:rPr>
              <a:t>&gt;</a:t>
            </a:r>
            <a:r>
              <a:rPr sz="3200" spc="-204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antara</a:t>
            </a:r>
            <a:r>
              <a:rPr sz="3200" spc="-1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puncak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hidung</a:t>
            </a:r>
            <a:r>
              <a:rPr sz="3200" spc="-10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dan</a:t>
            </a:r>
            <a:endParaRPr sz="3200">
              <a:latin typeface="Arial MT"/>
              <a:cs typeface="Arial MT"/>
            </a:endParaRPr>
          </a:p>
          <a:p>
            <a:pPr marL="203200">
              <a:lnSpc>
                <a:spcPts val="3220"/>
              </a:lnSpc>
            </a:pPr>
            <a:r>
              <a:rPr sz="900" spc="-20" dirty="0">
                <a:solidFill>
                  <a:srgbClr val="888888"/>
                </a:solidFill>
                <a:latin typeface="Trebuchet MS"/>
                <a:cs typeface="Trebuchet MS"/>
              </a:rPr>
              <a:t>F</a:t>
            </a:r>
            <a:r>
              <a:rPr sz="900" spc="-15" dirty="0">
                <a:solidFill>
                  <a:srgbClr val="888888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K</a:t>
            </a:r>
            <a:r>
              <a:rPr sz="4800" spc="-2670" baseline="-20833" dirty="0">
                <a:latin typeface="Arial MT"/>
                <a:cs typeface="Arial MT"/>
              </a:rPr>
              <a:t>p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TOR</a:t>
            </a:r>
            <a:r>
              <a:rPr sz="900" spc="-13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4800" spc="-847" baseline="-20833" dirty="0">
                <a:latin typeface="Arial MT"/>
                <a:cs typeface="Arial MT"/>
              </a:rPr>
              <a:t>i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5</a:t>
            </a:r>
            <a:r>
              <a:rPr sz="900" spc="-420" dirty="0">
                <a:solidFill>
                  <a:srgbClr val="888888"/>
                </a:solidFill>
                <a:latin typeface="Trebuchet MS"/>
                <a:cs typeface="Trebuchet MS"/>
              </a:rPr>
              <a:t>P</a:t>
            </a:r>
            <a:r>
              <a:rPr sz="4800" spc="-1612" baseline="-20833" dirty="0">
                <a:latin typeface="Arial MT"/>
                <a:cs typeface="Arial MT"/>
              </a:rPr>
              <a:t>n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D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A</a:t>
            </a:r>
            <a:r>
              <a:rPr sz="4800" spc="-2640" baseline="-20833" dirty="0">
                <a:latin typeface="Arial MT"/>
                <a:cs typeface="Arial MT"/>
              </a:rPr>
              <a:t>g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L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A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M</a:t>
            </a:r>
            <a:r>
              <a:rPr sz="900" spc="-9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4800" spc="-2422" baseline="-20833" dirty="0">
                <a:latin typeface="Arial MT"/>
                <a:cs typeface="Arial MT"/>
              </a:rPr>
              <a:t>g</a:t>
            </a:r>
            <a:r>
              <a:rPr sz="900" spc="45" dirty="0">
                <a:solidFill>
                  <a:srgbClr val="888888"/>
                </a:solidFill>
                <a:latin typeface="Trebuchet MS"/>
                <a:cs typeface="Trebuchet MS"/>
              </a:rPr>
              <a:t>PER</a:t>
            </a:r>
            <a:r>
              <a:rPr sz="900" spc="-260" dirty="0">
                <a:solidFill>
                  <a:srgbClr val="888888"/>
                </a:solidFill>
                <a:latin typeface="Trebuchet MS"/>
                <a:cs typeface="Trebuchet MS"/>
              </a:rPr>
              <a:t>S</a:t>
            </a:r>
            <a:r>
              <a:rPr sz="4800" spc="-569" baseline="-20833" dirty="0">
                <a:latin typeface="Arial MT"/>
                <a:cs typeface="Arial MT"/>
              </a:rPr>
              <a:t>i</a:t>
            </a:r>
            <a:r>
              <a:rPr sz="900" spc="-70" dirty="0">
                <a:solidFill>
                  <a:srgbClr val="888888"/>
                </a:solidFill>
                <a:latin typeface="Trebuchet MS"/>
                <a:cs typeface="Trebuchet MS"/>
              </a:rPr>
              <a:t>A</a:t>
            </a:r>
            <a:r>
              <a:rPr sz="4800" spc="-1372" baseline="-20833" dirty="0">
                <a:latin typeface="Arial MT"/>
                <a:cs typeface="Arial MT"/>
              </a:rPr>
              <a:t>r</a:t>
            </a:r>
            <a:r>
              <a:rPr sz="900" spc="40" dirty="0">
                <a:solidFill>
                  <a:srgbClr val="888888"/>
                </a:solidFill>
                <a:latin typeface="Trebuchet MS"/>
                <a:cs typeface="Trebuchet MS"/>
              </a:rPr>
              <a:t>LI</a:t>
            </a:r>
            <a:r>
              <a:rPr sz="900" spc="45" dirty="0">
                <a:solidFill>
                  <a:srgbClr val="888888"/>
                </a:solidFill>
                <a:latin typeface="Trebuchet MS"/>
                <a:cs typeface="Trebuchet MS"/>
              </a:rPr>
              <a:t>N</a:t>
            </a:r>
            <a:r>
              <a:rPr sz="900" spc="40" dirty="0">
                <a:solidFill>
                  <a:srgbClr val="888888"/>
                </a:solidFill>
                <a:latin typeface="Trebuchet MS"/>
                <a:cs typeface="Trebuchet MS"/>
              </a:rPr>
              <a:t>A</a:t>
            </a:r>
            <a:r>
              <a:rPr sz="900" spc="-509" dirty="0">
                <a:solidFill>
                  <a:srgbClr val="888888"/>
                </a:solidFill>
                <a:latin typeface="Trebuchet MS"/>
                <a:cs typeface="Trebuchet MS"/>
              </a:rPr>
              <a:t>N</a:t>
            </a:r>
            <a:r>
              <a:rPr sz="4800" spc="37" baseline="-20833" dirty="0">
                <a:latin typeface="Arial MT"/>
                <a:cs typeface="Arial MT"/>
              </a:rPr>
              <a:t>o</a:t>
            </a:r>
            <a:r>
              <a:rPr sz="4800" spc="52" baseline="-20833" dirty="0">
                <a:latin typeface="Arial MT"/>
                <a:cs typeface="Arial MT"/>
              </a:rPr>
              <a:t>r</a:t>
            </a:r>
            <a:r>
              <a:rPr sz="4800" spc="37" baseline="-20833" dirty="0">
                <a:latin typeface="Arial MT"/>
                <a:cs typeface="Arial MT"/>
              </a:rPr>
              <a:t>b</a:t>
            </a:r>
            <a:r>
              <a:rPr sz="4800" spc="30" baseline="-20833" dirty="0">
                <a:latin typeface="Arial MT"/>
                <a:cs typeface="Arial MT"/>
              </a:rPr>
              <a:t>i</a:t>
            </a:r>
            <a:r>
              <a:rPr sz="4800" spc="37" baseline="-20833" dirty="0">
                <a:latin typeface="Arial MT"/>
                <a:cs typeface="Arial MT"/>
              </a:rPr>
              <a:t>ta</a:t>
            </a:r>
            <a:r>
              <a:rPr sz="4800" spc="67" baseline="-20833" dirty="0">
                <a:latin typeface="Arial MT"/>
                <a:cs typeface="Arial MT"/>
              </a:rPr>
              <a:t>.</a:t>
            </a:r>
            <a:endParaRPr sz="4800" baseline="-20833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07" y="270205"/>
            <a:ext cx="67824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Faktor</a:t>
            </a:r>
            <a:r>
              <a:rPr sz="3200" spc="-14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90C225"/>
                </a:solidFill>
                <a:latin typeface="Trebuchet MS"/>
                <a:cs typeface="Trebuchet MS"/>
              </a:rPr>
              <a:t>yg</a:t>
            </a:r>
            <a:r>
              <a:rPr sz="3200" spc="-17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mempengaruhi</a:t>
            </a:r>
            <a:r>
              <a:rPr sz="3200" spc="-16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90C225"/>
                </a:solidFill>
                <a:latin typeface="Trebuchet MS"/>
                <a:cs typeface="Trebuchet MS"/>
              </a:rPr>
              <a:t>persalinan</a:t>
            </a:r>
            <a:r>
              <a:rPr sz="3200" spc="-18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90C225"/>
                </a:solidFill>
                <a:latin typeface="Trebuchet MS"/>
                <a:cs typeface="Trebuchet MS"/>
              </a:rPr>
              <a:t>: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21689"/>
            <a:ext cx="6097905" cy="363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896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III.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Passage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(jalan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lahir)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90"/>
              </a:spcBef>
            </a:pP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ts val="2300"/>
              </a:lnSpc>
              <a:buChar char="•"/>
              <a:tabLst>
                <a:tab pos="355600" algn="l"/>
              </a:tabLst>
            </a:pPr>
            <a:r>
              <a:rPr sz="2100" spc="-70" dirty="0">
                <a:latin typeface="Arial MT"/>
                <a:cs typeface="Arial MT"/>
              </a:rPr>
              <a:t>Terdiri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dari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jalan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lahir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keras(tulang)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dan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jalan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lahir </a:t>
            </a:r>
            <a:r>
              <a:rPr sz="2100" dirty="0">
                <a:latin typeface="Arial MT"/>
                <a:cs typeface="Arial MT"/>
              </a:rPr>
              <a:t>lunak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(</a:t>
            </a:r>
            <a:r>
              <a:rPr sz="2100" spc="125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dasar</a:t>
            </a:r>
            <a:endParaRPr sz="2100">
              <a:latin typeface="Arial MT"/>
              <a:cs typeface="Arial MT"/>
            </a:endParaRPr>
          </a:p>
          <a:p>
            <a:pPr marL="355600">
              <a:lnSpc>
                <a:spcPts val="2255"/>
              </a:lnSpc>
            </a:pPr>
            <a:r>
              <a:rPr sz="2100" dirty="0">
                <a:latin typeface="Arial MT"/>
                <a:cs typeface="Arial MT"/>
              </a:rPr>
              <a:t>panggul),</a:t>
            </a:r>
            <a:r>
              <a:rPr sz="2100" spc="-9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yg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harus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dinilai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: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Arial MT"/>
              <a:cs typeface="Arial MT"/>
            </a:endParaRPr>
          </a:p>
          <a:p>
            <a:pPr marL="696595" lvl="1" indent="-140335">
              <a:lnSpc>
                <a:spcPct val="100000"/>
              </a:lnSpc>
              <a:buChar char="-"/>
              <a:tabLst>
                <a:tab pos="696595" algn="l"/>
              </a:tabLst>
            </a:pPr>
            <a:r>
              <a:rPr sz="2100" spc="-10" dirty="0">
                <a:latin typeface="Arial MT"/>
                <a:cs typeface="Arial MT"/>
              </a:rPr>
              <a:t>Kelainan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krn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ggn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pertumbuhan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panggul.</a:t>
            </a:r>
            <a:endParaRPr sz="2100">
              <a:latin typeface="Arial MT"/>
              <a:cs typeface="Arial MT"/>
            </a:endParaRPr>
          </a:p>
          <a:p>
            <a:pPr marL="696595" lvl="1" indent="-140335">
              <a:lnSpc>
                <a:spcPct val="100000"/>
              </a:lnSpc>
              <a:spcBef>
                <a:spcPts val="5"/>
              </a:spcBef>
              <a:buChar char="-"/>
              <a:tabLst>
                <a:tab pos="696595" algn="l"/>
              </a:tabLst>
            </a:pPr>
            <a:r>
              <a:rPr sz="2100" dirty="0">
                <a:latin typeface="Arial MT"/>
                <a:cs typeface="Arial MT"/>
              </a:rPr>
              <a:t>Kelainan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tulang</a:t>
            </a:r>
            <a:r>
              <a:rPr sz="2100" spc="-9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/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sendi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panggul.</a:t>
            </a:r>
            <a:endParaRPr sz="2100">
              <a:latin typeface="Arial MT"/>
              <a:cs typeface="Arial MT"/>
            </a:endParaRPr>
          </a:p>
          <a:p>
            <a:pPr marL="696595" lvl="1" indent="-140335">
              <a:lnSpc>
                <a:spcPct val="100000"/>
              </a:lnSpc>
              <a:buChar char="-"/>
              <a:tabLst>
                <a:tab pos="696595" algn="l"/>
              </a:tabLst>
            </a:pPr>
            <a:r>
              <a:rPr sz="2100" spc="-10" dirty="0">
                <a:latin typeface="Arial MT"/>
                <a:cs typeface="Arial MT"/>
              </a:rPr>
              <a:t>kelainan</a:t>
            </a:r>
            <a:r>
              <a:rPr sz="2100" spc="-9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tulang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belakang.</a:t>
            </a:r>
            <a:endParaRPr sz="2100">
              <a:latin typeface="Arial MT"/>
              <a:cs typeface="Arial MT"/>
            </a:endParaRPr>
          </a:p>
          <a:p>
            <a:pPr marL="696595" lvl="1" indent="-140335">
              <a:lnSpc>
                <a:spcPct val="100000"/>
              </a:lnSpc>
              <a:buChar char="-"/>
              <a:tabLst>
                <a:tab pos="696595" algn="l"/>
              </a:tabLst>
            </a:pPr>
            <a:r>
              <a:rPr sz="2100" dirty="0">
                <a:latin typeface="Arial MT"/>
                <a:cs typeface="Arial MT"/>
              </a:rPr>
              <a:t>Kelainan</a:t>
            </a:r>
            <a:r>
              <a:rPr sz="2100" spc="-11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anggota</a:t>
            </a:r>
            <a:r>
              <a:rPr sz="2100" spc="-1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gerak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bawah.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Jalan</a:t>
            </a:r>
            <a:r>
              <a:rPr spc="-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90C225"/>
                </a:solidFill>
                <a:latin typeface="Trebuchet MS"/>
                <a:cs typeface="Trebuchet MS"/>
              </a:rPr>
              <a:t>lahir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2966"/>
            <a:ext cx="7344409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ts val="3115"/>
              </a:lnSpc>
              <a:spcBef>
                <a:spcPts val="105"/>
              </a:spcBef>
              <a:buChar char="•"/>
              <a:tabLst>
                <a:tab pos="354965" algn="l"/>
              </a:tabLst>
            </a:pPr>
            <a:r>
              <a:rPr sz="2600" dirty="0">
                <a:latin typeface="Arial MT"/>
                <a:cs typeface="Arial MT"/>
              </a:rPr>
              <a:t>A.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Bagian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keras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spc="-50" dirty="0">
                <a:latin typeface="Arial MT"/>
                <a:cs typeface="Arial MT"/>
              </a:rPr>
              <a:t>:</a:t>
            </a:r>
            <a:endParaRPr sz="2600">
              <a:latin typeface="Arial MT"/>
              <a:cs typeface="Arial MT"/>
            </a:endParaRPr>
          </a:p>
          <a:p>
            <a:pPr marL="784860" lvl="1" indent="-176530">
              <a:lnSpc>
                <a:spcPts val="3115"/>
              </a:lnSpc>
              <a:buChar char="-"/>
              <a:tabLst>
                <a:tab pos="784860" algn="l"/>
              </a:tabLst>
            </a:pPr>
            <a:r>
              <a:rPr sz="2600" dirty="0">
                <a:latin typeface="Arial MT"/>
                <a:cs typeface="Arial MT"/>
              </a:rPr>
              <a:t>Os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50" dirty="0">
                <a:latin typeface="Arial MT"/>
                <a:cs typeface="Arial MT"/>
              </a:rPr>
              <a:t>coxae-</a:t>
            </a:r>
            <a:r>
              <a:rPr sz="2600" dirty="0">
                <a:latin typeface="Arial MT"/>
                <a:cs typeface="Arial MT"/>
              </a:rPr>
              <a:t>&gt;</a:t>
            </a:r>
            <a:r>
              <a:rPr sz="2600" spc="-1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os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Ilium,Ischiun,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pubis.</a:t>
            </a:r>
            <a:endParaRPr sz="2600">
              <a:latin typeface="Arial MT"/>
              <a:cs typeface="Arial MT"/>
            </a:endParaRPr>
          </a:p>
          <a:p>
            <a:pPr marL="784860" lvl="1" indent="-176530">
              <a:lnSpc>
                <a:spcPct val="100000"/>
              </a:lnSpc>
              <a:spcBef>
                <a:spcPts val="10"/>
              </a:spcBef>
              <a:buChar char="-"/>
              <a:tabLst>
                <a:tab pos="784860" algn="l"/>
              </a:tabLst>
            </a:pPr>
            <a:r>
              <a:rPr sz="2600" dirty="0">
                <a:latin typeface="Arial MT"/>
                <a:cs typeface="Arial MT"/>
              </a:rPr>
              <a:t>Os</a:t>
            </a:r>
            <a:r>
              <a:rPr sz="2600" spc="-10" dirty="0">
                <a:latin typeface="Arial MT"/>
                <a:cs typeface="Arial MT"/>
              </a:rPr>
              <a:t> Sacrum.</a:t>
            </a:r>
            <a:endParaRPr sz="2600">
              <a:latin typeface="Arial MT"/>
              <a:cs typeface="Arial MT"/>
            </a:endParaRPr>
          </a:p>
          <a:p>
            <a:pPr marL="784860" lvl="1" indent="-176530">
              <a:lnSpc>
                <a:spcPts val="3115"/>
              </a:lnSpc>
              <a:buChar char="-"/>
              <a:tabLst>
                <a:tab pos="784860" algn="l"/>
              </a:tabLst>
            </a:pPr>
            <a:r>
              <a:rPr sz="2600" dirty="0">
                <a:latin typeface="Arial MT"/>
                <a:cs typeface="Arial MT"/>
              </a:rPr>
              <a:t>Os.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Koksigis.</a:t>
            </a: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ts val="3115"/>
              </a:lnSpc>
              <a:buChar char="•"/>
              <a:tabLst>
                <a:tab pos="354965" algn="l"/>
              </a:tabLst>
            </a:pPr>
            <a:r>
              <a:rPr sz="2600" dirty="0">
                <a:latin typeface="Arial MT"/>
                <a:cs typeface="Arial MT"/>
              </a:rPr>
              <a:t>B.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Bagian</a:t>
            </a:r>
            <a:r>
              <a:rPr sz="2600" spc="-1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lunak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-</a:t>
            </a:r>
            <a:r>
              <a:rPr sz="2600" dirty="0">
                <a:latin typeface="Arial MT"/>
                <a:cs typeface="Arial MT"/>
              </a:rPr>
              <a:t>&gt;</a:t>
            </a:r>
            <a:r>
              <a:rPr sz="2600" spc="-1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otot2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dasar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panggul.</a:t>
            </a:r>
            <a:endParaRPr sz="2600">
              <a:latin typeface="Arial MT"/>
              <a:cs typeface="Arial MT"/>
            </a:endParaRPr>
          </a:p>
          <a:p>
            <a:pPr marL="784860" lvl="1" indent="-176530">
              <a:lnSpc>
                <a:spcPct val="100000"/>
              </a:lnSpc>
              <a:buChar char="-"/>
              <a:tabLst>
                <a:tab pos="784860" algn="l"/>
                <a:tab pos="2736215" algn="l"/>
              </a:tabLst>
            </a:pPr>
            <a:r>
              <a:rPr sz="2600" dirty="0">
                <a:latin typeface="Arial MT"/>
                <a:cs typeface="Arial MT"/>
              </a:rPr>
              <a:t>B</a:t>
            </a:r>
            <a:r>
              <a:rPr sz="2600" b="1" dirty="0">
                <a:latin typeface="Arial"/>
                <a:cs typeface="Arial"/>
              </a:rPr>
              <a:t>agian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luar</a:t>
            </a:r>
            <a:r>
              <a:rPr sz="2600" b="1" dirty="0">
                <a:latin typeface="Arial"/>
                <a:cs typeface="Arial"/>
              </a:rPr>
              <a:t>	</a:t>
            </a:r>
            <a:r>
              <a:rPr sz="2600" b="1" spc="-5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1234440" lvl="2" indent="-177800">
              <a:lnSpc>
                <a:spcPct val="100000"/>
              </a:lnSpc>
              <a:spcBef>
                <a:spcPts val="15"/>
              </a:spcBef>
              <a:buFont typeface="Arial MT"/>
              <a:buChar char="-"/>
              <a:tabLst>
                <a:tab pos="1234440" algn="l"/>
              </a:tabLst>
            </a:pPr>
            <a:r>
              <a:rPr sz="2600" b="1" dirty="0">
                <a:latin typeface="Arial"/>
                <a:cs typeface="Arial"/>
              </a:rPr>
              <a:t>musc.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Spicther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ani</a:t>
            </a:r>
            <a:r>
              <a:rPr sz="2600" b="1" spc="-10" dirty="0">
                <a:latin typeface="Arial"/>
                <a:cs typeface="Arial"/>
              </a:rPr>
              <a:t> eksternus.</a:t>
            </a:r>
            <a:endParaRPr sz="2600">
              <a:latin typeface="Arial"/>
              <a:cs typeface="Arial"/>
            </a:endParaRPr>
          </a:p>
          <a:p>
            <a:pPr marL="1234440" marR="5080" lvl="2" indent="-178435">
              <a:lnSpc>
                <a:spcPct val="100000"/>
              </a:lnSpc>
              <a:buFont typeface="Arial MT"/>
              <a:buChar char="-"/>
              <a:tabLst>
                <a:tab pos="1234440" algn="l"/>
              </a:tabLst>
            </a:pPr>
            <a:r>
              <a:rPr sz="2600" b="1" dirty="0">
                <a:latin typeface="Arial"/>
                <a:cs typeface="Arial"/>
              </a:rPr>
              <a:t>musc.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Bulbocavernosus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yg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melingka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ri </a:t>
            </a:r>
            <a:r>
              <a:rPr sz="2600" b="1" spc="-10" dirty="0">
                <a:latin typeface="Arial"/>
                <a:cs typeface="Arial"/>
              </a:rPr>
              <a:t>Vagina.</a:t>
            </a:r>
            <a:endParaRPr sz="2600">
              <a:latin typeface="Arial"/>
              <a:cs typeface="Arial"/>
            </a:endParaRPr>
          </a:p>
          <a:p>
            <a:pPr marL="982980">
              <a:lnSpc>
                <a:spcPct val="100000"/>
              </a:lnSpc>
              <a:tabLst>
                <a:tab pos="1234440" algn="l"/>
              </a:tabLst>
            </a:pPr>
            <a:r>
              <a:rPr sz="2600" spc="-50" dirty="0">
                <a:latin typeface="Arial MT"/>
                <a:cs typeface="Arial MT"/>
              </a:rPr>
              <a:t>-</a:t>
            </a:r>
            <a:r>
              <a:rPr sz="2600" dirty="0">
                <a:latin typeface="Arial MT"/>
                <a:cs typeface="Arial MT"/>
              </a:rPr>
              <a:t>	musc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.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Perinea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transversa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superficialis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4000"/>
            <a:ext cx="6858000" cy="5334000"/>
            <a:chOff x="0" y="1524000"/>
            <a:chExt cx="6858000" cy="53340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524000"/>
              <a:ext cx="6477000" cy="46482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969" y="-4572"/>
            <a:ext cx="4022090" cy="6867525"/>
            <a:chOff x="5126969" y="-457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1" y="4182280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8"/>
                  </a:moveTo>
                  <a:lnTo>
                    <a:pt x="401245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4" y="0"/>
                  </a:moveTo>
                  <a:lnTo>
                    <a:pt x="0" y="6858000"/>
                  </a:lnTo>
                  <a:lnTo>
                    <a:pt x="2252272" y="6858000"/>
                  </a:lnTo>
                  <a:lnTo>
                    <a:pt x="2252272" y="8226"/>
                  </a:lnTo>
                  <a:lnTo>
                    <a:pt x="2023164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4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32"/>
                  </a:lnTo>
                  <a:lnTo>
                    <a:pt x="2505455" y="2936932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8000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8" y="0"/>
                  </a:moveTo>
                  <a:lnTo>
                    <a:pt x="676515" y="0"/>
                  </a:lnTo>
                  <a:lnTo>
                    <a:pt x="0" y="6858000"/>
                  </a:lnTo>
                  <a:lnTo>
                    <a:pt x="848867" y="6858000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8449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063" y="0"/>
                  </a:moveTo>
                  <a:lnTo>
                    <a:pt x="0" y="0"/>
                  </a:lnTo>
                  <a:lnTo>
                    <a:pt x="937407" y="6858000"/>
                  </a:lnTo>
                  <a:lnTo>
                    <a:pt x="1065296" y="6858000"/>
                  </a:lnTo>
                  <a:lnTo>
                    <a:pt x="1065550" y="6196129"/>
                  </a:lnTo>
                  <a:lnTo>
                    <a:pt x="1050880" y="398209"/>
                  </a:lnTo>
                  <a:lnTo>
                    <a:pt x="105106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0435" y="4903642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57"/>
                  </a:lnTo>
                  <a:lnTo>
                    <a:pt x="1083564" y="194931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33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Tulang</a:t>
            </a:r>
            <a:r>
              <a:rPr spc="-215" dirty="0"/>
              <a:t> </a:t>
            </a:r>
            <a:r>
              <a:rPr spc="-10" dirty="0"/>
              <a:t>panggul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64660" y="6466433"/>
            <a:ext cx="1616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FAKTOR</a:t>
            </a:r>
            <a:r>
              <a:rPr sz="900" spc="-2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5P DALAM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PERSALINAN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15000" cy="6858000"/>
            <a:chOff x="0" y="0"/>
            <a:chExt cx="5715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715000" cy="67056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969" y="-4572"/>
            <a:ext cx="4022090" cy="6867525"/>
            <a:chOff x="5126969" y="-457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1" y="4182280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8"/>
                  </a:moveTo>
                  <a:lnTo>
                    <a:pt x="401245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4" y="0"/>
                  </a:moveTo>
                  <a:lnTo>
                    <a:pt x="0" y="6858000"/>
                  </a:lnTo>
                  <a:lnTo>
                    <a:pt x="2252272" y="6858000"/>
                  </a:lnTo>
                  <a:lnTo>
                    <a:pt x="2252272" y="8226"/>
                  </a:lnTo>
                  <a:lnTo>
                    <a:pt x="2023164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4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32"/>
                  </a:lnTo>
                  <a:lnTo>
                    <a:pt x="2505455" y="2936932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8000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8" y="0"/>
                  </a:moveTo>
                  <a:lnTo>
                    <a:pt x="676515" y="0"/>
                  </a:lnTo>
                  <a:lnTo>
                    <a:pt x="0" y="6858000"/>
                  </a:lnTo>
                  <a:lnTo>
                    <a:pt x="848867" y="6858000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8449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063" y="0"/>
                  </a:moveTo>
                  <a:lnTo>
                    <a:pt x="0" y="0"/>
                  </a:lnTo>
                  <a:lnTo>
                    <a:pt x="937407" y="6858000"/>
                  </a:lnTo>
                  <a:lnTo>
                    <a:pt x="1065296" y="6858000"/>
                  </a:lnTo>
                  <a:lnTo>
                    <a:pt x="1065550" y="6196129"/>
                  </a:lnTo>
                  <a:lnTo>
                    <a:pt x="1050880" y="398209"/>
                  </a:lnTo>
                  <a:lnTo>
                    <a:pt x="105106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0435" y="4903642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57"/>
                  </a:lnTo>
                  <a:lnTo>
                    <a:pt x="1083564" y="194931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289" rIns="0" bIns="0" rtlCol="0">
            <a:spAutoFit/>
          </a:bodyPr>
          <a:lstStyle/>
          <a:p>
            <a:pPr marL="565213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rebuchet MS"/>
                <a:cs typeface="Trebuchet MS"/>
              </a:rPr>
              <a:t>Jalan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lahir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lunak</a:t>
            </a:r>
            <a:r>
              <a:rPr sz="2800" spc="-170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88760" y="1141599"/>
            <a:ext cx="2287270" cy="45885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600"/>
              </a:spcBef>
            </a:pPr>
            <a:r>
              <a:rPr sz="2000" spc="-10" dirty="0">
                <a:latin typeface="Arial MT"/>
                <a:cs typeface="Arial MT"/>
              </a:rPr>
              <a:t>1.</a:t>
            </a:r>
            <a:r>
              <a:rPr sz="2100" spc="-10" dirty="0">
                <a:latin typeface="Arial MT"/>
                <a:cs typeface="Arial MT"/>
              </a:rPr>
              <a:t>Diafragma</a:t>
            </a:r>
            <a:r>
              <a:rPr sz="2100" spc="-114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pelvis:</a:t>
            </a:r>
            <a:endParaRPr sz="2100">
              <a:latin typeface="Arial MT"/>
              <a:cs typeface="Arial MT"/>
            </a:endParaRPr>
          </a:p>
          <a:p>
            <a:pPr marL="204470">
              <a:lnSpc>
                <a:spcPct val="100000"/>
              </a:lnSpc>
              <a:spcBef>
                <a:spcPts val="505"/>
              </a:spcBef>
            </a:pPr>
            <a:r>
              <a:rPr sz="2100" dirty="0">
                <a:latin typeface="Arial MT"/>
                <a:cs typeface="Arial MT"/>
              </a:rPr>
              <a:t>- m.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spc="-30" dirty="0">
                <a:latin typeface="Arial MT"/>
                <a:cs typeface="Arial MT"/>
              </a:rPr>
              <a:t>Levator</a:t>
            </a:r>
            <a:r>
              <a:rPr sz="2100" spc="-130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Ani.</a:t>
            </a:r>
            <a:endParaRPr sz="2100">
              <a:latin typeface="Arial MT"/>
              <a:cs typeface="Arial MT"/>
            </a:endParaRPr>
          </a:p>
          <a:p>
            <a:pPr marL="287020" indent="-140335">
              <a:lnSpc>
                <a:spcPct val="100000"/>
              </a:lnSpc>
              <a:spcBef>
                <a:spcPts val="505"/>
              </a:spcBef>
              <a:buChar char="-"/>
              <a:tabLst>
                <a:tab pos="287020" algn="l"/>
              </a:tabLst>
            </a:pPr>
            <a:r>
              <a:rPr sz="2100" dirty="0">
                <a:latin typeface="Arial MT"/>
                <a:cs typeface="Arial MT"/>
              </a:rPr>
              <a:t>m.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Koksigeus.</a:t>
            </a:r>
            <a:endParaRPr sz="2100">
              <a:latin typeface="Arial MT"/>
              <a:cs typeface="Arial MT"/>
            </a:endParaRPr>
          </a:p>
          <a:p>
            <a:pPr marL="287020" marR="201295" indent="-140335">
              <a:lnSpc>
                <a:spcPct val="100000"/>
              </a:lnSpc>
              <a:spcBef>
                <a:spcPts val="495"/>
              </a:spcBef>
              <a:buChar char="-"/>
              <a:tabLst>
                <a:tab pos="367665" algn="l"/>
              </a:tabLst>
            </a:pPr>
            <a:r>
              <a:rPr sz="2100" dirty="0">
                <a:latin typeface="Arial MT"/>
                <a:cs typeface="Arial MT"/>
              </a:rPr>
              <a:t>Fascia</a:t>
            </a:r>
            <a:r>
              <a:rPr sz="2100" spc="-10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yg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mem 	</a:t>
            </a:r>
            <a:r>
              <a:rPr sz="2100" dirty="0">
                <a:latin typeface="Arial MT"/>
                <a:cs typeface="Arial MT"/>
              </a:rPr>
              <a:t>bungkus</a:t>
            </a:r>
            <a:r>
              <a:rPr sz="2100" spc="-105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.</a:t>
            </a:r>
            <a:endParaRPr sz="2100">
              <a:latin typeface="Arial MT"/>
              <a:cs typeface="Arial MT"/>
            </a:endParaRPr>
          </a:p>
          <a:p>
            <a:pPr marL="228600" marR="640080" indent="-216535">
              <a:lnSpc>
                <a:spcPct val="100000"/>
              </a:lnSpc>
              <a:spcBef>
                <a:spcPts val="415"/>
              </a:spcBef>
              <a:buAutoNum type="arabicPeriod" startAt="2"/>
              <a:tabLst>
                <a:tab pos="228600" algn="l"/>
              </a:tabLst>
            </a:pPr>
            <a:r>
              <a:rPr sz="1600" b="1" spc="-10" dirty="0">
                <a:latin typeface="Arial"/>
                <a:cs typeface="Arial"/>
              </a:rPr>
              <a:t>Diafragma urogenital terbentuk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dari:</a:t>
            </a:r>
            <a:endParaRPr sz="1600">
              <a:latin typeface="Arial"/>
              <a:cs typeface="Arial"/>
            </a:endParaRPr>
          </a:p>
          <a:p>
            <a:pPr marL="70485" marR="199390" lvl="1" indent="125095">
              <a:lnSpc>
                <a:spcPct val="100000"/>
              </a:lnSpc>
              <a:spcBef>
                <a:spcPts val="395"/>
              </a:spcBef>
              <a:buChar char="-"/>
              <a:tabLst>
                <a:tab pos="195580" algn="l"/>
              </a:tabLst>
            </a:pPr>
            <a:r>
              <a:rPr sz="1600" b="1" dirty="0">
                <a:latin typeface="Arial"/>
                <a:cs typeface="Arial"/>
              </a:rPr>
              <a:t>m.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Transversus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peri </a:t>
            </a:r>
            <a:r>
              <a:rPr sz="1600" b="1" dirty="0">
                <a:latin typeface="Arial"/>
                <a:cs typeface="Arial"/>
              </a:rPr>
              <a:t>nei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interna.</a:t>
            </a:r>
            <a:endParaRPr sz="1600">
              <a:latin typeface="Arial"/>
              <a:cs typeface="Arial"/>
            </a:endParaRPr>
          </a:p>
          <a:p>
            <a:pPr marL="367665" marR="542925" lvl="1" indent="-342900">
              <a:lnSpc>
                <a:spcPct val="100000"/>
              </a:lnSpc>
              <a:spcBef>
                <a:spcPts val="409"/>
              </a:spcBef>
              <a:buFont typeface="Arial MT"/>
              <a:buChar char="-"/>
              <a:tabLst>
                <a:tab pos="367665" algn="l"/>
              </a:tabLst>
            </a:pPr>
            <a:r>
              <a:rPr sz="1600" b="1" dirty="0">
                <a:latin typeface="Arial"/>
                <a:cs typeface="Arial"/>
              </a:rPr>
              <a:t>m.</a:t>
            </a:r>
            <a:r>
              <a:rPr sz="1600" b="1" spc="-25" dirty="0">
                <a:latin typeface="Arial"/>
                <a:cs typeface="Arial"/>
              </a:rPr>
              <a:t> Konstriktor </a:t>
            </a:r>
            <a:r>
              <a:rPr sz="1600" b="1" spc="-10" dirty="0">
                <a:latin typeface="Arial"/>
                <a:cs typeface="Arial"/>
              </a:rPr>
              <a:t>urethra.</a:t>
            </a:r>
            <a:endParaRPr sz="1600">
              <a:latin typeface="Arial"/>
              <a:cs typeface="Arial"/>
            </a:endParaRPr>
          </a:p>
          <a:p>
            <a:pPr marL="367665" marR="19050" lvl="1" indent="-342900">
              <a:lnSpc>
                <a:spcPct val="100000"/>
              </a:lnSpc>
              <a:spcBef>
                <a:spcPts val="400"/>
              </a:spcBef>
              <a:buFont typeface="Arial MT"/>
              <a:buChar char="-"/>
              <a:tabLst>
                <a:tab pos="367665" algn="l"/>
              </a:tabLst>
            </a:pPr>
            <a:r>
              <a:rPr sz="1600" b="1" dirty="0">
                <a:latin typeface="Arial"/>
                <a:cs typeface="Arial"/>
              </a:rPr>
              <a:t>Fascia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penutup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bag </a:t>
            </a:r>
            <a:r>
              <a:rPr sz="1600" b="1" spc="-20" dirty="0">
                <a:latin typeface="Arial"/>
                <a:cs typeface="Arial"/>
              </a:rPr>
              <a:t>luar</a:t>
            </a:r>
            <a:endParaRPr sz="16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500"/>
              </a:spcBef>
            </a:pPr>
            <a:r>
              <a:rPr sz="1600" b="1" dirty="0">
                <a:latin typeface="Arial"/>
                <a:cs typeface="Arial"/>
              </a:rPr>
              <a:t>dan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dalam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669" y="260680"/>
            <a:ext cx="561721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90C225"/>
                </a:solidFill>
                <a:latin typeface="Trebuchet MS"/>
                <a:cs typeface="Trebuchet MS"/>
              </a:rPr>
              <a:t>Faktor</a:t>
            </a:r>
            <a:r>
              <a:rPr sz="4000" spc="-23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90C225"/>
                </a:solidFill>
                <a:latin typeface="Trebuchet MS"/>
                <a:cs typeface="Trebuchet MS"/>
              </a:rPr>
              <a:t>yg</a:t>
            </a:r>
            <a:r>
              <a:rPr sz="4000" spc="-18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90C225"/>
                </a:solidFill>
                <a:latin typeface="Trebuchet MS"/>
                <a:cs typeface="Trebuchet MS"/>
              </a:rPr>
              <a:t>mempengaruhi persalinan</a:t>
            </a:r>
            <a:r>
              <a:rPr sz="4000" spc="-23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4000" spc="-50" dirty="0">
                <a:solidFill>
                  <a:srgbClr val="90C225"/>
                </a:solidFill>
                <a:latin typeface="Trebuchet MS"/>
                <a:cs typeface="Trebuchet MS"/>
              </a:rPr>
              <a:t>: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291" y="1694459"/>
            <a:ext cx="7439659" cy="344487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291080">
              <a:lnSpc>
                <a:spcPct val="100000"/>
              </a:lnSpc>
              <a:spcBef>
                <a:spcPts val="1000"/>
              </a:spcBef>
            </a:pPr>
            <a:r>
              <a:rPr sz="2800" b="1" spc="-180" dirty="0">
                <a:latin typeface="Arial"/>
                <a:cs typeface="Arial"/>
              </a:rPr>
              <a:t>IV.</a:t>
            </a:r>
            <a:r>
              <a:rPr sz="2800" b="1" spc="-28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Psikologis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Ibu</a:t>
            </a:r>
            <a:endParaRPr sz="2800">
              <a:latin typeface="Arial"/>
              <a:cs typeface="Arial"/>
            </a:endParaRPr>
          </a:p>
          <a:p>
            <a:pPr marL="355600" marR="71374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5600" algn="l"/>
              </a:tabLst>
            </a:pPr>
            <a:r>
              <a:rPr sz="2800" spc="-20" dirty="0">
                <a:latin typeface="Arial MT"/>
                <a:cs typeface="Arial MT"/>
              </a:rPr>
              <a:t>Psikologis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sangat</a:t>
            </a:r>
            <a:r>
              <a:rPr sz="2800" spc="-15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mempengaruhi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proses persalinan</a:t>
            </a:r>
            <a:endParaRPr sz="28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80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Penting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untuk</a:t>
            </a:r>
            <a:r>
              <a:rPr sz="2800" spc="-14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diperhatikan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keadan</a:t>
            </a:r>
            <a:r>
              <a:rPr sz="2800" spc="-14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psikologis </a:t>
            </a:r>
            <a:r>
              <a:rPr sz="2800" dirty="0">
                <a:latin typeface="Arial MT"/>
                <a:cs typeface="Arial MT"/>
              </a:rPr>
              <a:t>Ibu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melahirkan</a:t>
            </a:r>
            <a:endParaRPr sz="2800">
              <a:latin typeface="Arial MT"/>
              <a:cs typeface="Arial MT"/>
            </a:endParaRPr>
          </a:p>
          <a:p>
            <a:pPr marL="355600" marR="501650" indent="-342900">
              <a:lnSpc>
                <a:spcPct val="100000"/>
              </a:lnSpc>
              <a:spcBef>
                <a:spcPts val="795"/>
              </a:spcBef>
              <a:buChar char="•"/>
              <a:tabLst>
                <a:tab pos="355600" algn="l"/>
              </a:tabLst>
            </a:pPr>
            <a:r>
              <a:rPr sz="2800" spc="-20" dirty="0">
                <a:latin typeface="Arial MT"/>
                <a:cs typeface="Arial MT"/>
              </a:rPr>
              <a:t>Dukungan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sosial,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pain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relief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(karen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nyeri persalinan),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dan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lingkungan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yang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nyaman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267969"/>
            <a:ext cx="4072254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6215">
              <a:lnSpc>
                <a:spcPct val="100000"/>
              </a:lnSpc>
              <a:spcBef>
                <a:spcPts val="95"/>
              </a:spcBef>
              <a:tabLst>
                <a:tab pos="3129280" algn="l"/>
              </a:tabLst>
            </a:pP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Fisiologi</a:t>
            </a:r>
            <a:r>
              <a:rPr sz="3400" spc="-16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20" dirty="0">
                <a:solidFill>
                  <a:srgbClr val="90C225"/>
                </a:solidFill>
                <a:latin typeface="Trebuchet MS"/>
                <a:cs typeface="Trebuchet MS"/>
              </a:rPr>
              <a:t>nyeri</a:t>
            </a: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	</a:t>
            </a:r>
            <a:r>
              <a:rPr sz="3400" spc="-30" dirty="0">
                <a:solidFill>
                  <a:srgbClr val="90C225"/>
                </a:solidFill>
                <a:latin typeface="Trebuchet MS"/>
                <a:cs typeface="Trebuchet MS"/>
              </a:rPr>
              <a:t>pada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persalinan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446"/>
            <a:ext cx="7887334" cy="3752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</a:tabLst>
            </a:pPr>
            <a:r>
              <a:rPr sz="2600" spc="-60" dirty="0">
                <a:latin typeface="Arial MT"/>
                <a:cs typeface="Arial MT"/>
              </a:rPr>
              <a:t>Yg</a:t>
            </a:r>
            <a:r>
              <a:rPr sz="2600" spc="-19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menimbulkan</a:t>
            </a:r>
            <a:r>
              <a:rPr sz="2600" spc="-1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rasa</a:t>
            </a:r>
            <a:r>
              <a:rPr sz="2600" spc="-1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nyeri</a:t>
            </a:r>
            <a:r>
              <a:rPr sz="2600" spc="-1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yaitu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spc="-50" dirty="0">
                <a:latin typeface="Arial MT"/>
                <a:cs typeface="Arial MT"/>
              </a:rPr>
              <a:t>: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2600">
              <a:latin typeface="Arial MT"/>
              <a:cs typeface="Arial MT"/>
            </a:endParaRPr>
          </a:p>
          <a:p>
            <a:pPr marL="376555" marR="466725">
              <a:lnSpc>
                <a:spcPts val="2410"/>
              </a:lnSpc>
              <a:tabLst>
                <a:tab pos="614045" algn="l"/>
              </a:tabLst>
            </a:pPr>
            <a:r>
              <a:rPr sz="2100" spc="-50" dirty="0">
                <a:latin typeface="Arial MT"/>
                <a:cs typeface="Arial MT"/>
              </a:rPr>
              <a:t>-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25" dirty="0">
                <a:latin typeface="Arial MT"/>
                <a:cs typeface="Arial MT"/>
              </a:rPr>
              <a:t>Kala.I-</a:t>
            </a:r>
            <a:r>
              <a:rPr sz="2100" dirty="0">
                <a:latin typeface="Arial MT"/>
                <a:cs typeface="Arial MT"/>
              </a:rPr>
              <a:t>&gt;</a:t>
            </a:r>
            <a:r>
              <a:rPr sz="2100" spc="-1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akibat</a:t>
            </a:r>
            <a:r>
              <a:rPr sz="2100" spc="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anoksia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sel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otot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waktu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kontraksi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uterus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dan </a:t>
            </a:r>
            <a:r>
              <a:rPr sz="2100" spc="-10" dirty="0">
                <a:latin typeface="Arial MT"/>
                <a:cs typeface="Arial MT"/>
              </a:rPr>
              <a:t>tekanan</a:t>
            </a:r>
            <a:endParaRPr sz="2100">
              <a:latin typeface="Arial MT"/>
              <a:cs typeface="Arial MT"/>
            </a:endParaRPr>
          </a:p>
          <a:p>
            <a:pPr marL="355600">
              <a:lnSpc>
                <a:spcPts val="2340"/>
              </a:lnSpc>
            </a:pPr>
            <a:r>
              <a:rPr sz="2100" dirty="0">
                <a:latin typeface="Arial MT"/>
                <a:cs typeface="Arial MT"/>
              </a:rPr>
              <a:t>pada</a:t>
            </a:r>
            <a:r>
              <a:rPr sz="2100" spc="-9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ganglion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serviks/</a:t>
            </a:r>
            <a:r>
              <a:rPr sz="2100" spc="-9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SBR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waktu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dilatasi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serviks.</a:t>
            </a:r>
            <a:endParaRPr sz="2100">
              <a:latin typeface="Arial MT"/>
              <a:cs typeface="Arial MT"/>
            </a:endParaRPr>
          </a:p>
          <a:p>
            <a:pPr marL="556260" marR="847725">
              <a:lnSpc>
                <a:spcPts val="2400"/>
              </a:lnSpc>
              <a:spcBef>
                <a:spcPts val="365"/>
              </a:spcBef>
            </a:pPr>
            <a:r>
              <a:rPr sz="2100" dirty="0">
                <a:latin typeface="Arial MT"/>
                <a:cs typeface="Arial MT"/>
              </a:rPr>
              <a:t>Rasa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nyeri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berasal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dari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serviks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dan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uterus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ini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masuk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ke </a:t>
            </a:r>
            <a:r>
              <a:rPr sz="2100" spc="-10" dirty="0">
                <a:latin typeface="Arial MT"/>
                <a:cs typeface="Arial MT"/>
              </a:rPr>
              <a:t>Medulla</a:t>
            </a:r>
            <a:endParaRPr sz="2100">
              <a:latin typeface="Arial MT"/>
              <a:cs typeface="Arial MT"/>
            </a:endParaRPr>
          </a:p>
          <a:p>
            <a:pPr marL="355600">
              <a:lnSpc>
                <a:spcPts val="2340"/>
              </a:lnSpc>
            </a:pPr>
            <a:r>
              <a:rPr sz="2100" dirty="0">
                <a:latin typeface="Arial MT"/>
                <a:cs typeface="Arial MT"/>
              </a:rPr>
              <a:t>Spinalis</a:t>
            </a:r>
            <a:r>
              <a:rPr sz="2100" spc="-10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melalui</a:t>
            </a:r>
            <a:r>
              <a:rPr sz="2100" spc="-1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radix</a:t>
            </a:r>
            <a:r>
              <a:rPr sz="2100" spc="-12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posterior</a:t>
            </a:r>
            <a:r>
              <a:rPr sz="2100" spc="-114" dirty="0">
                <a:latin typeface="Arial MT"/>
                <a:cs typeface="Arial MT"/>
              </a:rPr>
              <a:t> </a:t>
            </a:r>
            <a:r>
              <a:rPr sz="2100" spc="-65" dirty="0">
                <a:latin typeface="Arial MT"/>
                <a:cs typeface="Arial MT"/>
              </a:rPr>
              <a:t>T.10-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L.1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2100">
              <a:latin typeface="Arial MT"/>
              <a:cs typeface="Arial MT"/>
            </a:endParaRPr>
          </a:p>
          <a:p>
            <a:pPr marL="315595" marR="5080">
              <a:lnSpc>
                <a:spcPts val="2410"/>
              </a:lnSpc>
              <a:spcBef>
                <a:spcPts val="5"/>
              </a:spcBef>
            </a:pPr>
            <a:r>
              <a:rPr sz="2100" dirty="0">
                <a:latin typeface="Arial MT"/>
                <a:cs typeface="Arial MT"/>
              </a:rPr>
              <a:t>-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Kala.II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spc="-35" dirty="0">
                <a:latin typeface="Arial MT"/>
                <a:cs typeface="Arial MT"/>
              </a:rPr>
              <a:t>-</a:t>
            </a:r>
            <a:r>
              <a:rPr sz="2100" dirty="0">
                <a:latin typeface="Arial MT"/>
                <a:cs typeface="Arial MT"/>
              </a:rPr>
              <a:t>&gt;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pelebaran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vulva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dan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perineum,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daerah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ini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dipersyarafi </a:t>
            </a:r>
            <a:r>
              <a:rPr sz="2100" dirty="0">
                <a:latin typeface="Arial MT"/>
                <a:cs typeface="Arial MT"/>
              </a:rPr>
              <a:t>N.Pudendus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melalui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S.2-</a:t>
            </a:r>
            <a:r>
              <a:rPr sz="2100" spc="-25" dirty="0">
                <a:latin typeface="Arial MT"/>
                <a:cs typeface="Arial MT"/>
              </a:rPr>
              <a:t>4.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123" y="214706"/>
            <a:ext cx="46583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90C225"/>
                </a:solidFill>
                <a:latin typeface="Trebuchet MS"/>
                <a:cs typeface="Trebuchet MS"/>
              </a:rPr>
              <a:t>Penyebaran</a:t>
            </a:r>
            <a:r>
              <a:rPr sz="3600" spc="-204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rasa</a:t>
            </a:r>
            <a:r>
              <a:rPr sz="3600" spc="-13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90C225"/>
                </a:solidFill>
                <a:latin typeface="Trebuchet MS"/>
                <a:cs typeface="Trebuchet MS"/>
              </a:rPr>
              <a:t>nyeri</a:t>
            </a:r>
            <a:endParaRPr sz="3600">
              <a:latin typeface="Trebuchet MS"/>
              <a:cs typeface="Trebuchet MS"/>
            </a:endParaRPr>
          </a:p>
          <a:p>
            <a:pPr marL="1425575" marR="5080" indent="97155">
              <a:lnSpc>
                <a:spcPct val="100000"/>
              </a:lnSpc>
              <a:spcBef>
                <a:spcPts val="5"/>
              </a:spcBef>
            </a:pPr>
            <a:r>
              <a:rPr sz="3600" spc="-10" dirty="0">
                <a:solidFill>
                  <a:srgbClr val="90C225"/>
                </a:solidFill>
                <a:latin typeface="Trebuchet MS"/>
                <a:cs typeface="Trebuchet MS"/>
              </a:rPr>
              <a:t>(referred</a:t>
            </a:r>
            <a:r>
              <a:rPr sz="3600" spc="-1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90C225"/>
                </a:solidFill>
                <a:latin typeface="Trebuchet MS"/>
                <a:cs typeface="Trebuchet MS"/>
              </a:rPr>
              <a:t>pain) 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pada</a:t>
            </a:r>
            <a:r>
              <a:rPr sz="3600" spc="-7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90C225"/>
                </a:solidFill>
                <a:latin typeface="Trebuchet MS"/>
                <a:cs typeface="Trebuchet MS"/>
              </a:rPr>
              <a:t>persalinan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2" y="2064531"/>
            <a:ext cx="8077200" cy="3934460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885"/>
              </a:spcBef>
              <a:buChar char="•"/>
              <a:tabLst>
                <a:tab pos="354965" algn="l"/>
                <a:tab pos="2433955" algn="l"/>
              </a:tabLst>
            </a:pPr>
            <a:r>
              <a:rPr sz="3200" dirty="0">
                <a:latin typeface="Arial MT"/>
                <a:cs typeface="Arial MT"/>
              </a:rPr>
              <a:t>1.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Kala.I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awal</a:t>
            </a:r>
            <a:r>
              <a:rPr sz="2400" dirty="0">
                <a:latin typeface="Arial MT"/>
                <a:cs typeface="Arial MT"/>
              </a:rPr>
              <a:t>	fundus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uteri,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pinggang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ari2.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34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2.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Kala.I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akhir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fundus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uteri,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paha,pinggang,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vulva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dan</a:t>
            </a:r>
            <a:endParaRPr sz="24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925"/>
              </a:spcBef>
            </a:pPr>
            <a:r>
              <a:rPr sz="2400" spc="-10" dirty="0">
                <a:latin typeface="Arial MT"/>
                <a:cs typeface="Arial MT"/>
              </a:rPr>
              <a:t>perineum.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72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3.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Kala.II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Fundus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uteri,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dasar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panggul,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pinggang.</a:t>
            </a:r>
            <a:endParaRPr sz="24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55600" algn="l"/>
                <a:tab pos="3332479" algn="l"/>
                <a:tab pos="4572635" algn="l"/>
                <a:tab pos="4946650" algn="l"/>
                <a:tab pos="6821170" algn="l"/>
              </a:tabLst>
            </a:pPr>
            <a:r>
              <a:rPr sz="2400" spc="-10" dirty="0">
                <a:latin typeface="Arial MT"/>
                <a:cs typeface="Arial MT"/>
              </a:rPr>
              <a:t>Intensitas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nyeri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dipengaruhi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oleh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lamanya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his,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besarnya </a:t>
            </a:r>
            <a:r>
              <a:rPr sz="2400" spc="-10" dirty="0">
                <a:latin typeface="Arial MT"/>
                <a:cs typeface="Arial MT"/>
              </a:rPr>
              <a:t>pembukaan,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regangan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jalan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lahir,</a:t>
            </a:r>
            <a:r>
              <a:rPr sz="2400" dirty="0">
                <a:latin typeface="Arial MT"/>
                <a:cs typeface="Arial MT"/>
              </a:rPr>
              <a:t>	umur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ibu,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banyaknya persalinan,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besarnya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janin,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keadaan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umum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pasien </a:t>
            </a:r>
            <a:r>
              <a:rPr sz="2400" dirty="0">
                <a:latin typeface="Arial MT"/>
                <a:cs typeface="Arial MT"/>
              </a:rPr>
              <a:t>dan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paritas.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546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I.</a:t>
            </a:r>
            <a:r>
              <a:rPr spc="-10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pc="-20" dirty="0">
                <a:solidFill>
                  <a:srgbClr val="90C225"/>
                </a:solidFill>
                <a:latin typeface="Trebuchet MS"/>
                <a:cs typeface="Trebuchet MS"/>
              </a:rPr>
              <a:t>Power</a:t>
            </a:r>
            <a:r>
              <a:rPr spc="-16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pc="-55" dirty="0">
                <a:solidFill>
                  <a:srgbClr val="90C225"/>
                </a:solidFill>
                <a:latin typeface="Trebuchet MS"/>
                <a:cs typeface="Trebuchet MS"/>
              </a:rPr>
              <a:t>(</a:t>
            </a:r>
            <a:r>
              <a:rPr spc="-610" dirty="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spc="-60" dirty="0">
                <a:solidFill>
                  <a:srgbClr val="90C225"/>
                </a:solidFill>
                <a:latin typeface="Trebuchet MS"/>
                <a:cs typeface="Trebuchet MS"/>
              </a:rPr>
              <a:t>e</a:t>
            </a:r>
            <a:r>
              <a:rPr spc="-50" dirty="0">
                <a:solidFill>
                  <a:srgbClr val="90C225"/>
                </a:solidFill>
                <a:latin typeface="Trebuchet MS"/>
                <a:cs typeface="Trebuchet MS"/>
              </a:rPr>
              <a:t>n</a:t>
            </a:r>
            <a:r>
              <a:rPr spc="-55" dirty="0">
                <a:solidFill>
                  <a:srgbClr val="90C225"/>
                </a:solidFill>
                <a:latin typeface="Trebuchet MS"/>
                <a:cs typeface="Trebuchet MS"/>
              </a:rPr>
              <a:t>a</a:t>
            </a:r>
            <a:r>
              <a:rPr spc="-70" dirty="0">
                <a:solidFill>
                  <a:srgbClr val="90C225"/>
                </a:solidFill>
                <a:latin typeface="Trebuchet MS"/>
                <a:cs typeface="Trebuchet MS"/>
              </a:rPr>
              <a:t>g</a:t>
            </a:r>
            <a:r>
              <a:rPr spc="-55" dirty="0">
                <a:solidFill>
                  <a:srgbClr val="90C225"/>
                </a:solidFill>
                <a:latin typeface="Trebuchet MS"/>
                <a:cs typeface="Trebuchet MS"/>
              </a:rPr>
              <a:t>a</a:t>
            </a:r>
            <a:r>
              <a:rPr spc="5" dirty="0">
                <a:solidFill>
                  <a:srgbClr val="90C225"/>
                </a:solidFill>
                <a:latin typeface="Trebuchet MS"/>
                <a:cs typeface="Trebuchet MS"/>
              </a:rPr>
              <a:t>)</a:t>
            </a:r>
            <a:r>
              <a:rPr spc="-20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pc="-50" dirty="0">
                <a:solidFill>
                  <a:srgbClr val="90C225"/>
                </a:solidFill>
                <a:latin typeface="Trebuchet MS"/>
                <a:cs typeface="Trebuchet MS"/>
              </a:rPr>
              <a:t>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8625" y="1571561"/>
          <a:ext cx="8292465" cy="4224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1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00" spc="-25" dirty="0">
                          <a:latin typeface="Arial MT"/>
                          <a:cs typeface="Arial MT"/>
                        </a:rPr>
                        <a:t>No.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00" spc="-10" dirty="0">
                          <a:latin typeface="Arial MT"/>
                          <a:cs typeface="Arial MT"/>
                        </a:rPr>
                        <a:t>Tenaga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00" spc="-10" dirty="0">
                          <a:latin typeface="Arial MT"/>
                          <a:cs typeface="Arial MT"/>
                        </a:rPr>
                        <a:t>Fungsi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00" spc="-20" dirty="0">
                          <a:latin typeface="Arial MT"/>
                          <a:cs typeface="Arial MT"/>
                        </a:rPr>
                        <a:t>Kala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 row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1.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His</a:t>
                      </a:r>
                      <a:r>
                        <a:rPr sz="20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(kontraksi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uterus)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200" dirty="0">
                          <a:latin typeface="Arial MT"/>
                          <a:cs typeface="Arial MT"/>
                        </a:rPr>
                        <a:t>penipisan</a:t>
                      </a:r>
                      <a:r>
                        <a:rPr sz="22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10" dirty="0">
                          <a:latin typeface="Arial MT"/>
                          <a:cs typeface="Arial MT"/>
                        </a:rPr>
                        <a:t>serviks.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82600" marR="424815" indent="-389255">
                        <a:lnSpc>
                          <a:spcPct val="119100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Pembukaan </a:t>
                      </a:r>
                      <a:r>
                        <a:rPr sz="2200" spc="-25" dirty="0">
                          <a:latin typeface="Arial MT"/>
                          <a:cs typeface="Arial MT"/>
                        </a:rPr>
                        <a:t>(I)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6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Pembukaan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serviks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4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mendorong</a:t>
                      </a:r>
                      <a:r>
                        <a:rPr sz="20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janin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melewati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jalan</a:t>
                      </a:r>
                      <a:r>
                        <a:rPr sz="2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lahir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2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2.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Mengedan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1352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mendorong</a:t>
                      </a:r>
                      <a:r>
                        <a:rPr sz="2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janin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keluar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dari</a:t>
                      </a:r>
                      <a:r>
                        <a:rPr sz="20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uterus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Pengeluaran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444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20" dirty="0">
                          <a:latin typeface="Arial MT"/>
                          <a:cs typeface="Arial MT"/>
                        </a:rPr>
                        <a:t>(II)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90C225"/>
                </a:solidFill>
                <a:latin typeface="Trebuchet MS"/>
                <a:cs typeface="Trebuchet MS"/>
              </a:rPr>
              <a:t>Penanganan</a:t>
            </a:r>
            <a:r>
              <a:rPr spc="-204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rasa</a:t>
            </a:r>
            <a:r>
              <a:rPr spc="-21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90C225"/>
                </a:solidFill>
                <a:latin typeface="Trebuchet MS"/>
                <a:cs typeface="Trebuchet MS"/>
              </a:rPr>
              <a:t>nyeri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76081"/>
            <a:ext cx="7818755" cy="35217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sz="3200" dirty="0">
                <a:latin typeface="Arial MT"/>
                <a:cs typeface="Arial MT"/>
              </a:rPr>
              <a:t>1.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Cara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farmakologik.</a:t>
            </a:r>
            <a:endParaRPr sz="2400">
              <a:latin typeface="Arial MT"/>
              <a:cs typeface="Arial MT"/>
            </a:endParaRPr>
          </a:p>
          <a:p>
            <a:pPr marL="963930" lvl="1" indent="-215265">
              <a:lnSpc>
                <a:spcPct val="100000"/>
              </a:lnSpc>
              <a:spcBef>
                <a:spcPts val="425"/>
              </a:spcBef>
              <a:buChar char="-"/>
              <a:tabLst>
                <a:tab pos="963930" algn="l"/>
              </a:tabLst>
            </a:pPr>
            <a:r>
              <a:rPr sz="2400" spc="-10" dirty="0">
                <a:latin typeface="Arial MT"/>
                <a:cs typeface="Arial MT"/>
              </a:rPr>
              <a:t>Psikologik.</a:t>
            </a:r>
            <a:endParaRPr sz="2400">
              <a:latin typeface="Arial MT"/>
              <a:cs typeface="Arial MT"/>
            </a:endParaRPr>
          </a:p>
          <a:p>
            <a:pPr marL="963930" lvl="1" indent="-215265">
              <a:lnSpc>
                <a:spcPct val="100000"/>
              </a:lnSpc>
              <a:spcBef>
                <a:spcPts val="395"/>
              </a:spcBef>
              <a:buChar char="-"/>
              <a:tabLst>
                <a:tab pos="963930" algn="l"/>
              </a:tabLst>
            </a:pPr>
            <a:r>
              <a:rPr sz="2400" spc="-10" dirty="0">
                <a:latin typeface="Arial MT"/>
                <a:cs typeface="Arial MT"/>
              </a:rPr>
              <a:t>Akupunktur.</a:t>
            </a:r>
            <a:endParaRPr sz="24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25"/>
              </a:spcBef>
              <a:buFont typeface="Arial MT"/>
              <a:buChar char="-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2.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Cara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farmakologik.</a:t>
            </a:r>
            <a:endParaRPr sz="2400">
              <a:latin typeface="Arial MT"/>
              <a:cs typeface="Arial MT"/>
            </a:endParaRPr>
          </a:p>
          <a:p>
            <a:pPr marL="840105" lvl="1" indent="-484505">
              <a:lnSpc>
                <a:spcPct val="100000"/>
              </a:lnSpc>
              <a:spcBef>
                <a:spcPts val="1019"/>
              </a:spcBef>
              <a:buChar char="-"/>
              <a:tabLst>
                <a:tab pos="840105" algn="l"/>
                <a:tab pos="6632575" algn="l"/>
              </a:tabLst>
            </a:pPr>
            <a:r>
              <a:rPr sz="2400" dirty="0">
                <a:latin typeface="Arial MT"/>
                <a:cs typeface="Arial MT"/>
              </a:rPr>
              <a:t>Obat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sedativa,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narkotika,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hipnotika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secara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sistemik.</a:t>
            </a:r>
            <a:endParaRPr sz="2400">
              <a:latin typeface="Arial MT"/>
              <a:cs typeface="Arial MT"/>
            </a:endParaRPr>
          </a:p>
          <a:p>
            <a:pPr marL="1055370" lvl="2" indent="-215265">
              <a:lnSpc>
                <a:spcPct val="100000"/>
              </a:lnSpc>
              <a:spcBef>
                <a:spcPts val="710"/>
              </a:spcBef>
              <a:buChar char="-"/>
              <a:tabLst>
                <a:tab pos="1055370" algn="l"/>
              </a:tabLst>
            </a:pPr>
            <a:r>
              <a:rPr sz="2400" dirty="0">
                <a:latin typeface="Arial MT"/>
                <a:cs typeface="Arial MT"/>
              </a:rPr>
              <a:t>Analgesia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regional</a:t>
            </a:r>
            <a:endParaRPr sz="2400">
              <a:latin typeface="Arial MT"/>
              <a:cs typeface="Arial MT"/>
            </a:endParaRPr>
          </a:p>
          <a:p>
            <a:pPr marL="1055370" lvl="2" indent="-215265">
              <a:lnSpc>
                <a:spcPct val="100000"/>
              </a:lnSpc>
              <a:spcBef>
                <a:spcPts val="395"/>
              </a:spcBef>
              <a:buChar char="-"/>
              <a:tabLst>
                <a:tab pos="1055370" algn="l"/>
              </a:tabLst>
            </a:pPr>
            <a:r>
              <a:rPr sz="2400" dirty="0">
                <a:latin typeface="Arial MT"/>
                <a:cs typeface="Arial MT"/>
              </a:rPr>
              <a:t>Analgesia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secara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inhalasi.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92" y="221996"/>
            <a:ext cx="4290060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1715" marR="5080" indent="-1009650">
              <a:lnSpc>
                <a:spcPct val="100000"/>
              </a:lnSpc>
              <a:spcBef>
                <a:spcPts val="95"/>
              </a:spcBef>
            </a:pPr>
            <a:r>
              <a:rPr sz="3400" spc="-30" dirty="0">
                <a:solidFill>
                  <a:srgbClr val="90C225"/>
                </a:solidFill>
                <a:latin typeface="Trebuchet MS"/>
                <a:cs typeface="Trebuchet MS"/>
              </a:rPr>
              <a:t>Persiapan</a:t>
            </a:r>
            <a:r>
              <a:rPr sz="3400" spc="-20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pertolongan persalinan: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884"/>
            <a:ext cx="657352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ts val="2405"/>
              </a:lnSpc>
              <a:spcBef>
                <a:spcPts val="100"/>
              </a:spcBef>
              <a:buFont typeface="Wingdings"/>
              <a:buChar char=""/>
              <a:tabLst>
                <a:tab pos="286385" algn="l"/>
              </a:tabLst>
            </a:pPr>
            <a:r>
              <a:rPr sz="2100" dirty="0">
                <a:latin typeface="Arial MT"/>
                <a:cs typeface="Arial MT"/>
              </a:rPr>
              <a:t>1.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Ibu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secara</a:t>
            </a:r>
            <a:r>
              <a:rPr sz="2100" spc="-9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fisik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&amp;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mental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:</a:t>
            </a:r>
            <a:endParaRPr sz="2100">
              <a:latin typeface="Arial MT"/>
              <a:cs typeface="Arial MT"/>
            </a:endParaRPr>
          </a:p>
          <a:p>
            <a:pPr marL="930275" marR="73660" lvl="1" indent="-313055">
              <a:lnSpc>
                <a:spcPts val="2320"/>
              </a:lnSpc>
              <a:spcBef>
                <a:spcPts val="130"/>
              </a:spcBef>
              <a:buAutoNum type="alphaLcPeriod"/>
              <a:tabLst>
                <a:tab pos="931544" algn="l"/>
              </a:tabLst>
            </a:pPr>
            <a:r>
              <a:rPr sz="2100" dirty="0">
                <a:latin typeface="Arial MT"/>
                <a:cs typeface="Arial MT"/>
              </a:rPr>
              <a:t>Mental</a:t>
            </a:r>
            <a:r>
              <a:rPr sz="2100" spc="-9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: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rasa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nyeri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-</a:t>
            </a:r>
            <a:r>
              <a:rPr sz="2100" dirty="0">
                <a:latin typeface="Arial MT"/>
                <a:cs typeface="Arial MT"/>
              </a:rPr>
              <a:t>&gt;</a:t>
            </a:r>
            <a:r>
              <a:rPr sz="2100" spc="-1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takut</a:t>
            </a:r>
            <a:r>
              <a:rPr sz="2100" spc="-100" dirty="0">
                <a:latin typeface="Arial MT"/>
                <a:cs typeface="Arial MT"/>
              </a:rPr>
              <a:t> </a:t>
            </a:r>
            <a:r>
              <a:rPr sz="2100" spc="-55" dirty="0">
                <a:latin typeface="Arial MT"/>
                <a:cs typeface="Arial MT"/>
              </a:rPr>
              <a:t>-</a:t>
            </a:r>
            <a:r>
              <a:rPr sz="2100" dirty="0">
                <a:latin typeface="Arial MT"/>
                <a:cs typeface="Arial MT"/>
              </a:rPr>
              <a:t>&gt;</a:t>
            </a:r>
            <a:r>
              <a:rPr sz="2100" spc="-1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spasme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spc="-70" dirty="0">
                <a:latin typeface="Arial MT"/>
                <a:cs typeface="Arial MT"/>
              </a:rPr>
              <a:t>(lingkaran 	</a:t>
            </a:r>
            <a:r>
              <a:rPr sz="2100" spc="-10" dirty="0">
                <a:latin typeface="Arial MT"/>
                <a:cs typeface="Arial MT"/>
              </a:rPr>
              <a:t>setan).</a:t>
            </a:r>
            <a:endParaRPr sz="2100">
              <a:latin typeface="Arial MT"/>
              <a:cs typeface="Arial MT"/>
            </a:endParaRPr>
          </a:p>
          <a:p>
            <a:pPr marL="883285" lvl="1" indent="-266065">
              <a:lnSpc>
                <a:spcPts val="2350"/>
              </a:lnSpc>
              <a:buAutoNum type="alphaLcPeriod"/>
              <a:tabLst>
                <a:tab pos="883285" algn="l"/>
              </a:tabLst>
            </a:pPr>
            <a:r>
              <a:rPr sz="2100" dirty="0">
                <a:latin typeface="Arial MT"/>
                <a:cs typeface="Arial MT"/>
              </a:rPr>
              <a:t>Fisik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: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mandi,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toilet</a:t>
            </a:r>
            <a:r>
              <a:rPr sz="2100" spc="-9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vulva,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BAB,</a:t>
            </a:r>
            <a:r>
              <a:rPr sz="2100" spc="-5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BAK</a:t>
            </a:r>
            <a:endParaRPr sz="2100">
              <a:latin typeface="Arial MT"/>
              <a:cs typeface="Arial MT"/>
            </a:endParaRPr>
          </a:p>
          <a:p>
            <a:pPr marL="315595">
              <a:lnSpc>
                <a:spcPct val="100000"/>
              </a:lnSpc>
              <a:spcBef>
                <a:spcPts val="1970"/>
              </a:spcBef>
              <a:tabLst>
                <a:tab pos="3528695" algn="l"/>
              </a:tabLst>
            </a:pPr>
            <a:r>
              <a:rPr sz="2100" dirty="0">
                <a:latin typeface="Arial MT"/>
                <a:cs typeface="Arial MT"/>
              </a:rPr>
              <a:t>2.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85" dirty="0">
                <a:latin typeface="Arial MT"/>
                <a:cs typeface="Arial MT"/>
              </a:rPr>
              <a:t>Tempat</a:t>
            </a:r>
            <a:r>
              <a:rPr sz="2100" spc="-10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</a:t>
            </a:r>
            <a:r>
              <a:rPr sz="2100" spc="-29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30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</a:t>
            </a:r>
            <a:r>
              <a:rPr sz="2100" spc="-29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</a:t>
            </a:r>
            <a:r>
              <a:rPr sz="2100" spc="-29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29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</a:t>
            </a:r>
            <a:r>
              <a:rPr sz="2100" spc="-30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</a:t>
            </a:r>
            <a:r>
              <a:rPr sz="2100" spc="-30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</a:t>
            </a:r>
            <a:r>
              <a:rPr sz="2100" spc="-29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30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</a:t>
            </a:r>
            <a:r>
              <a:rPr sz="2100" spc="-3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-</a:t>
            </a:r>
            <a:r>
              <a:rPr sz="2100" spc="-295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&gt;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25" dirty="0">
                <a:latin typeface="Arial MT"/>
                <a:cs typeface="Arial MT"/>
              </a:rPr>
              <a:t>bersih,</a:t>
            </a:r>
            <a:r>
              <a:rPr sz="2100" spc="-26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nyaman.</a:t>
            </a:r>
            <a:endParaRPr sz="210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2005"/>
              </a:spcBef>
              <a:buFont typeface="Wingdings"/>
              <a:buChar char=""/>
              <a:tabLst>
                <a:tab pos="286385" algn="l"/>
                <a:tab pos="2555875" algn="l"/>
              </a:tabLst>
            </a:pPr>
            <a:r>
              <a:rPr sz="2100" dirty="0">
                <a:latin typeface="Arial MT"/>
                <a:cs typeface="Arial MT"/>
              </a:rPr>
              <a:t>3.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</a:t>
            </a:r>
            <a:r>
              <a:rPr sz="2100" spc="-20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2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</a:t>
            </a:r>
            <a:r>
              <a:rPr sz="2100" spc="-2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</a:t>
            </a:r>
            <a:r>
              <a:rPr sz="2100" spc="-2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</a:t>
            </a:r>
            <a:r>
              <a:rPr sz="2100" spc="-20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</a:t>
            </a:r>
            <a:r>
              <a:rPr sz="2100" spc="-2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</a:t>
            </a:r>
            <a:r>
              <a:rPr sz="2100" spc="-2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</a:t>
            </a:r>
            <a:r>
              <a:rPr sz="2100" spc="-18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-</a:t>
            </a:r>
            <a:r>
              <a:rPr sz="2100" spc="-204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&gt;</a:t>
            </a:r>
            <a:r>
              <a:rPr sz="2100" dirty="0">
                <a:latin typeface="Arial MT"/>
                <a:cs typeface="Arial MT"/>
              </a:rPr>
              <a:t>	celemek/</a:t>
            </a:r>
            <a:r>
              <a:rPr sz="2100" spc="-9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pelindung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lain,</a:t>
            </a:r>
            <a:r>
              <a:rPr sz="2100" spc="-36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furbringer</a:t>
            </a:r>
            <a:endParaRPr sz="2100">
              <a:latin typeface="Arial MT"/>
              <a:cs typeface="Arial MT"/>
            </a:endParaRPr>
          </a:p>
          <a:p>
            <a:pPr marL="286385" indent="-273685">
              <a:lnSpc>
                <a:spcPts val="2410"/>
              </a:lnSpc>
              <a:spcBef>
                <a:spcPts val="1885"/>
              </a:spcBef>
              <a:buFont typeface="Wingdings"/>
              <a:buChar char=""/>
              <a:tabLst>
                <a:tab pos="286385" algn="l"/>
              </a:tabLst>
            </a:pPr>
            <a:r>
              <a:rPr sz="2100" dirty="0">
                <a:latin typeface="Arial MT"/>
                <a:cs typeface="Arial MT"/>
              </a:rPr>
              <a:t>4.</a:t>
            </a:r>
            <a:r>
              <a:rPr sz="2100" spc="-1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Alat2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&amp;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obat2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utk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ibu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dan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bayi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:</a:t>
            </a:r>
            <a:endParaRPr sz="2100">
              <a:latin typeface="Arial MT"/>
              <a:cs typeface="Arial MT"/>
            </a:endParaRPr>
          </a:p>
          <a:p>
            <a:pPr marL="871219" lvl="1" indent="-254000">
              <a:lnSpc>
                <a:spcPts val="2300"/>
              </a:lnSpc>
              <a:buAutoNum type="alphaLcPeriod"/>
              <a:tabLst>
                <a:tab pos="871219" algn="l"/>
              </a:tabLst>
            </a:pPr>
            <a:r>
              <a:rPr sz="2100" dirty="0">
                <a:latin typeface="Arial MT"/>
                <a:cs typeface="Arial MT"/>
              </a:rPr>
              <a:t>Partus</a:t>
            </a:r>
            <a:r>
              <a:rPr sz="2100" spc="-9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set,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desinfektans.</a:t>
            </a:r>
            <a:endParaRPr sz="2100">
              <a:latin typeface="Arial MT"/>
              <a:cs typeface="Arial MT"/>
            </a:endParaRPr>
          </a:p>
          <a:p>
            <a:pPr marL="883285" lvl="1" indent="-266065">
              <a:lnSpc>
                <a:spcPts val="2300"/>
              </a:lnSpc>
              <a:buAutoNum type="alphaLcPeriod"/>
              <a:tabLst>
                <a:tab pos="883285" algn="l"/>
              </a:tabLst>
            </a:pPr>
            <a:r>
              <a:rPr sz="2100" dirty="0">
                <a:latin typeface="Arial MT"/>
                <a:cs typeface="Arial MT"/>
              </a:rPr>
              <a:t>Hechting</a:t>
            </a:r>
            <a:r>
              <a:rPr sz="2100" spc="-114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set.</a:t>
            </a:r>
            <a:endParaRPr sz="2100">
              <a:latin typeface="Arial MT"/>
              <a:cs typeface="Arial MT"/>
            </a:endParaRPr>
          </a:p>
          <a:p>
            <a:pPr marL="854710" lvl="1" indent="-237490">
              <a:lnSpc>
                <a:spcPts val="2305"/>
              </a:lnSpc>
              <a:buAutoNum type="alphaLcPeriod"/>
              <a:tabLst>
                <a:tab pos="854710" algn="l"/>
              </a:tabLst>
            </a:pPr>
            <a:r>
              <a:rPr sz="2100" dirty="0">
                <a:latin typeface="Arial MT"/>
                <a:cs typeface="Arial MT"/>
              </a:rPr>
              <a:t>Alat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&amp;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obat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resussitasi.</a:t>
            </a:r>
            <a:endParaRPr sz="2100">
              <a:latin typeface="Arial MT"/>
              <a:cs typeface="Arial MT"/>
            </a:endParaRPr>
          </a:p>
          <a:p>
            <a:pPr marL="822325" lvl="1" indent="-266065">
              <a:lnSpc>
                <a:spcPts val="2350"/>
              </a:lnSpc>
              <a:buAutoNum type="alphaLcPeriod"/>
              <a:tabLst>
                <a:tab pos="822325" algn="l"/>
              </a:tabLst>
            </a:pPr>
            <a:r>
              <a:rPr sz="2100" dirty="0">
                <a:latin typeface="Arial MT"/>
                <a:cs typeface="Arial MT"/>
              </a:rPr>
              <a:t>Alat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&amp;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obat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bayi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baru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lahir.</a:t>
            </a:r>
            <a:endParaRPr sz="2100">
              <a:latin typeface="Arial MT"/>
              <a:cs typeface="Arial MT"/>
            </a:endParaRPr>
          </a:p>
          <a:p>
            <a:pPr marL="814705" lvl="1" indent="-258445">
              <a:lnSpc>
                <a:spcPts val="2460"/>
              </a:lnSpc>
              <a:buAutoNum type="alphaLcPeriod"/>
              <a:tabLst>
                <a:tab pos="814705" algn="l"/>
              </a:tabLst>
            </a:pPr>
            <a:r>
              <a:rPr sz="2100" spc="-10" dirty="0">
                <a:latin typeface="Arial MT"/>
                <a:cs typeface="Arial MT"/>
              </a:rPr>
              <a:t>Persiapan</a:t>
            </a:r>
            <a:r>
              <a:rPr sz="2100" spc="-1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mencegah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perdarahan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post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partum.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669" y="260680"/>
            <a:ext cx="561721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90C225"/>
                </a:solidFill>
                <a:latin typeface="Trebuchet MS"/>
                <a:cs typeface="Trebuchet MS"/>
              </a:rPr>
              <a:t>Faktor</a:t>
            </a:r>
            <a:r>
              <a:rPr sz="4000" spc="-23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90C225"/>
                </a:solidFill>
                <a:latin typeface="Trebuchet MS"/>
                <a:cs typeface="Trebuchet MS"/>
              </a:rPr>
              <a:t>yg</a:t>
            </a:r>
            <a:r>
              <a:rPr sz="4000" spc="-18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90C225"/>
                </a:solidFill>
                <a:latin typeface="Trebuchet MS"/>
                <a:cs typeface="Trebuchet MS"/>
              </a:rPr>
              <a:t>mempengaruhi persalinan</a:t>
            </a:r>
            <a:r>
              <a:rPr sz="4000" spc="-23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4000" spc="-50" dirty="0">
                <a:solidFill>
                  <a:srgbClr val="90C225"/>
                </a:solidFill>
                <a:latin typeface="Trebuchet MS"/>
                <a:cs typeface="Trebuchet MS"/>
              </a:rPr>
              <a:t>: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1283" y="1304454"/>
            <a:ext cx="7735570" cy="34855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2797175">
              <a:lnSpc>
                <a:spcPct val="100000"/>
              </a:lnSpc>
              <a:spcBef>
                <a:spcPts val="994"/>
              </a:spcBef>
            </a:pPr>
            <a:r>
              <a:rPr sz="2400" b="1" spc="-215" dirty="0">
                <a:latin typeface="Arial"/>
                <a:cs typeface="Arial"/>
              </a:rPr>
              <a:t>V.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Penolong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6261735" algn="l"/>
              </a:tabLst>
            </a:pPr>
            <a:r>
              <a:rPr sz="2400" dirty="0">
                <a:latin typeface="Arial MT"/>
                <a:cs typeface="Arial MT"/>
              </a:rPr>
              <a:t>Mampu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meberikan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asuhan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yang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kompeten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dan</a:t>
            </a:r>
            <a:endParaRPr sz="24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sesuai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kebutuhan</a:t>
            </a:r>
            <a:endParaRPr sz="2400">
              <a:latin typeface="Arial MT"/>
              <a:cs typeface="Arial MT"/>
            </a:endParaRPr>
          </a:p>
          <a:p>
            <a:pPr marL="355600" marR="5080" indent="-342900">
              <a:lnSpc>
                <a:spcPct val="100400"/>
              </a:lnSpc>
              <a:spcBef>
                <a:spcPts val="770"/>
              </a:spcBef>
              <a:buChar char="•"/>
              <a:tabLst>
                <a:tab pos="355600" algn="l"/>
                <a:tab pos="3012440" algn="l"/>
                <a:tab pos="4340860" algn="l"/>
                <a:tab pos="5495290" algn="l"/>
              </a:tabLst>
            </a:pPr>
            <a:r>
              <a:rPr sz="2400" spc="-25" dirty="0">
                <a:latin typeface="Arial MT"/>
                <a:cs typeface="Arial MT"/>
              </a:rPr>
              <a:t>Evidenve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base-</a:t>
            </a:r>
            <a:r>
              <a:rPr sz="2400" spc="11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&gt;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perubahan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posisi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melahirkan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yang </a:t>
            </a:r>
            <a:r>
              <a:rPr sz="2400" dirty="0">
                <a:latin typeface="Arial MT"/>
                <a:cs typeface="Arial MT"/>
              </a:rPr>
              <a:t>variasi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sesuai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keinginan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Ibu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81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Ramah,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sabar</a:t>
            </a:r>
            <a:endParaRPr sz="2400">
              <a:latin typeface="Arial MT"/>
              <a:cs typeface="Arial MT"/>
            </a:endParaRPr>
          </a:p>
          <a:p>
            <a:pPr marL="355600" marR="58737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5600" algn="l"/>
                <a:tab pos="4874895" algn="l"/>
                <a:tab pos="6266180" algn="l"/>
              </a:tabLst>
            </a:pPr>
            <a:r>
              <a:rPr sz="2400" spc="-10" dirty="0">
                <a:latin typeface="Arial MT"/>
                <a:cs typeface="Arial MT"/>
              </a:rPr>
              <a:t>Menghargai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hak-</a:t>
            </a:r>
            <a:r>
              <a:rPr sz="2400" dirty="0">
                <a:latin typeface="Arial MT"/>
                <a:cs typeface="Arial MT"/>
              </a:rPr>
              <a:t>hak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ibu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dalam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mengambil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dan </a:t>
            </a:r>
            <a:r>
              <a:rPr sz="2400" spc="-10" dirty="0">
                <a:latin typeface="Arial MT"/>
                <a:cs typeface="Arial MT"/>
              </a:rPr>
              <a:t>menentukan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keputusan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dibawah</a:t>
            </a:r>
            <a:r>
              <a:rPr sz="2400" dirty="0">
                <a:latin typeface="Arial MT"/>
                <a:cs typeface="Arial MT"/>
              </a:rPr>
              <a:t>	bimbingan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Bidan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90600"/>
            <a:ext cx="5905500" cy="5867400"/>
            <a:chOff x="0" y="990600"/>
            <a:chExt cx="5905500" cy="58674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990600"/>
              <a:ext cx="2857500" cy="4648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0" y="2308860"/>
              <a:ext cx="2857500" cy="201168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126969" y="-4572"/>
            <a:ext cx="4022090" cy="6867525"/>
            <a:chOff x="5126969" y="-4572"/>
            <a:chExt cx="4022090" cy="6867525"/>
          </a:xfrm>
        </p:grpSpPr>
        <p:sp>
          <p:nvSpPr>
            <p:cNvPr id="7" name="object 7"/>
            <p:cNvSpPr/>
            <p:nvPr/>
          </p:nvSpPr>
          <p:spPr>
            <a:xfrm>
              <a:off x="5131541" y="4182280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8"/>
                  </a:moveTo>
                  <a:lnTo>
                    <a:pt x="401245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4" y="0"/>
                  </a:moveTo>
                  <a:lnTo>
                    <a:pt x="0" y="6858000"/>
                  </a:lnTo>
                  <a:lnTo>
                    <a:pt x="2252272" y="6858000"/>
                  </a:lnTo>
                  <a:lnTo>
                    <a:pt x="2252272" y="8226"/>
                  </a:lnTo>
                  <a:lnTo>
                    <a:pt x="2023164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8544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32"/>
                  </a:lnTo>
                  <a:lnTo>
                    <a:pt x="2505455" y="2936932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8000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8" y="0"/>
                  </a:moveTo>
                  <a:lnTo>
                    <a:pt x="676515" y="0"/>
                  </a:lnTo>
                  <a:lnTo>
                    <a:pt x="0" y="6858000"/>
                  </a:lnTo>
                  <a:lnTo>
                    <a:pt x="848867" y="6858000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78449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063" y="0"/>
                  </a:moveTo>
                  <a:lnTo>
                    <a:pt x="0" y="0"/>
                  </a:lnTo>
                  <a:lnTo>
                    <a:pt x="937407" y="6858000"/>
                  </a:lnTo>
                  <a:lnTo>
                    <a:pt x="1065296" y="6858000"/>
                  </a:lnTo>
                  <a:lnTo>
                    <a:pt x="1065550" y="6196129"/>
                  </a:lnTo>
                  <a:lnTo>
                    <a:pt x="1050880" y="398209"/>
                  </a:lnTo>
                  <a:lnTo>
                    <a:pt x="105106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0435" y="4903642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57"/>
                  </a:lnTo>
                  <a:lnTo>
                    <a:pt x="1083564" y="194931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Relief</a:t>
            </a:r>
            <a:r>
              <a:rPr spc="-270" dirty="0"/>
              <a:t> </a:t>
            </a:r>
            <a:r>
              <a:rPr spc="-20" dirty="0"/>
              <a:t>pain</a:t>
            </a: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0" y="1066800"/>
            <a:ext cx="2857500" cy="425653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764660" y="6473409"/>
            <a:ext cx="161607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FAKTOR</a:t>
            </a:r>
            <a:r>
              <a:rPr sz="900" spc="-2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5P DALAM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PERSALINAN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1580" y="762000"/>
            <a:ext cx="5376672" cy="4267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64660" y="6473409"/>
            <a:ext cx="161607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FAKTOR</a:t>
            </a:r>
            <a:r>
              <a:rPr sz="900" spc="-2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5P DALAM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PERSALINAN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90C225"/>
                </a:solidFill>
                <a:latin typeface="Trebuchet MS"/>
                <a:cs typeface="Trebuchet MS"/>
              </a:rPr>
              <a:t>Sifat-</a:t>
            </a: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sifat</a:t>
            </a:r>
            <a:r>
              <a:rPr spc="-13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90C225"/>
                </a:solidFill>
                <a:latin typeface="Trebuchet MS"/>
                <a:cs typeface="Trebuchet MS"/>
              </a:rPr>
              <a:t>his</a:t>
            </a:r>
            <a:r>
              <a:rPr spc="-8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pc="-50" dirty="0">
                <a:solidFill>
                  <a:srgbClr val="90C225"/>
                </a:solidFill>
                <a:latin typeface="Trebuchet MS"/>
                <a:cs typeface="Trebuchet MS"/>
              </a:rPr>
              <a:t>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8625" y="1571561"/>
          <a:ext cx="8229600" cy="446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8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00" spc="-25" dirty="0">
                          <a:latin typeface="Arial MT"/>
                          <a:cs typeface="Arial MT"/>
                        </a:rPr>
                        <a:t>No.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34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600" spc="-10" dirty="0">
                          <a:latin typeface="Arial MT"/>
                          <a:cs typeface="Arial MT"/>
                        </a:rPr>
                        <a:t>Keterangan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1.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153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Otonom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involuntair),</a:t>
                      </a:r>
                      <a:r>
                        <a:rPr sz="20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tapi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dapat</a:t>
                      </a:r>
                      <a:r>
                        <a:rPr sz="2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dipengaruhi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secara</a:t>
                      </a:r>
                      <a:r>
                        <a:rPr sz="2000" spc="-2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fisik,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kimia,</a:t>
                      </a:r>
                      <a:r>
                        <a:rPr sz="2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psikis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2.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Mempunyai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Face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maker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3.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Mempunyai</a:t>
                      </a:r>
                      <a:r>
                        <a:rPr sz="20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fundal</a:t>
                      </a:r>
                      <a:r>
                        <a:rPr sz="20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dominan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220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4.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Pada</a:t>
                      </a:r>
                      <a:r>
                        <a:rPr sz="2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SAR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terjadi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Retraksi</a:t>
                      </a:r>
                      <a:r>
                        <a:rPr sz="20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(brakhistasis)</a:t>
                      </a:r>
                      <a:r>
                        <a:rPr sz="20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2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pada</a:t>
                      </a:r>
                      <a:r>
                        <a:rPr sz="2000" spc="-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SBR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menimbulkan</a:t>
                      </a:r>
                      <a:r>
                        <a:rPr sz="20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mecystasis</a:t>
                      </a:r>
                      <a:r>
                        <a:rPr sz="20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(membuka</a:t>
                      </a:r>
                      <a:r>
                        <a:rPr sz="20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2000" spc="-1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lembek).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5.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Rasa</a:t>
                      </a:r>
                      <a:r>
                        <a:rPr sz="20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nyeri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 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6.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Intermitten.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19" y="477012"/>
            <a:ext cx="8153400" cy="571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2311" y="5661659"/>
            <a:ext cx="7056120" cy="792480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240665" rIns="0" bIns="0" rtlCol="0">
            <a:spAutoFit/>
          </a:bodyPr>
          <a:lstStyle/>
          <a:p>
            <a:pPr marL="1313180" marR="1402080">
              <a:lnSpc>
                <a:spcPct val="100000"/>
              </a:lnSpc>
              <a:spcBef>
                <a:spcPts val="1895"/>
              </a:spcBef>
            </a:pPr>
            <a:r>
              <a:rPr sz="1800" dirty="0">
                <a:latin typeface="Arial MT"/>
                <a:cs typeface="Arial MT"/>
              </a:rPr>
              <a:t>His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dalam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kehamilan,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persalinan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dan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masa </a:t>
            </a:r>
            <a:r>
              <a:rPr sz="1800" spc="-10" dirty="0">
                <a:latin typeface="Arial MT"/>
                <a:cs typeface="Arial MT"/>
              </a:rPr>
              <a:t>nifas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4660" y="6473409"/>
            <a:ext cx="161607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FAKTOR</a:t>
            </a:r>
            <a:r>
              <a:rPr sz="900" spc="-2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5P DALAM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PERSALINAN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5152"/>
            <a:ext cx="8644255" cy="6022975"/>
            <a:chOff x="0" y="835152"/>
            <a:chExt cx="8644255" cy="6022975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387" y="835152"/>
              <a:ext cx="8206740" cy="48828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969" y="-4572"/>
            <a:ext cx="4022090" cy="6867525"/>
            <a:chOff x="5126969" y="-457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1" y="4182280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8"/>
                  </a:moveTo>
                  <a:lnTo>
                    <a:pt x="401245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4" y="0"/>
                  </a:moveTo>
                  <a:lnTo>
                    <a:pt x="0" y="6858000"/>
                  </a:lnTo>
                  <a:lnTo>
                    <a:pt x="2252272" y="6858000"/>
                  </a:lnTo>
                  <a:lnTo>
                    <a:pt x="2252272" y="8226"/>
                  </a:lnTo>
                  <a:lnTo>
                    <a:pt x="2023164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4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32"/>
                  </a:lnTo>
                  <a:lnTo>
                    <a:pt x="2505455" y="2936932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8000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8" y="0"/>
                  </a:moveTo>
                  <a:lnTo>
                    <a:pt x="676515" y="0"/>
                  </a:lnTo>
                  <a:lnTo>
                    <a:pt x="0" y="6858000"/>
                  </a:lnTo>
                  <a:lnTo>
                    <a:pt x="848867" y="6858000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8449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063" y="0"/>
                  </a:moveTo>
                  <a:lnTo>
                    <a:pt x="0" y="0"/>
                  </a:lnTo>
                  <a:lnTo>
                    <a:pt x="937407" y="6858000"/>
                  </a:lnTo>
                  <a:lnTo>
                    <a:pt x="1065296" y="6858000"/>
                  </a:lnTo>
                  <a:lnTo>
                    <a:pt x="1065550" y="6196129"/>
                  </a:lnTo>
                  <a:lnTo>
                    <a:pt x="1050880" y="398209"/>
                  </a:lnTo>
                  <a:lnTo>
                    <a:pt x="105106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0435" y="4903642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57"/>
                  </a:lnTo>
                  <a:lnTo>
                    <a:pt x="1083564" y="194931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00527" y="5468111"/>
            <a:ext cx="3528060" cy="719455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203835" rIns="0" bIns="0" rtlCol="0">
            <a:spAutoFit/>
          </a:bodyPr>
          <a:lstStyle/>
          <a:p>
            <a:pPr marL="1235710">
              <a:lnSpc>
                <a:spcPct val="100000"/>
              </a:lnSpc>
              <a:spcBef>
                <a:spcPts val="1605"/>
              </a:spcBef>
            </a:pPr>
            <a:r>
              <a:rPr sz="1800" spc="-20" dirty="0">
                <a:latin typeface="Arial MT"/>
                <a:cs typeface="Arial MT"/>
              </a:rPr>
              <a:t>Face</a:t>
            </a:r>
            <a:endParaRPr sz="1800">
              <a:latin typeface="Arial MT"/>
              <a:cs typeface="Arial MT"/>
            </a:endParaRPr>
          </a:p>
          <a:p>
            <a:pPr marL="1235710">
              <a:lnSpc>
                <a:spcPts val="1895"/>
              </a:lnSpc>
            </a:pPr>
            <a:r>
              <a:rPr sz="1800" spc="-10" dirty="0">
                <a:latin typeface="Arial MT"/>
                <a:cs typeface="Arial MT"/>
              </a:rPr>
              <a:t>maker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64660" y="6473409"/>
            <a:ext cx="161607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FAKTOR</a:t>
            </a:r>
            <a:r>
              <a:rPr sz="900" spc="-2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5P DALAM</a:t>
            </a:r>
            <a:r>
              <a:rPr sz="900" spc="-2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PERSALINAN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267969"/>
            <a:ext cx="45542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59785" algn="l"/>
              </a:tabLst>
            </a:pPr>
            <a:r>
              <a:rPr sz="3400" spc="-40" dirty="0">
                <a:solidFill>
                  <a:srgbClr val="90C225"/>
                </a:solidFill>
                <a:latin typeface="Trebuchet MS"/>
                <a:cs typeface="Trebuchet MS"/>
              </a:rPr>
              <a:t>Kontraksi</a:t>
            </a:r>
            <a:r>
              <a:rPr sz="3400" spc="-204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uterus</a:t>
            </a: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	(</a:t>
            </a:r>
            <a:r>
              <a:rPr sz="3400" spc="-4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HIS</a:t>
            </a:r>
            <a:r>
              <a:rPr sz="3400" spc="-7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50" dirty="0">
                <a:solidFill>
                  <a:srgbClr val="90C225"/>
                </a:solidFill>
                <a:latin typeface="Trebuchet MS"/>
                <a:cs typeface="Trebuchet MS"/>
              </a:rPr>
              <a:t>)</a:t>
            </a:r>
            <a:endParaRPr sz="3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134611" cy="44775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181100"/>
            <a:ext cx="3962400" cy="4495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7532" y="5536691"/>
            <a:ext cx="3505200" cy="792480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252729" rIns="0" bIns="0" rtlCol="0">
            <a:spAutoFit/>
          </a:bodyPr>
          <a:lstStyle/>
          <a:p>
            <a:pPr marL="1002030">
              <a:lnSpc>
                <a:spcPct val="100000"/>
              </a:lnSpc>
              <a:spcBef>
                <a:spcPts val="1989"/>
              </a:spcBef>
            </a:pPr>
            <a:r>
              <a:rPr sz="1800" dirty="0">
                <a:latin typeface="Arial MT"/>
                <a:cs typeface="Arial MT"/>
              </a:rPr>
              <a:t>Fundal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dominan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24" y="140335"/>
            <a:ext cx="6303645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465" marR="5080" indent="-152400">
              <a:lnSpc>
                <a:spcPct val="100000"/>
              </a:lnSpc>
              <a:spcBef>
                <a:spcPts val="95"/>
              </a:spcBef>
              <a:tabLst>
                <a:tab pos="5588635" algn="l"/>
              </a:tabLst>
            </a:pPr>
            <a:r>
              <a:rPr sz="3400" spc="-20" dirty="0">
                <a:solidFill>
                  <a:srgbClr val="90C225"/>
                </a:solidFill>
                <a:latin typeface="Trebuchet MS"/>
                <a:cs typeface="Trebuchet MS"/>
              </a:rPr>
              <a:t>Proses</a:t>
            </a:r>
            <a:r>
              <a:rPr sz="3400" spc="-17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30" dirty="0">
                <a:solidFill>
                  <a:srgbClr val="90C225"/>
                </a:solidFill>
                <a:latin typeface="Trebuchet MS"/>
                <a:cs typeface="Trebuchet MS"/>
              </a:rPr>
              <a:t>kontraksi</a:t>
            </a:r>
            <a:r>
              <a:rPr sz="3400" spc="-1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otot</a:t>
            </a:r>
            <a:r>
              <a:rPr sz="3400" spc="-16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uterus</a:t>
            </a:r>
            <a:r>
              <a:rPr sz="3400" dirty="0">
                <a:solidFill>
                  <a:srgbClr val="90C225"/>
                </a:solidFill>
                <a:latin typeface="Trebuchet MS"/>
                <a:cs typeface="Trebuchet MS"/>
              </a:rPr>
              <a:t>	</a:t>
            </a:r>
            <a:r>
              <a:rPr sz="3400" spc="-20" dirty="0">
                <a:solidFill>
                  <a:srgbClr val="90C225"/>
                </a:solidFill>
                <a:latin typeface="Trebuchet MS"/>
                <a:cs typeface="Trebuchet MS"/>
              </a:rPr>
              <a:t>dan dimulainya</a:t>
            </a:r>
            <a:r>
              <a:rPr sz="3400" spc="-15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0C225"/>
                </a:solidFill>
                <a:latin typeface="Trebuchet MS"/>
                <a:cs typeface="Trebuchet MS"/>
              </a:rPr>
              <a:t>persalinan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FAKTOR</a:t>
            </a:r>
            <a:r>
              <a:rPr spc="-20" dirty="0"/>
              <a:t> </a:t>
            </a:r>
            <a:r>
              <a:rPr dirty="0"/>
              <a:t>5P DALAM</a:t>
            </a:r>
            <a:r>
              <a:rPr spc="-25" dirty="0"/>
              <a:t> </a:t>
            </a:r>
            <a:r>
              <a:rPr spc="-10" dirty="0"/>
              <a:t>PERSALINAN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8582"/>
            <a:ext cx="7770495" cy="3674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2969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1888489" algn="l"/>
                <a:tab pos="3030220" algn="l"/>
              </a:tabLst>
            </a:pPr>
            <a:r>
              <a:rPr sz="2100" dirty="0">
                <a:latin typeface="Arial MT"/>
                <a:cs typeface="Arial MT"/>
              </a:rPr>
              <a:t>Pada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saat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hamil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: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Perkembangan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&amp;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pertumbuhan miometrium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20" dirty="0">
                <a:latin typeface="Arial MT"/>
                <a:cs typeface="Arial MT"/>
              </a:rPr>
              <a:t>dikendalikan</a:t>
            </a:r>
            <a:r>
              <a:rPr sz="2100" spc="-9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ole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Hormon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Estrogen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dan </a:t>
            </a:r>
            <a:r>
              <a:rPr sz="2100" spc="-20" dirty="0">
                <a:latin typeface="Arial MT"/>
                <a:cs typeface="Arial MT"/>
              </a:rPr>
              <a:t>prostaglandin,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namun</a:t>
            </a:r>
            <a:r>
              <a:rPr sz="2100" dirty="0">
                <a:latin typeface="Arial MT"/>
                <a:cs typeface="Arial MT"/>
              </a:rPr>
              <a:t>	dihambat</a:t>
            </a:r>
            <a:r>
              <a:rPr sz="2100" spc="-9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oleh</a:t>
            </a:r>
            <a:r>
              <a:rPr sz="2100" spc="-114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Progesteron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&amp; </a:t>
            </a:r>
            <a:r>
              <a:rPr sz="2100" dirty="0">
                <a:latin typeface="Arial MT"/>
                <a:cs typeface="Arial MT"/>
              </a:rPr>
              <a:t>Prostaglandin</a:t>
            </a:r>
            <a:r>
              <a:rPr sz="2100" spc="-1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inhibitor.</a:t>
            </a:r>
            <a:endParaRPr sz="21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505"/>
              </a:spcBef>
              <a:buChar char="•"/>
              <a:tabLst>
                <a:tab pos="355600" algn="l"/>
                <a:tab pos="930910" algn="l"/>
                <a:tab pos="1582420" algn="l"/>
              </a:tabLst>
            </a:pPr>
            <a:r>
              <a:rPr sz="2100" spc="-25" dirty="0">
                <a:latin typeface="Arial MT"/>
                <a:cs typeface="Arial MT"/>
              </a:rPr>
              <a:t>Perkembangan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&amp;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pertumbuhan</a:t>
            </a:r>
            <a:r>
              <a:rPr sz="2100" spc="-9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miometrium</a:t>
            </a:r>
            <a:r>
              <a:rPr sz="2100" spc="-90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bersifat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ELASTIS, </a:t>
            </a:r>
            <a:r>
              <a:rPr sz="2100" spc="-25" dirty="0">
                <a:latin typeface="Arial MT"/>
                <a:cs typeface="Arial MT"/>
              </a:rPr>
              <a:t>shg</a:t>
            </a:r>
            <a:r>
              <a:rPr sz="2100" dirty="0">
                <a:latin typeface="Arial MT"/>
                <a:cs typeface="Arial MT"/>
              </a:rPr>
              <a:t>	tumbuh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kembang</a:t>
            </a:r>
            <a:r>
              <a:rPr sz="2100" spc="-10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uterus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tidak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menimbulkan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ggn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thd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tubuh kembang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janin.</a:t>
            </a:r>
            <a:endParaRPr sz="2100">
              <a:latin typeface="Arial MT"/>
              <a:cs typeface="Arial MT"/>
            </a:endParaRPr>
          </a:p>
          <a:p>
            <a:pPr marL="355600" marR="259715" indent="-342900">
              <a:lnSpc>
                <a:spcPct val="100000"/>
              </a:lnSpc>
              <a:spcBef>
                <a:spcPts val="505"/>
              </a:spcBef>
              <a:buChar char="•"/>
              <a:tabLst>
                <a:tab pos="355600" algn="l"/>
                <a:tab pos="1000125" algn="l"/>
                <a:tab pos="1663064" algn="l"/>
              </a:tabLst>
            </a:pPr>
            <a:r>
              <a:rPr sz="2100" dirty="0">
                <a:latin typeface="Arial MT"/>
                <a:cs typeface="Arial MT"/>
              </a:rPr>
              <a:t>Pada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permulaan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spc="-60" dirty="0">
                <a:latin typeface="Arial MT"/>
                <a:cs typeface="Arial MT"/>
              </a:rPr>
              <a:t>INPARTU,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dijumpai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hub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sel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otot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miometrium </a:t>
            </a:r>
            <a:r>
              <a:rPr sz="2100" spc="-20" dirty="0">
                <a:latin typeface="Arial MT"/>
                <a:cs typeface="Arial MT"/>
              </a:rPr>
              <a:t>satu</a:t>
            </a:r>
            <a:r>
              <a:rPr sz="2100" dirty="0">
                <a:latin typeface="Arial MT"/>
                <a:cs typeface="Arial MT"/>
              </a:rPr>
              <a:t>	dengan</a:t>
            </a:r>
            <a:r>
              <a:rPr sz="2100" spc="-10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lainnya</a:t>
            </a:r>
            <a:r>
              <a:rPr sz="2100" spc="-1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disebut</a:t>
            </a:r>
            <a:r>
              <a:rPr sz="2100" spc="-9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“GAP-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JUNCTION,</a:t>
            </a:r>
            <a:r>
              <a:rPr sz="2100" spc="-9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yg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jenisnya </a:t>
            </a:r>
            <a:r>
              <a:rPr sz="2100" dirty="0">
                <a:latin typeface="Arial MT"/>
                <a:cs typeface="Arial MT"/>
              </a:rPr>
              <a:t>sama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dgn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PROTEIN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CONEXTIN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43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(Cx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43)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dalam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ot. </a:t>
            </a:r>
            <a:r>
              <a:rPr sz="2100" spc="-10" dirty="0">
                <a:latin typeface="Arial MT"/>
                <a:cs typeface="Arial MT"/>
              </a:rPr>
              <a:t>jantung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2211</Words>
  <Application>Microsoft Office PowerPoint</Application>
  <PresentationFormat>On-screen Show (4:3)</PresentationFormat>
  <Paragraphs>460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Arial MT</vt:lpstr>
      <vt:lpstr>Calibri</vt:lpstr>
      <vt:lpstr>Lucida Sans Unicode</vt:lpstr>
      <vt:lpstr>Times New Roman</vt:lpstr>
      <vt:lpstr>Trebuchet MS</vt:lpstr>
      <vt:lpstr>Wingdings</vt:lpstr>
      <vt:lpstr>Office Theme</vt:lpstr>
      <vt:lpstr>MENGKLASIFIKASI FAKTOR 5P DALAM PERSALINAN DAN MENGANALISIS SINKRONISASI FAKTOR 5P DALAM PERSALINAN</vt:lpstr>
      <vt:lpstr>Tujuan Pembelajaran</vt:lpstr>
      <vt:lpstr>Pendahuluan: Faktor yg mempengaruhi proses persalinan</vt:lpstr>
      <vt:lpstr>I. Power (Tenaga) :</vt:lpstr>
      <vt:lpstr>Sifat-sifat his :</vt:lpstr>
      <vt:lpstr>PowerPoint Presentation</vt:lpstr>
      <vt:lpstr>PowerPoint Presentation</vt:lpstr>
      <vt:lpstr>Kontraksi uterus ( HIS )</vt:lpstr>
      <vt:lpstr>Proses kontraksi otot uterus dan dimulainya persalinan</vt:lpstr>
      <vt:lpstr>Pada tebal dan</vt:lpstr>
      <vt:lpstr>Sebab terjadi persalinan</vt:lpstr>
      <vt:lpstr>Fungsi Gap- Junction :</vt:lpstr>
      <vt:lpstr>Kontraksi uterus Pada Kehamilan, persalinan, masa</vt:lpstr>
      <vt:lpstr>PowerPoint Presentation</vt:lpstr>
      <vt:lpstr>Diagnosis/ Fase Persalinan</vt:lpstr>
      <vt:lpstr>PowerPoint Presentation</vt:lpstr>
      <vt:lpstr>Skema persalinan</vt:lpstr>
      <vt:lpstr>Perubahan serviks pada awal inpartu</vt:lpstr>
      <vt:lpstr>Perubahan servik pada awal inpartu</vt:lpstr>
      <vt:lpstr>Perobahan serviks pada awal inpartu</vt:lpstr>
      <vt:lpstr>Bishops Score untuk mengukur kematangan serviks</vt:lpstr>
      <vt:lpstr>Skema perobahan uterus akibat proses persalinan: belum hamil-hamil tua –inpartu-</vt:lpstr>
      <vt:lpstr>Mekanisme persalinan</vt:lpstr>
      <vt:lpstr>II. Passangger (buah kehamilan)</vt:lpstr>
      <vt:lpstr>Janin ( fetus )</vt:lpstr>
      <vt:lpstr>Letak, presentasi, posisi dan sikap janin</vt:lpstr>
      <vt:lpstr>PowerPoint Presentation</vt:lpstr>
      <vt:lpstr>Tabel letak,presentasi, sikap ukuran janin</vt:lpstr>
      <vt:lpstr>Ukuran-ukuran Kepala dan badan janin</vt:lpstr>
      <vt:lpstr>Diameter kepala janin</vt:lpstr>
      <vt:lpstr>PowerPoint Presentation</vt:lpstr>
      <vt:lpstr>Daerah daerah Kepala janin yaitu :</vt:lpstr>
      <vt:lpstr>Faktor yg mempengaruhi persalinan :</vt:lpstr>
      <vt:lpstr>Jalan lahir</vt:lpstr>
      <vt:lpstr>Tulang panggul</vt:lpstr>
      <vt:lpstr>Jalan lahir lunak :</vt:lpstr>
      <vt:lpstr>Faktor yg mempengaruhi persalinan :</vt:lpstr>
      <vt:lpstr>Fisiologi nyeri pada persalinan</vt:lpstr>
      <vt:lpstr>Penyebaran rasa nyeri (referred pain) pada persalinan</vt:lpstr>
      <vt:lpstr>Penanganan rasa nyeri</vt:lpstr>
      <vt:lpstr>Persiapan pertolongan persalinan:</vt:lpstr>
      <vt:lpstr>Faktor yg mempengaruhi persalinan :</vt:lpstr>
      <vt:lpstr>Relief pain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Zubair</cp:lastModifiedBy>
  <cp:revision>2</cp:revision>
  <dcterms:created xsi:type="dcterms:W3CDTF">2025-02-09T22:46:39Z</dcterms:created>
  <dcterms:modified xsi:type="dcterms:W3CDTF">2025-02-10T04:43:12Z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2025-02-09T00:00:00Z</vt:filetime>
  </property>
  <property fmtid="{D5CDD505-2E9C-101B-9397-08002B2CF9AE}" pid="5" name="Producer">
    <vt:lpwstr>3-Heights™ PDF Optimization Shell 6.3.1.5 (http://www.pdf-tools.com)</vt:lpwstr>
  </property>
</Properties>
</file>