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76" r:id="rId7"/>
    <p:sldId id="277" r:id="rId8"/>
    <p:sldId id="278" r:id="rId9"/>
    <p:sldId id="262" r:id="rId10"/>
    <p:sldId id="261" r:id="rId11"/>
  </p:sldIdLst>
  <p:sldSz cx="18288000" cy="10287000"/>
  <p:notesSz cx="6858000" cy="9144000"/>
  <p:embeddedFontLst>
    <p:embeddedFont>
      <p:font typeface="Arimo Bold" panose="020B0604020202020204" charset="0"/>
      <p:regular r:id="rId12"/>
    </p:embeddedFont>
    <p:embeddedFont>
      <p:font typeface="Calibri" panose="020F0502020204030204" pitchFamily="34" charset="0"/>
      <p:regular r:id="rId13"/>
      <p:bold r:id="rId14"/>
      <p:italic r:id="rId15"/>
      <p:boldItalic r:id="rId16"/>
    </p:embeddedFont>
    <p:embeddedFont>
      <p:font typeface="Helios" panose="020B0604020202020204" charset="0"/>
      <p:regular r:id="rId17"/>
    </p:embeddedFont>
    <p:embeddedFont>
      <p:font typeface="Klein Bold"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85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66927" y="-4280359"/>
            <a:ext cx="10812392" cy="10812392"/>
          </a:xfrm>
          <a:custGeom>
            <a:avLst/>
            <a:gdLst/>
            <a:ahLst/>
            <a:cxnLst/>
            <a:rect l="l" t="t" r="r" b="b"/>
            <a:pathLst>
              <a:path w="10812392" h="10812392">
                <a:moveTo>
                  <a:pt x="0" y="0"/>
                </a:moveTo>
                <a:lnTo>
                  <a:pt x="10812393" y="0"/>
                </a:lnTo>
                <a:lnTo>
                  <a:pt x="10812393" y="10812392"/>
                </a:lnTo>
                <a:lnTo>
                  <a:pt x="0" y="108123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407200" y="4432068"/>
            <a:ext cx="5764383" cy="5764383"/>
          </a:xfrm>
          <a:custGeom>
            <a:avLst/>
            <a:gdLst/>
            <a:ahLst/>
            <a:cxnLst/>
            <a:rect l="l" t="t" r="r" b="b"/>
            <a:pathLst>
              <a:path w="5764383" h="5764383">
                <a:moveTo>
                  <a:pt x="0" y="0"/>
                </a:moveTo>
                <a:lnTo>
                  <a:pt x="5764383" y="0"/>
                </a:lnTo>
                <a:lnTo>
                  <a:pt x="5764383" y="5764383"/>
                </a:lnTo>
                <a:lnTo>
                  <a:pt x="0" y="5764383"/>
                </a:lnTo>
                <a:lnTo>
                  <a:pt x="0" y="0"/>
                </a:lnTo>
                <a:close/>
              </a:path>
            </a:pathLst>
          </a:custGeom>
          <a:blipFill>
            <a:blip r:embed="rId2">
              <a:alphaModFix amt="30000"/>
              <a:extLst>
                <a:ext uri="{96DAC541-7B7A-43D3-8B79-37D633B846F1}">
                  <asvg:svgBlip xmlns:asvg="http://schemas.microsoft.com/office/drawing/2016/SVG/main" r:embed="rId3"/>
                </a:ext>
              </a:extLst>
            </a:blip>
            <a:stretch>
              <a:fillRect/>
            </a:stretch>
          </a:blipFill>
        </p:spPr>
      </p:sp>
      <p:sp>
        <p:nvSpPr>
          <p:cNvPr id="4" name="Freeform 4"/>
          <p:cNvSpPr/>
          <p:nvPr/>
        </p:nvSpPr>
        <p:spPr>
          <a:xfrm>
            <a:off x="57078" y="7902203"/>
            <a:ext cx="5764383" cy="5764383"/>
          </a:xfrm>
          <a:custGeom>
            <a:avLst/>
            <a:gdLst/>
            <a:ahLst/>
            <a:cxnLst/>
            <a:rect l="l" t="t" r="r" b="b"/>
            <a:pathLst>
              <a:path w="5764383" h="5764383">
                <a:moveTo>
                  <a:pt x="0" y="0"/>
                </a:moveTo>
                <a:lnTo>
                  <a:pt x="5764383" y="0"/>
                </a:lnTo>
                <a:lnTo>
                  <a:pt x="5764383" y="5764382"/>
                </a:lnTo>
                <a:lnTo>
                  <a:pt x="0" y="5764382"/>
                </a:lnTo>
                <a:lnTo>
                  <a:pt x="0" y="0"/>
                </a:lnTo>
                <a:close/>
              </a:path>
            </a:pathLst>
          </a:custGeom>
          <a:blipFill>
            <a:blip r:embed="rId2">
              <a:alphaModFix amt="80000"/>
              <a:extLst>
                <a:ext uri="{96DAC541-7B7A-43D3-8B79-37D633B846F1}">
                  <asvg:svgBlip xmlns:asvg="http://schemas.microsoft.com/office/drawing/2016/SVG/main" r:embed="rId3"/>
                </a:ext>
              </a:extLst>
            </a:blip>
            <a:stretch>
              <a:fillRect/>
            </a:stretch>
          </a:blipFill>
        </p:spPr>
      </p:sp>
      <p:sp>
        <p:nvSpPr>
          <p:cNvPr id="5" name="Freeform 5"/>
          <p:cNvSpPr/>
          <p:nvPr/>
        </p:nvSpPr>
        <p:spPr>
          <a:xfrm>
            <a:off x="1564904" y="446198"/>
            <a:ext cx="2748730" cy="3298476"/>
          </a:xfrm>
          <a:custGeom>
            <a:avLst/>
            <a:gdLst/>
            <a:ahLst/>
            <a:cxnLst/>
            <a:rect l="l" t="t" r="r" b="b"/>
            <a:pathLst>
              <a:path w="2748730" h="3298476">
                <a:moveTo>
                  <a:pt x="0" y="0"/>
                </a:moveTo>
                <a:lnTo>
                  <a:pt x="2748731" y="0"/>
                </a:lnTo>
                <a:lnTo>
                  <a:pt x="2748731" y="3298476"/>
                </a:lnTo>
                <a:lnTo>
                  <a:pt x="0" y="3298476"/>
                </a:lnTo>
                <a:lnTo>
                  <a:pt x="0" y="0"/>
                </a:lnTo>
                <a:close/>
              </a:path>
            </a:pathLst>
          </a:custGeom>
          <a:blipFill>
            <a:blip r:embed="rId4"/>
            <a:stretch>
              <a:fillRect/>
            </a:stretch>
          </a:blipFill>
        </p:spPr>
      </p:sp>
      <p:sp>
        <p:nvSpPr>
          <p:cNvPr id="6" name="TextBox 6"/>
          <p:cNvSpPr txBox="1"/>
          <p:nvPr/>
        </p:nvSpPr>
        <p:spPr>
          <a:xfrm>
            <a:off x="420031" y="3967141"/>
            <a:ext cx="5038477" cy="464927"/>
          </a:xfrm>
          <a:prstGeom prst="rect">
            <a:avLst/>
          </a:prstGeom>
        </p:spPr>
        <p:txBody>
          <a:bodyPr lIns="0" tIns="0" rIns="0" bIns="0" rtlCol="0" anchor="t">
            <a:spAutoFit/>
          </a:bodyPr>
          <a:lstStyle/>
          <a:p>
            <a:pPr algn="l">
              <a:lnSpc>
                <a:spcPts val="3774"/>
              </a:lnSpc>
              <a:spcBef>
                <a:spcPct val="0"/>
              </a:spcBef>
            </a:pPr>
            <a:r>
              <a:rPr lang="en-US" sz="2695">
                <a:solidFill>
                  <a:srgbClr val="F4F4F4"/>
                </a:solidFill>
                <a:latin typeface="Helios"/>
                <a:ea typeface="Helios"/>
                <a:cs typeface="Helios"/>
                <a:sym typeface="Helios"/>
              </a:rPr>
              <a:t>STIKES WIDYAGAMA HUSADA</a:t>
            </a:r>
          </a:p>
        </p:txBody>
      </p:sp>
      <p:grpSp>
        <p:nvGrpSpPr>
          <p:cNvPr id="7" name="Group 7"/>
          <p:cNvGrpSpPr/>
          <p:nvPr/>
        </p:nvGrpSpPr>
        <p:grpSpPr>
          <a:xfrm>
            <a:off x="6897786" y="3441776"/>
            <a:ext cx="10361514" cy="6180514"/>
            <a:chOff x="0" y="0"/>
            <a:chExt cx="13815352" cy="8240685"/>
          </a:xfrm>
        </p:grpSpPr>
        <p:sp>
          <p:nvSpPr>
            <p:cNvPr id="8" name="TextBox 8"/>
            <p:cNvSpPr txBox="1"/>
            <p:nvPr/>
          </p:nvSpPr>
          <p:spPr>
            <a:xfrm>
              <a:off x="0" y="0"/>
              <a:ext cx="13815352" cy="7277100"/>
            </a:xfrm>
            <a:prstGeom prst="rect">
              <a:avLst/>
            </a:prstGeom>
          </p:spPr>
          <p:txBody>
            <a:bodyPr lIns="0" tIns="0" rIns="0" bIns="0" rtlCol="0" anchor="t">
              <a:spAutoFit/>
            </a:bodyPr>
            <a:lstStyle/>
            <a:p>
              <a:pPr algn="l">
                <a:lnSpc>
                  <a:spcPts val="14399"/>
                </a:lnSpc>
              </a:pPr>
              <a:r>
                <a:rPr lang="en-US" sz="11999" b="1">
                  <a:solidFill>
                    <a:srgbClr val="2A2E3A"/>
                  </a:solidFill>
                  <a:latin typeface="Klein Bold"/>
                  <a:ea typeface="Klein Bold"/>
                  <a:cs typeface="Klein Bold"/>
                  <a:sym typeface="Klein Bold"/>
                </a:rPr>
                <a:t>FAKTOR PENGARUH KOMUNIKASI</a:t>
              </a:r>
            </a:p>
          </p:txBody>
        </p:sp>
        <p:sp>
          <p:nvSpPr>
            <p:cNvPr id="9" name="TextBox 9"/>
            <p:cNvSpPr txBox="1"/>
            <p:nvPr/>
          </p:nvSpPr>
          <p:spPr>
            <a:xfrm>
              <a:off x="0" y="7533083"/>
              <a:ext cx="13404960" cy="707602"/>
            </a:xfrm>
            <a:prstGeom prst="rect">
              <a:avLst/>
            </a:prstGeom>
          </p:spPr>
          <p:txBody>
            <a:bodyPr lIns="0" tIns="0" rIns="0" bIns="0" rtlCol="0" anchor="t">
              <a:spAutoFit/>
            </a:bodyPr>
            <a:lstStyle/>
            <a:p>
              <a:pPr algn="l">
                <a:lnSpc>
                  <a:spcPts val="4479"/>
                </a:lnSpc>
              </a:pPr>
              <a:r>
                <a:rPr lang="en-US" sz="3199">
                  <a:solidFill>
                    <a:srgbClr val="2A2E3A"/>
                  </a:solidFill>
                  <a:latin typeface="Helios"/>
                  <a:ea typeface="Helios"/>
                  <a:cs typeface="Helios"/>
                  <a:sym typeface="Helios"/>
                </a:rPr>
                <a:t>Rosly Zunaedi, S.Kep., Ns., M.Kep.</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418272" y="215303"/>
            <a:ext cx="9856393" cy="9856393"/>
            <a:chOff x="0" y="0"/>
            <a:chExt cx="13141858" cy="13141858"/>
          </a:xfrm>
        </p:grpSpPr>
        <p:sp>
          <p:nvSpPr>
            <p:cNvPr id="3" name="Freeform 3"/>
            <p:cNvSpPr/>
            <p:nvPr/>
          </p:nvSpPr>
          <p:spPr>
            <a:xfrm rot="-1200957">
              <a:off x="1444916" y="1444916"/>
              <a:ext cx="10252025" cy="10252025"/>
            </a:xfrm>
            <a:custGeom>
              <a:avLst/>
              <a:gdLst/>
              <a:ahLst/>
              <a:cxnLst/>
              <a:rect l="l" t="t" r="r" b="b"/>
              <a:pathLst>
                <a:path w="10252025" h="10252025">
                  <a:moveTo>
                    <a:pt x="0" y="0"/>
                  </a:moveTo>
                  <a:lnTo>
                    <a:pt x="10252025" y="0"/>
                  </a:lnTo>
                  <a:lnTo>
                    <a:pt x="10252025" y="10252025"/>
                  </a:lnTo>
                  <a:lnTo>
                    <a:pt x="0" y="10252025"/>
                  </a:lnTo>
                  <a:lnTo>
                    <a:pt x="0" y="0"/>
                  </a:lnTo>
                  <a:close/>
                </a:path>
              </a:pathLst>
            </a:custGeom>
            <a:blipFill>
              <a:blip r:embed="rId2">
                <a:alphaModFix amt="31000"/>
                <a:extLst>
                  <a:ext uri="{96DAC541-7B7A-43D3-8B79-37D633B846F1}">
                    <asvg:svgBlip xmlns:asvg="http://schemas.microsoft.com/office/drawing/2016/SVG/main" r:embed="rId3"/>
                  </a:ext>
                </a:extLst>
              </a:blip>
              <a:stretch>
                <a:fillRect/>
              </a:stretch>
            </a:blipFill>
          </p:spPr>
        </p:sp>
        <p:sp>
          <p:nvSpPr>
            <p:cNvPr id="4" name="Freeform 4"/>
            <p:cNvSpPr/>
            <p:nvPr/>
          </p:nvSpPr>
          <p:spPr>
            <a:xfrm>
              <a:off x="1311122" y="1311122"/>
              <a:ext cx="10252025" cy="10252025"/>
            </a:xfrm>
            <a:custGeom>
              <a:avLst/>
              <a:gdLst/>
              <a:ahLst/>
              <a:cxnLst/>
              <a:rect l="l" t="t" r="r" b="b"/>
              <a:pathLst>
                <a:path w="10252025" h="10252025">
                  <a:moveTo>
                    <a:pt x="0" y="0"/>
                  </a:moveTo>
                  <a:lnTo>
                    <a:pt x="10252025" y="0"/>
                  </a:lnTo>
                  <a:lnTo>
                    <a:pt x="10252025" y="10252025"/>
                  </a:lnTo>
                  <a:lnTo>
                    <a:pt x="0" y="102520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pic>
        <p:nvPicPr>
          <p:cNvPr id="10" name="Picture 9">
            <a:extLst>
              <a:ext uri="{FF2B5EF4-FFF2-40B4-BE49-F238E27FC236}">
                <a16:creationId xmlns:a16="http://schemas.microsoft.com/office/drawing/2014/main" id="{19860ECE-F17C-463F-B49F-5D58A8A6A8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6388" y="3376278"/>
            <a:ext cx="7620000" cy="3333750"/>
          </a:xfrm>
          <a:prstGeom prst="rect">
            <a:avLst/>
          </a:prstGeom>
        </p:spPr>
      </p:pic>
      <p:pic>
        <p:nvPicPr>
          <p:cNvPr id="12" name="Picture 11">
            <a:extLst>
              <a:ext uri="{FF2B5EF4-FFF2-40B4-BE49-F238E27FC236}">
                <a16:creationId xmlns:a16="http://schemas.microsoft.com/office/drawing/2014/main" id="{D0E735C2-5355-4CD0-A850-C8989E42FA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1855" y="2876215"/>
            <a:ext cx="5229225" cy="43338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EFD"/>
        </a:solidFill>
        <a:effectLst/>
      </p:bgPr>
    </p:bg>
    <p:spTree>
      <p:nvGrpSpPr>
        <p:cNvPr id="1" name=""/>
        <p:cNvGrpSpPr/>
        <p:nvPr/>
      </p:nvGrpSpPr>
      <p:grpSpPr>
        <a:xfrm>
          <a:off x="0" y="0"/>
          <a:ext cx="0" cy="0"/>
          <a:chOff x="0" y="0"/>
          <a:chExt cx="0" cy="0"/>
        </a:xfrm>
      </p:grpSpPr>
      <p:sp>
        <p:nvSpPr>
          <p:cNvPr id="3" name="Freeform 3"/>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014528" y="2316739"/>
            <a:ext cx="8177938" cy="4732103"/>
          </a:xfrm>
          <a:custGeom>
            <a:avLst/>
            <a:gdLst/>
            <a:ahLst/>
            <a:cxnLst/>
            <a:rect l="l" t="t" r="r" b="b"/>
            <a:pathLst>
              <a:path w="10540641" h="6099264">
                <a:moveTo>
                  <a:pt x="0" y="0"/>
                </a:moveTo>
                <a:lnTo>
                  <a:pt x="10540640" y="0"/>
                </a:lnTo>
                <a:lnTo>
                  <a:pt x="10540640" y="6099264"/>
                </a:lnTo>
                <a:lnTo>
                  <a:pt x="0" y="6099264"/>
                </a:lnTo>
                <a:lnTo>
                  <a:pt x="0" y="0"/>
                </a:lnTo>
                <a:close/>
              </a:path>
            </a:pathLst>
          </a:custGeom>
          <a:blipFill>
            <a:blip r:embed="rId4"/>
            <a:stretch>
              <a:fillRect t="-7719" b="-7031"/>
            </a:stretch>
          </a:blipFill>
        </p:spPr>
      </p:sp>
      <p:sp>
        <p:nvSpPr>
          <p:cNvPr id="5" name="TextBox 5"/>
          <p:cNvSpPr txBox="1"/>
          <p:nvPr/>
        </p:nvSpPr>
        <p:spPr>
          <a:xfrm>
            <a:off x="1776859" y="819150"/>
            <a:ext cx="14734282" cy="1497589"/>
          </a:xfrm>
          <a:prstGeom prst="rect">
            <a:avLst/>
          </a:prstGeom>
        </p:spPr>
        <p:txBody>
          <a:bodyPr lIns="0" tIns="0" rIns="0" bIns="0" rtlCol="0" anchor="t">
            <a:spAutoFit/>
          </a:bodyPr>
          <a:lstStyle/>
          <a:p>
            <a:pPr algn="ctr">
              <a:lnSpc>
                <a:spcPts val="12880"/>
              </a:lnSpc>
            </a:pPr>
            <a:r>
              <a:rPr lang="en-US" sz="8800" b="1" dirty="0">
                <a:solidFill>
                  <a:srgbClr val="153969"/>
                </a:solidFill>
                <a:latin typeface="Arimo Bold"/>
                <a:ea typeface="Arimo Bold"/>
                <a:cs typeface="Arimo Bold"/>
                <a:sym typeface="Arimo Bold"/>
              </a:rPr>
              <a:t>KOMPONEN KOMUNIKASI</a:t>
            </a:r>
          </a:p>
        </p:txBody>
      </p:sp>
      <p:sp>
        <p:nvSpPr>
          <p:cNvPr id="8" name="Rectangle 1">
            <a:extLst>
              <a:ext uri="{FF2B5EF4-FFF2-40B4-BE49-F238E27FC236}">
                <a16:creationId xmlns:a16="http://schemas.microsoft.com/office/drawing/2014/main" id="{5EF04986-E6BE-451D-9436-9723D1E3791B}"/>
              </a:ext>
            </a:extLst>
          </p:cNvPr>
          <p:cNvSpPr>
            <a:spLocks noGrp="1" noChangeArrowheads="1"/>
          </p:cNvSpPr>
          <p:nvPr>
            <p:ph idx="1"/>
          </p:nvPr>
        </p:nvSpPr>
        <p:spPr bwMode="auto">
          <a:xfrm>
            <a:off x="10972800" y="2660665"/>
            <a:ext cx="6096001" cy="6807185"/>
          </a:xfrm>
          <a:prstGeom prst="rect">
            <a:avLst/>
          </a:prstGeom>
          <a:noFill/>
          <a:ln>
            <a:noFill/>
          </a:ln>
          <a:effectLst/>
        </p:spPr>
        <p:txBody>
          <a:bodyPr vert="horz" wrap="square" lIns="0" tIns="133308" rIns="0" bIns="268203" numCol="1" anchor="ctr" anchorCtr="0" compatLnSpc="1">
            <a:prstTxWarp prst="textNoShape">
              <a:avLst/>
            </a:prstTxWarp>
            <a:spAutoFit/>
          </a:bodyPr>
          <a:lstStyle/>
          <a:p>
            <a:pPr eaLnBrk="0" fontAlgn="base" hangingPunct="0">
              <a:spcBef>
                <a:spcPct val="0"/>
              </a:spcBef>
              <a:spcAft>
                <a:spcPct val="0"/>
              </a:spcAft>
            </a:pPr>
            <a:r>
              <a:rPr kumimoji="0" lang="en-US" altLang="en-US" b="1" i="0" u="none" strike="noStrike" cap="none" normalizeH="0" baseline="0" dirty="0" err="1">
                <a:ln>
                  <a:noFill/>
                </a:ln>
                <a:solidFill>
                  <a:srgbClr val="001D35"/>
                </a:solidFill>
                <a:effectLst/>
                <a:latin typeface="Google Sans"/>
              </a:rPr>
              <a:t>Penerima</a:t>
            </a:r>
            <a:r>
              <a:rPr kumimoji="0" lang="en-US" altLang="en-US" b="1" i="0" u="none" strike="noStrike" cap="none" normalizeH="0" baseline="0" dirty="0">
                <a:ln>
                  <a:noFill/>
                </a:ln>
                <a:solidFill>
                  <a:srgbClr val="001D35"/>
                </a:solidFill>
                <a:effectLst/>
                <a:latin typeface="Google Sans"/>
              </a:rPr>
              <a:t> (Receiver):</a:t>
            </a:r>
            <a:r>
              <a:rPr kumimoji="0" lang="en-US" altLang="en-US" b="0" i="0" u="none" strike="noStrike" cap="none" normalizeH="0" baseline="0" dirty="0">
                <a:ln>
                  <a:noFill/>
                </a:ln>
                <a:solidFill>
                  <a:srgbClr val="001D35"/>
                </a:solidFill>
                <a:effectLst/>
                <a:latin typeface="Google Sans"/>
              </a:rPr>
              <a:t> </a:t>
            </a:r>
            <a:r>
              <a:rPr kumimoji="0" lang="en-US" altLang="en-US" b="0" i="0" u="none" strike="noStrike" cap="none" normalizeH="0" baseline="0" dirty="0" err="1">
                <a:ln>
                  <a:noFill/>
                </a:ln>
                <a:solidFill>
                  <a:srgbClr val="001D35"/>
                </a:solidFill>
                <a:effectLst/>
                <a:latin typeface="Google Sans"/>
              </a:rPr>
              <a:t>Individu</a:t>
            </a:r>
            <a:r>
              <a:rPr kumimoji="0" lang="en-US" altLang="en-US" b="0" i="0" u="none" strike="noStrike" cap="none" normalizeH="0" baseline="0" dirty="0">
                <a:ln>
                  <a:noFill/>
                </a:ln>
                <a:solidFill>
                  <a:srgbClr val="001D35"/>
                </a:solidFill>
                <a:effectLst/>
                <a:latin typeface="Google Sans"/>
              </a:rPr>
              <a:t> </a:t>
            </a:r>
            <a:r>
              <a:rPr kumimoji="0" lang="en-US" altLang="en-US" b="0" i="0" u="none" strike="noStrike" cap="none" normalizeH="0" baseline="0" dirty="0" err="1">
                <a:ln>
                  <a:noFill/>
                </a:ln>
                <a:solidFill>
                  <a:srgbClr val="001D35"/>
                </a:solidFill>
                <a:effectLst/>
                <a:latin typeface="Google Sans"/>
              </a:rPr>
              <a:t>atau</a:t>
            </a:r>
            <a:r>
              <a:rPr kumimoji="0" lang="en-US" altLang="en-US" b="0" i="0" u="none" strike="noStrike" cap="none" normalizeH="0" baseline="0" dirty="0">
                <a:ln>
                  <a:noFill/>
                </a:ln>
                <a:solidFill>
                  <a:srgbClr val="001D35"/>
                </a:solidFill>
                <a:effectLst/>
                <a:latin typeface="Google Sans"/>
              </a:rPr>
              <a:t> </a:t>
            </a:r>
            <a:r>
              <a:rPr kumimoji="0" lang="en-US" altLang="en-US" b="0" i="0" u="none" strike="noStrike" cap="none" normalizeH="0" baseline="0" dirty="0" err="1">
                <a:ln>
                  <a:noFill/>
                </a:ln>
                <a:solidFill>
                  <a:srgbClr val="001D35"/>
                </a:solidFill>
                <a:effectLst/>
                <a:latin typeface="Google Sans"/>
              </a:rPr>
              <a:t>entitas</a:t>
            </a:r>
            <a:r>
              <a:rPr kumimoji="0" lang="en-US" altLang="en-US" b="0" i="0" u="none" strike="noStrike" cap="none" normalizeH="0" baseline="0" dirty="0">
                <a:ln>
                  <a:noFill/>
                </a:ln>
                <a:solidFill>
                  <a:srgbClr val="001D35"/>
                </a:solidFill>
                <a:effectLst/>
                <a:latin typeface="Google Sans"/>
              </a:rPr>
              <a:t> yang </a:t>
            </a:r>
            <a:r>
              <a:rPr kumimoji="0" lang="en-US" altLang="en-US" b="0" i="0" u="none" strike="noStrike" cap="none" normalizeH="0" baseline="0" dirty="0" err="1">
                <a:ln>
                  <a:noFill/>
                </a:ln>
                <a:solidFill>
                  <a:srgbClr val="001D35"/>
                </a:solidFill>
                <a:effectLst/>
                <a:latin typeface="Google Sans"/>
              </a:rPr>
              <a:t>menerima</a:t>
            </a:r>
            <a:r>
              <a:rPr kumimoji="0" lang="en-US" altLang="en-US" b="0" i="0" u="none" strike="noStrike" cap="none" normalizeH="0" baseline="0" dirty="0">
                <a:ln>
                  <a:noFill/>
                </a:ln>
                <a:solidFill>
                  <a:srgbClr val="001D35"/>
                </a:solidFill>
                <a:effectLst/>
                <a:latin typeface="Google Sans"/>
              </a:rPr>
              <a:t> </a:t>
            </a:r>
            <a:r>
              <a:rPr kumimoji="0" lang="en-US" altLang="en-US" b="0" i="0" u="none" strike="noStrike" cap="none" normalizeH="0" baseline="0" dirty="0" err="1">
                <a:ln>
                  <a:noFill/>
                </a:ln>
                <a:solidFill>
                  <a:srgbClr val="001D35"/>
                </a:solidFill>
                <a:effectLst/>
                <a:latin typeface="Google Sans"/>
              </a:rPr>
              <a:t>pesan</a:t>
            </a:r>
            <a:r>
              <a:rPr kumimoji="0" lang="en-US" altLang="en-US" b="0" i="0" u="none" strike="noStrike" cap="none" normalizeH="0" baseline="0" dirty="0">
                <a:ln>
                  <a:noFill/>
                </a:ln>
                <a:solidFill>
                  <a:srgbClr val="001D35"/>
                </a:solidFill>
                <a:effectLst/>
                <a:latin typeface="Google Sans"/>
              </a:rPr>
              <a:t>.</a:t>
            </a:r>
          </a:p>
          <a:p>
            <a:pPr eaLnBrk="0" fontAlgn="base" hangingPunct="0">
              <a:spcBef>
                <a:spcPct val="0"/>
              </a:spcBef>
              <a:spcAft>
                <a:spcPct val="0"/>
              </a:spcAft>
            </a:pPr>
            <a:r>
              <a:rPr kumimoji="0" lang="en-US" altLang="en-US" b="1" i="0" u="none" strike="noStrike" cap="none" normalizeH="0" baseline="0" dirty="0" err="1">
                <a:ln>
                  <a:noFill/>
                </a:ln>
                <a:solidFill>
                  <a:srgbClr val="001D35"/>
                </a:solidFill>
                <a:effectLst/>
                <a:latin typeface="Google Sans"/>
              </a:rPr>
              <a:t>Umpan</a:t>
            </a:r>
            <a:r>
              <a:rPr kumimoji="0" lang="en-US" altLang="en-US" b="1" i="0" u="none" strike="noStrike" cap="none" normalizeH="0" baseline="0" dirty="0">
                <a:ln>
                  <a:noFill/>
                </a:ln>
                <a:solidFill>
                  <a:srgbClr val="001D35"/>
                </a:solidFill>
                <a:effectLst/>
                <a:latin typeface="Google Sans"/>
              </a:rPr>
              <a:t> </a:t>
            </a:r>
            <a:r>
              <a:rPr kumimoji="0" lang="en-US" altLang="en-US" b="1" i="0" u="none" strike="noStrike" cap="none" normalizeH="0" baseline="0" dirty="0" err="1">
                <a:ln>
                  <a:noFill/>
                </a:ln>
                <a:solidFill>
                  <a:srgbClr val="001D35"/>
                </a:solidFill>
                <a:effectLst/>
                <a:latin typeface="Google Sans"/>
              </a:rPr>
              <a:t>Balik</a:t>
            </a:r>
            <a:r>
              <a:rPr kumimoji="0" lang="en-US" altLang="en-US" b="1" i="0" u="none" strike="noStrike" cap="none" normalizeH="0" baseline="0" dirty="0">
                <a:ln>
                  <a:noFill/>
                </a:ln>
                <a:solidFill>
                  <a:srgbClr val="001D35"/>
                </a:solidFill>
                <a:effectLst/>
                <a:latin typeface="Google Sans"/>
              </a:rPr>
              <a:t> (Feedback):</a:t>
            </a:r>
            <a:r>
              <a:rPr kumimoji="0" lang="en-US" altLang="en-US" b="0" i="0" u="none" strike="noStrike" cap="none" normalizeH="0" baseline="0" dirty="0">
                <a:ln>
                  <a:noFill/>
                </a:ln>
                <a:solidFill>
                  <a:srgbClr val="001D35"/>
                </a:solidFill>
                <a:effectLst/>
                <a:latin typeface="Google Sans"/>
              </a:rPr>
              <a:t> </a:t>
            </a:r>
            <a:r>
              <a:rPr kumimoji="0" lang="en-US" altLang="en-US" b="0" i="0" u="none" strike="noStrike" cap="none" normalizeH="0" baseline="0" dirty="0" err="1">
                <a:ln>
                  <a:noFill/>
                </a:ln>
                <a:solidFill>
                  <a:srgbClr val="001D35"/>
                </a:solidFill>
                <a:effectLst/>
                <a:latin typeface="Google Sans"/>
              </a:rPr>
              <a:t>Respons</a:t>
            </a:r>
            <a:r>
              <a:rPr kumimoji="0" lang="en-US" altLang="en-US" b="0" i="0" u="none" strike="noStrike" cap="none" normalizeH="0" baseline="0" dirty="0">
                <a:ln>
                  <a:noFill/>
                </a:ln>
                <a:solidFill>
                  <a:srgbClr val="001D35"/>
                </a:solidFill>
                <a:effectLst/>
                <a:latin typeface="Google Sans"/>
              </a:rPr>
              <a:t> </a:t>
            </a:r>
            <a:r>
              <a:rPr kumimoji="0" lang="en-US" altLang="en-US" b="0" i="0" u="none" strike="noStrike" cap="none" normalizeH="0" baseline="0" dirty="0" err="1">
                <a:ln>
                  <a:noFill/>
                </a:ln>
                <a:solidFill>
                  <a:srgbClr val="001D35"/>
                </a:solidFill>
                <a:effectLst/>
                <a:latin typeface="Google Sans"/>
              </a:rPr>
              <a:t>dari</a:t>
            </a:r>
            <a:r>
              <a:rPr kumimoji="0" lang="en-US" altLang="en-US" b="0" i="0" u="none" strike="noStrike" cap="none" normalizeH="0" baseline="0" dirty="0">
                <a:ln>
                  <a:noFill/>
                </a:ln>
                <a:solidFill>
                  <a:srgbClr val="001D35"/>
                </a:solidFill>
                <a:effectLst/>
                <a:latin typeface="Google Sans"/>
              </a:rPr>
              <a:t> </a:t>
            </a:r>
            <a:r>
              <a:rPr kumimoji="0" lang="en-US" altLang="en-US" b="0" i="0" u="none" strike="noStrike" cap="none" normalizeH="0" baseline="0" dirty="0" err="1">
                <a:ln>
                  <a:noFill/>
                </a:ln>
                <a:solidFill>
                  <a:srgbClr val="001D35"/>
                </a:solidFill>
                <a:effectLst/>
                <a:latin typeface="Google Sans"/>
              </a:rPr>
              <a:t>penerima</a:t>
            </a:r>
            <a:r>
              <a:rPr kumimoji="0" lang="en-US" altLang="en-US" b="0" i="0" u="none" strike="noStrike" cap="none" normalizeH="0" baseline="0" dirty="0">
                <a:ln>
                  <a:noFill/>
                </a:ln>
                <a:solidFill>
                  <a:srgbClr val="001D35"/>
                </a:solidFill>
                <a:effectLst/>
                <a:latin typeface="Google Sans"/>
              </a:rPr>
              <a:t> </a:t>
            </a:r>
            <a:r>
              <a:rPr kumimoji="0" lang="en-US" altLang="en-US" b="0" i="0" u="none" strike="noStrike" cap="none" normalizeH="0" baseline="0" dirty="0" err="1">
                <a:ln>
                  <a:noFill/>
                </a:ln>
                <a:solidFill>
                  <a:srgbClr val="001D35"/>
                </a:solidFill>
                <a:effectLst/>
                <a:latin typeface="Google Sans"/>
              </a:rPr>
              <a:t>terhadap</a:t>
            </a:r>
            <a:r>
              <a:rPr kumimoji="0" lang="en-US" altLang="en-US" b="0" i="0" u="none" strike="noStrike" cap="none" normalizeH="0" baseline="0" dirty="0">
                <a:ln>
                  <a:noFill/>
                </a:ln>
                <a:solidFill>
                  <a:srgbClr val="001D35"/>
                </a:solidFill>
                <a:effectLst/>
                <a:latin typeface="Google Sans"/>
              </a:rPr>
              <a:t> </a:t>
            </a:r>
            <a:r>
              <a:rPr kumimoji="0" lang="en-US" altLang="en-US" b="0" i="0" u="none" strike="noStrike" cap="none" normalizeH="0" baseline="0" dirty="0" err="1">
                <a:ln>
                  <a:noFill/>
                </a:ln>
                <a:solidFill>
                  <a:srgbClr val="001D35"/>
                </a:solidFill>
                <a:effectLst/>
                <a:latin typeface="Google Sans"/>
              </a:rPr>
              <a:t>pesan</a:t>
            </a:r>
            <a:r>
              <a:rPr kumimoji="0" lang="en-US" altLang="en-US" b="0" i="0" u="none" strike="noStrike" cap="none" normalizeH="0" baseline="0" dirty="0">
                <a:ln>
                  <a:noFill/>
                </a:ln>
                <a:solidFill>
                  <a:srgbClr val="001D35"/>
                </a:solidFill>
                <a:effectLst/>
                <a:latin typeface="Google Sans"/>
              </a:rPr>
              <a:t>.</a:t>
            </a:r>
          </a:p>
          <a:p>
            <a:pPr eaLnBrk="0" fontAlgn="base" hangingPunct="0">
              <a:spcBef>
                <a:spcPct val="0"/>
              </a:spcBef>
              <a:spcAft>
                <a:spcPct val="0"/>
              </a:spcAft>
            </a:pPr>
            <a:r>
              <a:rPr kumimoji="0" lang="en-US" altLang="en-US" b="1" i="0" u="none" strike="noStrike" cap="none" normalizeH="0" baseline="0" dirty="0" err="1">
                <a:ln>
                  <a:noFill/>
                </a:ln>
                <a:solidFill>
                  <a:srgbClr val="001D35"/>
                </a:solidFill>
                <a:effectLst/>
                <a:latin typeface="Google Sans"/>
              </a:rPr>
              <a:t>Konteks</a:t>
            </a:r>
            <a:r>
              <a:rPr kumimoji="0" lang="en-US" altLang="en-US" b="1" i="0" u="none" strike="noStrike" cap="none" normalizeH="0" baseline="0" dirty="0">
                <a:ln>
                  <a:noFill/>
                </a:ln>
                <a:solidFill>
                  <a:srgbClr val="001D35"/>
                </a:solidFill>
                <a:effectLst/>
                <a:latin typeface="Google Sans"/>
              </a:rPr>
              <a:t>:</a:t>
            </a:r>
            <a:r>
              <a:rPr kumimoji="0" lang="en-US" altLang="en-US" b="0" i="0" u="none" strike="noStrike" cap="none" normalizeH="0" baseline="0" dirty="0">
                <a:ln>
                  <a:noFill/>
                </a:ln>
                <a:solidFill>
                  <a:srgbClr val="001D35"/>
                </a:solidFill>
                <a:effectLst/>
                <a:latin typeface="Google Sans"/>
              </a:rPr>
              <a:t> </a:t>
            </a:r>
            <a:r>
              <a:rPr kumimoji="0" lang="en-US" altLang="en-US" b="0" i="0" u="none" strike="noStrike" cap="none" normalizeH="0" baseline="0" dirty="0" err="1">
                <a:ln>
                  <a:noFill/>
                </a:ln>
                <a:solidFill>
                  <a:srgbClr val="001D35"/>
                </a:solidFill>
                <a:effectLst/>
                <a:latin typeface="Google Sans"/>
              </a:rPr>
              <a:t>Situasi</a:t>
            </a:r>
            <a:r>
              <a:rPr kumimoji="0" lang="en-US" altLang="en-US" b="0" i="0" u="none" strike="noStrike" cap="none" normalizeH="0" baseline="0" dirty="0">
                <a:ln>
                  <a:noFill/>
                </a:ln>
                <a:solidFill>
                  <a:srgbClr val="001D35"/>
                </a:solidFill>
                <a:effectLst/>
                <a:latin typeface="Google Sans"/>
              </a:rPr>
              <a:t> </a:t>
            </a:r>
            <a:r>
              <a:rPr kumimoji="0" lang="en-US" altLang="en-US" b="0" i="0" u="none" strike="noStrike" cap="none" normalizeH="0" baseline="0" dirty="0" err="1">
                <a:ln>
                  <a:noFill/>
                </a:ln>
                <a:solidFill>
                  <a:srgbClr val="001D35"/>
                </a:solidFill>
                <a:effectLst/>
                <a:latin typeface="Google Sans"/>
              </a:rPr>
              <a:t>atau</a:t>
            </a:r>
            <a:r>
              <a:rPr kumimoji="0" lang="en-US" altLang="en-US" b="0" i="0" u="none" strike="noStrike" cap="none" normalizeH="0" baseline="0" dirty="0">
                <a:ln>
                  <a:noFill/>
                </a:ln>
                <a:solidFill>
                  <a:srgbClr val="001D35"/>
                </a:solidFill>
                <a:effectLst/>
                <a:latin typeface="Google Sans"/>
              </a:rPr>
              <a:t> </a:t>
            </a:r>
            <a:r>
              <a:rPr kumimoji="0" lang="en-US" altLang="en-US" b="0" i="0" u="none" strike="noStrike" cap="none" normalizeH="0" baseline="0" dirty="0" err="1">
                <a:ln>
                  <a:noFill/>
                </a:ln>
                <a:solidFill>
                  <a:srgbClr val="001D35"/>
                </a:solidFill>
                <a:effectLst/>
                <a:latin typeface="Google Sans"/>
              </a:rPr>
              <a:t>latar</a:t>
            </a:r>
            <a:r>
              <a:rPr kumimoji="0" lang="en-US" altLang="en-US" b="0" i="0" u="none" strike="noStrike" cap="none" normalizeH="0" baseline="0" dirty="0">
                <a:ln>
                  <a:noFill/>
                </a:ln>
                <a:solidFill>
                  <a:srgbClr val="001D35"/>
                </a:solidFill>
                <a:effectLst/>
                <a:latin typeface="Google Sans"/>
              </a:rPr>
              <a:t> </a:t>
            </a:r>
            <a:r>
              <a:rPr kumimoji="0" lang="en-US" altLang="en-US" b="0" i="0" u="none" strike="noStrike" cap="none" normalizeH="0" baseline="0" dirty="0" err="1">
                <a:ln>
                  <a:noFill/>
                </a:ln>
                <a:solidFill>
                  <a:srgbClr val="001D35"/>
                </a:solidFill>
                <a:effectLst/>
                <a:latin typeface="Google Sans"/>
              </a:rPr>
              <a:t>belakang</a:t>
            </a:r>
            <a:r>
              <a:rPr kumimoji="0" lang="en-US" altLang="en-US" b="0" i="0" u="none" strike="noStrike" cap="none" normalizeH="0" baseline="0" dirty="0">
                <a:ln>
                  <a:noFill/>
                </a:ln>
                <a:solidFill>
                  <a:srgbClr val="001D35"/>
                </a:solidFill>
                <a:effectLst/>
                <a:latin typeface="Google Sans"/>
              </a:rPr>
              <a:t> di mana </a:t>
            </a:r>
            <a:r>
              <a:rPr kumimoji="0" lang="en-US" altLang="en-US" b="0" i="0" u="none" strike="noStrike" cap="none" normalizeH="0" baseline="0" dirty="0" err="1">
                <a:ln>
                  <a:noFill/>
                </a:ln>
                <a:solidFill>
                  <a:srgbClr val="001D35"/>
                </a:solidFill>
                <a:effectLst/>
                <a:latin typeface="Google Sans"/>
              </a:rPr>
              <a:t>komunikasi</a:t>
            </a:r>
            <a:r>
              <a:rPr kumimoji="0" lang="en-US" altLang="en-US" b="0" i="0" u="none" strike="noStrike" cap="none" normalizeH="0" baseline="0" dirty="0">
                <a:ln>
                  <a:noFill/>
                </a:ln>
                <a:solidFill>
                  <a:srgbClr val="001D35"/>
                </a:solidFill>
                <a:effectLst/>
                <a:latin typeface="Google Sans"/>
              </a:rPr>
              <a:t> </a:t>
            </a:r>
            <a:r>
              <a:rPr kumimoji="0" lang="en-US" altLang="en-US" b="0" i="0" u="none" strike="noStrike" cap="none" normalizeH="0" baseline="0" dirty="0" err="1">
                <a:ln>
                  <a:noFill/>
                </a:ln>
                <a:solidFill>
                  <a:srgbClr val="001D35"/>
                </a:solidFill>
                <a:effectLst/>
                <a:latin typeface="Google Sans"/>
              </a:rPr>
              <a:t>terjadi</a:t>
            </a:r>
            <a:r>
              <a:rPr kumimoji="0" lang="en-US" altLang="en-US" b="0" i="0" u="none" strike="noStrike" cap="none" normalizeH="0" baseline="0" dirty="0">
                <a:ln>
                  <a:noFill/>
                </a:ln>
                <a:solidFill>
                  <a:srgbClr val="001D35"/>
                </a:solidFill>
                <a:effectLst/>
                <a:latin typeface="Google Sans"/>
              </a:rPr>
              <a:t>. </a:t>
            </a:r>
          </a:p>
          <a:p>
            <a:pPr eaLnBrk="0" fontAlgn="base" hangingPunct="0">
              <a:spcBef>
                <a:spcPct val="0"/>
              </a:spcBef>
              <a:spcAft>
                <a:spcPct val="0"/>
              </a:spcAft>
            </a:pPr>
            <a:r>
              <a:rPr kumimoji="0" lang="en-US" altLang="en-US" b="1" i="0" u="none" strike="noStrike" cap="none" normalizeH="0" baseline="0" dirty="0" err="1">
                <a:ln>
                  <a:noFill/>
                </a:ln>
                <a:solidFill>
                  <a:srgbClr val="001D35"/>
                </a:solidFill>
                <a:effectLst/>
                <a:latin typeface="Google Sans"/>
              </a:rPr>
              <a:t>Enkoding</a:t>
            </a:r>
            <a:r>
              <a:rPr lang="en-US" altLang="en-US" b="1" dirty="0">
                <a:solidFill>
                  <a:srgbClr val="001D35"/>
                </a:solidFill>
                <a:latin typeface="Google Sans"/>
              </a:rPr>
              <a:t>: </a:t>
            </a:r>
            <a:r>
              <a:rPr lang="en-US" altLang="en-US" dirty="0">
                <a:solidFill>
                  <a:srgbClr val="001D35"/>
                </a:solidFill>
                <a:latin typeface="Google Sans"/>
              </a:rPr>
              <a:t>Proses </a:t>
            </a:r>
            <a:r>
              <a:rPr lang="en-US" altLang="en-US" dirty="0" err="1">
                <a:solidFill>
                  <a:srgbClr val="001D35"/>
                </a:solidFill>
                <a:latin typeface="Google Sans"/>
              </a:rPr>
              <a:t>menyusun</a:t>
            </a:r>
            <a:r>
              <a:rPr lang="en-US" altLang="en-US" dirty="0">
                <a:solidFill>
                  <a:srgbClr val="001D35"/>
                </a:solidFill>
                <a:latin typeface="Google Sans"/>
              </a:rPr>
              <a:t> </a:t>
            </a:r>
            <a:r>
              <a:rPr lang="en-US" altLang="en-US" dirty="0" err="1">
                <a:solidFill>
                  <a:srgbClr val="001D35"/>
                </a:solidFill>
                <a:latin typeface="Google Sans"/>
              </a:rPr>
              <a:t>informasi</a:t>
            </a:r>
            <a:r>
              <a:rPr lang="en-US" altLang="en-US" dirty="0">
                <a:solidFill>
                  <a:srgbClr val="001D35"/>
                </a:solidFill>
                <a:latin typeface="Google Sans"/>
              </a:rPr>
              <a:t> yang </a:t>
            </a:r>
            <a:r>
              <a:rPr lang="en-US" altLang="en-US" dirty="0" err="1">
                <a:solidFill>
                  <a:srgbClr val="001D35"/>
                </a:solidFill>
                <a:latin typeface="Google Sans"/>
              </a:rPr>
              <a:t>akan</a:t>
            </a:r>
            <a:r>
              <a:rPr lang="en-US" altLang="en-US" dirty="0">
                <a:solidFill>
                  <a:srgbClr val="001D35"/>
                </a:solidFill>
                <a:latin typeface="Google Sans"/>
              </a:rPr>
              <a:t> </a:t>
            </a:r>
            <a:r>
              <a:rPr lang="en-US" altLang="en-US" dirty="0" err="1">
                <a:solidFill>
                  <a:srgbClr val="001D35"/>
                </a:solidFill>
                <a:latin typeface="Google Sans"/>
              </a:rPr>
              <a:t>disampaikan</a:t>
            </a:r>
            <a:endParaRPr lang="en-US" altLang="en-US" dirty="0">
              <a:solidFill>
                <a:srgbClr val="001D35"/>
              </a:solidFill>
              <a:latin typeface="Google Sans"/>
            </a:endParaRPr>
          </a:p>
          <a:p>
            <a:pPr eaLnBrk="0" fontAlgn="base" hangingPunct="0">
              <a:spcBef>
                <a:spcPct val="0"/>
              </a:spcBef>
              <a:spcAft>
                <a:spcPct val="0"/>
              </a:spcAft>
            </a:pPr>
            <a:r>
              <a:rPr kumimoji="0" lang="en-US" altLang="en-US" b="1" i="0" u="none" strike="noStrike" cap="none" normalizeH="0" baseline="0" dirty="0">
                <a:ln>
                  <a:noFill/>
                </a:ln>
                <a:solidFill>
                  <a:srgbClr val="001D35"/>
                </a:solidFill>
                <a:effectLst/>
                <a:latin typeface="Google Sans"/>
              </a:rPr>
              <a:t>Decoding:</a:t>
            </a:r>
            <a:r>
              <a:rPr kumimoji="0" lang="en-US" altLang="en-US" b="1" i="0" u="none" strike="noStrike" cap="none" normalizeH="0" dirty="0">
                <a:ln>
                  <a:noFill/>
                </a:ln>
                <a:solidFill>
                  <a:srgbClr val="001D35"/>
                </a:solidFill>
                <a:effectLst/>
                <a:latin typeface="Google Sans"/>
              </a:rPr>
              <a:t> </a:t>
            </a:r>
            <a:r>
              <a:rPr kumimoji="0" lang="en-US" altLang="en-US" i="0" u="none" strike="noStrike" cap="none" normalizeH="0" dirty="0">
                <a:ln>
                  <a:noFill/>
                </a:ln>
                <a:solidFill>
                  <a:srgbClr val="001D35"/>
                </a:solidFill>
                <a:effectLst/>
                <a:latin typeface="Google Sans"/>
              </a:rPr>
              <a:t>Proses </a:t>
            </a:r>
            <a:r>
              <a:rPr kumimoji="0" lang="en-US" altLang="en-US" i="0" u="none" strike="noStrike" cap="none" normalizeH="0" dirty="0" err="1">
                <a:ln>
                  <a:noFill/>
                </a:ln>
                <a:solidFill>
                  <a:srgbClr val="001D35"/>
                </a:solidFill>
                <a:effectLst/>
                <a:latin typeface="Google Sans"/>
              </a:rPr>
              <a:t>menafsirkan</a:t>
            </a:r>
            <a:r>
              <a:rPr kumimoji="0" lang="en-US" altLang="en-US" i="0" u="none" strike="noStrike" cap="none" normalizeH="0" dirty="0">
                <a:ln>
                  <a:noFill/>
                </a:ln>
                <a:solidFill>
                  <a:srgbClr val="001D35"/>
                </a:solidFill>
                <a:effectLst/>
                <a:latin typeface="Google Sans"/>
              </a:rPr>
              <a:t> </a:t>
            </a:r>
            <a:r>
              <a:rPr kumimoji="0" lang="en-US" altLang="en-US" i="0" u="none" strike="noStrike" cap="none" normalizeH="0" dirty="0" err="1">
                <a:ln>
                  <a:noFill/>
                </a:ln>
                <a:solidFill>
                  <a:srgbClr val="001D35"/>
                </a:solidFill>
                <a:effectLst/>
                <a:latin typeface="Google Sans"/>
              </a:rPr>
              <a:t>pesan</a:t>
            </a:r>
            <a:r>
              <a:rPr kumimoji="0" lang="en-US" altLang="en-US" i="0" u="none" strike="noStrike" cap="none" normalizeH="0" dirty="0">
                <a:ln>
                  <a:noFill/>
                </a:ln>
                <a:solidFill>
                  <a:srgbClr val="001D35"/>
                </a:solidFill>
                <a:effectLst/>
                <a:latin typeface="Google Sans"/>
              </a:rPr>
              <a:t> yang </a:t>
            </a:r>
            <a:r>
              <a:rPr kumimoji="0" lang="en-US" altLang="en-US" i="0" u="none" strike="noStrike" cap="none" normalizeH="0" dirty="0" err="1">
                <a:ln>
                  <a:noFill/>
                </a:ln>
                <a:solidFill>
                  <a:srgbClr val="001D35"/>
                </a:solidFill>
                <a:effectLst/>
                <a:latin typeface="Google Sans"/>
              </a:rPr>
              <a:t>dikirimkan</a:t>
            </a:r>
            <a:r>
              <a:rPr kumimoji="0" lang="en-US" altLang="en-US" i="0" u="none" strike="noStrike" cap="none" normalizeH="0" dirty="0">
                <a:ln>
                  <a:noFill/>
                </a:ln>
                <a:solidFill>
                  <a:srgbClr val="001D35"/>
                </a:solidFill>
                <a:effectLst/>
                <a:latin typeface="Google Sans"/>
              </a:rPr>
              <a:t> oleh </a:t>
            </a:r>
            <a:r>
              <a:rPr kumimoji="0" lang="en-US" altLang="en-US" i="0" u="none" strike="noStrike" cap="none" normalizeH="0" dirty="0" err="1">
                <a:ln>
                  <a:noFill/>
                </a:ln>
                <a:solidFill>
                  <a:srgbClr val="001D35"/>
                </a:solidFill>
                <a:effectLst/>
                <a:latin typeface="Google Sans"/>
              </a:rPr>
              <a:t>pengirim</a:t>
            </a:r>
            <a:r>
              <a:rPr kumimoji="0" lang="en-US" altLang="en-US" i="0" u="none" strike="noStrike" cap="none" normalizeH="0" dirty="0">
                <a:ln>
                  <a:noFill/>
                </a:ln>
                <a:solidFill>
                  <a:srgbClr val="001D35"/>
                </a:solidFill>
                <a:effectLst/>
                <a:latin typeface="Google Sans"/>
              </a:rPr>
              <a:t> </a:t>
            </a:r>
            <a:r>
              <a:rPr kumimoji="0" lang="en-US" altLang="en-US" i="0" u="none" strike="noStrike" cap="none" normalizeH="0" dirty="0" err="1">
                <a:ln>
                  <a:noFill/>
                </a:ln>
                <a:solidFill>
                  <a:srgbClr val="001D35"/>
                </a:solidFill>
                <a:effectLst/>
                <a:latin typeface="Google Sans"/>
              </a:rPr>
              <a:t>pesan</a:t>
            </a:r>
            <a:endParaRPr kumimoji="0" lang="en-US" altLang="en-US" b="1" i="0" u="none" strike="noStrike" cap="none" normalizeH="0" baseline="0" dirty="0">
              <a:ln>
                <a:noFill/>
              </a:ln>
              <a:solidFill>
                <a:srgbClr val="001D35"/>
              </a:solidFill>
              <a:effectLst/>
              <a:latin typeface="Google Sans"/>
            </a:endParaRPr>
          </a:p>
        </p:txBody>
      </p:sp>
      <p:sp>
        <p:nvSpPr>
          <p:cNvPr id="9" name="Rectangle 2">
            <a:extLst>
              <a:ext uri="{FF2B5EF4-FFF2-40B4-BE49-F238E27FC236}">
                <a16:creationId xmlns:a16="http://schemas.microsoft.com/office/drawing/2014/main" id="{0CA4200E-FE3A-4B96-AB3A-C23C5820D926}"/>
              </a:ext>
            </a:extLst>
          </p:cNvPr>
          <p:cNvSpPr>
            <a:spLocks noChangeArrowheads="1"/>
          </p:cNvSpPr>
          <p:nvPr/>
        </p:nvSpPr>
        <p:spPr bwMode="auto">
          <a:xfrm>
            <a:off x="0" y="-341215"/>
            <a:ext cx="65" cy="6824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33308" rIns="0" bIns="268203"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4">
            <a:extLst>
              <a:ext uri="{FF2B5EF4-FFF2-40B4-BE49-F238E27FC236}">
                <a16:creationId xmlns:a16="http://schemas.microsoft.com/office/drawing/2014/main" id="{08E0FF86-26F5-49F3-B5E4-E206A4DFDB52}"/>
              </a:ext>
            </a:extLst>
          </p:cNvPr>
          <p:cNvSpPr>
            <a:spLocks noChangeArrowheads="1"/>
          </p:cNvSpPr>
          <p:nvPr/>
        </p:nvSpPr>
        <p:spPr bwMode="auto">
          <a:xfrm>
            <a:off x="304800" y="-36415"/>
            <a:ext cx="65" cy="6824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33308" rIns="0" bIns="268203"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1">
            <a:extLst>
              <a:ext uri="{FF2B5EF4-FFF2-40B4-BE49-F238E27FC236}">
                <a16:creationId xmlns:a16="http://schemas.microsoft.com/office/drawing/2014/main" id="{E0E4BAF4-D4E4-42F5-8557-978D18B9B7BD}"/>
              </a:ext>
            </a:extLst>
          </p:cNvPr>
          <p:cNvSpPr txBox="1">
            <a:spLocks noChangeArrowheads="1"/>
          </p:cNvSpPr>
          <p:nvPr/>
        </p:nvSpPr>
        <p:spPr bwMode="auto">
          <a:xfrm>
            <a:off x="2014528" y="7216683"/>
            <a:ext cx="8177938" cy="2867645"/>
          </a:xfrm>
          <a:prstGeom prst="rect">
            <a:avLst/>
          </a:prstGeom>
          <a:noFill/>
          <a:ln>
            <a:noFill/>
          </a:ln>
          <a:effectLst/>
        </p:spPr>
        <p:txBody>
          <a:bodyPr vert="horz" wrap="square" lIns="0" tIns="133308" rIns="0" bIns="268203" numCol="1" rtlCol="0" anchor="ctr" anchorCtr="0" compatLnSpc="1">
            <a:prstTxWarp prst="textNoShape">
              <a:avLst/>
            </a:prstTxWarp>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spcBef>
                <a:spcPct val="0"/>
              </a:spcBef>
              <a:spcAft>
                <a:spcPct val="0"/>
              </a:spcAft>
            </a:pPr>
            <a:r>
              <a:rPr lang="en-US" altLang="en-US" b="1" dirty="0" err="1">
                <a:solidFill>
                  <a:srgbClr val="001D35"/>
                </a:solidFill>
                <a:latin typeface="Google Sans"/>
              </a:rPr>
              <a:t>Pengirim</a:t>
            </a:r>
            <a:r>
              <a:rPr lang="en-US" altLang="en-US" b="1" dirty="0">
                <a:solidFill>
                  <a:srgbClr val="001D35"/>
                </a:solidFill>
                <a:latin typeface="Google Sans"/>
              </a:rPr>
              <a:t> (Sender):</a:t>
            </a:r>
            <a:r>
              <a:rPr lang="en-US" altLang="en-US" dirty="0">
                <a:solidFill>
                  <a:srgbClr val="001D35"/>
                </a:solidFill>
                <a:latin typeface="Google Sans"/>
              </a:rPr>
              <a:t> </a:t>
            </a:r>
            <a:r>
              <a:rPr lang="en-US" altLang="en-US" dirty="0" err="1">
                <a:solidFill>
                  <a:srgbClr val="001D35"/>
                </a:solidFill>
                <a:latin typeface="Google Sans"/>
              </a:rPr>
              <a:t>Individu</a:t>
            </a:r>
            <a:r>
              <a:rPr lang="en-US" altLang="en-US" dirty="0">
                <a:solidFill>
                  <a:srgbClr val="001D35"/>
                </a:solidFill>
                <a:latin typeface="Google Sans"/>
              </a:rPr>
              <a:t> </a:t>
            </a:r>
            <a:r>
              <a:rPr lang="en-US" altLang="en-US" dirty="0" err="1">
                <a:solidFill>
                  <a:srgbClr val="001D35"/>
                </a:solidFill>
                <a:latin typeface="Google Sans"/>
              </a:rPr>
              <a:t>atau</a:t>
            </a:r>
            <a:r>
              <a:rPr lang="en-US" altLang="en-US" dirty="0">
                <a:solidFill>
                  <a:srgbClr val="001D35"/>
                </a:solidFill>
                <a:latin typeface="Google Sans"/>
              </a:rPr>
              <a:t> </a:t>
            </a:r>
            <a:r>
              <a:rPr lang="en-US" altLang="en-US" dirty="0" err="1">
                <a:solidFill>
                  <a:srgbClr val="001D35"/>
                </a:solidFill>
                <a:latin typeface="Google Sans"/>
              </a:rPr>
              <a:t>entitas</a:t>
            </a:r>
            <a:r>
              <a:rPr lang="en-US" altLang="en-US" dirty="0">
                <a:solidFill>
                  <a:srgbClr val="001D35"/>
                </a:solidFill>
                <a:latin typeface="Google Sans"/>
              </a:rPr>
              <a:t> yang </a:t>
            </a:r>
            <a:r>
              <a:rPr lang="en-US" altLang="en-US" dirty="0" err="1">
                <a:solidFill>
                  <a:srgbClr val="001D35"/>
                </a:solidFill>
                <a:latin typeface="Google Sans"/>
              </a:rPr>
              <a:t>memulai</a:t>
            </a:r>
            <a:r>
              <a:rPr lang="en-US" altLang="en-US" dirty="0">
                <a:solidFill>
                  <a:srgbClr val="001D35"/>
                </a:solidFill>
                <a:latin typeface="Google Sans"/>
              </a:rPr>
              <a:t> </a:t>
            </a:r>
            <a:r>
              <a:rPr lang="en-US" altLang="en-US" dirty="0" err="1">
                <a:solidFill>
                  <a:srgbClr val="001D35"/>
                </a:solidFill>
                <a:latin typeface="Google Sans"/>
              </a:rPr>
              <a:t>pesan</a:t>
            </a:r>
            <a:r>
              <a:rPr lang="en-US" altLang="en-US" dirty="0">
                <a:solidFill>
                  <a:srgbClr val="001D35"/>
                </a:solidFill>
                <a:latin typeface="Google Sans"/>
              </a:rPr>
              <a:t>.</a:t>
            </a:r>
          </a:p>
          <a:p>
            <a:pPr eaLnBrk="0" fontAlgn="base" hangingPunct="0">
              <a:spcBef>
                <a:spcPct val="0"/>
              </a:spcBef>
              <a:spcAft>
                <a:spcPct val="0"/>
              </a:spcAft>
            </a:pPr>
            <a:r>
              <a:rPr lang="en-US" altLang="en-US" b="1" dirty="0" err="1">
                <a:solidFill>
                  <a:srgbClr val="001D35"/>
                </a:solidFill>
                <a:latin typeface="Google Sans"/>
              </a:rPr>
              <a:t>Pesan</a:t>
            </a:r>
            <a:r>
              <a:rPr lang="en-US" altLang="en-US" b="1" dirty="0">
                <a:solidFill>
                  <a:srgbClr val="001D35"/>
                </a:solidFill>
                <a:latin typeface="Google Sans"/>
              </a:rPr>
              <a:t> (Message):</a:t>
            </a:r>
            <a:r>
              <a:rPr lang="en-US" altLang="en-US" dirty="0">
                <a:solidFill>
                  <a:srgbClr val="001D35"/>
                </a:solidFill>
                <a:latin typeface="Google Sans"/>
              </a:rPr>
              <a:t> </a:t>
            </a:r>
            <a:r>
              <a:rPr lang="en-US" altLang="en-US" dirty="0" err="1">
                <a:solidFill>
                  <a:srgbClr val="001D35"/>
                </a:solidFill>
                <a:latin typeface="Google Sans"/>
              </a:rPr>
              <a:t>Informasi</a:t>
            </a:r>
            <a:r>
              <a:rPr lang="en-US" altLang="en-US" dirty="0">
                <a:solidFill>
                  <a:srgbClr val="001D35"/>
                </a:solidFill>
                <a:latin typeface="Google Sans"/>
              </a:rPr>
              <a:t> yang </a:t>
            </a:r>
            <a:r>
              <a:rPr lang="en-US" altLang="en-US" dirty="0" err="1">
                <a:solidFill>
                  <a:srgbClr val="001D35"/>
                </a:solidFill>
                <a:latin typeface="Google Sans"/>
              </a:rPr>
              <a:t>dikirimkan</a:t>
            </a:r>
            <a:r>
              <a:rPr lang="en-US" altLang="en-US" dirty="0">
                <a:solidFill>
                  <a:srgbClr val="001D35"/>
                </a:solidFill>
                <a:latin typeface="Google Sans"/>
              </a:rPr>
              <a:t>.</a:t>
            </a:r>
          </a:p>
          <a:p>
            <a:pPr eaLnBrk="0" fontAlgn="base" hangingPunct="0">
              <a:spcBef>
                <a:spcPct val="0"/>
              </a:spcBef>
              <a:spcAft>
                <a:spcPct val="0"/>
              </a:spcAft>
            </a:pPr>
            <a:r>
              <a:rPr lang="en-US" altLang="en-US" b="1" dirty="0" err="1">
                <a:solidFill>
                  <a:srgbClr val="001D35"/>
                </a:solidFill>
                <a:latin typeface="Google Sans"/>
              </a:rPr>
              <a:t>Saluran</a:t>
            </a:r>
            <a:r>
              <a:rPr lang="en-US" altLang="en-US" b="1" dirty="0">
                <a:solidFill>
                  <a:srgbClr val="001D35"/>
                </a:solidFill>
                <a:latin typeface="Google Sans"/>
              </a:rPr>
              <a:t> (Channel):</a:t>
            </a:r>
            <a:r>
              <a:rPr lang="en-US" altLang="en-US" dirty="0">
                <a:solidFill>
                  <a:srgbClr val="001D35"/>
                </a:solidFill>
                <a:latin typeface="Google Sans"/>
              </a:rPr>
              <a:t> Media yang </a:t>
            </a:r>
            <a:r>
              <a:rPr lang="en-US" altLang="en-US" dirty="0" err="1">
                <a:solidFill>
                  <a:srgbClr val="001D35"/>
                </a:solidFill>
                <a:latin typeface="Google Sans"/>
              </a:rPr>
              <a:t>digunakan</a:t>
            </a:r>
            <a:r>
              <a:rPr lang="en-US" altLang="en-US" dirty="0">
                <a:solidFill>
                  <a:srgbClr val="001D35"/>
                </a:solidFill>
                <a:latin typeface="Google Sans"/>
              </a:rPr>
              <a:t> </a:t>
            </a:r>
            <a:r>
              <a:rPr lang="en-US" altLang="en-US" dirty="0" err="1">
                <a:solidFill>
                  <a:srgbClr val="001D35"/>
                </a:solidFill>
                <a:latin typeface="Google Sans"/>
              </a:rPr>
              <a:t>untuk</a:t>
            </a:r>
            <a:r>
              <a:rPr lang="en-US" altLang="en-US" dirty="0">
                <a:solidFill>
                  <a:srgbClr val="001D35"/>
                </a:solidFill>
                <a:latin typeface="Google Sans"/>
              </a:rPr>
              <a:t> </a:t>
            </a:r>
            <a:r>
              <a:rPr lang="en-US" altLang="en-US" dirty="0" err="1">
                <a:solidFill>
                  <a:srgbClr val="001D35"/>
                </a:solidFill>
                <a:latin typeface="Google Sans"/>
              </a:rPr>
              <a:t>menyampaikan</a:t>
            </a:r>
            <a:r>
              <a:rPr lang="en-US" altLang="en-US" dirty="0">
                <a:solidFill>
                  <a:srgbClr val="001D35"/>
                </a:solidFill>
                <a:latin typeface="Google Sans"/>
              </a:rPr>
              <a:t> </a:t>
            </a:r>
            <a:r>
              <a:rPr lang="en-US" altLang="en-US" dirty="0" err="1">
                <a:solidFill>
                  <a:srgbClr val="001D35"/>
                </a:solidFill>
                <a:latin typeface="Google Sans"/>
              </a:rPr>
              <a:t>pesan</a:t>
            </a:r>
            <a:r>
              <a:rPr lang="en-US" altLang="en-US" dirty="0">
                <a:solidFill>
                  <a:srgbClr val="001D35"/>
                </a:solidFill>
                <a:latin typeface="Google Sans"/>
              </a:rPr>
              <a:t>.</a:t>
            </a:r>
          </a:p>
        </p:txBody>
      </p:sp>
      <p:sp>
        <p:nvSpPr>
          <p:cNvPr id="13" name="Freeform 3">
            <a:extLst>
              <a:ext uri="{FF2B5EF4-FFF2-40B4-BE49-F238E27FC236}">
                <a16:creationId xmlns:a16="http://schemas.microsoft.com/office/drawing/2014/main" id="{D06FAD28-F3DA-463D-AE7F-CE3182E18012}"/>
              </a:ext>
            </a:extLst>
          </p:cNvPr>
          <p:cNvSpPr/>
          <p:nvPr/>
        </p:nvSpPr>
        <p:spPr>
          <a:xfrm>
            <a:off x="8333203" y="-802444"/>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0" y="302843"/>
            <a:ext cx="18288000" cy="2340491"/>
            <a:chOff x="0" y="0"/>
            <a:chExt cx="4816593" cy="616426"/>
          </a:xfrm>
        </p:grpSpPr>
        <p:sp>
          <p:nvSpPr>
            <p:cNvPr id="3" name="Freeform 3"/>
            <p:cNvSpPr/>
            <p:nvPr/>
          </p:nvSpPr>
          <p:spPr>
            <a:xfrm>
              <a:off x="0" y="0"/>
              <a:ext cx="4816592" cy="616426"/>
            </a:xfrm>
            <a:custGeom>
              <a:avLst/>
              <a:gdLst/>
              <a:ahLst/>
              <a:cxnLst/>
              <a:rect l="l" t="t" r="r" b="b"/>
              <a:pathLst>
                <a:path w="4816592" h="616426">
                  <a:moveTo>
                    <a:pt x="0" y="0"/>
                  </a:moveTo>
                  <a:lnTo>
                    <a:pt x="4816592" y="0"/>
                  </a:lnTo>
                  <a:lnTo>
                    <a:pt x="4816592" y="616426"/>
                  </a:lnTo>
                  <a:lnTo>
                    <a:pt x="0" y="616426"/>
                  </a:lnTo>
                  <a:close/>
                </a:path>
              </a:pathLst>
            </a:custGeom>
            <a:solidFill>
              <a:srgbClr val="153969"/>
            </a:solidFill>
          </p:spPr>
        </p:sp>
        <p:sp>
          <p:nvSpPr>
            <p:cNvPr id="4" name="TextBox 4"/>
            <p:cNvSpPr txBox="1"/>
            <p:nvPr/>
          </p:nvSpPr>
          <p:spPr>
            <a:xfrm>
              <a:off x="0" y="-57150"/>
              <a:ext cx="4816593" cy="673576"/>
            </a:xfrm>
            <a:prstGeom prst="rect">
              <a:avLst/>
            </a:prstGeom>
          </p:spPr>
          <p:txBody>
            <a:bodyPr lIns="50800" tIns="50800" rIns="50800" bIns="50800" rtlCol="0" anchor="ctr"/>
            <a:lstStyle/>
            <a:p>
              <a:pPr algn="ctr">
                <a:lnSpc>
                  <a:spcPts val="3639"/>
                </a:lnSpc>
              </a:pPr>
              <a:endParaRPr/>
            </a:p>
          </p:txBody>
        </p:sp>
      </p:grpSp>
      <p:grpSp>
        <p:nvGrpSpPr>
          <p:cNvPr id="5" name="Group 5"/>
          <p:cNvGrpSpPr/>
          <p:nvPr/>
        </p:nvGrpSpPr>
        <p:grpSpPr>
          <a:xfrm>
            <a:off x="1613901" y="4217738"/>
            <a:ext cx="6044810" cy="4089773"/>
            <a:chOff x="0" y="0"/>
            <a:chExt cx="8059746" cy="5453030"/>
          </a:xfrm>
        </p:grpSpPr>
        <p:sp>
          <p:nvSpPr>
            <p:cNvPr id="6" name="TextBox 6"/>
            <p:cNvSpPr txBox="1"/>
            <p:nvPr/>
          </p:nvSpPr>
          <p:spPr>
            <a:xfrm>
              <a:off x="0" y="-76200"/>
              <a:ext cx="8059746" cy="4567767"/>
            </a:xfrm>
            <a:prstGeom prst="rect">
              <a:avLst/>
            </a:prstGeom>
          </p:spPr>
          <p:txBody>
            <a:bodyPr lIns="0" tIns="0" rIns="0" bIns="0" rtlCol="0" anchor="t">
              <a:spAutoFit/>
            </a:bodyPr>
            <a:lstStyle/>
            <a:p>
              <a:pPr algn="l">
                <a:lnSpc>
                  <a:spcPts val="9099"/>
                </a:lnSpc>
              </a:pPr>
              <a:r>
                <a:rPr lang="en-US" sz="6999" b="1">
                  <a:solidFill>
                    <a:srgbClr val="2A2E3A"/>
                  </a:solidFill>
                  <a:latin typeface="Klein Bold"/>
                  <a:ea typeface="Klein Bold"/>
                  <a:cs typeface="Klein Bold"/>
                  <a:sym typeface="Klein Bold"/>
                </a:rPr>
                <a:t>Faktor Pengaruh Komunikasi</a:t>
              </a:r>
            </a:p>
          </p:txBody>
        </p:sp>
        <p:sp>
          <p:nvSpPr>
            <p:cNvPr id="7" name="TextBox 7"/>
            <p:cNvSpPr txBox="1"/>
            <p:nvPr/>
          </p:nvSpPr>
          <p:spPr>
            <a:xfrm>
              <a:off x="0" y="4745429"/>
              <a:ext cx="7143583" cy="707602"/>
            </a:xfrm>
            <a:prstGeom prst="rect">
              <a:avLst/>
            </a:prstGeom>
          </p:spPr>
          <p:txBody>
            <a:bodyPr lIns="0" tIns="0" rIns="0" bIns="0" rtlCol="0" anchor="t">
              <a:spAutoFit/>
            </a:bodyPr>
            <a:lstStyle/>
            <a:p>
              <a:pPr algn="l">
                <a:lnSpc>
                  <a:spcPts val="4479"/>
                </a:lnSpc>
              </a:pPr>
              <a:r>
                <a:rPr lang="en-US" sz="3199">
                  <a:solidFill>
                    <a:srgbClr val="2A2E3A"/>
                  </a:solidFill>
                  <a:latin typeface="Helios"/>
                  <a:ea typeface="Helios"/>
                  <a:cs typeface="Helios"/>
                  <a:sym typeface="Helios"/>
                </a:rPr>
                <a:t>(Scoot M. Cultip, 2018)</a:t>
              </a:r>
            </a:p>
          </p:txBody>
        </p:sp>
      </p:grpSp>
      <p:grpSp>
        <p:nvGrpSpPr>
          <p:cNvPr id="8" name="Group 8"/>
          <p:cNvGrpSpPr/>
          <p:nvPr/>
        </p:nvGrpSpPr>
        <p:grpSpPr>
          <a:xfrm>
            <a:off x="8427909" y="2868814"/>
            <a:ext cx="8754213" cy="481734"/>
            <a:chOff x="0" y="0"/>
            <a:chExt cx="11672284" cy="642312"/>
          </a:xfrm>
        </p:grpSpPr>
        <p:sp>
          <p:nvSpPr>
            <p:cNvPr id="9" name="Freeform 9"/>
            <p:cNvSpPr/>
            <p:nvPr/>
          </p:nvSpPr>
          <p:spPr>
            <a:xfrm>
              <a:off x="0" y="0"/>
              <a:ext cx="642312" cy="642312"/>
            </a:xfrm>
            <a:custGeom>
              <a:avLst/>
              <a:gdLst/>
              <a:ahLst/>
              <a:cxnLst/>
              <a:rect l="l" t="t" r="r" b="b"/>
              <a:pathLst>
                <a:path w="642312" h="642312">
                  <a:moveTo>
                    <a:pt x="0" y="0"/>
                  </a:moveTo>
                  <a:lnTo>
                    <a:pt x="642312" y="0"/>
                  </a:lnTo>
                  <a:lnTo>
                    <a:pt x="642312" y="642312"/>
                  </a:lnTo>
                  <a:lnTo>
                    <a:pt x="0" y="6423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TextBox 10"/>
            <p:cNvSpPr txBox="1"/>
            <p:nvPr/>
          </p:nvSpPr>
          <p:spPr>
            <a:xfrm>
              <a:off x="1525826" y="-66675"/>
              <a:ext cx="10146459" cy="672221"/>
            </a:xfrm>
            <a:prstGeom prst="rect">
              <a:avLst/>
            </a:prstGeom>
          </p:spPr>
          <p:txBody>
            <a:bodyPr lIns="0" tIns="0" rIns="0" bIns="0" rtlCol="0" anchor="t">
              <a:spAutoFit/>
            </a:bodyPr>
            <a:lstStyle/>
            <a:p>
              <a:pPr marL="0" lvl="0" indent="0" algn="l">
                <a:lnSpc>
                  <a:spcPts val="4226"/>
                </a:lnSpc>
                <a:spcBef>
                  <a:spcPct val="0"/>
                </a:spcBef>
              </a:pPr>
              <a:r>
                <a:rPr lang="en-US" sz="3018">
                  <a:solidFill>
                    <a:srgbClr val="2A2E3A"/>
                  </a:solidFill>
                  <a:latin typeface="Helios"/>
                  <a:ea typeface="Helios"/>
                  <a:cs typeface="Helios"/>
                  <a:sym typeface="Helios"/>
                </a:rPr>
                <a:t>Kredibilitas</a:t>
              </a:r>
            </a:p>
          </p:txBody>
        </p:sp>
      </p:grpSp>
      <p:grpSp>
        <p:nvGrpSpPr>
          <p:cNvPr id="11" name="Group 11"/>
          <p:cNvGrpSpPr/>
          <p:nvPr/>
        </p:nvGrpSpPr>
        <p:grpSpPr>
          <a:xfrm>
            <a:off x="8427909" y="3887933"/>
            <a:ext cx="8754213" cy="481734"/>
            <a:chOff x="0" y="0"/>
            <a:chExt cx="11672284" cy="642312"/>
          </a:xfrm>
        </p:grpSpPr>
        <p:sp>
          <p:nvSpPr>
            <p:cNvPr id="12" name="Freeform 12"/>
            <p:cNvSpPr/>
            <p:nvPr/>
          </p:nvSpPr>
          <p:spPr>
            <a:xfrm>
              <a:off x="0" y="0"/>
              <a:ext cx="642312" cy="642312"/>
            </a:xfrm>
            <a:custGeom>
              <a:avLst/>
              <a:gdLst/>
              <a:ahLst/>
              <a:cxnLst/>
              <a:rect l="l" t="t" r="r" b="b"/>
              <a:pathLst>
                <a:path w="642312" h="642312">
                  <a:moveTo>
                    <a:pt x="0" y="0"/>
                  </a:moveTo>
                  <a:lnTo>
                    <a:pt x="642312" y="0"/>
                  </a:lnTo>
                  <a:lnTo>
                    <a:pt x="642312" y="642312"/>
                  </a:lnTo>
                  <a:lnTo>
                    <a:pt x="0" y="6423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TextBox 13"/>
            <p:cNvSpPr txBox="1"/>
            <p:nvPr/>
          </p:nvSpPr>
          <p:spPr>
            <a:xfrm>
              <a:off x="1525826" y="-48292"/>
              <a:ext cx="10146459" cy="672221"/>
            </a:xfrm>
            <a:prstGeom prst="rect">
              <a:avLst/>
            </a:prstGeom>
          </p:spPr>
          <p:txBody>
            <a:bodyPr lIns="0" tIns="0" rIns="0" bIns="0" rtlCol="0" anchor="t">
              <a:spAutoFit/>
            </a:bodyPr>
            <a:lstStyle/>
            <a:p>
              <a:pPr marL="0" lvl="0" indent="0" algn="l">
                <a:lnSpc>
                  <a:spcPts val="4226"/>
                </a:lnSpc>
                <a:spcBef>
                  <a:spcPct val="0"/>
                </a:spcBef>
              </a:pPr>
              <a:r>
                <a:rPr lang="en-US" sz="3018">
                  <a:solidFill>
                    <a:srgbClr val="2A2E3A"/>
                  </a:solidFill>
                  <a:latin typeface="Helios"/>
                  <a:ea typeface="Helios"/>
                  <a:cs typeface="Helios"/>
                  <a:sym typeface="Helios"/>
                </a:rPr>
                <a:t>Isi pesan/Konten</a:t>
              </a:r>
            </a:p>
          </p:txBody>
        </p:sp>
      </p:grpSp>
      <p:grpSp>
        <p:nvGrpSpPr>
          <p:cNvPr id="14" name="Group 14"/>
          <p:cNvGrpSpPr/>
          <p:nvPr/>
        </p:nvGrpSpPr>
        <p:grpSpPr>
          <a:xfrm>
            <a:off x="8427909" y="7231760"/>
            <a:ext cx="8754213" cy="481734"/>
            <a:chOff x="0" y="0"/>
            <a:chExt cx="11672284" cy="642312"/>
          </a:xfrm>
        </p:grpSpPr>
        <p:sp>
          <p:nvSpPr>
            <p:cNvPr id="15" name="Freeform 15"/>
            <p:cNvSpPr/>
            <p:nvPr/>
          </p:nvSpPr>
          <p:spPr>
            <a:xfrm>
              <a:off x="0" y="0"/>
              <a:ext cx="642312" cy="642312"/>
            </a:xfrm>
            <a:custGeom>
              <a:avLst/>
              <a:gdLst/>
              <a:ahLst/>
              <a:cxnLst/>
              <a:rect l="l" t="t" r="r" b="b"/>
              <a:pathLst>
                <a:path w="642312" h="642312">
                  <a:moveTo>
                    <a:pt x="0" y="0"/>
                  </a:moveTo>
                  <a:lnTo>
                    <a:pt x="642312" y="0"/>
                  </a:lnTo>
                  <a:lnTo>
                    <a:pt x="642312" y="642312"/>
                  </a:lnTo>
                  <a:lnTo>
                    <a:pt x="0" y="6423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TextBox 16"/>
            <p:cNvSpPr txBox="1"/>
            <p:nvPr/>
          </p:nvSpPr>
          <p:spPr>
            <a:xfrm>
              <a:off x="1525826" y="-48292"/>
              <a:ext cx="10146459" cy="672221"/>
            </a:xfrm>
            <a:prstGeom prst="rect">
              <a:avLst/>
            </a:prstGeom>
          </p:spPr>
          <p:txBody>
            <a:bodyPr lIns="0" tIns="0" rIns="0" bIns="0" rtlCol="0" anchor="t">
              <a:spAutoFit/>
            </a:bodyPr>
            <a:lstStyle/>
            <a:p>
              <a:pPr marL="0" lvl="0" indent="0" algn="l">
                <a:lnSpc>
                  <a:spcPts val="4226"/>
                </a:lnSpc>
                <a:spcBef>
                  <a:spcPct val="0"/>
                </a:spcBef>
              </a:pPr>
              <a:r>
                <a:rPr lang="en-US" sz="3018">
                  <a:solidFill>
                    <a:srgbClr val="2A2E3A"/>
                  </a:solidFill>
                  <a:latin typeface="Helios"/>
                  <a:ea typeface="Helios"/>
                  <a:cs typeface="Helios"/>
                  <a:sym typeface="Helios"/>
                </a:rPr>
                <a:t>Kesinambungan dan konsistensi</a:t>
              </a:r>
            </a:p>
          </p:txBody>
        </p:sp>
      </p:grpSp>
      <p:grpSp>
        <p:nvGrpSpPr>
          <p:cNvPr id="17" name="Group 17"/>
          <p:cNvGrpSpPr/>
          <p:nvPr/>
        </p:nvGrpSpPr>
        <p:grpSpPr>
          <a:xfrm>
            <a:off x="8427909" y="8345294"/>
            <a:ext cx="8754213" cy="481734"/>
            <a:chOff x="0" y="0"/>
            <a:chExt cx="11672284" cy="642312"/>
          </a:xfrm>
        </p:grpSpPr>
        <p:sp>
          <p:nvSpPr>
            <p:cNvPr id="18" name="Freeform 18"/>
            <p:cNvSpPr/>
            <p:nvPr/>
          </p:nvSpPr>
          <p:spPr>
            <a:xfrm>
              <a:off x="0" y="0"/>
              <a:ext cx="642312" cy="642312"/>
            </a:xfrm>
            <a:custGeom>
              <a:avLst/>
              <a:gdLst/>
              <a:ahLst/>
              <a:cxnLst/>
              <a:rect l="l" t="t" r="r" b="b"/>
              <a:pathLst>
                <a:path w="642312" h="642312">
                  <a:moveTo>
                    <a:pt x="0" y="0"/>
                  </a:moveTo>
                  <a:lnTo>
                    <a:pt x="642312" y="0"/>
                  </a:lnTo>
                  <a:lnTo>
                    <a:pt x="642312" y="642312"/>
                  </a:lnTo>
                  <a:lnTo>
                    <a:pt x="0" y="6423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9" name="TextBox 19"/>
            <p:cNvSpPr txBox="1"/>
            <p:nvPr/>
          </p:nvSpPr>
          <p:spPr>
            <a:xfrm>
              <a:off x="1525826" y="-48292"/>
              <a:ext cx="10146459" cy="672221"/>
            </a:xfrm>
            <a:prstGeom prst="rect">
              <a:avLst/>
            </a:prstGeom>
          </p:spPr>
          <p:txBody>
            <a:bodyPr lIns="0" tIns="0" rIns="0" bIns="0" rtlCol="0" anchor="t">
              <a:spAutoFit/>
            </a:bodyPr>
            <a:lstStyle/>
            <a:p>
              <a:pPr marL="0" lvl="0" indent="0" algn="l">
                <a:lnSpc>
                  <a:spcPts val="4226"/>
                </a:lnSpc>
                <a:spcBef>
                  <a:spcPct val="0"/>
                </a:spcBef>
              </a:pPr>
              <a:r>
                <a:rPr lang="en-US" sz="3018">
                  <a:solidFill>
                    <a:srgbClr val="2A2E3A"/>
                  </a:solidFill>
                  <a:latin typeface="Helios"/>
                  <a:ea typeface="Helios"/>
                  <a:cs typeface="Helios"/>
                  <a:sym typeface="Helios"/>
                </a:rPr>
                <a:t>Saluran dan distribusi</a:t>
              </a:r>
            </a:p>
          </p:txBody>
        </p:sp>
      </p:grpSp>
      <p:grpSp>
        <p:nvGrpSpPr>
          <p:cNvPr id="20" name="Group 20"/>
          <p:cNvGrpSpPr/>
          <p:nvPr/>
        </p:nvGrpSpPr>
        <p:grpSpPr>
          <a:xfrm>
            <a:off x="8427909" y="9424218"/>
            <a:ext cx="8754213" cy="481734"/>
            <a:chOff x="0" y="0"/>
            <a:chExt cx="11672284" cy="642312"/>
          </a:xfrm>
        </p:grpSpPr>
        <p:sp>
          <p:nvSpPr>
            <p:cNvPr id="21" name="Freeform 21"/>
            <p:cNvSpPr/>
            <p:nvPr/>
          </p:nvSpPr>
          <p:spPr>
            <a:xfrm>
              <a:off x="0" y="0"/>
              <a:ext cx="642312" cy="642312"/>
            </a:xfrm>
            <a:custGeom>
              <a:avLst/>
              <a:gdLst/>
              <a:ahLst/>
              <a:cxnLst/>
              <a:rect l="l" t="t" r="r" b="b"/>
              <a:pathLst>
                <a:path w="642312" h="642312">
                  <a:moveTo>
                    <a:pt x="0" y="0"/>
                  </a:moveTo>
                  <a:lnTo>
                    <a:pt x="642312" y="0"/>
                  </a:lnTo>
                  <a:lnTo>
                    <a:pt x="642312" y="642312"/>
                  </a:lnTo>
                  <a:lnTo>
                    <a:pt x="0" y="6423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2" name="TextBox 22"/>
            <p:cNvSpPr txBox="1"/>
            <p:nvPr/>
          </p:nvSpPr>
          <p:spPr>
            <a:xfrm>
              <a:off x="1525826" y="-48292"/>
              <a:ext cx="10146459" cy="672221"/>
            </a:xfrm>
            <a:prstGeom prst="rect">
              <a:avLst/>
            </a:prstGeom>
          </p:spPr>
          <p:txBody>
            <a:bodyPr lIns="0" tIns="0" rIns="0" bIns="0" rtlCol="0" anchor="t">
              <a:spAutoFit/>
            </a:bodyPr>
            <a:lstStyle/>
            <a:p>
              <a:pPr marL="0" lvl="0" indent="0" algn="l">
                <a:lnSpc>
                  <a:spcPts val="4226"/>
                </a:lnSpc>
                <a:spcBef>
                  <a:spcPct val="0"/>
                </a:spcBef>
              </a:pPr>
              <a:r>
                <a:rPr lang="en-US" sz="3018">
                  <a:solidFill>
                    <a:srgbClr val="2A2E3A"/>
                  </a:solidFill>
                  <a:latin typeface="Helios"/>
                  <a:ea typeface="Helios"/>
                  <a:cs typeface="Helios"/>
                  <a:sym typeface="Helios"/>
                </a:rPr>
                <a:t>Kapabilitas sasaran</a:t>
              </a:r>
            </a:p>
          </p:txBody>
        </p:sp>
      </p:grpSp>
      <p:grpSp>
        <p:nvGrpSpPr>
          <p:cNvPr id="23" name="Group 23"/>
          <p:cNvGrpSpPr/>
          <p:nvPr/>
        </p:nvGrpSpPr>
        <p:grpSpPr>
          <a:xfrm>
            <a:off x="0" y="302843"/>
            <a:ext cx="18288000" cy="2340491"/>
            <a:chOff x="0" y="0"/>
            <a:chExt cx="24384000" cy="3120655"/>
          </a:xfrm>
        </p:grpSpPr>
        <p:pic>
          <p:nvPicPr>
            <p:cNvPr id="24" name="Picture 24"/>
            <p:cNvPicPr>
              <a:picLocks noChangeAspect="1"/>
            </p:cNvPicPr>
            <p:nvPr/>
          </p:nvPicPr>
          <p:blipFill>
            <a:blip r:embed="rId4">
              <a:alphaModFix amt="14000"/>
            </a:blip>
            <a:srcRect t="45734" b="45734"/>
            <a:stretch>
              <a:fillRect/>
            </a:stretch>
          </p:blipFill>
          <p:spPr>
            <a:xfrm>
              <a:off x="0" y="0"/>
              <a:ext cx="24384000" cy="3120655"/>
            </a:xfrm>
            <a:prstGeom prst="rect">
              <a:avLst/>
            </a:prstGeom>
          </p:spPr>
        </p:pic>
      </p:grpSp>
      <p:grpSp>
        <p:nvGrpSpPr>
          <p:cNvPr id="25" name="Group 25"/>
          <p:cNvGrpSpPr/>
          <p:nvPr/>
        </p:nvGrpSpPr>
        <p:grpSpPr>
          <a:xfrm>
            <a:off x="8427909" y="4998317"/>
            <a:ext cx="8754213" cy="481734"/>
            <a:chOff x="0" y="0"/>
            <a:chExt cx="11672284" cy="642312"/>
          </a:xfrm>
        </p:grpSpPr>
        <p:sp>
          <p:nvSpPr>
            <p:cNvPr id="26" name="Freeform 26"/>
            <p:cNvSpPr/>
            <p:nvPr/>
          </p:nvSpPr>
          <p:spPr>
            <a:xfrm>
              <a:off x="0" y="0"/>
              <a:ext cx="642312" cy="642312"/>
            </a:xfrm>
            <a:custGeom>
              <a:avLst/>
              <a:gdLst/>
              <a:ahLst/>
              <a:cxnLst/>
              <a:rect l="l" t="t" r="r" b="b"/>
              <a:pathLst>
                <a:path w="642312" h="642312">
                  <a:moveTo>
                    <a:pt x="0" y="0"/>
                  </a:moveTo>
                  <a:lnTo>
                    <a:pt x="642312" y="0"/>
                  </a:lnTo>
                  <a:lnTo>
                    <a:pt x="642312" y="642312"/>
                  </a:lnTo>
                  <a:lnTo>
                    <a:pt x="0" y="6423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7" name="TextBox 27"/>
            <p:cNvSpPr txBox="1"/>
            <p:nvPr/>
          </p:nvSpPr>
          <p:spPr>
            <a:xfrm>
              <a:off x="1525826" y="-66675"/>
              <a:ext cx="10146459" cy="672221"/>
            </a:xfrm>
            <a:prstGeom prst="rect">
              <a:avLst/>
            </a:prstGeom>
          </p:spPr>
          <p:txBody>
            <a:bodyPr lIns="0" tIns="0" rIns="0" bIns="0" rtlCol="0" anchor="t">
              <a:spAutoFit/>
            </a:bodyPr>
            <a:lstStyle/>
            <a:p>
              <a:pPr marL="0" lvl="0" indent="0" algn="l">
                <a:lnSpc>
                  <a:spcPts val="4226"/>
                </a:lnSpc>
                <a:spcBef>
                  <a:spcPct val="0"/>
                </a:spcBef>
              </a:pPr>
              <a:r>
                <a:rPr lang="en-US" sz="3018">
                  <a:solidFill>
                    <a:srgbClr val="2A2E3A"/>
                  </a:solidFill>
                  <a:latin typeface="Helios"/>
                  <a:ea typeface="Helios"/>
                  <a:cs typeface="Helios"/>
                  <a:sym typeface="Helios"/>
                </a:rPr>
                <a:t>Kesesuaian isi pesan</a:t>
              </a:r>
            </a:p>
          </p:txBody>
        </p:sp>
      </p:grpSp>
      <p:grpSp>
        <p:nvGrpSpPr>
          <p:cNvPr id="28" name="Group 28"/>
          <p:cNvGrpSpPr/>
          <p:nvPr/>
        </p:nvGrpSpPr>
        <p:grpSpPr>
          <a:xfrm>
            <a:off x="8427909" y="6021758"/>
            <a:ext cx="8754213" cy="481734"/>
            <a:chOff x="0" y="0"/>
            <a:chExt cx="11672284" cy="642312"/>
          </a:xfrm>
        </p:grpSpPr>
        <p:sp>
          <p:nvSpPr>
            <p:cNvPr id="29" name="Freeform 29"/>
            <p:cNvSpPr/>
            <p:nvPr/>
          </p:nvSpPr>
          <p:spPr>
            <a:xfrm>
              <a:off x="0" y="0"/>
              <a:ext cx="642312" cy="642312"/>
            </a:xfrm>
            <a:custGeom>
              <a:avLst/>
              <a:gdLst/>
              <a:ahLst/>
              <a:cxnLst/>
              <a:rect l="l" t="t" r="r" b="b"/>
              <a:pathLst>
                <a:path w="642312" h="642312">
                  <a:moveTo>
                    <a:pt x="0" y="0"/>
                  </a:moveTo>
                  <a:lnTo>
                    <a:pt x="642312" y="0"/>
                  </a:lnTo>
                  <a:lnTo>
                    <a:pt x="642312" y="642312"/>
                  </a:lnTo>
                  <a:lnTo>
                    <a:pt x="0" y="6423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0" name="TextBox 30"/>
            <p:cNvSpPr txBox="1"/>
            <p:nvPr/>
          </p:nvSpPr>
          <p:spPr>
            <a:xfrm>
              <a:off x="1525826" y="-48292"/>
              <a:ext cx="10146459" cy="672221"/>
            </a:xfrm>
            <a:prstGeom prst="rect">
              <a:avLst/>
            </a:prstGeom>
          </p:spPr>
          <p:txBody>
            <a:bodyPr lIns="0" tIns="0" rIns="0" bIns="0" rtlCol="0" anchor="t">
              <a:spAutoFit/>
            </a:bodyPr>
            <a:lstStyle/>
            <a:p>
              <a:pPr marL="0" lvl="0" indent="0" algn="l">
                <a:lnSpc>
                  <a:spcPts val="4226"/>
                </a:lnSpc>
                <a:spcBef>
                  <a:spcPct val="0"/>
                </a:spcBef>
              </a:pPr>
              <a:r>
                <a:rPr lang="en-US" sz="3018">
                  <a:solidFill>
                    <a:srgbClr val="2A2E3A"/>
                  </a:solidFill>
                  <a:latin typeface="Helios"/>
                  <a:ea typeface="Helios"/>
                  <a:cs typeface="Helios"/>
                  <a:sym typeface="Helios"/>
                </a:rPr>
                <a:t>Kejelasan pesan</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0" y="-485775"/>
            <a:ext cx="9411059" cy="10287000"/>
            <a:chOff x="0" y="0"/>
            <a:chExt cx="2478633" cy="2709333"/>
          </a:xfrm>
        </p:grpSpPr>
        <p:sp>
          <p:nvSpPr>
            <p:cNvPr id="3" name="Freeform 3"/>
            <p:cNvSpPr/>
            <p:nvPr/>
          </p:nvSpPr>
          <p:spPr>
            <a:xfrm>
              <a:off x="0" y="0"/>
              <a:ext cx="2478633" cy="2709333"/>
            </a:xfrm>
            <a:custGeom>
              <a:avLst/>
              <a:gdLst/>
              <a:ahLst/>
              <a:cxnLst/>
              <a:rect l="l" t="t" r="r" b="b"/>
              <a:pathLst>
                <a:path w="2478633" h="2709333">
                  <a:moveTo>
                    <a:pt x="0" y="0"/>
                  </a:moveTo>
                  <a:lnTo>
                    <a:pt x="2478633" y="0"/>
                  </a:lnTo>
                  <a:lnTo>
                    <a:pt x="2478633" y="2709333"/>
                  </a:lnTo>
                  <a:lnTo>
                    <a:pt x="0" y="2709333"/>
                  </a:lnTo>
                  <a:close/>
                </a:path>
              </a:pathLst>
            </a:custGeom>
            <a:solidFill>
              <a:srgbClr val="FFFFFF"/>
            </a:solidFill>
          </p:spPr>
        </p:sp>
        <p:sp>
          <p:nvSpPr>
            <p:cNvPr id="4" name="TextBox 4"/>
            <p:cNvSpPr txBox="1"/>
            <p:nvPr/>
          </p:nvSpPr>
          <p:spPr>
            <a:xfrm>
              <a:off x="0" y="-38100"/>
              <a:ext cx="2478633" cy="2747433"/>
            </a:xfrm>
            <a:prstGeom prst="rect">
              <a:avLst/>
            </a:prstGeom>
          </p:spPr>
          <p:txBody>
            <a:bodyPr lIns="50800" tIns="50800" rIns="50800" bIns="50800" rtlCol="0" anchor="ctr"/>
            <a:lstStyle/>
            <a:p>
              <a:pPr algn="ctr">
                <a:lnSpc>
                  <a:spcPts val="2100"/>
                </a:lnSpc>
              </a:pPr>
              <a:endParaRPr/>
            </a:p>
          </p:txBody>
        </p:sp>
      </p:grpSp>
      <p:sp>
        <p:nvSpPr>
          <p:cNvPr id="5" name="Freeform 5"/>
          <p:cNvSpPr/>
          <p:nvPr/>
        </p:nvSpPr>
        <p:spPr>
          <a:xfrm>
            <a:off x="-786004" y="124665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877269" y="4382648"/>
            <a:ext cx="1621594" cy="1621594"/>
          </a:xfrm>
          <a:custGeom>
            <a:avLst/>
            <a:gdLst/>
            <a:ahLst/>
            <a:cxnLst/>
            <a:rect l="l" t="t" r="r" b="b"/>
            <a:pathLst>
              <a:path w="1621594" h="1621594">
                <a:moveTo>
                  <a:pt x="0" y="0"/>
                </a:moveTo>
                <a:lnTo>
                  <a:pt x="1621594" y="0"/>
                </a:lnTo>
                <a:lnTo>
                  <a:pt x="1621594" y="1621593"/>
                </a:lnTo>
                <a:lnTo>
                  <a:pt x="0" y="16215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7" name="Group 7"/>
          <p:cNvGrpSpPr/>
          <p:nvPr/>
        </p:nvGrpSpPr>
        <p:grpSpPr>
          <a:xfrm>
            <a:off x="1573517" y="3736066"/>
            <a:ext cx="15255691" cy="2791567"/>
            <a:chOff x="0" y="0"/>
            <a:chExt cx="20340921" cy="3722090"/>
          </a:xfrm>
        </p:grpSpPr>
        <p:sp>
          <p:nvSpPr>
            <p:cNvPr id="8" name="TextBox 8"/>
            <p:cNvSpPr txBox="1"/>
            <p:nvPr/>
          </p:nvSpPr>
          <p:spPr>
            <a:xfrm>
              <a:off x="0" y="0"/>
              <a:ext cx="20340921" cy="762000"/>
            </a:xfrm>
            <a:prstGeom prst="rect">
              <a:avLst/>
            </a:prstGeom>
          </p:spPr>
          <p:txBody>
            <a:bodyPr lIns="0" tIns="0" rIns="0" bIns="0" rtlCol="0" anchor="t">
              <a:spAutoFit/>
            </a:bodyPr>
            <a:lstStyle/>
            <a:p>
              <a:pPr marL="0" lvl="0" indent="0" algn="l">
                <a:lnSpc>
                  <a:spcPts val="4559"/>
                </a:lnSpc>
                <a:spcBef>
                  <a:spcPct val="0"/>
                </a:spcBef>
              </a:pPr>
              <a:r>
                <a:rPr lang="en-US" sz="3799" b="1">
                  <a:solidFill>
                    <a:srgbClr val="718BAB"/>
                  </a:solidFill>
                  <a:latin typeface="Klein Bold"/>
                  <a:ea typeface="Klein Bold"/>
                  <a:cs typeface="Klein Bold"/>
                  <a:sym typeface="Klein Bold"/>
                </a:rPr>
                <a:t>Isi Pesan</a:t>
              </a:r>
            </a:p>
          </p:txBody>
        </p:sp>
        <p:sp>
          <p:nvSpPr>
            <p:cNvPr id="9" name="TextBox 9"/>
            <p:cNvSpPr txBox="1"/>
            <p:nvPr/>
          </p:nvSpPr>
          <p:spPr>
            <a:xfrm>
              <a:off x="0" y="1314593"/>
              <a:ext cx="20340921" cy="2407497"/>
            </a:xfrm>
            <a:prstGeom prst="rect">
              <a:avLst/>
            </a:prstGeom>
          </p:spPr>
          <p:txBody>
            <a:bodyPr lIns="0" tIns="0" rIns="0" bIns="0" rtlCol="0" anchor="t">
              <a:spAutoFit/>
            </a:bodyPr>
            <a:lstStyle/>
            <a:p>
              <a:pPr marL="0" lvl="0" indent="0" algn="l">
                <a:lnSpc>
                  <a:spcPts val="3639"/>
                </a:lnSpc>
                <a:spcBef>
                  <a:spcPct val="0"/>
                </a:spcBef>
              </a:pPr>
              <a:r>
                <a:rPr lang="en-US" sz="2599">
                  <a:solidFill>
                    <a:srgbClr val="2A2E3A"/>
                  </a:solidFill>
                  <a:latin typeface="Helios"/>
                  <a:ea typeface="Helios"/>
                  <a:cs typeface="Helios"/>
                  <a:sym typeface="Helios"/>
                </a:rPr>
                <a:t>Pesan adalah sesuatu yang disampaikan oleh komunikator kepada komunikan melalui proses komunikasi. Sedangkan isi pesan merupakan bahan atau materi yang dipilih yang ditentukan oleh komunikator untuk mengomunikasikan maksudnya. Isi pesan yang ingin disampaikan dapat mempengaruhi teknik komunikasi yang digunakan individu.</a:t>
              </a:r>
            </a:p>
          </p:txBody>
        </p:sp>
      </p:grpSp>
      <p:grpSp>
        <p:nvGrpSpPr>
          <p:cNvPr id="10" name="Group 10"/>
          <p:cNvGrpSpPr/>
          <p:nvPr/>
        </p:nvGrpSpPr>
        <p:grpSpPr>
          <a:xfrm>
            <a:off x="1573517" y="828675"/>
            <a:ext cx="15255691" cy="2334367"/>
            <a:chOff x="0" y="0"/>
            <a:chExt cx="20340921" cy="3112490"/>
          </a:xfrm>
        </p:grpSpPr>
        <p:sp>
          <p:nvSpPr>
            <p:cNvPr id="11" name="TextBox 11"/>
            <p:cNvSpPr txBox="1"/>
            <p:nvPr/>
          </p:nvSpPr>
          <p:spPr>
            <a:xfrm>
              <a:off x="0" y="0"/>
              <a:ext cx="20340921" cy="762000"/>
            </a:xfrm>
            <a:prstGeom prst="rect">
              <a:avLst/>
            </a:prstGeom>
          </p:spPr>
          <p:txBody>
            <a:bodyPr lIns="0" tIns="0" rIns="0" bIns="0" rtlCol="0" anchor="t">
              <a:spAutoFit/>
            </a:bodyPr>
            <a:lstStyle/>
            <a:p>
              <a:pPr marL="0" lvl="0" indent="0" algn="l">
                <a:lnSpc>
                  <a:spcPts val="4559"/>
                </a:lnSpc>
                <a:spcBef>
                  <a:spcPct val="0"/>
                </a:spcBef>
              </a:pPr>
              <a:r>
                <a:rPr lang="en-US" sz="3799" b="1">
                  <a:solidFill>
                    <a:srgbClr val="718BAB"/>
                  </a:solidFill>
                  <a:latin typeface="Klein Bold"/>
                  <a:ea typeface="Klein Bold"/>
                  <a:cs typeface="Klein Bold"/>
                  <a:sym typeface="Klein Bold"/>
                </a:rPr>
                <a:t>Kredibilitas</a:t>
              </a:r>
            </a:p>
          </p:txBody>
        </p:sp>
        <p:sp>
          <p:nvSpPr>
            <p:cNvPr id="12" name="TextBox 12"/>
            <p:cNvSpPr txBox="1"/>
            <p:nvPr/>
          </p:nvSpPr>
          <p:spPr>
            <a:xfrm>
              <a:off x="0" y="1314593"/>
              <a:ext cx="20340921" cy="1797897"/>
            </a:xfrm>
            <a:prstGeom prst="rect">
              <a:avLst/>
            </a:prstGeom>
          </p:spPr>
          <p:txBody>
            <a:bodyPr lIns="0" tIns="0" rIns="0" bIns="0" rtlCol="0" anchor="t">
              <a:spAutoFit/>
            </a:bodyPr>
            <a:lstStyle/>
            <a:p>
              <a:pPr marL="0" lvl="0" indent="0" algn="l">
                <a:lnSpc>
                  <a:spcPts val="3639"/>
                </a:lnSpc>
                <a:spcBef>
                  <a:spcPct val="0"/>
                </a:spcBef>
              </a:pPr>
              <a:r>
                <a:rPr lang="en-US" sz="2599">
                  <a:solidFill>
                    <a:srgbClr val="2A2E3A"/>
                  </a:solidFill>
                  <a:latin typeface="Helios"/>
                  <a:ea typeface="Helios"/>
                  <a:cs typeface="Helios"/>
                  <a:sym typeface="Helios"/>
                </a:rPr>
                <a:t>Berkaitan dengan hubungan saling percaya antara komunikator dan komunikan. Komunikator perlu memiliki kredibilitas dimata komunikan, misalnya dalam hal tingkat keahliannya dalam bidang yang bersangkutan dengan pesan/ informasi yang disampaikan</a:t>
              </a:r>
            </a:p>
          </p:txBody>
        </p:sp>
      </p:grpSp>
      <p:sp>
        <p:nvSpPr>
          <p:cNvPr id="13" name="Freeform 13"/>
          <p:cNvSpPr/>
          <p:nvPr/>
        </p:nvSpPr>
        <p:spPr>
          <a:xfrm>
            <a:off x="-877269" y="7574748"/>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4" name="Group 14"/>
          <p:cNvGrpSpPr/>
          <p:nvPr/>
        </p:nvGrpSpPr>
        <p:grpSpPr>
          <a:xfrm>
            <a:off x="1573517" y="7385366"/>
            <a:ext cx="15255691" cy="1877167"/>
            <a:chOff x="0" y="0"/>
            <a:chExt cx="20340921" cy="2502890"/>
          </a:xfrm>
        </p:grpSpPr>
        <p:sp>
          <p:nvSpPr>
            <p:cNvPr id="15" name="TextBox 15"/>
            <p:cNvSpPr txBox="1"/>
            <p:nvPr/>
          </p:nvSpPr>
          <p:spPr>
            <a:xfrm>
              <a:off x="0" y="0"/>
              <a:ext cx="20340921" cy="762000"/>
            </a:xfrm>
            <a:prstGeom prst="rect">
              <a:avLst/>
            </a:prstGeom>
          </p:spPr>
          <p:txBody>
            <a:bodyPr lIns="0" tIns="0" rIns="0" bIns="0" rtlCol="0" anchor="t">
              <a:spAutoFit/>
            </a:bodyPr>
            <a:lstStyle/>
            <a:p>
              <a:pPr marL="0" lvl="0" indent="0" algn="l">
                <a:lnSpc>
                  <a:spcPts val="4559"/>
                </a:lnSpc>
                <a:spcBef>
                  <a:spcPct val="0"/>
                </a:spcBef>
              </a:pPr>
              <a:r>
                <a:rPr lang="en-US" sz="3799" b="1">
                  <a:solidFill>
                    <a:srgbClr val="718BAB"/>
                  </a:solidFill>
                  <a:latin typeface="Klein Bold"/>
                  <a:ea typeface="Klein Bold"/>
                  <a:cs typeface="Klein Bold"/>
                  <a:sym typeface="Klein Bold"/>
                </a:rPr>
                <a:t>Kesesuaian Isi Pesan</a:t>
              </a:r>
            </a:p>
          </p:txBody>
        </p:sp>
        <p:sp>
          <p:nvSpPr>
            <p:cNvPr id="16" name="TextBox 16"/>
            <p:cNvSpPr txBox="1"/>
            <p:nvPr/>
          </p:nvSpPr>
          <p:spPr>
            <a:xfrm>
              <a:off x="0" y="1314593"/>
              <a:ext cx="20340921" cy="1188297"/>
            </a:xfrm>
            <a:prstGeom prst="rect">
              <a:avLst/>
            </a:prstGeom>
          </p:spPr>
          <p:txBody>
            <a:bodyPr lIns="0" tIns="0" rIns="0" bIns="0" rtlCol="0" anchor="t">
              <a:spAutoFit/>
            </a:bodyPr>
            <a:lstStyle/>
            <a:p>
              <a:pPr marL="0" lvl="0" indent="0" algn="l">
                <a:lnSpc>
                  <a:spcPts val="3639"/>
                </a:lnSpc>
                <a:spcBef>
                  <a:spcPct val="0"/>
                </a:spcBef>
              </a:pPr>
              <a:r>
                <a:rPr lang="en-US" sz="2599">
                  <a:solidFill>
                    <a:srgbClr val="2A2E3A"/>
                  </a:solidFill>
                  <a:latin typeface="Helios"/>
                  <a:ea typeface="Helios"/>
                  <a:cs typeface="Helios"/>
                  <a:sym typeface="Helios"/>
                </a:rPr>
                <a:t>pesan yang disampaikan harus berhubungan dengan kepentingan sasaran. Karena itu dalam berkomunikasi dengan klien perawat harus memahami terlebih dahulu permasalahan klien.</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p:cNvSpPr/>
          <p:nvPr/>
        </p:nvSpPr>
        <p:spPr>
          <a:xfrm>
            <a:off x="8600262" y="2161433"/>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508998" y="6708185"/>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10959784" y="5604403"/>
            <a:ext cx="5585113" cy="3705967"/>
            <a:chOff x="0" y="0"/>
            <a:chExt cx="7446817" cy="4941290"/>
          </a:xfrm>
        </p:grpSpPr>
        <p:sp>
          <p:nvSpPr>
            <p:cNvPr id="5" name="TextBox 5"/>
            <p:cNvSpPr txBox="1"/>
            <p:nvPr/>
          </p:nvSpPr>
          <p:spPr>
            <a:xfrm>
              <a:off x="0" y="0"/>
              <a:ext cx="7446817" cy="762000"/>
            </a:xfrm>
            <a:prstGeom prst="rect">
              <a:avLst/>
            </a:prstGeom>
          </p:spPr>
          <p:txBody>
            <a:bodyPr lIns="0" tIns="0" rIns="0" bIns="0" rtlCol="0" anchor="t">
              <a:spAutoFit/>
            </a:bodyPr>
            <a:lstStyle/>
            <a:p>
              <a:pPr marL="0" lvl="0" indent="0" algn="l">
                <a:lnSpc>
                  <a:spcPts val="4559"/>
                </a:lnSpc>
                <a:spcBef>
                  <a:spcPct val="0"/>
                </a:spcBef>
              </a:pPr>
              <a:r>
                <a:rPr lang="en-US" sz="3799" b="1">
                  <a:solidFill>
                    <a:srgbClr val="718BAB"/>
                  </a:solidFill>
                  <a:latin typeface="Klein Bold"/>
                  <a:ea typeface="Klein Bold"/>
                  <a:cs typeface="Klein Bold"/>
                  <a:sym typeface="Klein Bold"/>
                </a:rPr>
                <a:t>Kapabilitas Sasaran</a:t>
              </a:r>
            </a:p>
          </p:txBody>
        </p:sp>
        <p:sp>
          <p:nvSpPr>
            <p:cNvPr id="6" name="TextBox 6"/>
            <p:cNvSpPr txBox="1"/>
            <p:nvPr/>
          </p:nvSpPr>
          <p:spPr>
            <a:xfrm>
              <a:off x="0" y="1314593"/>
              <a:ext cx="7446817" cy="3626697"/>
            </a:xfrm>
            <a:prstGeom prst="rect">
              <a:avLst/>
            </a:prstGeom>
          </p:spPr>
          <p:txBody>
            <a:bodyPr lIns="0" tIns="0" rIns="0" bIns="0" rtlCol="0" anchor="t">
              <a:spAutoFit/>
            </a:bodyPr>
            <a:lstStyle/>
            <a:p>
              <a:pPr marL="0" lvl="0" indent="0" algn="l">
                <a:lnSpc>
                  <a:spcPts val="3639"/>
                </a:lnSpc>
                <a:spcBef>
                  <a:spcPct val="0"/>
                </a:spcBef>
              </a:pPr>
              <a:r>
                <a:rPr lang="en-US" sz="2599">
                  <a:solidFill>
                    <a:srgbClr val="2A2E3A"/>
                  </a:solidFill>
                  <a:latin typeface="Helios"/>
                  <a:ea typeface="Helios"/>
                  <a:cs typeface="Helios"/>
                  <a:sym typeface="Helios"/>
                </a:rPr>
                <a:t>komunikator harus memeperhitungkan kemampuan sasaran dalam menerima pesan yang dipengaruhi oleh tingkat pendidikan sosial ekonomi, sosial budaya dan sebagainya.</a:t>
              </a:r>
            </a:p>
          </p:txBody>
        </p:sp>
      </p:grpSp>
      <p:grpSp>
        <p:nvGrpSpPr>
          <p:cNvPr id="7" name="Group 7"/>
          <p:cNvGrpSpPr/>
          <p:nvPr/>
        </p:nvGrpSpPr>
        <p:grpSpPr>
          <a:xfrm>
            <a:off x="0" y="0"/>
            <a:ext cx="9411059" cy="10287000"/>
            <a:chOff x="0" y="0"/>
            <a:chExt cx="2478633" cy="2709333"/>
          </a:xfrm>
        </p:grpSpPr>
        <p:sp>
          <p:nvSpPr>
            <p:cNvPr id="8" name="Freeform 8"/>
            <p:cNvSpPr/>
            <p:nvPr/>
          </p:nvSpPr>
          <p:spPr>
            <a:xfrm>
              <a:off x="0" y="0"/>
              <a:ext cx="2478633" cy="2709333"/>
            </a:xfrm>
            <a:custGeom>
              <a:avLst/>
              <a:gdLst/>
              <a:ahLst/>
              <a:cxnLst/>
              <a:rect l="l" t="t" r="r" b="b"/>
              <a:pathLst>
                <a:path w="2478633" h="2709333">
                  <a:moveTo>
                    <a:pt x="0" y="0"/>
                  </a:moveTo>
                  <a:lnTo>
                    <a:pt x="2478633" y="0"/>
                  </a:lnTo>
                  <a:lnTo>
                    <a:pt x="2478633" y="2709333"/>
                  </a:lnTo>
                  <a:lnTo>
                    <a:pt x="0" y="2709333"/>
                  </a:lnTo>
                  <a:close/>
                </a:path>
              </a:pathLst>
            </a:custGeom>
            <a:solidFill>
              <a:srgbClr val="FFFFFF"/>
            </a:solidFill>
          </p:spPr>
        </p:sp>
        <p:sp>
          <p:nvSpPr>
            <p:cNvPr id="9" name="TextBox 9"/>
            <p:cNvSpPr txBox="1"/>
            <p:nvPr/>
          </p:nvSpPr>
          <p:spPr>
            <a:xfrm>
              <a:off x="0" y="-38100"/>
              <a:ext cx="2478633" cy="2747433"/>
            </a:xfrm>
            <a:prstGeom prst="rect">
              <a:avLst/>
            </a:prstGeom>
          </p:spPr>
          <p:txBody>
            <a:bodyPr lIns="50800" tIns="50800" rIns="50800" bIns="50800" rtlCol="0" anchor="ctr"/>
            <a:lstStyle/>
            <a:p>
              <a:pPr algn="ctr">
                <a:lnSpc>
                  <a:spcPts val="2100"/>
                </a:lnSpc>
              </a:pPr>
              <a:endParaRPr/>
            </a:p>
          </p:txBody>
        </p:sp>
      </p:grpSp>
      <p:grpSp>
        <p:nvGrpSpPr>
          <p:cNvPr id="10" name="Group 10"/>
          <p:cNvGrpSpPr/>
          <p:nvPr/>
        </p:nvGrpSpPr>
        <p:grpSpPr>
          <a:xfrm>
            <a:off x="10959784" y="829051"/>
            <a:ext cx="5585113" cy="4163167"/>
            <a:chOff x="0" y="0"/>
            <a:chExt cx="7446817" cy="5550890"/>
          </a:xfrm>
        </p:grpSpPr>
        <p:sp>
          <p:nvSpPr>
            <p:cNvPr id="11" name="TextBox 11"/>
            <p:cNvSpPr txBox="1"/>
            <p:nvPr/>
          </p:nvSpPr>
          <p:spPr>
            <a:xfrm>
              <a:off x="0" y="0"/>
              <a:ext cx="7446817" cy="762000"/>
            </a:xfrm>
            <a:prstGeom prst="rect">
              <a:avLst/>
            </a:prstGeom>
          </p:spPr>
          <p:txBody>
            <a:bodyPr lIns="0" tIns="0" rIns="0" bIns="0" rtlCol="0" anchor="t">
              <a:spAutoFit/>
            </a:bodyPr>
            <a:lstStyle/>
            <a:p>
              <a:pPr marL="0" lvl="0" indent="0" algn="l">
                <a:lnSpc>
                  <a:spcPts val="4559"/>
                </a:lnSpc>
                <a:spcBef>
                  <a:spcPct val="0"/>
                </a:spcBef>
              </a:pPr>
              <a:r>
                <a:rPr lang="en-US" sz="3799" b="1">
                  <a:solidFill>
                    <a:srgbClr val="718BAB"/>
                  </a:solidFill>
                  <a:latin typeface="Klein Bold"/>
                  <a:ea typeface="Klein Bold"/>
                  <a:cs typeface="Klein Bold"/>
                  <a:sym typeface="Klein Bold"/>
                </a:rPr>
                <a:t>Saluran &amp; Distribusi</a:t>
              </a:r>
            </a:p>
          </p:txBody>
        </p:sp>
        <p:sp>
          <p:nvSpPr>
            <p:cNvPr id="12" name="TextBox 12"/>
            <p:cNvSpPr txBox="1"/>
            <p:nvPr/>
          </p:nvSpPr>
          <p:spPr>
            <a:xfrm>
              <a:off x="0" y="1314593"/>
              <a:ext cx="7446817" cy="4236297"/>
            </a:xfrm>
            <a:prstGeom prst="rect">
              <a:avLst/>
            </a:prstGeom>
          </p:spPr>
          <p:txBody>
            <a:bodyPr lIns="0" tIns="0" rIns="0" bIns="0" rtlCol="0" anchor="t">
              <a:spAutoFit/>
            </a:bodyPr>
            <a:lstStyle/>
            <a:p>
              <a:pPr marL="0" lvl="0" indent="0" algn="l">
                <a:lnSpc>
                  <a:spcPts val="3639"/>
                </a:lnSpc>
                <a:spcBef>
                  <a:spcPct val="0"/>
                </a:spcBef>
              </a:pPr>
              <a:r>
                <a:rPr lang="en-US" sz="2599">
                  <a:solidFill>
                    <a:srgbClr val="2A2E3A"/>
                  </a:solidFill>
                  <a:latin typeface="Helios"/>
                  <a:ea typeface="Helios"/>
                  <a:cs typeface="Helios"/>
                  <a:sym typeface="Helios"/>
                </a:rPr>
                <a:t> Sebaiknya komunikator menggunakan media yang sesuai dan tepat sasaran. Agar proses komunikasi dapat berlangsung, perlu dipakai saluran atau media komunikasi yang sudah biasa digunakan oleh masyarakat umum. </a:t>
              </a:r>
            </a:p>
          </p:txBody>
        </p:sp>
      </p:grpSp>
      <p:sp>
        <p:nvSpPr>
          <p:cNvPr id="13" name="Freeform 13"/>
          <p:cNvSpPr/>
          <p:nvPr/>
        </p:nvSpPr>
        <p:spPr>
          <a:xfrm>
            <a:off x="-786004" y="2350815"/>
            <a:ext cx="1621594" cy="1621594"/>
          </a:xfrm>
          <a:custGeom>
            <a:avLst/>
            <a:gdLst/>
            <a:ahLst/>
            <a:cxnLst/>
            <a:rect l="l" t="t" r="r" b="b"/>
            <a:pathLst>
              <a:path w="1621594" h="1621594">
                <a:moveTo>
                  <a:pt x="0" y="0"/>
                </a:moveTo>
                <a:lnTo>
                  <a:pt x="1621594" y="0"/>
                </a:lnTo>
                <a:lnTo>
                  <a:pt x="1621594" y="1621593"/>
                </a:lnTo>
                <a:lnTo>
                  <a:pt x="0" y="16215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4" name="Freeform 14"/>
          <p:cNvSpPr/>
          <p:nvPr/>
        </p:nvSpPr>
        <p:spPr>
          <a:xfrm>
            <a:off x="-877269" y="6646590"/>
            <a:ext cx="1621594" cy="1621594"/>
          </a:xfrm>
          <a:custGeom>
            <a:avLst/>
            <a:gdLst/>
            <a:ahLst/>
            <a:cxnLst/>
            <a:rect l="l" t="t" r="r" b="b"/>
            <a:pathLst>
              <a:path w="1621594" h="1621594">
                <a:moveTo>
                  <a:pt x="0" y="0"/>
                </a:moveTo>
                <a:lnTo>
                  <a:pt x="1621594" y="0"/>
                </a:lnTo>
                <a:lnTo>
                  <a:pt x="1621594" y="1621593"/>
                </a:lnTo>
                <a:lnTo>
                  <a:pt x="0" y="16215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5" name="Group 15"/>
          <p:cNvGrpSpPr/>
          <p:nvPr/>
        </p:nvGrpSpPr>
        <p:grpSpPr>
          <a:xfrm>
            <a:off x="1573517" y="5485658"/>
            <a:ext cx="5585113" cy="3820267"/>
            <a:chOff x="0" y="0"/>
            <a:chExt cx="7446817" cy="5093690"/>
          </a:xfrm>
        </p:grpSpPr>
        <p:sp>
          <p:nvSpPr>
            <p:cNvPr id="16" name="TextBox 16"/>
            <p:cNvSpPr txBox="1"/>
            <p:nvPr/>
          </p:nvSpPr>
          <p:spPr>
            <a:xfrm>
              <a:off x="0" y="0"/>
              <a:ext cx="7446817" cy="1524000"/>
            </a:xfrm>
            <a:prstGeom prst="rect">
              <a:avLst/>
            </a:prstGeom>
          </p:spPr>
          <p:txBody>
            <a:bodyPr lIns="0" tIns="0" rIns="0" bIns="0" rtlCol="0" anchor="t">
              <a:spAutoFit/>
            </a:bodyPr>
            <a:lstStyle/>
            <a:p>
              <a:pPr marL="0" lvl="0" indent="0" algn="l">
                <a:lnSpc>
                  <a:spcPts val="4559"/>
                </a:lnSpc>
                <a:spcBef>
                  <a:spcPct val="0"/>
                </a:spcBef>
              </a:pPr>
              <a:r>
                <a:rPr lang="en-US" sz="3799" b="1">
                  <a:solidFill>
                    <a:srgbClr val="718BAB"/>
                  </a:solidFill>
                  <a:latin typeface="Klein Bold"/>
                  <a:ea typeface="Klein Bold"/>
                  <a:cs typeface="Klein Bold"/>
                  <a:sym typeface="Klein Bold"/>
                </a:rPr>
                <a:t>Kesinambungan &amp; Konsistensi</a:t>
              </a:r>
            </a:p>
          </p:txBody>
        </p:sp>
        <p:sp>
          <p:nvSpPr>
            <p:cNvPr id="17" name="TextBox 17"/>
            <p:cNvSpPr txBox="1"/>
            <p:nvPr/>
          </p:nvSpPr>
          <p:spPr>
            <a:xfrm>
              <a:off x="0" y="2076593"/>
              <a:ext cx="7446817" cy="3017097"/>
            </a:xfrm>
            <a:prstGeom prst="rect">
              <a:avLst/>
            </a:prstGeom>
          </p:spPr>
          <p:txBody>
            <a:bodyPr lIns="0" tIns="0" rIns="0" bIns="0" rtlCol="0" anchor="t">
              <a:spAutoFit/>
            </a:bodyPr>
            <a:lstStyle/>
            <a:p>
              <a:pPr marL="0" lvl="0" indent="0" algn="l">
                <a:lnSpc>
                  <a:spcPts val="3639"/>
                </a:lnSpc>
                <a:spcBef>
                  <a:spcPct val="0"/>
                </a:spcBef>
              </a:pPr>
              <a:r>
                <a:rPr lang="en-US" sz="2599">
                  <a:solidFill>
                    <a:srgbClr val="2A2E3A"/>
                  </a:solidFill>
                  <a:latin typeface="Helios"/>
                  <a:ea typeface="Helios"/>
                  <a:cs typeface="Helios"/>
                  <a:sym typeface="Helios"/>
                </a:rPr>
                <a:t>Pesan perlu disampaikan secara terus menerus dan konsisten. Pesan yang disampaikan sebelumnya dengan pesan selanjutnya tidak saling bertentangan.</a:t>
              </a:r>
            </a:p>
          </p:txBody>
        </p:sp>
      </p:grpSp>
      <p:grpSp>
        <p:nvGrpSpPr>
          <p:cNvPr id="18" name="Group 18"/>
          <p:cNvGrpSpPr/>
          <p:nvPr/>
        </p:nvGrpSpPr>
        <p:grpSpPr>
          <a:xfrm>
            <a:off x="1573517" y="1247033"/>
            <a:ext cx="5585113" cy="3705967"/>
            <a:chOff x="0" y="0"/>
            <a:chExt cx="7446817" cy="4941290"/>
          </a:xfrm>
        </p:grpSpPr>
        <p:sp>
          <p:nvSpPr>
            <p:cNvPr id="19" name="TextBox 19"/>
            <p:cNvSpPr txBox="1"/>
            <p:nvPr/>
          </p:nvSpPr>
          <p:spPr>
            <a:xfrm>
              <a:off x="0" y="0"/>
              <a:ext cx="7446817" cy="762000"/>
            </a:xfrm>
            <a:prstGeom prst="rect">
              <a:avLst/>
            </a:prstGeom>
          </p:spPr>
          <p:txBody>
            <a:bodyPr lIns="0" tIns="0" rIns="0" bIns="0" rtlCol="0" anchor="t">
              <a:spAutoFit/>
            </a:bodyPr>
            <a:lstStyle/>
            <a:p>
              <a:pPr marL="0" lvl="0" indent="0" algn="l">
                <a:lnSpc>
                  <a:spcPts val="4559"/>
                </a:lnSpc>
                <a:spcBef>
                  <a:spcPct val="0"/>
                </a:spcBef>
              </a:pPr>
              <a:r>
                <a:rPr lang="en-US" sz="3799" b="1">
                  <a:solidFill>
                    <a:srgbClr val="718BAB"/>
                  </a:solidFill>
                  <a:latin typeface="Klein Bold"/>
                  <a:ea typeface="Klein Bold"/>
                  <a:cs typeface="Klein Bold"/>
                  <a:sym typeface="Klein Bold"/>
                </a:rPr>
                <a:t>Kejelasan Pesan</a:t>
              </a:r>
            </a:p>
          </p:txBody>
        </p:sp>
        <p:sp>
          <p:nvSpPr>
            <p:cNvPr id="20" name="TextBox 20"/>
            <p:cNvSpPr txBox="1"/>
            <p:nvPr/>
          </p:nvSpPr>
          <p:spPr>
            <a:xfrm>
              <a:off x="0" y="1314593"/>
              <a:ext cx="7446817" cy="3626697"/>
            </a:xfrm>
            <a:prstGeom prst="rect">
              <a:avLst/>
            </a:prstGeom>
          </p:spPr>
          <p:txBody>
            <a:bodyPr lIns="0" tIns="0" rIns="0" bIns="0" rtlCol="0" anchor="t">
              <a:spAutoFit/>
            </a:bodyPr>
            <a:lstStyle/>
            <a:p>
              <a:pPr marL="0" lvl="0" indent="0" algn="l">
                <a:lnSpc>
                  <a:spcPts val="3639"/>
                </a:lnSpc>
                <a:spcBef>
                  <a:spcPct val="0"/>
                </a:spcBef>
              </a:pPr>
              <a:r>
                <a:rPr lang="en-US" sz="2599">
                  <a:solidFill>
                    <a:srgbClr val="2A2E3A"/>
                  </a:solidFill>
                  <a:latin typeface="Helios"/>
                  <a:ea typeface="Helios"/>
                  <a:cs typeface="Helios"/>
                  <a:sym typeface="Helios"/>
                </a:rPr>
                <a:t>Kejelasan disini mencapkup kejelasan isi pesan, kejelasam tujuan yang akan dicapai, kejelasan kata-kata (verbal) yang digunakan, dan kejelasan bahasa tubuh (non verbal) yang digunakan.</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2-faktor-faktor-dalam-komunikasi-keperawatan-2-638.jpg"/>
          <p:cNvPicPr>
            <a:picLocks noChangeAspect="1"/>
          </p:cNvPicPr>
          <p:nvPr/>
        </p:nvPicPr>
        <p:blipFill>
          <a:blip r:embed="rId2"/>
          <a:stretch>
            <a:fillRect/>
          </a:stretch>
        </p:blipFill>
        <p:spPr>
          <a:xfrm>
            <a:off x="2286000" y="6857"/>
            <a:ext cx="13716000" cy="10287000"/>
          </a:xfrm>
          <a:prstGeom prst="rect">
            <a:avLst/>
          </a:prstGeom>
        </p:spPr>
      </p:pic>
      <p:sp>
        <p:nvSpPr>
          <p:cNvPr id="3" name="Freeform 13">
            <a:extLst>
              <a:ext uri="{FF2B5EF4-FFF2-40B4-BE49-F238E27FC236}">
                <a16:creationId xmlns:a16="http://schemas.microsoft.com/office/drawing/2014/main" id="{128E5068-B7F7-449B-B9B8-CD9AB5127F0A}"/>
              </a:ext>
            </a:extLst>
          </p:cNvPr>
          <p:cNvSpPr/>
          <p:nvPr/>
        </p:nvSpPr>
        <p:spPr>
          <a:xfrm>
            <a:off x="-786004" y="2350815"/>
            <a:ext cx="1621594" cy="1621594"/>
          </a:xfrm>
          <a:custGeom>
            <a:avLst/>
            <a:gdLst/>
            <a:ahLst/>
            <a:cxnLst/>
            <a:rect l="l" t="t" r="r" b="b"/>
            <a:pathLst>
              <a:path w="1621594" h="1621594">
                <a:moveTo>
                  <a:pt x="0" y="0"/>
                </a:moveTo>
                <a:lnTo>
                  <a:pt x="1621594" y="0"/>
                </a:lnTo>
                <a:lnTo>
                  <a:pt x="1621594" y="1621593"/>
                </a:lnTo>
                <a:lnTo>
                  <a:pt x="0" y="16215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14">
            <a:extLst>
              <a:ext uri="{FF2B5EF4-FFF2-40B4-BE49-F238E27FC236}">
                <a16:creationId xmlns:a16="http://schemas.microsoft.com/office/drawing/2014/main" id="{87DA7400-98F1-4EA2-83DD-55F162096366}"/>
              </a:ext>
            </a:extLst>
          </p:cNvPr>
          <p:cNvSpPr/>
          <p:nvPr/>
        </p:nvSpPr>
        <p:spPr>
          <a:xfrm>
            <a:off x="-877269" y="6646590"/>
            <a:ext cx="1621594" cy="1621594"/>
          </a:xfrm>
          <a:custGeom>
            <a:avLst/>
            <a:gdLst/>
            <a:ahLst/>
            <a:cxnLst/>
            <a:rect l="l" t="t" r="r" b="b"/>
            <a:pathLst>
              <a:path w="1621594" h="1621594">
                <a:moveTo>
                  <a:pt x="0" y="0"/>
                </a:moveTo>
                <a:lnTo>
                  <a:pt x="1621594" y="0"/>
                </a:lnTo>
                <a:lnTo>
                  <a:pt x="1621594" y="1621593"/>
                </a:lnTo>
                <a:lnTo>
                  <a:pt x="0" y="16215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faktor-faktor-dalam-komunikasi-keperawatan-3-638.jpg"/>
          <p:cNvPicPr>
            <a:picLocks noChangeAspect="1"/>
          </p:cNvPicPr>
          <p:nvPr/>
        </p:nvPicPr>
        <p:blipFill>
          <a:blip r:embed="rId2"/>
          <a:stretch>
            <a:fillRect/>
          </a:stretch>
        </p:blipFill>
        <p:spPr>
          <a:xfrm>
            <a:off x="2286000" y="6857"/>
            <a:ext cx="13716000" cy="10287000"/>
          </a:xfrm>
          <a:prstGeom prst="rect">
            <a:avLst/>
          </a:prstGeom>
        </p:spPr>
      </p:pic>
      <p:sp>
        <p:nvSpPr>
          <p:cNvPr id="3" name="Freeform 13">
            <a:extLst>
              <a:ext uri="{FF2B5EF4-FFF2-40B4-BE49-F238E27FC236}">
                <a16:creationId xmlns:a16="http://schemas.microsoft.com/office/drawing/2014/main" id="{4238317E-928A-417D-9F17-CF31A30FFDA1}"/>
              </a:ext>
            </a:extLst>
          </p:cNvPr>
          <p:cNvSpPr/>
          <p:nvPr/>
        </p:nvSpPr>
        <p:spPr>
          <a:xfrm>
            <a:off x="-786004" y="2350815"/>
            <a:ext cx="1621594" cy="1621594"/>
          </a:xfrm>
          <a:custGeom>
            <a:avLst/>
            <a:gdLst/>
            <a:ahLst/>
            <a:cxnLst/>
            <a:rect l="l" t="t" r="r" b="b"/>
            <a:pathLst>
              <a:path w="1621594" h="1621594">
                <a:moveTo>
                  <a:pt x="0" y="0"/>
                </a:moveTo>
                <a:lnTo>
                  <a:pt x="1621594" y="0"/>
                </a:lnTo>
                <a:lnTo>
                  <a:pt x="1621594" y="1621593"/>
                </a:lnTo>
                <a:lnTo>
                  <a:pt x="0" y="16215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14">
            <a:extLst>
              <a:ext uri="{FF2B5EF4-FFF2-40B4-BE49-F238E27FC236}">
                <a16:creationId xmlns:a16="http://schemas.microsoft.com/office/drawing/2014/main" id="{3F14C264-FBD8-45B4-9AFB-C10DAFD78BF1}"/>
              </a:ext>
            </a:extLst>
          </p:cNvPr>
          <p:cNvSpPr/>
          <p:nvPr/>
        </p:nvSpPr>
        <p:spPr>
          <a:xfrm>
            <a:off x="-877269" y="6646590"/>
            <a:ext cx="1621594" cy="1621594"/>
          </a:xfrm>
          <a:custGeom>
            <a:avLst/>
            <a:gdLst/>
            <a:ahLst/>
            <a:cxnLst/>
            <a:rect l="l" t="t" r="r" b="b"/>
            <a:pathLst>
              <a:path w="1621594" h="1621594">
                <a:moveTo>
                  <a:pt x="0" y="0"/>
                </a:moveTo>
                <a:lnTo>
                  <a:pt x="1621594" y="0"/>
                </a:lnTo>
                <a:lnTo>
                  <a:pt x="1621594" y="1621593"/>
                </a:lnTo>
                <a:lnTo>
                  <a:pt x="0" y="16215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4-faktor-faktor-dalam-komunikasi-keperawatan-4-638.jpg"/>
          <p:cNvPicPr>
            <a:picLocks noChangeAspect="1"/>
          </p:cNvPicPr>
          <p:nvPr/>
        </p:nvPicPr>
        <p:blipFill>
          <a:blip r:embed="rId2"/>
          <a:stretch>
            <a:fillRect/>
          </a:stretch>
        </p:blipFill>
        <p:spPr>
          <a:xfrm>
            <a:off x="2286000" y="6857"/>
            <a:ext cx="13716000" cy="10287000"/>
          </a:xfrm>
          <a:prstGeom prst="rect">
            <a:avLst/>
          </a:prstGeom>
        </p:spPr>
      </p:pic>
      <p:sp>
        <p:nvSpPr>
          <p:cNvPr id="3" name="Freeform 13">
            <a:extLst>
              <a:ext uri="{FF2B5EF4-FFF2-40B4-BE49-F238E27FC236}">
                <a16:creationId xmlns:a16="http://schemas.microsoft.com/office/drawing/2014/main" id="{FFBA3D61-4FA4-45AA-9648-FF14B3DBD6A1}"/>
              </a:ext>
            </a:extLst>
          </p:cNvPr>
          <p:cNvSpPr/>
          <p:nvPr/>
        </p:nvSpPr>
        <p:spPr>
          <a:xfrm>
            <a:off x="-786004" y="2350815"/>
            <a:ext cx="1621594" cy="1621594"/>
          </a:xfrm>
          <a:custGeom>
            <a:avLst/>
            <a:gdLst/>
            <a:ahLst/>
            <a:cxnLst/>
            <a:rect l="l" t="t" r="r" b="b"/>
            <a:pathLst>
              <a:path w="1621594" h="1621594">
                <a:moveTo>
                  <a:pt x="0" y="0"/>
                </a:moveTo>
                <a:lnTo>
                  <a:pt x="1621594" y="0"/>
                </a:lnTo>
                <a:lnTo>
                  <a:pt x="1621594" y="1621593"/>
                </a:lnTo>
                <a:lnTo>
                  <a:pt x="0" y="16215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14">
            <a:extLst>
              <a:ext uri="{FF2B5EF4-FFF2-40B4-BE49-F238E27FC236}">
                <a16:creationId xmlns:a16="http://schemas.microsoft.com/office/drawing/2014/main" id="{B3920E32-C313-4B4D-8708-7A6CAF82EAB8}"/>
              </a:ext>
            </a:extLst>
          </p:cNvPr>
          <p:cNvSpPr/>
          <p:nvPr/>
        </p:nvSpPr>
        <p:spPr>
          <a:xfrm>
            <a:off x="-877269" y="6646590"/>
            <a:ext cx="1621594" cy="1621594"/>
          </a:xfrm>
          <a:custGeom>
            <a:avLst/>
            <a:gdLst/>
            <a:ahLst/>
            <a:cxnLst/>
            <a:rect l="l" t="t" r="r" b="b"/>
            <a:pathLst>
              <a:path w="1621594" h="1621594">
                <a:moveTo>
                  <a:pt x="0" y="0"/>
                </a:moveTo>
                <a:lnTo>
                  <a:pt x="1621594" y="0"/>
                </a:lnTo>
                <a:lnTo>
                  <a:pt x="1621594" y="1621593"/>
                </a:lnTo>
                <a:lnTo>
                  <a:pt x="0" y="16215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
            <a:ext cx="8663586" cy="10287001"/>
          </a:xfrm>
          <a:custGeom>
            <a:avLst/>
            <a:gdLst/>
            <a:ahLst/>
            <a:cxnLst/>
            <a:rect l="l" t="t" r="r" b="b"/>
            <a:pathLst>
              <a:path w="13960430" h="13960430">
                <a:moveTo>
                  <a:pt x="0" y="0"/>
                </a:moveTo>
                <a:lnTo>
                  <a:pt x="13960431" y="0"/>
                </a:lnTo>
                <a:lnTo>
                  <a:pt x="13960431" y="13960430"/>
                </a:lnTo>
                <a:lnTo>
                  <a:pt x="0" y="13960430"/>
                </a:lnTo>
                <a:lnTo>
                  <a:pt x="0" y="0"/>
                </a:lnTo>
                <a:close/>
              </a:path>
            </a:pathLst>
          </a:custGeom>
          <a:blipFill>
            <a:blip r:embed="rId2">
              <a:extLst>
                <a:ext uri="{96DAC541-7B7A-43D3-8B79-37D633B846F1}">
                  <asvg:svgBlip xmlns:asvg="http://schemas.microsoft.com/office/drawing/2016/SVG/main" r:embed="rId3"/>
                </a:ext>
              </a:extLst>
            </a:blip>
            <a:stretch>
              <a:fillRect l="-61140" t="-17855" r="2" b="-17855"/>
            </a:stretch>
          </a:blipFill>
        </p:spPr>
      </p:sp>
      <p:sp>
        <p:nvSpPr>
          <p:cNvPr id="4" name="TextBox 4"/>
          <p:cNvSpPr txBox="1"/>
          <p:nvPr/>
        </p:nvSpPr>
        <p:spPr>
          <a:xfrm>
            <a:off x="2133600" y="300263"/>
            <a:ext cx="11635386" cy="1144480"/>
          </a:xfrm>
          <a:prstGeom prst="rect">
            <a:avLst/>
          </a:prstGeom>
        </p:spPr>
        <p:txBody>
          <a:bodyPr wrap="square" lIns="0" tIns="0" rIns="0" bIns="0" rtlCol="0" anchor="t">
            <a:spAutoFit/>
          </a:bodyPr>
          <a:lstStyle/>
          <a:p>
            <a:pPr algn="l">
              <a:lnSpc>
                <a:spcPts val="9099"/>
              </a:lnSpc>
            </a:pPr>
            <a:r>
              <a:rPr lang="en-US" sz="6999" b="1" dirty="0" err="1">
                <a:solidFill>
                  <a:srgbClr val="2A2E3A"/>
                </a:solidFill>
                <a:latin typeface="Klein Bold"/>
                <a:ea typeface="Klein Bold"/>
                <a:cs typeface="Klein Bold"/>
                <a:sym typeface="Klein Bold"/>
              </a:rPr>
              <a:t>Hambatan</a:t>
            </a:r>
            <a:r>
              <a:rPr lang="en-US" sz="6999" b="1" dirty="0">
                <a:solidFill>
                  <a:srgbClr val="2A2E3A"/>
                </a:solidFill>
                <a:latin typeface="Klein Bold"/>
                <a:ea typeface="Klein Bold"/>
                <a:cs typeface="Klein Bold"/>
                <a:sym typeface="Klein Bold"/>
              </a:rPr>
              <a:t> </a:t>
            </a:r>
            <a:r>
              <a:rPr lang="en-US" sz="6999" b="1" dirty="0" err="1">
                <a:solidFill>
                  <a:srgbClr val="2A2E3A"/>
                </a:solidFill>
                <a:latin typeface="Klein Bold"/>
                <a:ea typeface="Klein Bold"/>
                <a:cs typeface="Klein Bold"/>
                <a:sym typeface="Klein Bold"/>
              </a:rPr>
              <a:t>Komunikasi</a:t>
            </a:r>
            <a:endParaRPr lang="en-US" sz="6999" b="1" dirty="0">
              <a:solidFill>
                <a:srgbClr val="718BAB"/>
              </a:solidFill>
              <a:latin typeface="Klein Bold"/>
              <a:ea typeface="Klein Bold"/>
              <a:cs typeface="Klein Bold"/>
              <a:sym typeface="Klein Bold"/>
            </a:endParaRPr>
          </a:p>
        </p:txBody>
      </p:sp>
      <p:sp>
        <p:nvSpPr>
          <p:cNvPr id="44" name="Content Placeholder 43">
            <a:extLst>
              <a:ext uri="{FF2B5EF4-FFF2-40B4-BE49-F238E27FC236}">
                <a16:creationId xmlns:a16="http://schemas.microsoft.com/office/drawing/2014/main" id="{FCF8E50A-07A0-42C7-9299-C9A57C3594DA}"/>
              </a:ext>
            </a:extLst>
          </p:cNvPr>
          <p:cNvSpPr>
            <a:spLocks noGrp="1"/>
          </p:cNvSpPr>
          <p:nvPr>
            <p:ph idx="1"/>
          </p:nvPr>
        </p:nvSpPr>
        <p:spPr>
          <a:xfrm>
            <a:off x="2115015" y="1777531"/>
            <a:ext cx="7257585" cy="7861769"/>
          </a:xfrm>
        </p:spPr>
        <p:txBody>
          <a:bodyPr>
            <a:normAutofit fontScale="85000" lnSpcReduction="20000"/>
          </a:bodyPr>
          <a:lstStyle/>
          <a:p>
            <a:pPr>
              <a:lnSpc>
                <a:spcPct val="150000"/>
              </a:lnSpc>
              <a:buFont typeface="Wingdings" panose="05000000000000000000" pitchFamily="2" charset="2"/>
              <a:buChar char="Ø"/>
            </a:pPr>
            <a:r>
              <a:rPr lang="en-US" sz="3600" b="1" dirty="0" err="1"/>
              <a:t>Kurangnya</a:t>
            </a:r>
            <a:r>
              <a:rPr lang="en-US" sz="3600" b="1" dirty="0"/>
              <a:t> </a:t>
            </a:r>
            <a:r>
              <a:rPr lang="en-US" sz="3600" b="1" dirty="0" err="1"/>
              <a:t>penggunaan</a:t>
            </a:r>
            <a:r>
              <a:rPr lang="en-US" sz="3600" b="1" dirty="0"/>
              <a:t> </a:t>
            </a:r>
            <a:r>
              <a:rPr lang="en-US" sz="3600" b="1" dirty="0" err="1"/>
              <a:t>sumber</a:t>
            </a:r>
            <a:r>
              <a:rPr lang="en-US" sz="3600" b="1" dirty="0"/>
              <a:t> </a:t>
            </a:r>
            <a:r>
              <a:rPr lang="en-US" sz="3600" b="1" dirty="0" err="1"/>
              <a:t>komunikasi</a:t>
            </a:r>
            <a:r>
              <a:rPr lang="en-US" sz="3600" b="1" dirty="0"/>
              <a:t> yang </a:t>
            </a:r>
            <a:r>
              <a:rPr lang="en-US" sz="3600" b="1" dirty="0" err="1"/>
              <a:t>tepat</a:t>
            </a:r>
            <a:endParaRPr lang="en-US" sz="3600" b="1" dirty="0"/>
          </a:p>
          <a:p>
            <a:pPr>
              <a:lnSpc>
                <a:spcPct val="150000"/>
              </a:lnSpc>
              <a:buFont typeface="Wingdings" panose="05000000000000000000" pitchFamily="2" charset="2"/>
              <a:buChar char="Ø"/>
            </a:pPr>
            <a:r>
              <a:rPr lang="en-US" sz="3600" b="1" dirty="0" err="1"/>
              <a:t>Kurangnya</a:t>
            </a:r>
            <a:r>
              <a:rPr lang="en-US" sz="3600" b="1" dirty="0"/>
              <a:t> </a:t>
            </a:r>
            <a:r>
              <a:rPr lang="en-US" sz="3600" b="1" dirty="0" err="1"/>
              <a:t>perencanaan</a:t>
            </a:r>
            <a:r>
              <a:rPr lang="en-US" sz="3600" b="1" dirty="0"/>
              <a:t> </a:t>
            </a:r>
            <a:r>
              <a:rPr lang="en-US" sz="3600" b="1" dirty="0" err="1"/>
              <a:t>dalam</a:t>
            </a:r>
            <a:r>
              <a:rPr lang="en-US" sz="3600" b="1" dirty="0"/>
              <a:t> </a:t>
            </a:r>
            <a:r>
              <a:rPr lang="en-US" sz="3600" b="1" dirty="0" err="1"/>
              <a:t>berkomunikasi</a:t>
            </a:r>
            <a:r>
              <a:rPr lang="en-US" sz="3600" b="1" dirty="0"/>
              <a:t>.</a:t>
            </a:r>
          </a:p>
          <a:p>
            <a:pPr>
              <a:lnSpc>
                <a:spcPct val="150000"/>
              </a:lnSpc>
              <a:buFont typeface="Wingdings" panose="05000000000000000000" pitchFamily="2" charset="2"/>
              <a:buChar char="Ø"/>
            </a:pPr>
            <a:r>
              <a:rPr lang="en-US" sz="3600" b="1" dirty="0" err="1"/>
              <a:t>Penampilan</a:t>
            </a:r>
            <a:r>
              <a:rPr lang="en-US" sz="3600" b="1" dirty="0"/>
              <a:t>, </a:t>
            </a:r>
            <a:r>
              <a:rPr lang="en-US" sz="3600" b="1" dirty="0" err="1"/>
              <a:t>sikap</a:t>
            </a:r>
            <a:r>
              <a:rPr lang="en-US" sz="3600" b="1" dirty="0"/>
              <a:t> dan </a:t>
            </a:r>
            <a:r>
              <a:rPr lang="en-US" sz="3600" b="1" dirty="0" err="1"/>
              <a:t>kecakapan</a:t>
            </a:r>
            <a:r>
              <a:rPr lang="en-US" sz="3600" b="1" dirty="0"/>
              <a:t> yang </a:t>
            </a:r>
            <a:r>
              <a:rPr lang="en-US" sz="3600" b="1" dirty="0" err="1"/>
              <a:t>kurang</a:t>
            </a:r>
            <a:r>
              <a:rPr lang="en-US" sz="3600" b="1" dirty="0"/>
              <a:t> </a:t>
            </a:r>
            <a:r>
              <a:rPr lang="en-US" sz="3600" b="1" dirty="0" err="1"/>
              <a:t>tepat</a:t>
            </a:r>
            <a:r>
              <a:rPr lang="en-US" sz="3600" b="1" dirty="0"/>
              <a:t> </a:t>
            </a:r>
            <a:r>
              <a:rPr lang="en-US" sz="3600" b="1" dirty="0" err="1"/>
              <a:t>selama</a:t>
            </a:r>
            <a:r>
              <a:rPr lang="en-US" sz="3600" b="1" dirty="0"/>
              <a:t> </a:t>
            </a:r>
            <a:r>
              <a:rPr lang="en-US" sz="3600" b="1" dirty="0" err="1"/>
              <a:t>berkomunikasi</a:t>
            </a:r>
            <a:r>
              <a:rPr lang="en-US" sz="3600" b="1" dirty="0"/>
              <a:t>.</a:t>
            </a:r>
          </a:p>
          <a:p>
            <a:pPr>
              <a:lnSpc>
                <a:spcPct val="150000"/>
              </a:lnSpc>
              <a:buFont typeface="Wingdings" panose="05000000000000000000" pitchFamily="2" charset="2"/>
              <a:buChar char="Ø"/>
            </a:pPr>
            <a:r>
              <a:rPr lang="en-US" sz="3600" b="1" dirty="0" err="1"/>
              <a:t>Kurangnya</a:t>
            </a:r>
            <a:r>
              <a:rPr lang="en-US" sz="3600" b="1" dirty="0"/>
              <a:t> </a:t>
            </a:r>
            <a:r>
              <a:rPr lang="en-US" sz="3600" b="1" dirty="0" err="1"/>
              <a:t>pengetahuan</a:t>
            </a:r>
            <a:endParaRPr lang="en-US" sz="3600" b="1" dirty="0"/>
          </a:p>
          <a:p>
            <a:pPr>
              <a:lnSpc>
                <a:spcPct val="150000"/>
              </a:lnSpc>
              <a:buFont typeface="Wingdings" panose="05000000000000000000" pitchFamily="2" charset="2"/>
              <a:buChar char="Ø"/>
            </a:pPr>
            <a:r>
              <a:rPr lang="en-US" sz="3600" b="1" dirty="0" err="1"/>
              <a:t>Perbedaan</a:t>
            </a:r>
            <a:r>
              <a:rPr lang="en-US" sz="3600" b="1" dirty="0"/>
              <a:t> </a:t>
            </a:r>
            <a:r>
              <a:rPr lang="en-US" sz="3600" b="1" dirty="0" err="1"/>
              <a:t>persepsi</a:t>
            </a:r>
            <a:endParaRPr lang="en-US" sz="3600" b="1" dirty="0"/>
          </a:p>
          <a:p>
            <a:pPr>
              <a:lnSpc>
                <a:spcPct val="150000"/>
              </a:lnSpc>
              <a:buFont typeface="Wingdings" panose="05000000000000000000" pitchFamily="2" charset="2"/>
              <a:buChar char="Ø"/>
            </a:pPr>
            <a:r>
              <a:rPr lang="en-US" sz="3600" b="1" dirty="0" err="1"/>
              <a:t>Perbedaan</a:t>
            </a:r>
            <a:r>
              <a:rPr lang="en-US" sz="3600" b="1" dirty="0"/>
              <a:t> </a:t>
            </a:r>
            <a:r>
              <a:rPr lang="en-US" sz="3600" b="1" dirty="0" err="1"/>
              <a:t>harapan</a:t>
            </a:r>
            <a:endParaRPr lang="en-US" sz="3600" b="1" dirty="0"/>
          </a:p>
          <a:p>
            <a:pPr>
              <a:lnSpc>
                <a:spcPct val="150000"/>
              </a:lnSpc>
              <a:buFont typeface="Wingdings" panose="05000000000000000000" pitchFamily="2" charset="2"/>
              <a:buChar char="Ø"/>
            </a:pPr>
            <a:r>
              <a:rPr lang="en-US" sz="3600" b="1" dirty="0" err="1"/>
              <a:t>Kondisi</a:t>
            </a:r>
            <a:r>
              <a:rPr lang="en-US" sz="3600" b="1" dirty="0"/>
              <a:t> </a:t>
            </a:r>
            <a:r>
              <a:rPr lang="en-US" sz="3600" b="1" dirty="0" err="1"/>
              <a:t>fisik</a:t>
            </a:r>
            <a:r>
              <a:rPr lang="en-US" sz="3600" b="1" dirty="0"/>
              <a:t> dan mental </a:t>
            </a:r>
            <a:r>
              <a:rPr lang="en-US" sz="3600" b="1" dirty="0" err="1"/>
              <a:t>kurang</a:t>
            </a:r>
            <a:r>
              <a:rPr lang="en-US" sz="3600" b="1" dirty="0"/>
              <a:t> </a:t>
            </a:r>
            <a:r>
              <a:rPr lang="en-US" sz="3600" b="1" dirty="0" err="1"/>
              <a:t>baik</a:t>
            </a:r>
            <a:endParaRPr lang="en-US" sz="3600" b="1" dirty="0"/>
          </a:p>
          <a:p>
            <a:pPr>
              <a:lnSpc>
                <a:spcPct val="150000"/>
              </a:lnSpc>
              <a:buFont typeface="Wingdings" panose="05000000000000000000" pitchFamily="2" charset="2"/>
              <a:buChar char="Ø"/>
            </a:pPr>
            <a:r>
              <a:rPr lang="en-US" sz="3600" b="1" dirty="0" err="1"/>
              <a:t>Pesan</a:t>
            </a:r>
            <a:r>
              <a:rPr lang="en-US" sz="3600" b="1" dirty="0"/>
              <a:t> yang </a:t>
            </a:r>
            <a:r>
              <a:rPr lang="en-US" sz="3600" b="1" dirty="0" err="1"/>
              <a:t>tidak</a:t>
            </a:r>
            <a:r>
              <a:rPr lang="en-US" sz="3600" b="1" dirty="0"/>
              <a:t> </a:t>
            </a:r>
            <a:r>
              <a:rPr lang="en-US" sz="3600" b="1" dirty="0" err="1"/>
              <a:t>jelas</a:t>
            </a:r>
            <a:endParaRPr lang="en-ID" sz="3600" b="1" dirty="0"/>
          </a:p>
        </p:txBody>
      </p:sp>
      <p:sp>
        <p:nvSpPr>
          <p:cNvPr id="45" name="Content Placeholder 43">
            <a:extLst>
              <a:ext uri="{FF2B5EF4-FFF2-40B4-BE49-F238E27FC236}">
                <a16:creationId xmlns:a16="http://schemas.microsoft.com/office/drawing/2014/main" id="{E19DD705-C40F-4B05-8B8A-AAFBC587946F}"/>
              </a:ext>
            </a:extLst>
          </p:cNvPr>
          <p:cNvSpPr txBox="1">
            <a:spLocks/>
          </p:cNvSpPr>
          <p:nvPr/>
        </p:nvSpPr>
        <p:spPr>
          <a:xfrm>
            <a:off x="10140193" y="1777531"/>
            <a:ext cx="7257585" cy="786176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Ø"/>
            </a:pPr>
            <a:r>
              <a:rPr lang="en-US" sz="3600" b="1" dirty="0" err="1"/>
              <a:t>Prasangka</a:t>
            </a:r>
            <a:r>
              <a:rPr lang="en-US" sz="3600" b="1" dirty="0"/>
              <a:t> yang </a:t>
            </a:r>
            <a:r>
              <a:rPr lang="en-US" sz="3600" b="1" dirty="0" err="1"/>
              <a:t>buruk</a:t>
            </a:r>
            <a:endParaRPr lang="en-US" sz="3600" b="1" dirty="0"/>
          </a:p>
          <a:p>
            <a:pPr>
              <a:lnSpc>
                <a:spcPct val="150000"/>
              </a:lnSpc>
              <a:buFont typeface="Wingdings" panose="05000000000000000000" pitchFamily="2" charset="2"/>
              <a:buChar char="Ø"/>
            </a:pPr>
            <a:r>
              <a:rPr lang="en-US" sz="3600" b="1" dirty="0" err="1"/>
              <a:t>Transmisi</a:t>
            </a:r>
            <a:r>
              <a:rPr lang="en-US" sz="3600" b="1" dirty="0"/>
              <a:t> </a:t>
            </a:r>
            <a:r>
              <a:rPr lang="en-US" sz="3600" b="1" dirty="0" err="1"/>
              <a:t>atau</a:t>
            </a:r>
            <a:r>
              <a:rPr lang="en-US" sz="3600" b="1" dirty="0"/>
              <a:t> media yang </a:t>
            </a:r>
            <a:r>
              <a:rPr lang="en-US" sz="3600" b="1" dirty="0" err="1"/>
              <a:t>kurang</a:t>
            </a:r>
            <a:r>
              <a:rPr lang="en-US" sz="3600" b="1" dirty="0"/>
              <a:t> </a:t>
            </a:r>
            <a:r>
              <a:rPr lang="en-US" sz="3600" b="1" dirty="0" err="1"/>
              <a:t>baik</a:t>
            </a:r>
            <a:endParaRPr lang="en-US" sz="3600" b="1" dirty="0"/>
          </a:p>
          <a:p>
            <a:pPr>
              <a:lnSpc>
                <a:spcPct val="150000"/>
              </a:lnSpc>
              <a:buFont typeface="Wingdings" panose="05000000000000000000" pitchFamily="2" charset="2"/>
              <a:buChar char="Ø"/>
            </a:pPr>
            <a:r>
              <a:rPr lang="en-US" sz="3600" b="1" dirty="0" err="1"/>
              <a:t>Penilaian</a:t>
            </a:r>
            <a:r>
              <a:rPr lang="en-US" sz="3600" b="1" dirty="0"/>
              <a:t> yang premature</a:t>
            </a:r>
          </a:p>
          <a:p>
            <a:pPr>
              <a:lnSpc>
                <a:spcPct val="150000"/>
              </a:lnSpc>
              <a:buFont typeface="Wingdings" panose="05000000000000000000" pitchFamily="2" charset="2"/>
              <a:buChar char="Ø"/>
            </a:pPr>
            <a:r>
              <a:rPr lang="en-US" sz="3600" b="1" dirty="0" err="1"/>
              <a:t>Tidak</a:t>
            </a:r>
            <a:r>
              <a:rPr lang="en-US" sz="3600" b="1" dirty="0"/>
              <a:t> </a:t>
            </a:r>
            <a:r>
              <a:rPr lang="en-US" sz="3600" b="1" dirty="0" err="1"/>
              <a:t>ada</a:t>
            </a:r>
            <a:r>
              <a:rPr lang="en-US" sz="3600" b="1" dirty="0"/>
              <a:t> </a:t>
            </a:r>
            <a:r>
              <a:rPr lang="en-US" sz="3600" b="1" dirty="0" err="1"/>
              <a:t>kepercayaan</a:t>
            </a:r>
            <a:endParaRPr lang="en-US" sz="3600" b="1" dirty="0"/>
          </a:p>
          <a:p>
            <a:pPr>
              <a:lnSpc>
                <a:spcPct val="150000"/>
              </a:lnSpc>
              <a:buFont typeface="Wingdings" panose="05000000000000000000" pitchFamily="2" charset="2"/>
              <a:buChar char="Ø"/>
            </a:pPr>
            <a:r>
              <a:rPr lang="en-US" sz="3600" b="1" dirty="0"/>
              <a:t>Ada </a:t>
            </a:r>
            <a:r>
              <a:rPr lang="en-US" sz="3600" b="1" dirty="0" err="1"/>
              <a:t>ancaman</a:t>
            </a:r>
            <a:endParaRPr lang="en-US" sz="3600" b="1" dirty="0"/>
          </a:p>
          <a:p>
            <a:pPr>
              <a:lnSpc>
                <a:spcPct val="150000"/>
              </a:lnSpc>
              <a:buFont typeface="Wingdings" panose="05000000000000000000" pitchFamily="2" charset="2"/>
              <a:buChar char="Ø"/>
            </a:pPr>
            <a:r>
              <a:rPr lang="en-US" sz="3600" b="1" dirty="0" err="1"/>
              <a:t>Perbedaan</a:t>
            </a:r>
            <a:r>
              <a:rPr lang="en-US" sz="3600" b="1" dirty="0"/>
              <a:t> </a:t>
            </a:r>
            <a:r>
              <a:rPr lang="en-US" sz="3600" b="1" dirty="0" err="1"/>
              <a:t>pengetahuan</a:t>
            </a:r>
            <a:r>
              <a:rPr lang="en-US" sz="3600" b="1" dirty="0"/>
              <a:t> dan Bahasa</a:t>
            </a:r>
          </a:p>
          <a:p>
            <a:pPr>
              <a:lnSpc>
                <a:spcPct val="150000"/>
              </a:lnSpc>
              <a:buFont typeface="Wingdings" panose="05000000000000000000" pitchFamily="2" charset="2"/>
              <a:buChar char="Ø"/>
            </a:pPr>
            <a:r>
              <a:rPr lang="en-US" sz="3600" b="1" dirty="0" err="1"/>
              <a:t>Distorsi</a:t>
            </a:r>
            <a:r>
              <a:rPr lang="en-US" sz="3600" b="1" dirty="0"/>
              <a:t> (</a:t>
            </a:r>
            <a:r>
              <a:rPr lang="en-US" sz="3600" b="1" dirty="0" err="1"/>
              <a:t>kesalahan</a:t>
            </a:r>
            <a:r>
              <a:rPr lang="en-US" sz="3600" b="1" dirty="0"/>
              <a:t> </a:t>
            </a:r>
            <a:r>
              <a:rPr lang="en-US" sz="3600" b="1" dirty="0" err="1"/>
              <a:t>informasi</a:t>
            </a:r>
            <a:r>
              <a:rPr lang="en-US" sz="3600" b="1" dirty="0"/>
              <a:t>)</a:t>
            </a:r>
            <a:endParaRPr lang="en-ID" sz="3600" b="1" dirty="0"/>
          </a:p>
        </p:txBody>
      </p:sp>
      <p:sp>
        <p:nvSpPr>
          <p:cNvPr id="46" name="Freeform 13">
            <a:extLst>
              <a:ext uri="{FF2B5EF4-FFF2-40B4-BE49-F238E27FC236}">
                <a16:creationId xmlns:a16="http://schemas.microsoft.com/office/drawing/2014/main" id="{340C6D36-0FA5-45F0-AF3B-37B8C37C4682}"/>
              </a:ext>
            </a:extLst>
          </p:cNvPr>
          <p:cNvSpPr/>
          <p:nvPr/>
        </p:nvSpPr>
        <p:spPr>
          <a:xfrm>
            <a:off x="-786004" y="2350815"/>
            <a:ext cx="1621594" cy="1621594"/>
          </a:xfrm>
          <a:custGeom>
            <a:avLst/>
            <a:gdLst/>
            <a:ahLst/>
            <a:cxnLst/>
            <a:rect l="l" t="t" r="r" b="b"/>
            <a:pathLst>
              <a:path w="1621594" h="1621594">
                <a:moveTo>
                  <a:pt x="0" y="0"/>
                </a:moveTo>
                <a:lnTo>
                  <a:pt x="1621594" y="0"/>
                </a:lnTo>
                <a:lnTo>
                  <a:pt x="1621594" y="1621593"/>
                </a:lnTo>
                <a:lnTo>
                  <a:pt x="0" y="16215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7" name="Freeform 14">
            <a:extLst>
              <a:ext uri="{FF2B5EF4-FFF2-40B4-BE49-F238E27FC236}">
                <a16:creationId xmlns:a16="http://schemas.microsoft.com/office/drawing/2014/main" id="{9F463159-90A5-4550-B33E-15C0C4DDC0A4}"/>
              </a:ext>
            </a:extLst>
          </p:cNvPr>
          <p:cNvSpPr/>
          <p:nvPr/>
        </p:nvSpPr>
        <p:spPr>
          <a:xfrm>
            <a:off x="-877269" y="6646590"/>
            <a:ext cx="1621594" cy="1621594"/>
          </a:xfrm>
          <a:custGeom>
            <a:avLst/>
            <a:gdLst/>
            <a:ahLst/>
            <a:cxnLst/>
            <a:rect l="l" t="t" r="r" b="b"/>
            <a:pathLst>
              <a:path w="1621594" h="1621594">
                <a:moveTo>
                  <a:pt x="0" y="0"/>
                </a:moveTo>
                <a:lnTo>
                  <a:pt x="1621594" y="0"/>
                </a:lnTo>
                <a:lnTo>
                  <a:pt x="1621594" y="1621593"/>
                </a:lnTo>
                <a:lnTo>
                  <a:pt x="0" y="16215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8" name="Freeform 13">
            <a:extLst>
              <a:ext uri="{FF2B5EF4-FFF2-40B4-BE49-F238E27FC236}">
                <a16:creationId xmlns:a16="http://schemas.microsoft.com/office/drawing/2014/main" id="{8C4881B2-C21A-4A6B-99A5-701DAEBB8B80}"/>
              </a:ext>
            </a:extLst>
          </p:cNvPr>
          <p:cNvSpPr/>
          <p:nvPr/>
        </p:nvSpPr>
        <p:spPr>
          <a:xfrm>
            <a:off x="17452410" y="2350815"/>
            <a:ext cx="1621594" cy="1621594"/>
          </a:xfrm>
          <a:custGeom>
            <a:avLst/>
            <a:gdLst/>
            <a:ahLst/>
            <a:cxnLst/>
            <a:rect l="l" t="t" r="r" b="b"/>
            <a:pathLst>
              <a:path w="1621594" h="1621594">
                <a:moveTo>
                  <a:pt x="0" y="0"/>
                </a:moveTo>
                <a:lnTo>
                  <a:pt x="1621594" y="0"/>
                </a:lnTo>
                <a:lnTo>
                  <a:pt x="1621594" y="1621593"/>
                </a:lnTo>
                <a:lnTo>
                  <a:pt x="0" y="16215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9" name="Freeform 14">
            <a:extLst>
              <a:ext uri="{FF2B5EF4-FFF2-40B4-BE49-F238E27FC236}">
                <a16:creationId xmlns:a16="http://schemas.microsoft.com/office/drawing/2014/main" id="{72375EBE-4336-4690-8220-1A4733B448FB}"/>
              </a:ext>
            </a:extLst>
          </p:cNvPr>
          <p:cNvSpPr/>
          <p:nvPr/>
        </p:nvSpPr>
        <p:spPr>
          <a:xfrm>
            <a:off x="17361145" y="6646590"/>
            <a:ext cx="1621594" cy="1621594"/>
          </a:xfrm>
          <a:custGeom>
            <a:avLst/>
            <a:gdLst/>
            <a:ahLst/>
            <a:cxnLst/>
            <a:rect l="l" t="t" r="r" b="b"/>
            <a:pathLst>
              <a:path w="1621594" h="1621594">
                <a:moveTo>
                  <a:pt x="0" y="0"/>
                </a:moveTo>
                <a:lnTo>
                  <a:pt x="1621594" y="0"/>
                </a:lnTo>
                <a:lnTo>
                  <a:pt x="1621594" y="1621593"/>
                </a:lnTo>
                <a:lnTo>
                  <a:pt x="0" y="16215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415</Words>
  <Application>Microsoft Office PowerPoint</Application>
  <PresentationFormat>Custom</PresentationFormat>
  <Paragraphs>51</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Calibri</vt:lpstr>
      <vt:lpstr>Arimo Bold</vt:lpstr>
      <vt:lpstr>Helios</vt:lpstr>
      <vt:lpstr>Arial</vt:lpstr>
      <vt:lpstr>Klein Bold</vt:lpstr>
      <vt:lpstr>Google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Profile</dc:title>
  <dc:creator>user</dc:creator>
  <cp:lastModifiedBy>user</cp:lastModifiedBy>
  <cp:revision>7</cp:revision>
  <dcterms:created xsi:type="dcterms:W3CDTF">2006-08-16T00:00:00Z</dcterms:created>
  <dcterms:modified xsi:type="dcterms:W3CDTF">2025-03-14T07:06:45Z</dcterms:modified>
  <dc:identifier>DAGhZQBdhj4</dc:identifier>
</cp:coreProperties>
</file>