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13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898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8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49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1501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634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23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420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134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438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812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72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50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083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smtClean="0"/>
              <a:pPr/>
              <a:t>2/19/2023</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190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2/19/2023</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6378860"/>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1837-CDCF-465D-B23D-AB18C82AF315}"/>
              </a:ext>
            </a:extLst>
          </p:cNvPr>
          <p:cNvSpPr>
            <a:spLocks noGrp="1"/>
          </p:cNvSpPr>
          <p:nvPr>
            <p:ph type="ctrTitle"/>
          </p:nvPr>
        </p:nvSpPr>
        <p:spPr>
          <a:xfrm>
            <a:off x="895233" y="813006"/>
            <a:ext cx="7810732" cy="966618"/>
          </a:xfrm>
        </p:spPr>
        <p:txBody>
          <a:bodyPr/>
          <a:lstStyle/>
          <a:p>
            <a:pPr algn="ctr"/>
            <a:r>
              <a:rPr lang="en-US" sz="3600" dirty="0">
                <a:solidFill>
                  <a:schemeClr val="bg1"/>
                </a:solidFill>
              </a:rPr>
              <a:t>KONSEP PERAWATAN DIRUMAH</a:t>
            </a:r>
            <a:br>
              <a:rPr lang="en-US" sz="3600" dirty="0">
                <a:solidFill>
                  <a:schemeClr val="bg1"/>
                </a:solidFill>
              </a:rPr>
            </a:br>
            <a:r>
              <a:rPr lang="en-US" sz="3600" dirty="0">
                <a:solidFill>
                  <a:schemeClr val="bg1"/>
                </a:solidFill>
              </a:rPr>
              <a:t>OLEH PERAWAT</a:t>
            </a:r>
          </a:p>
        </p:txBody>
      </p:sp>
      <p:sp>
        <p:nvSpPr>
          <p:cNvPr id="3" name="Subtitle 2">
            <a:extLst>
              <a:ext uri="{FF2B5EF4-FFF2-40B4-BE49-F238E27FC236}">
                <a16:creationId xmlns:a16="http://schemas.microsoft.com/office/drawing/2014/main" id="{9A14DD22-31FD-4B6A-A1A5-41A210D3E3C2}"/>
              </a:ext>
            </a:extLst>
          </p:cNvPr>
          <p:cNvSpPr>
            <a:spLocks noGrp="1"/>
          </p:cNvSpPr>
          <p:nvPr>
            <p:ph type="subTitle" idx="1"/>
          </p:nvPr>
        </p:nvSpPr>
        <p:spPr>
          <a:xfrm>
            <a:off x="499549" y="5374976"/>
            <a:ext cx="7526338" cy="434974"/>
          </a:xfrm>
        </p:spPr>
        <p:txBody>
          <a:bodyPr>
            <a:noAutofit/>
          </a:bodyPr>
          <a:lstStyle/>
          <a:p>
            <a:r>
              <a:rPr lang="en-US" dirty="0"/>
              <a:t>Ahmad Guntur </a:t>
            </a:r>
            <a:r>
              <a:rPr lang="en-US" dirty="0" err="1"/>
              <a:t>Alfianto</a:t>
            </a:r>
            <a:r>
              <a:rPr lang="en-US" dirty="0"/>
              <a:t>, S. </a:t>
            </a:r>
            <a:r>
              <a:rPr lang="en-US" dirty="0" err="1"/>
              <a:t>Kep</a:t>
            </a:r>
            <a:r>
              <a:rPr lang="en-US" dirty="0"/>
              <a:t>., Ns., M. </a:t>
            </a:r>
            <a:r>
              <a:rPr lang="en-US" dirty="0" err="1"/>
              <a:t>Kep</a:t>
            </a:r>
            <a:r>
              <a:rPr lang="en-US" dirty="0"/>
              <a:t>.</a:t>
            </a:r>
          </a:p>
          <a:p>
            <a:r>
              <a:rPr lang="en-US" dirty="0" err="1"/>
              <a:t>Klaster</a:t>
            </a:r>
            <a:r>
              <a:rPr lang="en-US" dirty="0"/>
              <a:t> </a:t>
            </a:r>
            <a:r>
              <a:rPr lang="en-US" dirty="0" err="1"/>
              <a:t>Keperawatan</a:t>
            </a:r>
            <a:r>
              <a:rPr lang="en-US" dirty="0"/>
              <a:t> Jiwa, </a:t>
            </a:r>
            <a:r>
              <a:rPr lang="en-US" dirty="0" err="1"/>
              <a:t>Komunitas</a:t>
            </a:r>
            <a:r>
              <a:rPr lang="en-US" dirty="0"/>
              <a:t> dan </a:t>
            </a:r>
            <a:r>
              <a:rPr lang="en-US" dirty="0" err="1"/>
              <a:t>Gerontik</a:t>
            </a:r>
            <a:endParaRPr lang="en-US" dirty="0"/>
          </a:p>
          <a:p>
            <a:r>
              <a:rPr lang="en-US" dirty="0"/>
              <a:t>STIKES </a:t>
            </a:r>
            <a:r>
              <a:rPr lang="en-US" dirty="0" err="1"/>
              <a:t>Widyagama</a:t>
            </a:r>
            <a:r>
              <a:rPr lang="en-US" dirty="0"/>
              <a:t> </a:t>
            </a:r>
            <a:r>
              <a:rPr lang="en-US" dirty="0" err="1"/>
              <a:t>Husada</a:t>
            </a:r>
            <a:r>
              <a:rPr lang="en-US" dirty="0"/>
              <a:t> Malang</a:t>
            </a:r>
          </a:p>
        </p:txBody>
      </p:sp>
      <p:pic>
        <p:nvPicPr>
          <p:cNvPr id="4" name="Picture 3">
            <a:extLst>
              <a:ext uri="{FF2B5EF4-FFF2-40B4-BE49-F238E27FC236}">
                <a16:creationId xmlns:a16="http://schemas.microsoft.com/office/drawing/2014/main" id="{785BCB0E-AD8D-444C-A3D1-D76837866D2B}"/>
              </a:ext>
            </a:extLst>
          </p:cNvPr>
          <p:cNvPicPr>
            <a:picLocks noChangeAspect="1"/>
          </p:cNvPicPr>
          <p:nvPr/>
        </p:nvPicPr>
        <p:blipFill>
          <a:blip r:embed="rId2"/>
          <a:stretch>
            <a:fillRect/>
          </a:stretch>
        </p:blipFill>
        <p:spPr>
          <a:xfrm>
            <a:off x="2528747" y="2200145"/>
            <a:ext cx="3898247" cy="2190319"/>
          </a:xfrm>
          <a:prstGeom prst="rect">
            <a:avLst/>
          </a:prstGeom>
          <a:ln>
            <a:noFill/>
          </a:ln>
          <a:effectLst>
            <a:softEdge rad="112500"/>
          </a:effectLst>
        </p:spPr>
      </p:pic>
      <p:pic>
        <p:nvPicPr>
          <p:cNvPr id="5" name="Picture 4">
            <a:extLst>
              <a:ext uri="{FF2B5EF4-FFF2-40B4-BE49-F238E27FC236}">
                <a16:creationId xmlns:a16="http://schemas.microsoft.com/office/drawing/2014/main" id="{1ABF3A9B-4277-4A32-B19C-F716ED316368}"/>
              </a:ext>
            </a:extLst>
          </p:cNvPr>
          <p:cNvPicPr>
            <a:picLocks noChangeAspect="1"/>
          </p:cNvPicPr>
          <p:nvPr/>
        </p:nvPicPr>
        <p:blipFill>
          <a:blip r:embed="rId3"/>
          <a:stretch>
            <a:fillRect/>
          </a:stretch>
        </p:blipFill>
        <p:spPr>
          <a:xfrm>
            <a:off x="6521123" y="6308725"/>
            <a:ext cx="2665599" cy="549275"/>
          </a:xfrm>
          <a:prstGeom prst="rect">
            <a:avLst/>
          </a:prstGeom>
        </p:spPr>
      </p:pic>
    </p:spTree>
    <p:extLst>
      <p:ext uri="{BB962C8B-B14F-4D97-AF65-F5344CB8AC3E}">
        <p14:creationId xmlns:p14="http://schemas.microsoft.com/office/powerpoint/2010/main" val="2049692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207-6E71-4570-9E13-60078A0B55A8}"/>
              </a:ext>
            </a:extLst>
          </p:cNvPr>
          <p:cNvSpPr>
            <a:spLocks noGrp="1"/>
          </p:cNvSpPr>
          <p:nvPr>
            <p:ph type="title"/>
          </p:nvPr>
        </p:nvSpPr>
        <p:spPr/>
        <p:txBody>
          <a:bodyPr/>
          <a:lstStyle/>
          <a:p>
            <a:r>
              <a:rPr lang="en-US" dirty="0"/>
              <a:t>LAYANAN HC</a:t>
            </a:r>
          </a:p>
        </p:txBody>
      </p:sp>
      <p:sp>
        <p:nvSpPr>
          <p:cNvPr id="3" name="Content Placeholder 2">
            <a:extLst>
              <a:ext uri="{FF2B5EF4-FFF2-40B4-BE49-F238E27FC236}">
                <a16:creationId xmlns:a16="http://schemas.microsoft.com/office/drawing/2014/main" id="{81CFD882-74E2-4275-AE53-D5108951DFF0}"/>
              </a:ext>
            </a:extLst>
          </p:cNvPr>
          <p:cNvSpPr>
            <a:spLocks noGrp="1"/>
          </p:cNvSpPr>
          <p:nvPr>
            <p:ph idx="1"/>
          </p:nvPr>
        </p:nvSpPr>
        <p:spPr>
          <a:xfrm>
            <a:off x="648633" y="2743199"/>
            <a:ext cx="6100125" cy="1865021"/>
          </a:xfrm>
        </p:spPr>
        <p:txBody>
          <a:bodyPr>
            <a:normAutofit/>
          </a:bodyPr>
          <a:lstStyle/>
          <a:p>
            <a:r>
              <a:rPr lang="en-US" sz="2800" dirty="0"/>
              <a:t>PEMERINTAH</a:t>
            </a:r>
          </a:p>
          <a:p>
            <a:r>
              <a:rPr lang="en-US" sz="2800" dirty="0"/>
              <a:t>SOSIAL</a:t>
            </a:r>
          </a:p>
          <a:p>
            <a:r>
              <a:rPr lang="en-US" sz="2800" dirty="0"/>
              <a:t>SWASTA</a:t>
            </a:r>
          </a:p>
        </p:txBody>
      </p:sp>
      <p:pic>
        <p:nvPicPr>
          <p:cNvPr id="4" name="Picture 3">
            <a:extLst>
              <a:ext uri="{FF2B5EF4-FFF2-40B4-BE49-F238E27FC236}">
                <a16:creationId xmlns:a16="http://schemas.microsoft.com/office/drawing/2014/main" id="{AA1BF5B4-97ED-4D68-8D0B-E1C32A6D4178}"/>
              </a:ext>
            </a:extLst>
          </p:cNvPr>
          <p:cNvPicPr>
            <a:picLocks noChangeAspect="1"/>
          </p:cNvPicPr>
          <p:nvPr/>
        </p:nvPicPr>
        <p:blipFill>
          <a:blip r:embed="rId2"/>
          <a:stretch>
            <a:fillRect/>
          </a:stretch>
        </p:blipFill>
        <p:spPr>
          <a:xfrm>
            <a:off x="6479817" y="0"/>
            <a:ext cx="2664183" cy="548688"/>
          </a:xfrm>
          <a:prstGeom prst="rect">
            <a:avLst/>
          </a:prstGeom>
        </p:spPr>
      </p:pic>
      <p:pic>
        <p:nvPicPr>
          <p:cNvPr id="2052" name="Picture 4" descr="Edelweiss Hospital - Home Care - Keperawatan">
            <a:extLst>
              <a:ext uri="{FF2B5EF4-FFF2-40B4-BE49-F238E27FC236}">
                <a16:creationId xmlns:a16="http://schemas.microsoft.com/office/drawing/2014/main" id="{7456DD51-1308-4768-9E6F-ADD448550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817" y="3039036"/>
            <a:ext cx="2622176" cy="2622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343284C-CA0D-4563-B977-D754BD833B65}"/>
              </a:ext>
            </a:extLst>
          </p:cNvPr>
          <p:cNvPicPr>
            <a:picLocks noChangeAspect="1"/>
          </p:cNvPicPr>
          <p:nvPr/>
        </p:nvPicPr>
        <p:blipFill>
          <a:blip r:embed="rId4"/>
          <a:stretch>
            <a:fillRect/>
          </a:stretch>
        </p:blipFill>
        <p:spPr>
          <a:xfrm>
            <a:off x="4903974" y="4437529"/>
            <a:ext cx="2420471" cy="2420471"/>
          </a:xfrm>
          <a:prstGeom prst="rect">
            <a:avLst/>
          </a:prstGeom>
        </p:spPr>
      </p:pic>
      <p:pic>
        <p:nvPicPr>
          <p:cNvPr id="7" name="Picture 6">
            <a:extLst>
              <a:ext uri="{FF2B5EF4-FFF2-40B4-BE49-F238E27FC236}">
                <a16:creationId xmlns:a16="http://schemas.microsoft.com/office/drawing/2014/main" id="{C3B3EEBC-1F8D-4FAF-99BA-532C95D67164}"/>
              </a:ext>
            </a:extLst>
          </p:cNvPr>
          <p:cNvPicPr>
            <a:picLocks noChangeAspect="1"/>
          </p:cNvPicPr>
          <p:nvPr/>
        </p:nvPicPr>
        <p:blipFill>
          <a:blip r:embed="rId5"/>
          <a:stretch>
            <a:fillRect/>
          </a:stretch>
        </p:blipFill>
        <p:spPr>
          <a:xfrm>
            <a:off x="4188359" y="1215345"/>
            <a:ext cx="2299449" cy="3248428"/>
          </a:xfrm>
          <a:prstGeom prst="rect">
            <a:avLst/>
          </a:prstGeom>
        </p:spPr>
      </p:pic>
    </p:spTree>
    <p:extLst>
      <p:ext uri="{BB962C8B-B14F-4D97-AF65-F5344CB8AC3E}">
        <p14:creationId xmlns:p14="http://schemas.microsoft.com/office/powerpoint/2010/main" val="333692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6047-B350-4B78-B8F9-E1B9A4F11DE0}"/>
              </a:ext>
            </a:extLst>
          </p:cNvPr>
          <p:cNvSpPr>
            <a:spLocks noGrp="1"/>
          </p:cNvSpPr>
          <p:nvPr>
            <p:ph type="title"/>
          </p:nvPr>
        </p:nvSpPr>
        <p:spPr/>
        <p:txBody>
          <a:bodyPr/>
          <a:lstStyle/>
          <a:p>
            <a:r>
              <a:rPr lang="en-US" dirty="0"/>
              <a:t>LAYANAN HC</a:t>
            </a:r>
          </a:p>
        </p:txBody>
      </p:sp>
      <p:sp>
        <p:nvSpPr>
          <p:cNvPr id="3" name="Content Placeholder 2">
            <a:extLst>
              <a:ext uri="{FF2B5EF4-FFF2-40B4-BE49-F238E27FC236}">
                <a16:creationId xmlns:a16="http://schemas.microsoft.com/office/drawing/2014/main" id="{A3619719-9C65-4817-BB23-E81892F7FE92}"/>
              </a:ext>
            </a:extLst>
          </p:cNvPr>
          <p:cNvSpPr>
            <a:spLocks noGrp="1"/>
          </p:cNvSpPr>
          <p:nvPr>
            <p:ph idx="1"/>
          </p:nvPr>
        </p:nvSpPr>
        <p:spPr>
          <a:xfrm>
            <a:off x="416860" y="2164976"/>
            <a:ext cx="8511988" cy="4572000"/>
          </a:xfrm>
        </p:spPr>
        <p:txBody>
          <a:bodyPr>
            <a:normAutofit fontScale="92500" lnSpcReduction="10000"/>
          </a:bodyPr>
          <a:lstStyle/>
          <a:p>
            <a:r>
              <a:rPr lang="en-US" dirty="0" err="1"/>
              <a:t>Klien</a:t>
            </a:r>
            <a:r>
              <a:rPr lang="en-US" dirty="0"/>
              <a:t> </a:t>
            </a:r>
            <a:r>
              <a:rPr lang="en-US" dirty="0" err="1"/>
              <a:t>dengan</a:t>
            </a:r>
            <a:r>
              <a:rPr lang="en-US" dirty="0"/>
              <a:t> COPD</a:t>
            </a:r>
          </a:p>
          <a:p>
            <a:r>
              <a:rPr lang="en-US" dirty="0" err="1"/>
              <a:t>Klien</a:t>
            </a:r>
            <a:r>
              <a:rPr lang="en-US" dirty="0"/>
              <a:t> </a:t>
            </a:r>
            <a:r>
              <a:rPr lang="en-US" dirty="0" err="1"/>
              <a:t>dengan</a:t>
            </a:r>
            <a:r>
              <a:rPr lang="en-US" dirty="0"/>
              <a:t> </a:t>
            </a:r>
            <a:r>
              <a:rPr lang="en-US" dirty="0" err="1"/>
              <a:t>gagal</a:t>
            </a:r>
            <a:r>
              <a:rPr lang="en-US" dirty="0"/>
              <a:t> </a:t>
            </a:r>
            <a:r>
              <a:rPr lang="en-US" dirty="0" err="1"/>
              <a:t>ginjal</a:t>
            </a:r>
            <a:r>
              <a:rPr lang="en-US" dirty="0"/>
              <a:t> </a:t>
            </a:r>
            <a:r>
              <a:rPr lang="en-US" dirty="0" err="1"/>
              <a:t>atau</a:t>
            </a:r>
            <a:r>
              <a:rPr lang="en-US" dirty="0"/>
              <a:t> </a:t>
            </a:r>
            <a:r>
              <a:rPr lang="en-US" dirty="0" err="1"/>
              <a:t>jantung</a:t>
            </a:r>
            <a:endParaRPr lang="en-US" dirty="0"/>
          </a:p>
          <a:p>
            <a:r>
              <a:rPr lang="en-US" dirty="0" err="1"/>
              <a:t>Klien</a:t>
            </a:r>
            <a:r>
              <a:rPr lang="en-US" dirty="0"/>
              <a:t> </a:t>
            </a:r>
            <a:r>
              <a:rPr lang="en-US" dirty="0" err="1"/>
              <a:t>dengan</a:t>
            </a:r>
            <a:r>
              <a:rPr lang="en-US" dirty="0"/>
              <a:t> </a:t>
            </a:r>
            <a:r>
              <a:rPr lang="en-US" dirty="0" err="1"/>
              <a:t>gangguan</a:t>
            </a:r>
            <a:r>
              <a:rPr lang="en-US" dirty="0"/>
              <a:t> </a:t>
            </a:r>
            <a:r>
              <a:rPr lang="en-US" dirty="0" err="1"/>
              <a:t>oksogenasi</a:t>
            </a:r>
            <a:endParaRPr lang="en-US" dirty="0"/>
          </a:p>
          <a:p>
            <a:r>
              <a:rPr lang="en-US" dirty="0" err="1"/>
              <a:t>Klien</a:t>
            </a:r>
            <a:r>
              <a:rPr lang="en-US" dirty="0"/>
              <a:t> </a:t>
            </a:r>
            <a:r>
              <a:rPr lang="en-US" dirty="0" err="1"/>
              <a:t>dengan</a:t>
            </a:r>
            <a:r>
              <a:rPr lang="en-US" dirty="0"/>
              <a:t> diabetes</a:t>
            </a:r>
          </a:p>
          <a:p>
            <a:r>
              <a:rPr lang="en-US" dirty="0" err="1"/>
              <a:t>Klien</a:t>
            </a:r>
            <a:r>
              <a:rPr lang="en-US" dirty="0"/>
              <a:t> </a:t>
            </a:r>
            <a:r>
              <a:rPr lang="en-US" dirty="0" err="1"/>
              <a:t>dengan</a:t>
            </a:r>
            <a:r>
              <a:rPr lang="en-US" dirty="0"/>
              <a:t> </a:t>
            </a:r>
            <a:r>
              <a:rPr lang="en-US" dirty="0" err="1"/>
              <a:t>gangguan</a:t>
            </a:r>
            <a:r>
              <a:rPr lang="en-US" dirty="0"/>
              <a:t> </a:t>
            </a:r>
            <a:r>
              <a:rPr lang="en-US" dirty="0" err="1"/>
              <a:t>fungsi</a:t>
            </a:r>
            <a:r>
              <a:rPr lang="en-US" dirty="0"/>
              <a:t> </a:t>
            </a:r>
            <a:r>
              <a:rPr lang="en-US" dirty="0" err="1"/>
              <a:t>perkemihan</a:t>
            </a:r>
            <a:endParaRPr lang="en-US" dirty="0"/>
          </a:p>
          <a:p>
            <a:r>
              <a:rPr lang="en-US" dirty="0" err="1"/>
              <a:t>Klien</a:t>
            </a:r>
            <a:r>
              <a:rPr lang="en-US" dirty="0"/>
              <a:t> </a:t>
            </a:r>
            <a:r>
              <a:rPr lang="en-US" dirty="0" err="1"/>
              <a:t>dengan</a:t>
            </a:r>
            <a:r>
              <a:rPr lang="en-US" dirty="0"/>
              <a:t> </a:t>
            </a:r>
            <a:r>
              <a:rPr lang="en-US" dirty="0" err="1"/>
              <a:t>kondisi</a:t>
            </a:r>
            <a:r>
              <a:rPr lang="en-US" dirty="0"/>
              <a:t> </a:t>
            </a:r>
            <a:r>
              <a:rPr lang="en-US" dirty="0" err="1"/>
              <a:t>rehabilitasi</a:t>
            </a:r>
            <a:endParaRPr lang="en-US" dirty="0"/>
          </a:p>
          <a:p>
            <a:r>
              <a:rPr lang="en-US" dirty="0" err="1"/>
              <a:t>Klien</a:t>
            </a:r>
            <a:r>
              <a:rPr lang="en-US" dirty="0"/>
              <a:t> </a:t>
            </a:r>
            <a:r>
              <a:rPr lang="en-US" dirty="0" err="1"/>
              <a:t>dengan</a:t>
            </a:r>
            <a:r>
              <a:rPr lang="en-US" dirty="0"/>
              <a:t> </a:t>
            </a:r>
            <a:r>
              <a:rPr lang="en-US" dirty="0" err="1"/>
              <a:t>terapi</a:t>
            </a:r>
            <a:r>
              <a:rPr lang="en-US" dirty="0"/>
              <a:t> </a:t>
            </a:r>
            <a:r>
              <a:rPr lang="en-US" dirty="0" err="1"/>
              <a:t>cairan</a:t>
            </a:r>
            <a:endParaRPr lang="en-US" dirty="0"/>
          </a:p>
          <a:p>
            <a:r>
              <a:rPr lang="en-US" dirty="0" err="1"/>
              <a:t>Klien</a:t>
            </a:r>
            <a:r>
              <a:rPr lang="en-US" dirty="0"/>
              <a:t> </a:t>
            </a:r>
            <a:r>
              <a:rPr lang="en-US" dirty="0" err="1"/>
              <a:t>dengan</a:t>
            </a:r>
            <a:r>
              <a:rPr lang="en-US" dirty="0"/>
              <a:t> HIV/AIDS</a:t>
            </a:r>
          </a:p>
          <a:p>
            <a:r>
              <a:rPr lang="en-US" dirty="0" err="1"/>
              <a:t>Klien</a:t>
            </a:r>
            <a:r>
              <a:rPr lang="en-US" dirty="0"/>
              <a:t> </a:t>
            </a:r>
            <a:r>
              <a:rPr lang="en-US" dirty="0" err="1"/>
              <a:t>dengan</a:t>
            </a:r>
            <a:r>
              <a:rPr lang="en-US" dirty="0"/>
              <a:t> postpartum</a:t>
            </a:r>
          </a:p>
          <a:p>
            <a:r>
              <a:rPr lang="en-US" dirty="0" err="1"/>
              <a:t>Klien</a:t>
            </a:r>
            <a:r>
              <a:rPr lang="en-US" dirty="0"/>
              <a:t> </a:t>
            </a:r>
            <a:r>
              <a:rPr lang="en-US" dirty="0" err="1"/>
              <a:t>dengan</a:t>
            </a:r>
            <a:r>
              <a:rPr lang="en-US" dirty="0"/>
              <a:t> Kesehatan mental</a:t>
            </a:r>
          </a:p>
          <a:p>
            <a:r>
              <a:rPr lang="en-US" dirty="0" err="1"/>
              <a:t>Klien</a:t>
            </a:r>
            <a:r>
              <a:rPr lang="en-US" dirty="0"/>
              <a:t> </a:t>
            </a:r>
            <a:r>
              <a:rPr lang="en-US" dirty="0" err="1"/>
              <a:t>dengan</a:t>
            </a:r>
            <a:r>
              <a:rPr lang="en-US" dirty="0"/>
              <a:t> </a:t>
            </a:r>
            <a:r>
              <a:rPr lang="en-US" dirty="0" err="1"/>
              <a:t>usia</a:t>
            </a:r>
            <a:r>
              <a:rPr lang="en-US" dirty="0"/>
              <a:t> </a:t>
            </a:r>
            <a:r>
              <a:rPr lang="en-US" dirty="0" err="1"/>
              <a:t>lanjut</a:t>
            </a:r>
            <a:endParaRPr lang="en-US" dirty="0"/>
          </a:p>
          <a:p>
            <a:r>
              <a:rPr lang="en-US" dirty="0" err="1"/>
              <a:t>Klien</a:t>
            </a:r>
            <a:r>
              <a:rPr lang="en-US" dirty="0"/>
              <a:t> </a:t>
            </a:r>
            <a:r>
              <a:rPr lang="en-US" dirty="0" err="1"/>
              <a:t>dengan</a:t>
            </a:r>
            <a:r>
              <a:rPr lang="en-US" dirty="0"/>
              <a:t> </a:t>
            </a:r>
            <a:r>
              <a:rPr lang="en-US" dirty="0" err="1"/>
              <a:t>kondisi</a:t>
            </a:r>
            <a:r>
              <a:rPr lang="en-US" dirty="0"/>
              <a:t> terminal (palliative)</a:t>
            </a:r>
          </a:p>
        </p:txBody>
      </p:sp>
      <p:pic>
        <p:nvPicPr>
          <p:cNvPr id="4" name="Picture 3">
            <a:extLst>
              <a:ext uri="{FF2B5EF4-FFF2-40B4-BE49-F238E27FC236}">
                <a16:creationId xmlns:a16="http://schemas.microsoft.com/office/drawing/2014/main" id="{492D61D7-560D-4DDC-9730-A714A546B5E3}"/>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272583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7DE1-3035-41D4-BDD6-541C0FCD1C6C}"/>
              </a:ext>
            </a:extLst>
          </p:cNvPr>
          <p:cNvSpPr>
            <a:spLocks noGrp="1"/>
          </p:cNvSpPr>
          <p:nvPr>
            <p:ph type="title"/>
          </p:nvPr>
        </p:nvSpPr>
        <p:spPr/>
        <p:txBody>
          <a:bodyPr/>
          <a:lstStyle/>
          <a:p>
            <a:r>
              <a:rPr lang="en-US" dirty="0" err="1"/>
              <a:t>Apa</a:t>
            </a:r>
            <a:r>
              <a:rPr lang="en-US" dirty="0"/>
              <a:t> yang </a:t>
            </a:r>
            <a:r>
              <a:rPr lang="en-US" dirty="0" err="1"/>
              <a:t>harus</a:t>
            </a:r>
            <a:r>
              <a:rPr lang="en-US" dirty="0"/>
              <a:t> di </a:t>
            </a:r>
            <a:r>
              <a:rPr lang="en-US" dirty="0" err="1"/>
              <a:t>kuasi</a:t>
            </a:r>
            <a:r>
              <a:rPr lang="en-US" dirty="0"/>
              <a:t>?</a:t>
            </a:r>
          </a:p>
        </p:txBody>
      </p:sp>
      <p:sp>
        <p:nvSpPr>
          <p:cNvPr id="3" name="Content Placeholder 2">
            <a:extLst>
              <a:ext uri="{FF2B5EF4-FFF2-40B4-BE49-F238E27FC236}">
                <a16:creationId xmlns:a16="http://schemas.microsoft.com/office/drawing/2014/main" id="{0848E035-4FC7-4BAB-A39E-F7171A468AF3}"/>
              </a:ext>
            </a:extLst>
          </p:cNvPr>
          <p:cNvSpPr>
            <a:spLocks noGrp="1"/>
          </p:cNvSpPr>
          <p:nvPr>
            <p:ph idx="1"/>
          </p:nvPr>
        </p:nvSpPr>
        <p:spPr>
          <a:xfrm>
            <a:off x="526020" y="2370203"/>
            <a:ext cx="8091956" cy="4188525"/>
          </a:xfrm>
        </p:spPr>
        <p:txBody>
          <a:bodyPr>
            <a:normAutofit/>
          </a:bodyPr>
          <a:lstStyle/>
          <a:p>
            <a:r>
              <a:rPr lang="en-US" sz="2000" b="0" i="0" dirty="0" err="1">
                <a:effectLst/>
                <a:latin typeface="NotoSansMono-Regular_c8"/>
              </a:rPr>
              <a:t>Keterampilan</a:t>
            </a:r>
            <a:r>
              <a:rPr lang="en-US" sz="2000" b="0" i="0" dirty="0">
                <a:effectLst/>
                <a:latin typeface="NotoSansMono-Regular_c8"/>
              </a:rPr>
              <a:t> </a:t>
            </a:r>
            <a:r>
              <a:rPr lang="en-US" sz="2000" b="0" i="0" dirty="0" err="1">
                <a:effectLst/>
                <a:latin typeface="NotoSansMono-Regular_c8"/>
              </a:rPr>
              <a:t>dalam</a:t>
            </a:r>
            <a:r>
              <a:rPr lang="en-US" sz="2000" b="0" i="0" dirty="0">
                <a:effectLst/>
                <a:latin typeface="NotoSansMono-Regular_c8"/>
              </a:rPr>
              <a:t> </a:t>
            </a:r>
            <a:r>
              <a:rPr lang="en-US" sz="2000" b="0" i="0" dirty="0" err="1">
                <a:effectLst/>
                <a:latin typeface="NotoSansMono-Regular_c8"/>
              </a:rPr>
              <a:t>mengkaji</a:t>
            </a:r>
            <a:r>
              <a:rPr lang="en-US" sz="2000" b="0" i="0" dirty="0">
                <a:effectLst/>
                <a:latin typeface="NotoSansMono-Regular_c8"/>
              </a:rPr>
              <a:t> dan </a:t>
            </a:r>
            <a:r>
              <a:rPr lang="en-US" sz="2000" b="0" i="0" dirty="0" err="1">
                <a:effectLst/>
                <a:latin typeface="NotoSansMono-Regular_c8"/>
              </a:rPr>
              <a:t>mengevaluasi</a:t>
            </a:r>
            <a:r>
              <a:rPr lang="en-US" sz="2000" b="0" i="0" dirty="0">
                <a:effectLst/>
                <a:latin typeface="NotoSansMono-Regular_c8"/>
              </a:rPr>
              <a:t> </a:t>
            </a:r>
            <a:r>
              <a:rPr lang="en-US" sz="2000" b="0" i="0" dirty="0" err="1">
                <a:effectLst/>
                <a:latin typeface="NotoSansMono-Regular_c8"/>
              </a:rPr>
              <a:t>mengevaluasi</a:t>
            </a:r>
            <a:r>
              <a:rPr lang="en-US" sz="2000" b="0" i="0" dirty="0">
                <a:effectLst/>
                <a:latin typeface="NotoSansMono-Regular_c8"/>
              </a:rPr>
              <a:t> </a:t>
            </a:r>
          </a:p>
          <a:p>
            <a:r>
              <a:rPr lang="en-US" sz="2000" b="0" i="0" dirty="0" err="1">
                <a:effectLst/>
                <a:latin typeface="NotoSansMono-Regular_c8"/>
              </a:rPr>
              <a:t>Keterampilan</a:t>
            </a:r>
            <a:r>
              <a:rPr lang="en-US" sz="2000" b="0" i="0" dirty="0">
                <a:effectLst/>
                <a:latin typeface="NotoSansMono-Regular_c8"/>
              </a:rPr>
              <a:t> </a:t>
            </a:r>
            <a:r>
              <a:rPr lang="en-US" sz="2000" b="0" i="0" dirty="0" err="1">
                <a:effectLst/>
                <a:latin typeface="NotoSansMono-Regular_c8"/>
              </a:rPr>
              <a:t>dalam</a:t>
            </a:r>
            <a:r>
              <a:rPr lang="en-US" sz="2000" b="0" i="0" dirty="0">
                <a:effectLst/>
                <a:latin typeface="NotoSansMono-Regular_c8"/>
              </a:rPr>
              <a:t> </a:t>
            </a:r>
            <a:r>
              <a:rPr lang="en-US" sz="2000" b="0" i="0" dirty="0" err="1">
                <a:effectLst/>
                <a:latin typeface="NotoSansMono-Regular_c8"/>
              </a:rPr>
              <a:t>komunikasi</a:t>
            </a:r>
            <a:r>
              <a:rPr lang="en-US" sz="2000" b="0" i="0" dirty="0">
                <a:effectLst/>
                <a:latin typeface="NotoSansMono-Regular_c8"/>
              </a:rPr>
              <a:t> yang </a:t>
            </a:r>
            <a:r>
              <a:rPr lang="en-US" sz="2000" b="0" i="0" dirty="0" err="1">
                <a:effectLst/>
                <a:latin typeface="NotoSansMono-Regular_c8"/>
              </a:rPr>
              <a:t>Keterampilan</a:t>
            </a:r>
            <a:r>
              <a:rPr lang="en-US" sz="2000" b="0" i="0" dirty="0">
                <a:effectLst/>
                <a:latin typeface="NotoSansMono-Regular_c8"/>
              </a:rPr>
              <a:t> </a:t>
            </a:r>
            <a:r>
              <a:rPr lang="en-US" sz="2000" b="0" i="0" dirty="0" err="1">
                <a:effectLst/>
                <a:latin typeface="NotoSansMono-Regular_c8"/>
              </a:rPr>
              <a:t>dalam</a:t>
            </a:r>
            <a:r>
              <a:rPr lang="en-US" sz="2000" b="0" i="0" dirty="0">
                <a:effectLst/>
                <a:latin typeface="NotoSansMono-Regular_c8"/>
              </a:rPr>
              <a:t> </a:t>
            </a:r>
            <a:r>
              <a:rPr lang="en-US" sz="2000" b="0" i="0" dirty="0" err="1">
                <a:effectLst/>
                <a:latin typeface="NotoSansMono-Regular_c8"/>
              </a:rPr>
              <a:t>komunikasi</a:t>
            </a:r>
            <a:r>
              <a:rPr lang="en-US" sz="2000" b="0" i="0" dirty="0">
                <a:effectLst/>
                <a:latin typeface="NotoSansMono-Regular_c8"/>
              </a:rPr>
              <a:t> yang </a:t>
            </a:r>
            <a:r>
              <a:rPr lang="en-US" sz="2000" b="0" i="0" dirty="0" err="1">
                <a:effectLst/>
                <a:latin typeface="NotoSansMono-Regular_c8"/>
              </a:rPr>
              <a:t>efektif</a:t>
            </a:r>
            <a:r>
              <a:rPr lang="en-US" sz="2000" b="0" i="0" dirty="0">
                <a:effectLst/>
                <a:latin typeface="NotoSansMono-Regular_c8"/>
              </a:rPr>
              <a:t> </a:t>
            </a:r>
            <a:r>
              <a:rPr lang="en-US" sz="2000" b="0" i="0" dirty="0" err="1">
                <a:effectLst/>
                <a:latin typeface="NotoSansMono-Regular_c8"/>
              </a:rPr>
              <a:t>efektif</a:t>
            </a:r>
            <a:r>
              <a:rPr lang="en-US" sz="2000" b="0" i="0" dirty="0">
                <a:effectLst/>
                <a:latin typeface="NotoSansMono-Regular_c8"/>
              </a:rPr>
              <a:t> </a:t>
            </a:r>
          </a:p>
          <a:p>
            <a:r>
              <a:rPr lang="en-US" sz="2000" b="0" i="0" dirty="0" err="1">
                <a:effectLst/>
                <a:latin typeface="NotoSansMono-Regular_c8"/>
              </a:rPr>
              <a:t>Keterampilan</a:t>
            </a:r>
            <a:r>
              <a:rPr lang="en-US" sz="2000" b="0" i="0" dirty="0">
                <a:effectLst/>
                <a:latin typeface="NotoSansMono-Regular_c8"/>
              </a:rPr>
              <a:t> </a:t>
            </a:r>
            <a:r>
              <a:rPr lang="en-US" sz="2000" b="0" i="0" dirty="0" err="1">
                <a:effectLst/>
                <a:latin typeface="NotoSansMono-Regular_c8"/>
              </a:rPr>
              <a:t>dalam</a:t>
            </a:r>
            <a:r>
              <a:rPr lang="en-US" sz="2000" b="0" i="0" dirty="0">
                <a:effectLst/>
                <a:latin typeface="NotoSansMono-Regular_c8"/>
              </a:rPr>
              <a:t> </a:t>
            </a:r>
            <a:r>
              <a:rPr lang="en-US" sz="2000" b="0" i="0" dirty="0" err="1">
                <a:effectLst/>
                <a:latin typeface="NotoSansMono-Regular_c8"/>
              </a:rPr>
              <a:t>pengambilan</a:t>
            </a:r>
            <a:r>
              <a:rPr lang="en-US" sz="2000" b="0" i="0" dirty="0">
                <a:effectLst/>
                <a:latin typeface="NotoSansMono-Regular_c8"/>
              </a:rPr>
              <a:t> </a:t>
            </a:r>
            <a:r>
              <a:rPr lang="en-US" sz="2000" b="0" i="0" dirty="0" err="1">
                <a:effectLst/>
                <a:latin typeface="NotoSansMono-Regular_c8"/>
              </a:rPr>
              <a:t>keputusan</a:t>
            </a:r>
            <a:r>
              <a:rPr lang="en-US" sz="2000" b="0" i="0" dirty="0">
                <a:effectLst/>
                <a:latin typeface="NotoSansMono-Regular_c8"/>
              </a:rPr>
              <a:t> </a:t>
            </a:r>
            <a:r>
              <a:rPr lang="en-US" sz="2000" b="0" i="0" dirty="0" err="1">
                <a:effectLst/>
                <a:latin typeface="NotoSansMono-Regular_c8"/>
              </a:rPr>
              <a:t>Keterampilan</a:t>
            </a:r>
            <a:r>
              <a:rPr lang="en-US" sz="2000" b="0" i="0" dirty="0">
                <a:effectLst/>
                <a:latin typeface="NotoSansMono-Regular_c8"/>
              </a:rPr>
              <a:t> </a:t>
            </a:r>
            <a:r>
              <a:rPr lang="en-US" sz="2000" b="0" i="0" dirty="0" err="1">
                <a:effectLst/>
                <a:latin typeface="NotoSansMono-Regular_c8"/>
              </a:rPr>
              <a:t>dalam</a:t>
            </a:r>
            <a:r>
              <a:rPr lang="en-US" sz="2000" b="0" i="0" dirty="0">
                <a:effectLst/>
                <a:latin typeface="NotoSansMono-Regular_c8"/>
              </a:rPr>
              <a:t> </a:t>
            </a:r>
            <a:r>
              <a:rPr lang="en-US" sz="2000" b="0" i="0" dirty="0" err="1">
                <a:effectLst/>
                <a:latin typeface="NotoSansMono-Regular_c8"/>
              </a:rPr>
              <a:t>pengambilan</a:t>
            </a:r>
            <a:r>
              <a:rPr lang="en-US" sz="2000" b="0" i="0" dirty="0">
                <a:effectLst/>
                <a:latin typeface="NotoSansMono-Regular_c8"/>
              </a:rPr>
              <a:t> </a:t>
            </a:r>
            <a:r>
              <a:rPr lang="en-US" sz="2000" b="0" i="0" dirty="0" err="1">
                <a:effectLst/>
                <a:latin typeface="NotoSansMono-Regular_c8"/>
              </a:rPr>
              <a:t>keputusan</a:t>
            </a:r>
            <a:r>
              <a:rPr lang="en-US" sz="2000" b="0" i="0" dirty="0">
                <a:effectLst/>
                <a:latin typeface="NotoSansMono-Regular_c8"/>
              </a:rPr>
              <a:t> </a:t>
            </a:r>
          </a:p>
          <a:p>
            <a:r>
              <a:rPr lang="en-US" sz="2000" b="0" i="0" dirty="0" err="1">
                <a:effectLst/>
                <a:latin typeface="NotoSansMono-Regular_c8"/>
              </a:rPr>
              <a:t>Keterampilan</a:t>
            </a:r>
            <a:r>
              <a:rPr lang="en-US" sz="2000" b="0" i="0" dirty="0">
                <a:effectLst/>
                <a:latin typeface="NotoSansMono-Regular_c8"/>
              </a:rPr>
              <a:t> </a:t>
            </a:r>
            <a:r>
              <a:rPr lang="en-US" sz="2000" b="0" i="0" dirty="0" err="1">
                <a:effectLst/>
                <a:latin typeface="NotoSansMono-Regular_c8"/>
              </a:rPr>
              <a:t>dalam</a:t>
            </a:r>
            <a:r>
              <a:rPr lang="en-US" sz="2000" b="0" i="0" dirty="0">
                <a:effectLst/>
                <a:latin typeface="NotoSansMono-Regular_c8"/>
              </a:rPr>
              <a:t> </a:t>
            </a:r>
            <a:r>
              <a:rPr lang="en-US" sz="2000" b="0" i="0" dirty="0" err="1">
                <a:effectLst/>
                <a:latin typeface="NotoSansMono-Regular_c8"/>
              </a:rPr>
              <a:t>pendokumentasian</a:t>
            </a:r>
            <a:r>
              <a:rPr lang="en-US" sz="2000" b="0" i="0" dirty="0">
                <a:effectLst/>
                <a:latin typeface="NotoSansMono-Regular_c8"/>
              </a:rPr>
              <a:t> yang </a:t>
            </a:r>
            <a:r>
              <a:rPr lang="en-US" sz="2000" b="0" i="0" dirty="0" err="1">
                <a:effectLst/>
                <a:latin typeface="NotoSansMono-Regular_c8"/>
              </a:rPr>
              <a:t>Keterampilan</a:t>
            </a:r>
            <a:r>
              <a:rPr lang="en-US" sz="2000" b="0" i="0" dirty="0">
                <a:effectLst/>
                <a:latin typeface="NotoSansMono-Regular_c8"/>
              </a:rPr>
              <a:t> </a:t>
            </a:r>
            <a:r>
              <a:rPr lang="en-US" sz="2000" b="0" i="0" dirty="0" err="1">
                <a:effectLst/>
                <a:latin typeface="NotoSansMono-Regular_c8"/>
              </a:rPr>
              <a:t>dalam</a:t>
            </a:r>
            <a:r>
              <a:rPr lang="en-US" sz="2000" b="0" i="0" dirty="0">
                <a:effectLst/>
                <a:latin typeface="NotoSansMono-Regular_c8"/>
              </a:rPr>
              <a:t> </a:t>
            </a:r>
            <a:r>
              <a:rPr lang="en-US" sz="2000" b="0" i="0" dirty="0" err="1">
                <a:effectLst/>
                <a:latin typeface="NotoSansMono-Regular_c8"/>
              </a:rPr>
              <a:t>pendokumentasian</a:t>
            </a:r>
            <a:r>
              <a:rPr lang="en-US" sz="2000" b="0" i="0" dirty="0">
                <a:effectLst/>
                <a:latin typeface="NotoSansMono-Regular_c8"/>
              </a:rPr>
              <a:t> yang </a:t>
            </a:r>
            <a:r>
              <a:rPr lang="en-US" sz="2000" b="0" i="0" dirty="0" err="1">
                <a:effectLst/>
                <a:latin typeface="NotoSansMono-Regular_c8"/>
              </a:rPr>
              <a:t>efektif</a:t>
            </a:r>
            <a:r>
              <a:rPr lang="en-US" sz="2000" b="0" i="0" dirty="0">
                <a:effectLst/>
                <a:latin typeface="NotoSansMono-Regular_c8"/>
              </a:rPr>
              <a:t> </a:t>
            </a:r>
            <a:r>
              <a:rPr lang="en-US" sz="2000" b="0" i="0" dirty="0" err="1">
                <a:effectLst/>
                <a:latin typeface="NotoSansMono-Regular_c8"/>
              </a:rPr>
              <a:t>efektif</a:t>
            </a:r>
            <a:r>
              <a:rPr lang="en-US" sz="2000" b="0" i="0" dirty="0">
                <a:effectLst/>
                <a:latin typeface="NotoSansMono-Regular_c8"/>
              </a:rPr>
              <a:t> </a:t>
            </a:r>
          </a:p>
          <a:p>
            <a:r>
              <a:rPr lang="en-US" sz="2000" b="0" i="0" dirty="0" err="1">
                <a:effectLst/>
                <a:latin typeface="NotoSansMono-Regular_c8"/>
              </a:rPr>
              <a:t>Berfikir</a:t>
            </a:r>
            <a:r>
              <a:rPr lang="en-US" sz="2000" b="0" i="0" dirty="0">
                <a:effectLst/>
                <a:latin typeface="NotoSansMono-Regular_c8"/>
              </a:rPr>
              <a:t> </a:t>
            </a:r>
            <a:r>
              <a:rPr lang="en-US" sz="2000" b="0" i="0" dirty="0" err="1">
                <a:effectLst/>
                <a:latin typeface="NotoSansMono-Regular_c8"/>
              </a:rPr>
              <a:t>kreatif</a:t>
            </a:r>
            <a:r>
              <a:rPr lang="en-US" sz="2000" b="0" i="0" dirty="0">
                <a:effectLst/>
                <a:latin typeface="NotoSansMono-Regular_c8"/>
              </a:rPr>
              <a:t>/</a:t>
            </a:r>
            <a:r>
              <a:rPr lang="en-US" sz="2000" b="0" i="0" dirty="0" err="1">
                <a:effectLst/>
                <a:latin typeface="NotoSansMono-Regular_c8"/>
              </a:rPr>
              <a:t>fleksibel</a:t>
            </a:r>
            <a:r>
              <a:rPr lang="en-US" sz="2000" b="0" i="0" dirty="0">
                <a:effectLst/>
                <a:latin typeface="NotoSansMono-Regular_c8"/>
              </a:rPr>
              <a:t> dan </a:t>
            </a:r>
            <a:r>
              <a:rPr lang="en-US" sz="2000" b="0" i="0" dirty="0" err="1">
                <a:effectLst/>
                <a:latin typeface="NotoSansMono-Regular_c8"/>
              </a:rPr>
              <a:t>kritis</a:t>
            </a:r>
            <a:r>
              <a:rPr lang="en-US" sz="2000" b="0" i="0" dirty="0">
                <a:effectLst/>
                <a:latin typeface="NotoSansMono-Regular_c8"/>
              </a:rPr>
              <a:t> </a:t>
            </a:r>
            <a:r>
              <a:rPr lang="en-US" sz="2000" b="0" i="0" dirty="0" err="1">
                <a:effectLst/>
                <a:latin typeface="NotoSansMono-Regular_c8"/>
              </a:rPr>
              <a:t>Berfikir</a:t>
            </a:r>
            <a:r>
              <a:rPr lang="en-US" sz="2000" b="0" i="0" dirty="0">
                <a:effectLst/>
                <a:latin typeface="NotoSansMono-Regular_c8"/>
              </a:rPr>
              <a:t> </a:t>
            </a:r>
            <a:r>
              <a:rPr lang="en-US" sz="2000" b="0" i="0" dirty="0" err="1">
                <a:effectLst/>
                <a:latin typeface="NotoSansMono-Regular_c8"/>
              </a:rPr>
              <a:t>kreatif</a:t>
            </a:r>
            <a:r>
              <a:rPr lang="en-US" sz="2000" b="0" i="0" dirty="0">
                <a:effectLst/>
                <a:latin typeface="NotoSansMono-Regular_c8"/>
              </a:rPr>
              <a:t>/</a:t>
            </a:r>
            <a:r>
              <a:rPr lang="en-US" sz="2000" b="0" i="0" dirty="0" err="1">
                <a:effectLst/>
                <a:latin typeface="NotoSansMono-Regular_c8"/>
              </a:rPr>
              <a:t>fleksibel</a:t>
            </a:r>
            <a:r>
              <a:rPr lang="en-US" sz="2000" b="0" i="0" dirty="0">
                <a:effectLst/>
                <a:latin typeface="NotoSansMono-Regular_c8"/>
              </a:rPr>
              <a:t> dan </a:t>
            </a:r>
            <a:r>
              <a:rPr lang="en-US" sz="2000" b="0" i="0" dirty="0" err="1">
                <a:effectLst/>
                <a:latin typeface="NotoSansMono-Regular_c8"/>
              </a:rPr>
              <a:t>kritis</a:t>
            </a:r>
            <a:endParaRPr lang="en-US" sz="2000" dirty="0">
              <a:latin typeface="NotoSansMono-Regular_c8"/>
            </a:endParaRPr>
          </a:p>
          <a:p>
            <a:r>
              <a:rPr lang="en-US" sz="2000" b="0" i="0" dirty="0" err="1">
                <a:effectLst/>
                <a:latin typeface="NotoSansMono-Regular_c8"/>
              </a:rPr>
              <a:t>Pengembangan</a:t>
            </a:r>
            <a:r>
              <a:rPr lang="en-US" sz="2000" b="0" i="0" dirty="0">
                <a:effectLst/>
                <a:latin typeface="NotoSansMono-Regular_c8"/>
              </a:rPr>
              <a:t> </a:t>
            </a:r>
            <a:r>
              <a:rPr lang="en-US" sz="2000" b="0" i="0" dirty="0" err="1">
                <a:effectLst/>
                <a:latin typeface="NotoSansMono-Regular_c8"/>
              </a:rPr>
              <a:t>diri</a:t>
            </a:r>
            <a:r>
              <a:rPr lang="en-US" sz="2000" b="0" i="0" dirty="0">
                <a:effectLst/>
                <a:latin typeface="NotoSansMono-Regular_c8"/>
              </a:rPr>
              <a:t> </a:t>
            </a:r>
            <a:r>
              <a:rPr lang="en-US" sz="2000" b="0" i="0" dirty="0" err="1">
                <a:effectLst/>
                <a:latin typeface="NotoSansMono-Regular_c8"/>
              </a:rPr>
              <a:t>Pengembangan</a:t>
            </a:r>
            <a:r>
              <a:rPr lang="en-US" sz="2000" b="0" i="0" dirty="0">
                <a:effectLst/>
                <a:latin typeface="NotoSansMono-Regular_c8"/>
              </a:rPr>
              <a:t> </a:t>
            </a:r>
            <a:r>
              <a:rPr lang="en-US" sz="2000" b="0" i="0" dirty="0" err="1">
                <a:effectLst/>
                <a:latin typeface="NotoSansMono-Regular_c8"/>
              </a:rPr>
              <a:t>diri</a:t>
            </a:r>
            <a:endParaRPr lang="en-US" sz="2000" dirty="0"/>
          </a:p>
        </p:txBody>
      </p:sp>
      <p:pic>
        <p:nvPicPr>
          <p:cNvPr id="4" name="Picture 3">
            <a:extLst>
              <a:ext uri="{FF2B5EF4-FFF2-40B4-BE49-F238E27FC236}">
                <a16:creationId xmlns:a16="http://schemas.microsoft.com/office/drawing/2014/main" id="{BCDA9166-ED3F-41F6-8F0C-DC58E65087F7}"/>
              </a:ext>
            </a:extLst>
          </p:cNvPr>
          <p:cNvPicPr>
            <a:picLocks noChangeAspect="1"/>
          </p:cNvPicPr>
          <p:nvPr/>
        </p:nvPicPr>
        <p:blipFill>
          <a:blip r:embed="rId2"/>
          <a:stretch>
            <a:fillRect/>
          </a:stretch>
        </p:blipFill>
        <p:spPr>
          <a:xfrm>
            <a:off x="6479817" y="13447"/>
            <a:ext cx="2664183" cy="548688"/>
          </a:xfrm>
          <a:prstGeom prst="rect">
            <a:avLst/>
          </a:prstGeom>
        </p:spPr>
      </p:pic>
    </p:spTree>
    <p:extLst>
      <p:ext uri="{BB962C8B-B14F-4D97-AF65-F5344CB8AC3E}">
        <p14:creationId xmlns:p14="http://schemas.microsoft.com/office/powerpoint/2010/main" val="3066523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AB0A-BFBD-48E6-A192-42E21DD90560}"/>
              </a:ext>
            </a:extLst>
          </p:cNvPr>
          <p:cNvSpPr>
            <a:spLocks noGrp="1"/>
          </p:cNvSpPr>
          <p:nvPr>
            <p:ph type="title"/>
          </p:nvPr>
        </p:nvSpPr>
        <p:spPr>
          <a:xfrm>
            <a:off x="143952" y="912174"/>
            <a:ext cx="8856095" cy="970450"/>
          </a:xfrm>
        </p:spPr>
        <p:txBody>
          <a:bodyPr/>
          <a:lstStyle/>
          <a:p>
            <a:r>
              <a:rPr lang="en-US" sz="1800" b="0" i="0" dirty="0" err="1">
                <a:solidFill>
                  <a:schemeClr val="bg1"/>
                </a:solidFill>
                <a:effectLst/>
                <a:latin typeface="NotoSansMono-Regular_c8"/>
              </a:rPr>
              <a:t>Berdasarkan</a:t>
            </a:r>
            <a:r>
              <a:rPr lang="en-US" sz="1800" b="0" i="0" dirty="0">
                <a:solidFill>
                  <a:schemeClr val="bg1"/>
                </a:solidFill>
                <a:effectLst/>
                <a:latin typeface="NotoSansMono-Regular_c8"/>
              </a:rPr>
              <a:t> SK </a:t>
            </a:r>
            <a:r>
              <a:rPr lang="en-US" sz="1800" b="0" i="0" dirty="0" err="1">
                <a:solidFill>
                  <a:schemeClr val="bg1"/>
                </a:solidFill>
                <a:effectLst/>
                <a:latin typeface="NotoSansMono-Regular_c8"/>
              </a:rPr>
              <a:t>Dirjen</a:t>
            </a:r>
            <a:r>
              <a:rPr lang="en-US" sz="1800" b="0" i="0" dirty="0">
                <a:solidFill>
                  <a:schemeClr val="bg1"/>
                </a:solidFill>
                <a:effectLst/>
                <a:latin typeface="NotoSansMono-Regular_c8"/>
              </a:rPr>
              <a:t> YAN MED </a:t>
            </a:r>
            <a:r>
              <a:rPr lang="en-US" sz="1800" b="0" i="0" dirty="0" err="1">
                <a:solidFill>
                  <a:schemeClr val="bg1"/>
                </a:solidFill>
                <a:effectLst/>
                <a:latin typeface="NotoSansMono-Regular_c8"/>
              </a:rPr>
              <a:t>Nomor</a:t>
            </a:r>
            <a:r>
              <a:rPr lang="en-US" sz="1800" b="0" i="0" dirty="0">
                <a:solidFill>
                  <a:schemeClr val="bg1"/>
                </a:solidFill>
                <a:effectLst/>
                <a:latin typeface="NotoSansMono-Regular_c8"/>
              </a:rPr>
              <a:t> : HK. 00.06.5.1.311 </a:t>
            </a:r>
            <a:r>
              <a:rPr lang="en-US" sz="1800" b="0" i="0" dirty="0" err="1">
                <a:solidFill>
                  <a:schemeClr val="bg1"/>
                </a:solidFill>
                <a:effectLst/>
                <a:latin typeface="NotoSansMono-Regular_c8"/>
              </a:rPr>
              <a:t>menyebutkan</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ada</a:t>
            </a:r>
            <a:r>
              <a:rPr lang="en-US" sz="1800" b="0" i="0" dirty="0">
                <a:solidFill>
                  <a:schemeClr val="bg1"/>
                </a:solidFill>
                <a:effectLst/>
                <a:latin typeface="NotoSansMono-Regular_c8"/>
              </a:rPr>
              <a:t> 23 HK. 00.06.5.1.311 </a:t>
            </a:r>
            <a:r>
              <a:rPr lang="en-US" sz="1800" b="0" i="0" dirty="0" err="1">
                <a:solidFill>
                  <a:schemeClr val="bg1"/>
                </a:solidFill>
                <a:effectLst/>
                <a:latin typeface="NotoSansMono-Regular_c8"/>
              </a:rPr>
              <a:t>menyebutkan</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ada</a:t>
            </a:r>
            <a:r>
              <a:rPr lang="en-US" sz="1800" b="0" i="0" dirty="0">
                <a:solidFill>
                  <a:schemeClr val="bg1"/>
                </a:solidFill>
                <a:effectLst/>
                <a:latin typeface="NotoSansMono-Regular_c8"/>
              </a:rPr>
              <a:t> 23 </a:t>
            </a:r>
            <a:r>
              <a:rPr lang="en-US" sz="1800" b="0" i="0" dirty="0" err="1">
                <a:solidFill>
                  <a:schemeClr val="bg1"/>
                </a:solidFill>
                <a:effectLst/>
                <a:latin typeface="NotoSansMono-Regular_c8"/>
              </a:rPr>
              <a:t>tindakan</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keperawatan</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mandiri</a:t>
            </a:r>
            <a:r>
              <a:rPr lang="en-US" sz="1800" b="0" i="0" dirty="0">
                <a:solidFill>
                  <a:schemeClr val="bg1"/>
                </a:solidFill>
                <a:effectLst/>
                <a:latin typeface="NotoSansMono-Regular_c8"/>
              </a:rPr>
              <a:t> yang </a:t>
            </a:r>
            <a:r>
              <a:rPr lang="en-US" sz="1800" b="0" i="0" dirty="0" err="1">
                <a:solidFill>
                  <a:schemeClr val="bg1"/>
                </a:solidFill>
                <a:effectLst/>
                <a:latin typeface="NotoSansMono-Regular_c8"/>
              </a:rPr>
              <a:t>bisa</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tindakan</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keperawatan</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mandiri</a:t>
            </a:r>
            <a:r>
              <a:rPr lang="en-US" sz="1800" b="0" i="0" dirty="0">
                <a:solidFill>
                  <a:schemeClr val="bg1"/>
                </a:solidFill>
                <a:effectLst/>
                <a:latin typeface="NotoSansMono-Regular_c8"/>
              </a:rPr>
              <a:t> yang </a:t>
            </a:r>
            <a:r>
              <a:rPr lang="en-US" sz="1800" b="0" i="0" dirty="0" err="1">
                <a:solidFill>
                  <a:schemeClr val="bg1"/>
                </a:solidFill>
                <a:effectLst/>
                <a:latin typeface="NotoSansMono-Regular_c8"/>
              </a:rPr>
              <a:t>bisa</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dilakukan</a:t>
            </a:r>
            <a:r>
              <a:rPr lang="en-US" sz="1800" b="0" i="0" dirty="0">
                <a:solidFill>
                  <a:schemeClr val="bg1"/>
                </a:solidFill>
                <a:effectLst/>
                <a:latin typeface="NotoSansMono-Regular_c8"/>
              </a:rPr>
              <a:t> oleh </a:t>
            </a:r>
            <a:r>
              <a:rPr lang="en-US" sz="1800" b="0" i="0" dirty="0" err="1">
                <a:solidFill>
                  <a:schemeClr val="bg1"/>
                </a:solidFill>
                <a:effectLst/>
                <a:latin typeface="NotoSansMono-Regular_c8"/>
              </a:rPr>
              <a:t>perawat</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dilakukan</a:t>
            </a:r>
            <a:r>
              <a:rPr lang="en-US" sz="1800" b="0" i="0" dirty="0">
                <a:solidFill>
                  <a:schemeClr val="bg1"/>
                </a:solidFill>
                <a:effectLst/>
                <a:latin typeface="NotoSansMono-Regular_c8"/>
              </a:rPr>
              <a:t> oleh </a:t>
            </a:r>
            <a:r>
              <a:rPr lang="en-US" sz="1800" b="0" i="0" dirty="0" err="1">
                <a:solidFill>
                  <a:schemeClr val="bg1"/>
                </a:solidFill>
                <a:effectLst/>
                <a:latin typeface="NotoSansMono-Regular_c8"/>
              </a:rPr>
              <a:t>perawat</a:t>
            </a:r>
            <a:r>
              <a:rPr lang="en-US" sz="1800" b="0" i="0" dirty="0">
                <a:solidFill>
                  <a:schemeClr val="bg1"/>
                </a:solidFill>
                <a:effectLst/>
                <a:latin typeface="NotoSansMono-Regular_c8"/>
              </a:rPr>
              <a:t> </a:t>
            </a:r>
            <a:r>
              <a:rPr lang="en-US" sz="1800" b="0" i="0" dirty="0">
                <a:solidFill>
                  <a:schemeClr val="bg1"/>
                </a:solidFill>
                <a:effectLst/>
                <a:latin typeface="NotoSans-Italic_ci"/>
              </a:rPr>
              <a:t>home care home care </a:t>
            </a:r>
            <a:r>
              <a:rPr lang="en-US" sz="1800" b="0" i="0" dirty="0" err="1">
                <a:solidFill>
                  <a:schemeClr val="bg1"/>
                </a:solidFill>
                <a:effectLst/>
                <a:latin typeface="NotoSansMono-Regular_c8"/>
              </a:rPr>
              <a:t>antara</a:t>
            </a:r>
            <a:r>
              <a:rPr lang="en-US" sz="1800" b="0" i="0" dirty="0">
                <a:solidFill>
                  <a:schemeClr val="bg1"/>
                </a:solidFill>
                <a:effectLst/>
                <a:latin typeface="NotoSansMono-Regular_c8"/>
              </a:rPr>
              <a:t> </a:t>
            </a:r>
            <a:r>
              <a:rPr lang="en-US" sz="1800" b="0" i="0" dirty="0" err="1">
                <a:solidFill>
                  <a:schemeClr val="bg1"/>
                </a:solidFill>
                <a:effectLst/>
                <a:latin typeface="NotoSansMono-Regular_c8"/>
              </a:rPr>
              <a:t>antara</a:t>
            </a:r>
            <a:r>
              <a:rPr lang="en-US" sz="1800" b="0" i="0" dirty="0">
                <a:solidFill>
                  <a:schemeClr val="bg1"/>
                </a:solidFill>
                <a:effectLst/>
                <a:latin typeface="NotoSansMono-Regular_c8"/>
              </a:rPr>
              <a:t> lain : lain :</a:t>
            </a:r>
            <a:endParaRPr lang="en-US" sz="1800" dirty="0">
              <a:solidFill>
                <a:schemeClr val="bg1"/>
              </a:solidFill>
            </a:endParaRPr>
          </a:p>
        </p:txBody>
      </p:sp>
      <p:sp>
        <p:nvSpPr>
          <p:cNvPr id="3" name="Content Placeholder 2">
            <a:extLst>
              <a:ext uri="{FF2B5EF4-FFF2-40B4-BE49-F238E27FC236}">
                <a16:creationId xmlns:a16="http://schemas.microsoft.com/office/drawing/2014/main" id="{9927C621-581C-4339-AA4A-67449C409C66}"/>
              </a:ext>
            </a:extLst>
          </p:cNvPr>
          <p:cNvSpPr>
            <a:spLocks noGrp="1"/>
          </p:cNvSpPr>
          <p:nvPr>
            <p:ph idx="1"/>
          </p:nvPr>
        </p:nvSpPr>
        <p:spPr>
          <a:xfrm>
            <a:off x="171527" y="2246111"/>
            <a:ext cx="8523586" cy="4611889"/>
          </a:xfrm>
        </p:spPr>
        <p:txBody>
          <a:bodyPr>
            <a:normAutofit fontScale="62500" lnSpcReduction="20000"/>
          </a:bodyPr>
          <a:lstStyle/>
          <a:p>
            <a:r>
              <a:rPr lang="en-US" sz="2600" dirty="0"/>
              <a:t>TTV</a:t>
            </a:r>
          </a:p>
          <a:p>
            <a:r>
              <a:rPr lang="en-US" sz="2600" dirty="0" err="1"/>
              <a:t>Memasang</a:t>
            </a:r>
            <a:r>
              <a:rPr lang="en-US" sz="2600" dirty="0"/>
              <a:t> NGT</a:t>
            </a:r>
          </a:p>
          <a:p>
            <a:r>
              <a:rPr lang="en-US" sz="2600" dirty="0" err="1"/>
              <a:t>Memasang</a:t>
            </a:r>
            <a:r>
              <a:rPr lang="en-US" sz="2600" dirty="0"/>
              <a:t> </a:t>
            </a:r>
            <a:r>
              <a:rPr lang="en-US" sz="2600" dirty="0" err="1"/>
              <a:t>selang</a:t>
            </a:r>
            <a:r>
              <a:rPr lang="en-US" sz="2600" dirty="0"/>
              <a:t> susu </a:t>
            </a:r>
            <a:r>
              <a:rPr lang="en-US" sz="2600" dirty="0" err="1"/>
              <a:t>besar</a:t>
            </a:r>
            <a:endParaRPr lang="en-US" sz="2600" dirty="0"/>
          </a:p>
          <a:p>
            <a:r>
              <a:rPr lang="en-US" sz="2600" dirty="0" err="1"/>
              <a:t>Memasang</a:t>
            </a:r>
            <a:r>
              <a:rPr lang="en-US" sz="2600" dirty="0"/>
              <a:t> </a:t>
            </a:r>
            <a:r>
              <a:rPr lang="en-US" sz="2600" dirty="0" err="1"/>
              <a:t>kateter</a:t>
            </a:r>
            <a:endParaRPr lang="en-US" sz="2600" dirty="0"/>
          </a:p>
          <a:p>
            <a:r>
              <a:rPr lang="en-US" sz="2600" dirty="0" err="1"/>
              <a:t>Penggantian</a:t>
            </a:r>
            <a:r>
              <a:rPr lang="en-US" sz="2600" dirty="0"/>
              <a:t> Tube </a:t>
            </a:r>
            <a:r>
              <a:rPr lang="en-US" sz="2600" dirty="0" err="1"/>
              <a:t>Pernafasan</a:t>
            </a:r>
            <a:endParaRPr lang="en-US" sz="2600" dirty="0"/>
          </a:p>
          <a:p>
            <a:r>
              <a:rPr lang="en-US" sz="2600" dirty="0" err="1"/>
              <a:t>Merawat</a:t>
            </a:r>
            <a:r>
              <a:rPr lang="en-US" sz="2600" dirty="0"/>
              <a:t> </a:t>
            </a:r>
            <a:r>
              <a:rPr lang="en-US" sz="2600" dirty="0" err="1"/>
              <a:t>luka</a:t>
            </a:r>
            <a:r>
              <a:rPr lang="en-US" sz="2600" dirty="0"/>
              <a:t> decubitus</a:t>
            </a:r>
          </a:p>
          <a:p>
            <a:r>
              <a:rPr lang="en-US" sz="2600" dirty="0" err="1"/>
              <a:t>Suctioan</a:t>
            </a:r>
            <a:endParaRPr lang="en-US" sz="2600" dirty="0"/>
          </a:p>
          <a:p>
            <a:r>
              <a:rPr lang="en-US" sz="2600" dirty="0" err="1"/>
              <a:t>Pentutikan</a:t>
            </a:r>
            <a:r>
              <a:rPr lang="en-US" sz="2600" dirty="0"/>
              <a:t> (IV, IM, IC dan SC)</a:t>
            </a:r>
          </a:p>
          <a:p>
            <a:r>
              <a:rPr lang="en-US" sz="2600" dirty="0" err="1"/>
              <a:t>Pemasangan</a:t>
            </a:r>
            <a:r>
              <a:rPr lang="en-US" sz="2600" dirty="0"/>
              <a:t> </a:t>
            </a:r>
            <a:r>
              <a:rPr lang="en-US" sz="2600" dirty="0" err="1"/>
              <a:t>infus</a:t>
            </a:r>
            <a:r>
              <a:rPr lang="en-US" sz="2600" dirty="0"/>
              <a:t> </a:t>
            </a:r>
            <a:r>
              <a:rPr lang="en-US" sz="2600" dirty="0" err="1"/>
              <a:t>maupun</a:t>
            </a:r>
            <a:r>
              <a:rPr lang="en-US" sz="2600" dirty="0"/>
              <a:t> </a:t>
            </a:r>
            <a:r>
              <a:rPr lang="en-US" sz="2600" dirty="0" err="1"/>
              <a:t>obat</a:t>
            </a:r>
            <a:endParaRPr lang="en-US" sz="2600" dirty="0"/>
          </a:p>
          <a:p>
            <a:r>
              <a:rPr lang="en-US" sz="2600" dirty="0" err="1"/>
              <a:t>Pengambilan</a:t>
            </a:r>
            <a:r>
              <a:rPr lang="en-US" sz="2600" dirty="0"/>
              <a:t> </a:t>
            </a:r>
            <a:r>
              <a:rPr lang="en-US" sz="2600" dirty="0" err="1"/>
              <a:t>preparat</a:t>
            </a:r>
            <a:endParaRPr lang="en-US" sz="2600" dirty="0"/>
          </a:p>
          <a:p>
            <a:r>
              <a:rPr lang="en-US" sz="2600" dirty="0" err="1"/>
              <a:t>Pemberian</a:t>
            </a:r>
            <a:r>
              <a:rPr lang="en-US" sz="2600" dirty="0"/>
              <a:t> </a:t>
            </a:r>
            <a:r>
              <a:rPr lang="en-US" sz="2600" dirty="0" err="1"/>
              <a:t>huknah</a:t>
            </a:r>
            <a:r>
              <a:rPr lang="en-US" sz="2600" dirty="0"/>
              <a:t>/</a:t>
            </a:r>
            <a:r>
              <a:rPr lang="en-US" sz="2600" dirty="0" err="1"/>
              <a:t>laksatif</a:t>
            </a:r>
            <a:endParaRPr lang="en-US" sz="2600" dirty="0"/>
          </a:p>
          <a:p>
            <a:r>
              <a:rPr lang="en-US" sz="2600" dirty="0"/>
              <a:t>Latihan </a:t>
            </a:r>
            <a:r>
              <a:rPr lang="en-US" sz="2600" dirty="0" err="1"/>
              <a:t>mobilisasi</a:t>
            </a:r>
            <a:endParaRPr lang="en-US" sz="2600" dirty="0"/>
          </a:p>
          <a:p>
            <a:r>
              <a:rPr lang="en-US" sz="2600" dirty="0" err="1"/>
              <a:t>Rehabilitasi</a:t>
            </a:r>
            <a:r>
              <a:rPr lang="en-US" sz="2600" dirty="0"/>
              <a:t> </a:t>
            </a:r>
            <a:r>
              <a:rPr lang="en-US" sz="2600" dirty="0" err="1"/>
              <a:t>medis</a:t>
            </a:r>
            <a:endParaRPr lang="en-US" sz="2600" dirty="0"/>
          </a:p>
          <a:p>
            <a:r>
              <a:rPr lang="en-US" sz="2600" dirty="0" err="1"/>
              <a:t>Transpotasi</a:t>
            </a:r>
            <a:r>
              <a:rPr lang="en-US" sz="2600" dirty="0"/>
              <a:t> </a:t>
            </a:r>
            <a:r>
              <a:rPr lang="en-US" sz="2600" dirty="0" err="1"/>
              <a:t>klien</a:t>
            </a:r>
            <a:r>
              <a:rPr lang="en-US" sz="2600" dirty="0"/>
              <a:t> </a:t>
            </a:r>
          </a:p>
          <a:p>
            <a:pPr marL="0" indent="0">
              <a:buNone/>
            </a:pPr>
            <a:endParaRPr lang="en-US" dirty="0"/>
          </a:p>
        </p:txBody>
      </p:sp>
      <p:pic>
        <p:nvPicPr>
          <p:cNvPr id="4" name="Picture 3">
            <a:extLst>
              <a:ext uri="{FF2B5EF4-FFF2-40B4-BE49-F238E27FC236}">
                <a16:creationId xmlns:a16="http://schemas.microsoft.com/office/drawing/2014/main" id="{960CF1AE-943D-474C-A198-2F4278F7EDB5}"/>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153594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E5D1-BCD0-4D2B-8B9B-BBA574E7BDCE}"/>
              </a:ext>
            </a:extLst>
          </p:cNvPr>
          <p:cNvSpPr>
            <a:spLocks noGrp="1"/>
          </p:cNvSpPr>
          <p:nvPr>
            <p:ph type="title"/>
          </p:nvPr>
        </p:nvSpPr>
        <p:spPr/>
        <p:txBody>
          <a:bodyPr/>
          <a:lstStyle/>
          <a:p>
            <a:r>
              <a:rPr lang="en-US" dirty="0" err="1"/>
              <a:t>lanjutan</a:t>
            </a:r>
            <a:endParaRPr lang="en-US" dirty="0"/>
          </a:p>
        </p:txBody>
      </p:sp>
      <p:sp>
        <p:nvSpPr>
          <p:cNvPr id="3" name="Content Placeholder 2">
            <a:extLst>
              <a:ext uri="{FF2B5EF4-FFF2-40B4-BE49-F238E27FC236}">
                <a16:creationId xmlns:a16="http://schemas.microsoft.com/office/drawing/2014/main" id="{7A0B2326-9B7A-44EC-918B-FBDA6994D199}"/>
              </a:ext>
            </a:extLst>
          </p:cNvPr>
          <p:cNvSpPr>
            <a:spLocks noGrp="1"/>
          </p:cNvSpPr>
          <p:nvPr>
            <p:ph idx="1"/>
          </p:nvPr>
        </p:nvSpPr>
        <p:spPr>
          <a:xfrm>
            <a:off x="410986" y="2774302"/>
            <a:ext cx="7524003" cy="3636510"/>
          </a:xfrm>
        </p:spPr>
        <p:txBody>
          <a:bodyPr>
            <a:noAutofit/>
          </a:bodyPr>
          <a:lstStyle/>
          <a:p>
            <a:r>
              <a:rPr lang="en-US" sz="2400" dirty="0"/>
              <a:t>Pendidikan Kesehatan</a:t>
            </a:r>
          </a:p>
          <a:p>
            <a:r>
              <a:rPr lang="en-US" sz="2400" dirty="0" err="1"/>
              <a:t>Konseling</a:t>
            </a:r>
            <a:r>
              <a:rPr lang="en-US" sz="2400" dirty="0"/>
              <a:t> </a:t>
            </a:r>
            <a:r>
              <a:rPr lang="en-US" sz="2400" dirty="0" err="1"/>
              <a:t>kasus</a:t>
            </a:r>
            <a:r>
              <a:rPr lang="en-US" sz="2400" dirty="0"/>
              <a:t> terminal</a:t>
            </a:r>
          </a:p>
          <a:p>
            <a:r>
              <a:rPr lang="en-US" sz="2400" dirty="0" err="1"/>
              <a:t>Konsultasu</a:t>
            </a:r>
            <a:r>
              <a:rPr lang="en-US" sz="2400" dirty="0"/>
              <a:t> </a:t>
            </a:r>
            <a:r>
              <a:rPr lang="en-US" sz="2400" dirty="0" err="1"/>
              <a:t>telpon</a:t>
            </a:r>
            <a:endParaRPr lang="en-US" sz="2400" dirty="0"/>
          </a:p>
          <a:p>
            <a:r>
              <a:rPr lang="en-US" sz="2400" dirty="0" err="1"/>
              <a:t>Rasilitas</a:t>
            </a:r>
            <a:r>
              <a:rPr lang="en-US" sz="2400" dirty="0"/>
              <a:t> </a:t>
            </a:r>
            <a:r>
              <a:rPr lang="en-US" sz="2400" dirty="0" err="1"/>
              <a:t>rujukan</a:t>
            </a:r>
            <a:endParaRPr lang="en-US" sz="2400" dirty="0"/>
          </a:p>
          <a:p>
            <a:r>
              <a:rPr lang="en-US" sz="2400" dirty="0" err="1"/>
              <a:t>Menyiapkan</a:t>
            </a:r>
            <a:r>
              <a:rPr lang="en-US" sz="2400" dirty="0"/>
              <a:t> menu </a:t>
            </a:r>
            <a:r>
              <a:rPr lang="en-US" sz="2400" dirty="0" err="1"/>
              <a:t>makan</a:t>
            </a:r>
            <a:endParaRPr lang="en-US" sz="2400" dirty="0"/>
          </a:p>
          <a:p>
            <a:r>
              <a:rPr lang="en-US" sz="2400" dirty="0" err="1"/>
              <a:t>Membersihkan</a:t>
            </a:r>
            <a:r>
              <a:rPr lang="en-US" sz="2400" dirty="0"/>
              <a:t> </a:t>
            </a:r>
            <a:r>
              <a:rPr lang="en-US" sz="2400" dirty="0" err="1"/>
              <a:t>temnpat</a:t>
            </a:r>
            <a:r>
              <a:rPr lang="en-US" sz="2400" dirty="0"/>
              <a:t> </a:t>
            </a:r>
            <a:r>
              <a:rPr lang="en-US" sz="2400" dirty="0" err="1"/>
              <a:t>tidur</a:t>
            </a:r>
            <a:endParaRPr lang="en-US" sz="2400" dirty="0"/>
          </a:p>
          <a:p>
            <a:r>
              <a:rPr lang="en-US" sz="2400" dirty="0" err="1"/>
              <a:t>Fasilitas</a:t>
            </a:r>
            <a:r>
              <a:rPr lang="en-US" sz="2400" dirty="0"/>
              <a:t> </a:t>
            </a:r>
            <a:r>
              <a:rPr lang="en-US" sz="2400" dirty="0" err="1"/>
              <a:t>kegiatan</a:t>
            </a:r>
            <a:r>
              <a:rPr lang="en-US" sz="2400" dirty="0"/>
              <a:t> social</a:t>
            </a:r>
          </a:p>
          <a:p>
            <a:r>
              <a:rPr lang="en-US" sz="2400" dirty="0" err="1"/>
              <a:t>Fasilitas</a:t>
            </a:r>
            <a:r>
              <a:rPr lang="en-US" sz="2400" dirty="0"/>
              <a:t> </a:t>
            </a:r>
            <a:r>
              <a:rPr lang="en-US" sz="2400" dirty="0" err="1"/>
              <a:t>perbaikan</a:t>
            </a:r>
            <a:r>
              <a:rPr lang="en-US" sz="2400" dirty="0"/>
              <a:t> </a:t>
            </a:r>
            <a:r>
              <a:rPr lang="en-US" sz="2400" dirty="0" err="1"/>
              <a:t>sarana</a:t>
            </a:r>
            <a:endParaRPr lang="en-US" sz="2400" dirty="0"/>
          </a:p>
        </p:txBody>
      </p:sp>
      <p:pic>
        <p:nvPicPr>
          <p:cNvPr id="4" name="Picture 3">
            <a:extLst>
              <a:ext uri="{FF2B5EF4-FFF2-40B4-BE49-F238E27FC236}">
                <a16:creationId xmlns:a16="http://schemas.microsoft.com/office/drawing/2014/main" id="{B8C7BE63-F780-443B-AD58-302717546DD2}"/>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94476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C706-3565-48A1-BD51-28E38C212263}"/>
              </a:ext>
            </a:extLst>
          </p:cNvPr>
          <p:cNvSpPr>
            <a:spLocks noGrp="1"/>
          </p:cNvSpPr>
          <p:nvPr>
            <p:ph type="title"/>
          </p:nvPr>
        </p:nvSpPr>
        <p:spPr>
          <a:xfrm>
            <a:off x="287905" y="900262"/>
            <a:ext cx="7524003" cy="970450"/>
          </a:xfrm>
        </p:spPr>
        <p:txBody>
          <a:bodyPr/>
          <a:lstStyle/>
          <a:p>
            <a:r>
              <a:rPr lang="en-US" dirty="0"/>
              <a:t>Yang </a:t>
            </a:r>
            <a:r>
              <a:rPr lang="en-US" dirty="0" err="1"/>
              <a:t>harus</a:t>
            </a:r>
            <a:r>
              <a:rPr lang="en-US" dirty="0"/>
              <a:t> </a:t>
            </a:r>
            <a:r>
              <a:rPr lang="en-US" dirty="0" err="1"/>
              <a:t>disiapkan</a:t>
            </a:r>
            <a:r>
              <a:rPr lang="en-US" dirty="0"/>
              <a:t> dan </a:t>
            </a:r>
            <a:r>
              <a:rPr lang="en-US" dirty="0" err="1"/>
              <a:t>strategi</a:t>
            </a:r>
            <a:r>
              <a:rPr lang="en-US" dirty="0"/>
              <a:t> HC</a:t>
            </a:r>
          </a:p>
        </p:txBody>
      </p:sp>
      <p:sp>
        <p:nvSpPr>
          <p:cNvPr id="3" name="Content Placeholder 2">
            <a:extLst>
              <a:ext uri="{FF2B5EF4-FFF2-40B4-BE49-F238E27FC236}">
                <a16:creationId xmlns:a16="http://schemas.microsoft.com/office/drawing/2014/main" id="{C43588EA-3FB0-42DA-935B-BC2EEF545E09}"/>
              </a:ext>
            </a:extLst>
          </p:cNvPr>
          <p:cNvSpPr>
            <a:spLocks noGrp="1"/>
          </p:cNvSpPr>
          <p:nvPr>
            <p:ph idx="1"/>
          </p:nvPr>
        </p:nvSpPr>
        <p:spPr>
          <a:xfrm>
            <a:off x="287905" y="2787552"/>
            <a:ext cx="7524003" cy="3636510"/>
          </a:xfrm>
        </p:spPr>
        <p:txBody>
          <a:bodyPr>
            <a:normAutofit/>
          </a:bodyPr>
          <a:lstStyle/>
          <a:p>
            <a:r>
              <a:rPr lang="en-US" sz="4000" dirty="0" err="1"/>
              <a:t>Sinergis</a:t>
            </a:r>
            <a:endParaRPr lang="en-US" sz="4000" dirty="0"/>
          </a:p>
          <a:p>
            <a:r>
              <a:rPr lang="en-US" sz="4000" dirty="0" err="1"/>
              <a:t>Inovasi</a:t>
            </a:r>
            <a:r>
              <a:rPr lang="en-US" sz="4000" dirty="0"/>
              <a:t> dan </a:t>
            </a:r>
            <a:r>
              <a:rPr lang="en-US" sz="4000" dirty="0" err="1"/>
              <a:t>pembeharuan</a:t>
            </a:r>
            <a:endParaRPr lang="en-US" sz="4000" dirty="0"/>
          </a:p>
          <a:p>
            <a:r>
              <a:rPr lang="en-US" sz="4000" dirty="0"/>
              <a:t>Jiwa </a:t>
            </a:r>
            <a:r>
              <a:rPr lang="en-US" sz="4000" dirty="0" err="1"/>
              <a:t>kewirausahaan</a:t>
            </a:r>
            <a:endParaRPr lang="en-US" sz="4000" dirty="0"/>
          </a:p>
        </p:txBody>
      </p:sp>
      <p:pic>
        <p:nvPicPr>
          <p:cNvPr id="4" name="Picture 3">
            <a:extLst>
              <a:ext uri="{FF2B5EF4-FFF2-40B4-BE49-F238E27FC236}">
                <a16:creationId xmlns:a16="http://schemas.microsoft.com/office/drawing/2014/main" id="{3B9C9648-5ACE-4166-9D29-D01409A1C5F1}"/>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131199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AFDA-D1B4-43A2-AC67-C0041D8CC00B}"/>
              </a:ext>
            </a:extLst>
          </p:cNvPr>
          <p:cNvSpPr>
            <a:spLocks noGrp="1"/>
          </p:cNvSpPr>
          <p:nvPr>
            <p:ph type="title"/>
          </p:nvPr>
        </p:nvSpPr>
        <p:spPr/>
        <p:txBody>
          <a:bodyPr/>
          <a:lstStyle/>
          <a:p>
            <a:r>
              <a:rPr lang="en-US" dirty="0"/>
              <a:t>Yang di </a:t>
            </a:r>
            <a:r>
              <a:rPr lang="en-US" dirty="0" err="1"/>
              <a:t>perhatikan</a:t>
            </a:r>
            <a:endParaRPr lang="en-US" dirty="0"/>
          </a:p>
        </p:txBody>
      </p:sp>
      <p:sp>
        <p:nvSpPr>
          <p:cNvPr id="3" name="Content Placeholder 2">
            <a:extLst>
              <a:ext uri="{FF2B5EF4-FFF2-40B4-BE49-F238E27FC236}">
                <a16:creationId xmlns:a16="http://schemas.microsoft.com/office/drawing/2014/main" id="{00A7C52E-22BD-4876-880D-78DFF260D4CB}"/>
              </a:ext>
            </a:extLst>
          </p:cNvPr>
          <p:cNvSpPr>
            <a:spLocks noGrp="1"/>
          </p:cNvSpPr>
          <p:nvPr>
            <p:ph idx="1"/>
          </p:nvPr>
        </p:nvSpPr>
        <p:spPr>
          <a:xfrm>
            <a:off x="284954" y="2130833"/>
            <a:ext cx="8574087" cy="4545985"/>
          </a:xfrm>
        </p:spPr>
        <p:txBody>
          <a:bodyPr>
            <a:normAutofit/>
          </a:bodyPr>
          <a:lstStyle/>
          <a:p>
            <a:r>
              <a:rPr lang="en-US" sz="2000" b="0" i="0" dirty="0">
                <a:effectLst/>
                <a:latin typeface="NotoSansMono-Regular_c8"/>
              </a:rPr>
              <a:t>Administrator </a:t>
            </a:r>
            <a:r>
              <a:rPr lang="en-US" sz="2000" b="0" i="0" dirty="0" err="1">
                <a:effectLst/>
                <a:latin typeface="NotoSansMono-Regular_c8"/>
              </a:rPr>
              <a:t>harus</a:t>
            </a:r>
            <a:r>
              <a:rPr lang="en-US" sz="2000" b="0" i="0" dirty="0">
                <a:effectLst/>
                <a:latin typeface="NotoSansMono-Regular_c8"/>
              </a:rPr>
              <a:t> </a:t>
            </a:r>
            <a:r>
              <a:rPr lang="en-US" sz="2000" b="0" i="0" dirty="0" err="1">
                <a:effectLst/>
                <a:latin typeface="NotoSansMono-Regular_c8"/>
              </a:rPr>
              <a:t>memastikan</a:t>
            </a:r>
            <a:r>
              <a:rPr lang="en-US" sz="2000" b="0" i="0" dirty="0">
                <a:effectLst/>
                <a:latin typeface="NotoSansMono-Regular_c8"/>
              </a:rPr>
              <a:t> </a:t>
            </a:r>
            <a:r>
              <a:rPr lang="en-US" sz="2000" b="0" i="0" dirty="0" err="1">
                <a:effectLst/>
                <a:latin typeface="NotoSansMono-Regular_c8"/>
              </a:rPr>
              <a:t>semua</a:t>
            </a:r>
            <a:r>
              <a:rPr lang="en-US" sz="2000" b="0" i="0" dirty="0">
                <a:effectLst/>
                <a:latin typeface="NotoSansMono-Regular_c8"/>
              </a:rPr>
              <a:t> Administrator </a:t>
            </a:r>
            <a:r>
              <a:rPr lang="en-US" sz="2000" b="0" i="0" dirty="0" err="1">
                <a:effectLst/>
                <a:latin typeface="NotoSansMono-Regular_c8"/>
              </a:rPr>
              <a:t>harus</a:t>
            </a:r>
            <a:r>
              <a:rPr lang="en-US" sz="2000" b="0" i="0" dirty="0">
                <a:effectLst/>
                <a:latin typeface="NotoSansMono-Regular_c8"/>
              </a:rPr>
              <a:t> </a:t>
            </a:r>
            <a:r>
              <a:rPr lang="en-US" sz="2000" b="0" i="0" dirty="0" err="1">
                <a:effectLst/>
                <a:latin typeface="NotoSansMono-Regular_c8"/>
              </a:rPr>
              <a:t>memastikan</a:t>
            </a:r>
            <a:r>
              <a:rPr lang="en-US" sz="2000" b="0" i="0" dirty="0">
                <a:effectLst/>
                <a:latin typeface="NotoSansMono-Regular_c8"/>
              </a:rPr>
              <a:t> </a:t>
            </a:r>
            <a:r>
              <a:rPr lang="en-US" sz="2000" b="0" i="0" dirty="0" err="1">
                <a:effectLst/>
                <a:latin typeface="NotoSansMono-Regular_c8"/>
              </a:rPr>
              <a:t>semua</a:t>
            </a:r>
            <a:r>
              <a:rPr lang="en-US" sz="2000" b="0" i="0" dirty="0">
                <a:effectLst/>
                <a:latin typeface="NotoSansMono-Regular_c8"/>
              </a:rPr>
              <a:t> </a:t>
            </a:r>
            <a:r>
              <a:rPr lang="en-US" sz="2000" b="0" i="0" dirty="0" err="1">
                <a:effectLst/>
                <a:latin typeface="NotoSansMono-Regular_c8"/>
              </a:rPr>
              <a:t>informasi</a:t>
            </a:r>
            <a:r>
              <a:rPr lang="en-US" sz="2000" b="0" i="0" dirty="0">
                <a:effectLst/>
                <a:latin typeface="NotoSansMono-Regular_c8"/>
              </a:rPr>
              <a:t> yang </a:t>
            </a:r>
            <a:r>
              <a:rPr lang="en-US" sz="2000" b="0" i="0" dirty="0" err="1">
                <a:effectLst/>
                <a:latin typeface="NotoSansMono-Regular_c8"/>
              </a:rPr>
              <a:t>dibutuhkan</a:t>
            </a:r>
            <a:r>
              <a:rPr lang="en-US" sz="2000" b="0" i="0" dirty="0">
                <a:effectLst/>
                <a:latin typeface="NotoSansMono-Regular_c8"/>
              </a:rPr>
              <a:t> oleh staff </a:t>
            </a:r>
            <a:r>
              <a:rPr lang="en-US" sz="2000" b="0" i="0" dirty="0" err="1">
                <a:effectLst/>
                <a:latin typeface="NotoSansMono-Regular_c8"/>
              </a:rPr>
              <a:t>informasi</a:t>
            </a:r>
            <a:r>
              <a:rPr lang="en-US" sz="2000" b="0" i="0" dirty="0">
                <a:effectLst/>
                <a:latin typeface="NotoSansMono-Regular_c8"/>
              </a:rPr>
              <a:t> yang </a:t>
            </a:r>
            <a:r>
              <a:rPr lang="en-US" sz="2000" b="0" i="0" dirty="0" err="1">
                <a:effectLst/>
                <a:latin typeface="NotoSansMono-Regular_c8"/>
              </a:rPr>
              <a:t>dibutuhkan</a:t>
            </a:r>
            <a:r>
              <a:rPr lang="en-US" sz="2000" b="0" i="0" dirty="0">
                <a:effectLst/>
                <a:latin typeface="NotoSansMono-Regular_c8"/>
              </a:rPr>
              <a:t> oleh staff dan </a:t>
            </a:r>
            <a:r>
              <a:rPr lang="en-US" sz="2000" b="0" i="0" dirty="0" err="1">
                <a:effectLst/>
                <a:latin typeface="NotoSansMono-Regular_c8"/>
              </a:rPr>
              <a:t>tersedia</a:t>
            </a:r>
            <a:r>
              <a:rPr lang="en-US" sz="2000" b="0" i="0" dirty="0">
                <a:effectLst/>
                <a:latin typeface="NotoSansMono-Regular_c8"/>
              </a:rPr>
              <a:t> </a:t>
            </a:r>
            <a:r>
              <a:rPr lang="en-US" sz="2000" b="0" i="0" dirty="0" err="1">
                <a:effectLst/>
                <a:latin typeface="NotoSansMono-Regular_c8"/>
              </a:rPr>
              <a:t>dengan</a:t>
            </a:r>
            <a:r>
              <a:rPr lang="en-US" sz="2000" b="0" i="0" dirty="0">
                <a:effectLst/>
                <a:latin typeface="NotoSansMono-Regular_c8"/>
              </a:rPr>
              <a:t> </a:t>
            </a:r>
            <a:r>
              <a:rPr lang="en-US" sz="2000" b="0" i="0" dirty="0" err="1">
                <a:effectLst/>
                <a:latin typeface="NotoSansMono-Regular_c8"/>
              </a:rPr>
              <a:t>lengkap</a:t>
            </a:r>
            <a:r>
              <a:rPr lang="en-US" sz="2000" b="0" i="0" dirty="0">
                <a:effectLst/>
                <a:latin typeface="NotoSansMono-Regular_c8"/>
              </a:rPr>
              <a:t> dan </a:t>
            </a:r>
            <a:r>
              <a:rPr lang="en-US" sz="2000" b="0" i="0" dirty="0" err="1">
                <a:effectLst/>
                <a:latin typeface="NotoSansMono-Regular_c8"/>
              </a:rPr>
              <a:t>tersedia</a:t>
            </a:r>
            <a:r>
              <a:rPr lang="en-US" sz="2000" b="0" i="0" dirty="0">
                <a:effectLst/>
                <a:latin typeface="NotoSansMono-Regular_c8"/>
              </a:rPr>
              <a:t> </a:t>
            </a:r>
            <a:r>
              <a:rPr lang="en-US" sz="2000" b="0" i="0" dirty="0" err="1">
                <a:effectLst/>
                <a:latin typeface="NotoSansMono-Regular_c8"/>
              </a:rPr>
              <a:t>dengan</a:t>
            </a:r>
            <a:r>
              <a:rPr lang="en-US" sz="2000" b="0" i="0" dirty="0">
                <a:effectLst/>
                <a:latin typeface="NotoSansMono-Regular_c8"/>
              </a:rPr>
              <a:t> </a:t>
            </a:r>
            <a:r>
              <a:rPr lang="en-US" sz="2000" b="0" i="0" dirty="0" err="1">
                <a:effectLst/>
                <a:latin typeface="NotoSansMono-Regular_c8"/>
              </a:rPr>
              <a:t>lengkap</a:t>
            </a:r>
            <a:r>
              <a:rPr lang="en-US" sz="2000" b="0" i="0" dirty="0">
                <a:effectLst/>
                <a:latin typeface="NotoSansMono-Regular_c8"/>
              </a:rPr>
              <a:t> </a:t>
            </a:r>
          </a:p>
          <a:p>
            <a:r>
              <a:rPr lang="en-US" sz="2000" b="0" i="0" dirty="0" err="1">
                <a:effectLst/>
                <a:latin typeface="NotoSansMono-Regular_c8"/>
              </a:rPr>
              <a:t>mengembangkn</a:t>
            </a:r>
            <a:r>
              <a:rPr lang="en-US" sz="2000" b="0" i="0" dirty="0">
                <a:effectLst/>
                <a:latin typeface="NotoSansMono-Regular_c8"/>
              </a:rPr>
              <a:t> </a:t>
            </a:r>
            <a:r>
              <a:rPr lang="en-US" sz="2000" b="0" i="0" dirty="0" err="1">
                <a:effectLst/>
                <a:latin typeface="NotoSansMono-Regular_c8"/>
              </a:rPr>
              <a:t>sistem</a:t>
            </a:r>
            <a:r>
              <a:rPr lang="en-US" sz="2000" b="0" i="0" dirty="0">
                <a:effectLst/>
                <a:latin typeface="NotoSansMono-Regular_c8"/>
              </a:rPr>
              <a:t> </a:t>
            </a:r>
            <a:r>
              <a:rPr lang="en-US" sz="2000" b="0" i="0" dirty="0" err="1">
                <a:effectLst/>
                <a:latin typeface="NotoSansMono-Regular_c8"/>
              </a:rPr>
              <a:t>pembiayaan</a:t>
            </a:r>
            <a:r>
              <a:rPr lang="en-US" sz="2000" b="0" i="0" dirty="0">
                <a:effectLst/>
                <a:latin typeface="NotoSansMono-Regular_c8"/>
              </a:rPr>
              <a:t> yang </a:t>
            </a:r>
            <a:r>
              <a:rPr lang="en-US" sz="2000" b="0" i="0" dirty="0" err="1">
                <a:effectLst/>
                <a:latin typeface="NotoSansMono-Regular_c8"/>
              </a:rPr>
              <a:t>mengembangkn</a:t>
            </a:r>
            <a:r>
              <a:rPr lang="en-US" sz="2000" b="0" i="0" dirty="0">
                <a:effectLst/>
                <a:latin typeface="NotoSansMono-Regular_c8"/>
              </a:rPr>
              <a:t> </a:t>
            </a:r>
            <a:r>
              <a:rPr lang="en-US" sz="2000" b="0" i="0" dirty="0" err="1">
                <a:effectLst/>
                <a:latin typeface="NotoSansMono-Regular_c8"/>
              </a:rPr>
              <a:t>sistem</a:t>
            </a:r>
            <a:r>
              <a:rPr lang="en-US" sz="2000" b="0" i="0" dirty="0">
                <a:effectLst/>
                <a:latin typeface="NotoSansMono-Regular_c8"/>
              </a:rPr>
              <a:t> </a:t>
            </a:r>
            <a:r>
              <a:rPr lang="en-US" sz="2000" b="0" i="0" dirty="0" err="1">
                <a:effectLst/>
                <a:latin typeface="NotoSansMono-Regular_c8"/>
              </a:rPr>
              <a:t>pembiayaan</a:t>
            </a:r>
            <a:r>
              <a:rPr lang="en-US" sz="2000" b="0" i="0" dirty="0">
                <a:effectLst/>
                <a:latin typeface="NotoSansMono-Regular_c8"/>
              </a:rPr>
              <a:t> yang </a:t>
            </a:r>
            <a:r>
              <a:rPr lang="en-US" sz="2000" b="0" i="0" dirty="0" err="1">
                <a:effectLst/>
                <a:latin typeface="NotoSansMono-Regular_c8"/>
              </a:rPr>
              <a:t>efektif</a:t>
            </a:r>
            <a:r>
              <a:rPr lang="en-US" sz="2000" b="0" i="0" dirty="0">
                <a:effectLst/>
                <a:latin typeface="NotoSansMono-Regular_c8"/>
              </a:rPr>
              <a:t> dan </a:t>
            </a:r>
            <a:r>
              <a:rPr lang="en-US" sz="2000" b="0" i="0" dirty="0" err="1">
                <a:effectLst/>
                <a:latin typeface="NotoSansMono-Regular_c8"/>
              </a:rPr>
              <a:t>efisien</a:t>
            </a:r>
            <a:r>
              <a:rPr lang="en-US" sz="2000" b="0" i="0" dirty="0">
                <a:effectLst/>
                <a:latin typeface="NotoSansMono-Regular_c8"/>
              </a:rPr>
              <a:t> </a:t>
            </a:r>
            <a:r>
              <a:rPr lang="en-US" sz="2000" b="0" i="0" dirty="0" err="1">
                <a:effectLst/>
                <a:latin typeface="NotoSansMono-Regular_c8"/>
              </a:rPr>
              <a:t>efektif</a:t>
            </a:r>
            <a:r>
              <a:rPr lang="en-US" sz="2000" b="0" i="0" dirty="0">
                <a:effectLst/>
                <a:latin typeface="NotoSansMono-Regular_c8"/>
              </a:rPr>
              <a:t> dan </a:t>
            </a:r>
            <a:r>
              <a:rPr lang="en-US" sz="2000" b="0" i="0" dirty="0" err="1">
                <a:effectLst/>
                <a:latin typeface="NotoSansMono-Regular_c8"/>
              </a:rPr>
              <a:t>efisien</a:t>
            </a:r>
            <a:r>
              <a:rPr lang="en-US" sz="2000" b="0" i="0" dirty="0">
                <a:effectLst/>
                <a:latin typeface="NotoSansMono-Regular_c8"/>
              </a:rPr>
              <a:t> </a:t>
            </a:r>
          </a:p>
          <a:p>
            <a:r>
              <a:rPr lang="en-US" sz="2000" b="0" i="0" dirty="0" err="1">
                <a:effectLst/>
                <a:latin typeface="NotoSansMono-Regular_c8"/>
              </a:rPr>
              <a:t>menciptakan</a:t>
            </a:r>
            <a:r>
              <a:rPr lang="en-US" sz="2000" b="0" i="0" dirty="0">
                <a:effectLst/>
                <a:latin typeface="NotoSansMono-Regular_c8"/>
              </a:rPr>
              <a:t> </a:t>
            </a:r>
            <a:r>
              <a:rPr lang="en-US" sz="2000" b="0" i="0" dirty="0" err="1">
                <a:effectLst/>
                <a:latin typeface="NotoSansMono-Regular_c8"/>
              </a:rPr>
              <a:t>sistem</a:t>
            </a:r>
            <a:r>
              <a:rPr lang="en-US" sz="2000" b="0" i="0" dirty="0">
                <a:effectLst/>
                <a:latin typeface="NotoSansMono-Regular_c8"/>
              </a:rPr>
              <a:t> </a:t>
            </a:r>
            <a:r>
              <a:rPr lang="en-US" sz="2000" b="0" i="0" dirty="0" err="1">
                <a:effectLst/>
                <a:latin typeface="NotoSansMono-Regular_c8"/>
              </a:rPr>
              <a:t>referal</a:t>
            </a:r>
            <a:r>
              <a:rPr lang="en-US" sz="2000" b="0" i="0" dirty="0">
                <a:effectLst/>
                <a:latin typeface="NotoSansMono-Regular_c8"/>
              </a:rPr>
              <a:t> (</a:t>
            </a:r>
            <a:r>
              <a:rPr lang="en-US" sz="2000" b="0" i="0" dirty="0" err="1">
                <a:effectLst/>
                <a:latin typeface="NotoSansMono-Regular_c8"/>
              </a:rPr>
              <a:t>rujukan</a:t>
            </a:r>
            <a:r>
              <a:rPr lang="en-US" sz="2000" b="0" i="0" dirty="0">
                <a:effectLst/>
                <a:latin typeface="NotoSansMono-Regular_c8"/>
              </a:rPr>
              <a:t>) </a:t>
            </a:r>
            <a:r>
              <a:rPr lang="en-US" sz="2000" b="0" i="0" dirty="0" err="1">
                <a:effectLst/>
                <a:latin typeface="NotoSansMono-Regular_c8"/>
              </a:rPr>
              <a:t>menciptakan</a:t>
            </a:r>
            <a:r>
              <a:rPr lang="en-US" sz="2000" b="0" i="0" dirty="0">
                <a:effectLst/>
                <a:latin typeface="NotoSansMono-Regular_c8"/>
              </a:rPr>
              <a:t> </a:t>
            </a:r>
            <a:r>
              <a:rPr lang="en-US" sz="2000" b="0" i="0" dirty="0" err="1">
                <a:effectLst/>
                <a:latin typeface="NotoSansMono-Regular_c8"/>
              </a:rPr>
              <a:t>sistem</a:t>
            </a:r>
            <a:r>
              <a:rPr lang="en-US" sz="2000" b="0" i="0" dirty="0">
                <a:effectLst/>
                <a:latin typeface="NotoSansMono-Regular_c8"/>
              </a:rPr>
              <a:t> </a:t>
            </a:r>
            <a:r>
              <a:rPr lang="en-US" sz="2000" b="0" i="0" dirty="0" err="1">
                <a:effectLst/>
                <a:latin typeface="NotoSansMono-Regular_c8"/>
              </a:rPr>
              <a:t>referal</a:t>
            </a:r>
            <a:r>
              <a:rPr lang="en-US" sz="2000" b="0" i="0" dirty="0">
                <a:effectLst/>
                <a:latin typeface="NotoSansMono-Regular_c8"/>
              </a:rPr>
              <a:t> (</a:t>
            </a:r>
            <a:r>
              <a:rPr lang="en-US" sz="2000" b="0" i="0" dirty="0" err="1">
                <a:effectLst/>
                <a:latin typeface="NotoSansMono-Regular_c8"/>
              </a:rPr>
              <a:t>rujukan</a:t>
            </a:r>
            <a:r>
              <a:rPr lang="en-US" sz="2000" b="0" i="0" dirty="0">
                <a:effectLst/>
                <a:latin typeface="NotoSansMono-Regular_c8"/>
              </a:rPr>
              <a:t>) </a:t>
            </a:r>
            <a:r>
              <a:rPr lang="en-US" sz="2000" b="0" i="0" dirty="0" err="1">
                <a:effectLst/>
                <a:latin typeface="NotoSansMono-Regular_c8"/>
              </a:rPr>
              <a:t>sebagai</a:t>
            </a:r>
            <a:r>
              <a:rPr lang="en-US" sz="2000" b="0" i="0" dirty="0">
                <a:effectLst/>
                <a:latin typeface="NotoSansMono-Regular_c8"/>
              </a:rPr>
              <a:t> </a:t>
            </a:r>
            <a:r>
              <a:rPr lang="en-US" sz="2000" b="0" i="0" dirty="0" err="1">
                <a:effectLst/>
                <a:latin typeface="NotoSansMono-Regular_c8"/>
              </a:rPr>
              <a:t>upaya</a:t>
            </a:r>
            <a:r>
              <a:rPr lang="en-US" sz="2000" b="0" i="0" dirty="0">
                <a:effectLst/>
                <a:latin typeface="NotoSansMono-Regular_c8"/>
              </a:rPr>
              <a:t> </a:t>
            </a:r>
            <a:r>
              <a:rPr lang="en-US" sz="2000" b="0" i="0" dirty="0" err="1">
                <a:effectLst/>
                <a:latin typeface="NotoSansMono-Regular_c8"/>
              </a:rPr>
              <a:t>mengembangkan</a:t>
            </a:r>
            <a:r>
              <a:rPr lang="en-US" sz="2000" b="0" i="0" dirty="0">
                <a:effectLst/>
                <a:latin typeface="NotoSansMono-Regular_c8"/>
              </a:rPr>
              <a:t> </a:t>
            </a:r>
            <a:r>
              <a:rPr lang="en-US" sz="2000" b="0" i="0" dirty="0" err="1">
                <a:effectLst/>
                <a:latin typeface="NotoSansMono-Regular_c8"/>
              </a:rPr>
              <a:t>sebagai</a:t>
            </a:r>
            <a:r>
              <a:rPr lang="en-US" sz="2000" b="0" i="0" dirty="0">
                <a:effectLst/>
                <a:latin typeface="NotoSansMono-Regular_c8"/>
              </a:rPr>
              <a:t> </a:t>
            </a:r>
            <a:r>
              <a:rPr lang="en-US" sz="2000" b="0" i="0" dirty="0" err="1">
                <a:effectLst/>
                <a:latin typeface="NotoSansMono-Regular_c8"/>
              </a:rPr>
              <a:t>upaya</a:t>
            </a:r>
            <a:r>
              <a:rPr lang="en-US" sz="2000" b="0" i="0" dirty="0">
                <a:effectLst/>
                <a:latin typeface="NotoSansMono-Regular_c8"/>
              </a:rPr>
              <a:t> </a:t>
            </a:r>
            <a:r>
              <a:rPr lang="en-US" sz="2000" b="0" i="0" dirty="0" err="1">
                <a:effectLst/>
                <a:latin typeface="NotoSansMono-Regular_c8"/>
              </a:rPr>
              <a:t>mengembangkan</a:t>
            </a:r>
            <a:r>
              <a:rPr lang="en-US" sz="2000" b="0" i="0" dirty="0">
                <a:effectLst/>
                <a:latin typeface="NotoSansMono-Regular_c8"/>
              </a:rPr>
              <a:t> </a:t>
            </a:r>
            <a:r>
              <a:rPr lang="en-US" sz="2000" b="0" i="0" dirty="0">
                <a:effectLst/>
                <a:latin typeface="NotoSans-Italic_ci"/>
              </a:rPr>
              <a:t>net-working </a:t>
            </a:r>
            <a:r>
              <a:rPr lang="en-US" sz="2000" b="0" i="0" dirty="0" err="1">
                <a:effectLst/>
                <a:latin typeface="NotoSans-Italic_ci"/>
              </a:rPr>
              <a:t>net-working</a:t>
            </a:r>
            <a:r>
              <a:rPr lang="en-US" sz="2000" b="0" i="0" dirty="0">
                <a:effectLst/>
                <a:latin typeface="NotoSans-Italic_ci"/>
              </a:rPr>
              <a:t> </a:t>
            </a:r>
          </a:p>
          <a:p>
            <a:r>
              <a:rPr lang="en-US" sz="2000" b="0" i="0" dirty="0" err="1">
                <a:effectLst/>
                <a:latin typeface="NotoSansMono-Regular_c8"/>
              </a:rPr>
              <a:t>menciptakan</a:t>
            </a:r>
            <a:r>
              <a:rPr lang="en-US" sz="2000" b="0" i="0" dirty="0">
                <a:effectLst/>
                <a:latin typeface="NotoSansMono-Regular_c8"/>
              </a:rPr>
              <a:t> service/</a:t>
            </a:r>
            <a:r>
              <a:rPr lang="en-US" sz="2000" b="0" i="0" dirty="0" err="1">
                <a:effectLst/>
                <a:latin typeface="NotoSansMono-Regular_c8"/>
              </a:rPr>
              <a:t>pelayanan</a:t>
            </a:r>
            <a:r>
              <a:rPr lang="en-US" sz="2000" b="0" i="0" dirty="0">
                <a:effectLst/>
                <a:latin typeface="NotoSansMono-Regular_c8"/>
              </a:rPr>
              <a:t> yang </a:t>
            </a:r>
            <a:r>
              <a:rPr lang="en-US" sz="2000" b="0" i="0" dirty="0" err="1">
                <a:effectLst/>
                <a:latin typeface="NotoSansMono-Regular_c8"/>
              </a:rPr>
              <a:t>menciptakan</a:t>
            </a:r>
            <a:r>
              <a:rPr lang="en-US" sz="2000" b="0" i="0" dirty="0">
                <a:effectLst/>
                <a:latin typeface="NotoSansMono-Regular_c8"/>
              </a:rPr>
              <a:t> service/</a:t>
            </a:r>
            <a:r>
              <a:rPr lang="en-US" sz="2000" b="0" i="0" dirty="0" err="1">
                <a:effectLst/>
                <a:latin typeface="NotoSansMono-Regular_c8"/>
              </a:rPr>
              <a:t>pelayanan</a:t>
            </a:r>
            <a:r>
              <a:rPr lang="en-US" sz="2000" b="0" i="0" dirty="0">
                <a:effectLst/>
                <a:latin typeface="NotoSansMono-Regular_c8"/>
              </a:rPr>
              <a:t> yang </a:t>
            </a:r>
            <a:r>
              <a:rPr lang="en-US" sz="2000" b="0" i="0" dirty="0" err="1">
                <a:effectLst/>
                <a:latin typeface="NotoSansMono-Regular_c8"/>
              </a:rPr>
              <a:t>berorientasi</a:t>
            </a:r>
            <a:r>
              <a:rPr lang="en-US" sz="2000" b="0" i="0" dirty="0">
                <a:effectLst/>
                <a:latin typeface="NotoSansMono-Regular_c8"/>
              </a:rPr>
              <a:t> pada customers/</a:t>
            </a:r>
            <a:r>
              <a:rPr lang="en-US" sz="2000" b="0" i="0" dirty="0" err="1">
                <a:effectLst/>
                <a:latin typeface="NotoSansMono-Regular_c8"/>
              </a:rPr>
              <a:t>pelanggan</a:t>
            </a:r>
            <a:r>
              <a:rPr lang="en-US" sz="2000" b="0" i="0" dirty="0">
                <a:effectLst/>
                <a:latin typeface="NotoSansMono-Regular_c8"/>
              </a:rPr>
              <a:t> </a:t>
            </a:r>
            <a:r>
              <a:rPr lang="en-US" sz="2000" b="0" i="0" dirty="0" err="1">
                <a:effectLst/>
                <a:latin typeface="NotoSansMono-Regular_c8"/>
              </a:rPr>
              <a:t>berorientasi</a:t>
            </a:r>
            <a:r>
              <a:rPr lang="en-US" sz="2000" b="0" i="0" dirty="0">
                <a:effectLst/>
                <a:latin typeface="NotoSansMono-Regular_c8"/>
              </a:rPr>
              <a:t> pada customers/</a:t>
            </a:r>
            <a:r>
              <a:rPr lang="en-US" sz="2000" b="0" i="0" dirty="0" err="1">
                <a:effectLst/>
                <a:latin typeface="NotoSansMono-Regular_c8"/>
              </a:rPr>
              <a:t>pelanggan</a:t>
            </a:r>
            <a:endParaRPr lang="en-US" sz="2000" dirty="0"/>
          </a:p>
        </p:txBody>
      </p:sp>
      <p:pic>
        <p:nvPicPr>
          <p:cNvPr id="4" name="Picture 3">
            <a:extLst>
              <a:ext uri="{FF2B5EF4-FFF2-40B4-BE49-F238E27FC236}">
                <a16:creationId xmlns:a16="http://schemas.microsoft.com/office/drawing/2014/main" id="{8C7190F7-5C0E-40A9-962A-3371521F8135}"/>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259587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18A0-F191-4D62-976E-DD05B31A6EFE}"/>
              </a:ext>
            </a:extLst>
          </p:cNvPr>
          <p:cNvSpPr>
            <a:spLocks noGrp="1"/>
          </p:cNvSpPr>
          <p:nvPr>
            <p:ph type="title"/>
          </p:nvPr>
        </p:nvSpPr>
        <p:spPr>
          <a:xfrm>
            <a:off x="287905" y="713195"/>
            <a:ext cx="7524003" cy="970450"/>
          </a:xfrm>
        </p:spPr>
        <p:txBody>
          <a:bodyPr/>
          <a:lstStyle/>
          <a:p>
            <a:r>
              <a:rPr lang="en-US" dirty="0" err="1"/>
              <a:t>Mekanisem</a:t>
            </a:r>
            <a:r>
              <a:rPr lang="en-US" dirty="0"/>
              <a:t> </a:t>
            </a:r>
            <a:r>
              <a:rPr lang="en-US" dirty="0" err="1"/>
              <a:t>bagaiaman</a:t>
            </a:r>
            <a:r>
              <a:rPr lang="en-US" dirty="0"/>
              <a:t> HC?</a:t>
            </a:r>
          </a:p>
        </p:txBody>
      </p:sp>
      <p:sp>
        <p:nvSpPr>
          <p:cNvPr id="3" name="Content Placeholder 2">
            <a:extLst>
              <a:ext uri="{FF2B5EF4-FFF2-40B4-BE49-F238E27FC236}">
                <a16:creationId xmlns:a16="http://schemas.microsoft.com/office/drawing/2014/main" id="{D517EB4A-861C-49DA-BDE5-6A073B8640E1}"/>
              </a:ext>
            </a:extLst>
          </p:cNvPr>
          <p:cNvSpPr>
            <a:spLocks noGrp="1"/>
          </p:cNvSpPr>
          <p:nvPr>
            <p:ph idx="1"/>
          </p:nvPr>
        </p:nvSpPr>
        <p:spPr>
          <a:xfrm>
            <a:off x="287905" y="2654549"/>
            <a:ext cx="8101247" cy="3636510"/>
          </a:xfrm>
        </p:spPr>
        <p:txBody>
          <a:bodyPr>
            <a:noAutofit/>
          </a:bodyPr>
          <a:lstStyle/>
          <a:p>
            <a:r>
              <a:rPr lang="en-US" sz="2800" dirty="0" err="1"/>
              <a:t>Pemeriksaan</a:t>
            </a:r>
            <a:r>
              <a:rPr lang="en-US" sz="2800" dirty="0"/>
              <a:t> oleh </a:t>
            </a:r>
            <a:r>
              <a:rPr lang="en-US" sz="2800" dirty="0" err="1"/>
              <a:t>dokter</a:t>
            </a:r>
            <a:r>
              <a:rPr lang="en-US" sz="2800" dirty="0"/>
              <a:t> dan </a:t>
            </a:r>
            <a:r>
              <a:rPr lang="en-US" sz="2800" dirty="0" err="1"/>
              <a:t>keputusan</a:t>
            </a:r>
            <a:r>
              <a:rPr lang="en-US" sz="2800" dirty="0"/>
              <a:t> </a:t>
            </a:r>
            <a:r>
              <a:rPr lang="en-US" sz="2800" dirty="0" err="1"/>
              <a:t>untuk</a:t>
            </a:r>
            <a:r>
              <a:rPr lang="en-US" sz="2800" dirty="0"/>
              <a:t> </a:t>
            </a:r>
            <a:r>
              <a:rPr lang="en-US" sz="2800" dirty="0" err="1"/>
              <a:t>dirwat</a:t>
            </a:r>
            <a:r>
              <a:rPr lang="en-US" sz="2800" dirty="0"/>
              <a:t> di </a:t>
            </a:r>
            <a:r>
              <a:rPr lang="en-US" sz="2800" dirty="0" err="1"/>
              <a:t>rumah</a:t>
            </a:r>
            <a:endParaRPr lang="en-US" sz="2800" dirty="0"/>
          </a:p>
          <a:p>
            <a:r>
              <a:rPr lang="en-US" sz="2800" dirty="0" err="1"/>
              <a:t>Pengkahian</a:t>
            </a:r>
            <a:r>
              <a:rPr lang="en-US" sz="2800" dirty="0"/>
              <a:t> oleh </a:t>
            </a:r>
            <a:r>
              <a:rPr lang="en-US" sz="2800" dirty="0" err="1"/>
              <a:t>perawat</a:t>
            </a:r>
            <a:endParaRPr lang="en-US" sz="2800" dirty="0"/>
          </a:p>
          <a:p>
            <a:r>
              <a:rPr lang="en-US" sz="2800" dirty="0" err="1"/>
              <a:t>Penentuan</a:t>
            </a:r>
            <a:r>
              <a:rPr lang="en-US" sz="2800" dirty="0"/>
              <a:t> </a:t>
            </a:r>
            <a:r>
              <a:rPr lang="en-US" sz="2800" dirty="0" err="1"/>
              <a:t>masalah</a:t>
            </a:r>
            <a:r>
              <a:rPr lang="en-US" sz="2800" dirty="0"/>
              <a:t> dan </a:t>
            </a:r>
            <a:r>
              <a:rPr lang="en-US" sz="2800" dirty="0" err="1"/>
              <a:t>perencanaan</a:t>
            </a:r>
            <a:endParaRPr lang="en-US" sz="2800" dirty="0"/>
          </a:p>
          <a:p>
            <a:r>
              <a:rPr lang="en-US" sz="2800" dirty="0" err="1"/>
              <a:t>Kegiatan</a:t>
            </a:r>
            <a:r>
              <a:rPr lang="en-US" sz="2800" dirty="0"/>
              <a:t> </a:t>
            </a:r>
            <a:r>
              <a:rPr lang="en-US" sz="2800" dirty="0" err="1"/>
              <a:t>atau</a:t>
            </a:r>
            <a:r>
              <a:rPr lang="en-US" sz="2800" dirty="0"/>
              <a:t> </a:t>
            </a:r>
            <a:r>
              <a:rPr lang="en-US" sz="2800" dirty="0" err="1"/>
              <a:t>intervensi</a:t>
            </a:r>
            <a:r>
              <a:rPr lang="en-US" sz="2800" dirty="0"/>
              <a:t> dan </a:t>
            </a:r>
            <a:r>
              <a:rPr lang="en-US" sz="2800" dirty="0" err="1"/>
              <a:t>implementasi</a:t>
            </a:r>
            <a:endParaRPr lang="en-US" sz="2800" dirty="0"/>
          </a:p>
          <a:p>
            <a:r>
              <a:rPr lang="en-US" sz="2800" dirty="0"/>
              <a:t>Monitoring dan </a:t>
            </a:r>
            <a:r>
              <a:rPr lang="en-US" sz="2800" dirty="0" err="1"/>
              <a:t>evaluasi</a:t>
            </a:r>
            <a:endParaRPr lang="en-US" sz="2800" dirty="0"/>
          </a:p>
        </p:txBody>
      </p:sp>
      <p:pic>
        <p:nvPicPr>
          <p:cNvPr id="4" name="Picture 3">
            <a:extLst>
              <a:ext uri="{FF2B5EF4-FFF2-40B4-BE49-F238E27FC236}">
                <a16:creationId xmlns:a16="http://schemas.microsoft.com/office/drawing/2014/main" id="{DCAF6A02-1DCF-43FA-8803-FAF41DA3C1F5}"/>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918244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E23B-16A9-41C6-A9E5-C050DDB3A0F0}"/>
              </a:ext>
            </a:extLst>
          </p:cNvPr>
          <p:cNvSpPr>
            <a:spLocks noGrp="1"/>
          </p:cNvSpPr>
          <p:nvPr>
            <p:ph type="title"/>
          </p:nvPr>
        </p:nvSpPr>
        <p:spPr/>
        <p:txBody>
          <a:bodyPr/>
          <a:lstStyle/>
          <a:p>
            <a:r>
              <a:rPr lang="en-US" dirty="0" err="1"/>
              <a:t>Persyaratan</a:t>
            </a:r>
            <a:r>
              <a:rPr lang="en-US" dirty="0"/>
              <a:t> </a:t>
            </a:r>
            <a:r>
              <a:rPr lang="en-US" dirty="0" err="1"/>
              <a:t>klien</a:t>
            </a:r>
            <a:endParaRPr lang="en-US" dirty="0"/>
          </a:p>
        </p:txBody>
      </p:sp>
      <p:sp>
        <p:nvSpPr>
          <p:cNvPr id="3" name="Content Placeholder 2">
            <a:extLst>
              <a:ext uri="{FF2B5EF4-FFF2-40B4-BE49-F238E27FC236}">
                <a16:creationId xmlns:a16="http://schemas.microsoft.com/office/drawing/2014/main" id="{C025C4B7-FF8E-45BB-8E65-FF06F119EA87}"/>
              </a:ext>
            </a:extLst>
          </p:cNvPr>
          <p:cNvSpPr>
            <a:spLocks noGrp="1"/>
          </p:cNvSpPr>
          <p:nvPr>
            <p:ph idx="1"/>
          </p:nvPr>
        </p:nvSpPr>
        <p:spPr>
          <a:xfrm>
            <a:off x="332506" y="2743199"/>
            <a:ext cx="8001494" cy="2932717"/>
          </a:xfrm>
        </p:spPr>
        <p:txBody>
          <a:bodyPr>
            <a:normAutofit/>
          </a:bodyPr>
          <a:lstStyle/>
          <a:p>
            <a:r>
              <a:rPr lang="en-US" sz="3200" dirty="0" err="1"/>
              <a:t>Mempunyai</a:t>
            </a:r>
            <a:r>
              <a:rPr lang="en-US" sz="3200" dirty="0"/>
              <a:t> </a:t>
            </a:r>
            <a:r>
              <a:rPr lang="en-US" sz="3200" dirty="0" err="1"/>
              <a:t>keluarga</a:t>
            </a:r>
            <a:endParaRPr lang="en-US" sz="3200" dirty="0"/>
          </a:p>
          <a:p>
            <a:r>
              <a:rPr lang="en-US" sz="3200" dirty="0" err="1"/>
              <a:t>Bersedia</a:t>
            </a:r>
            <a:r>
              <a:rPr lang="en-US" sz="3200" dirty="0"/>
              <a:t> </a:t>
            </a:r>
            <a:r>
              <a:rPr lang="en-US" sz="3200" dirty="0" err="1"/>
              <a:t>menandatangani</a:t>
            </a:r>
            <a:r>
              <a:rPr lang="en-US" sz="3200" dirty="0"/>
              <a:t> </a:t>
            </a:r>
            <a:r>
              <a:rPr lang="en-US" sz="3200" dirty="0" err="1"/>
              <a:t>persetujuan</a:t>
            </a:r>
            <a:endParaRPr lang="en-US" sz="3200" dirty="0"/>
          </a:p>
          <a:p>
            <a:r>
              <a:rPr lang="en-US" sz="3200" dirty="0" err="1"/>
              <a:t>Bersedia</a:t>
            </a:r>
            <a:r>
              <a:rPr lang="en-US" sz="3200" dirty="0"/>
              <a:t> </a:t>
            </a:r>
            <a:r>
              <a:rPr lang="en-US" sz="3200" dirty="0" err="1"/>
              <a:t>melalukan</a:t>
            </a:r>
            <a:r>
              <a:rPr lang="en-US" sz="3200" dirty="0"/>
              <a:t> </a:t>
            </a:r>
            <a:r>
              <a:rPr lang="en-US" sz="3200" dirty="0" err="1"/>
              <a:t>perjanjian</a:t>
            </a:r>
            <a:endParaRPr lang="en-US" sz="3200" dirty="0"/>
          </a:p>
        </p:txBody>
      </p:sp>
      <p:pic>
        <p:nvPicPr>
          <p:cNvPr id="4" name="Picture 3">
            <a:extLst>
              <a:ext uri="{FF2B5EF4-FFF2-40B4-BE49-F238E27FC236}">
                <a16:creationId xmlns:a16="http://schemas.microsoft.com/office/drawing/2014/main" id="{A5122D2E-11EE-4E8D-A443-932EF1B86172}"/>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124141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6136-A79F-4FEC-AAD3-3EA38BC99360}"/>
              </a:ext>
            </a:extLst>
          </p:cNvPr>
          <p:cNvSpPr>
            <a:spLocks noGrp="1"/>
          </p:cNvSpPr>
          <p:nvPr>
            <p:ph type="title"/>
          </p:nvPr>
        </p:nvSpPr>
        <p:spPr/>
        <p:txBody>
          <a:bodyPr/>
          <a:lstStyle/>
          <a:p>
            <a:r>
              <a:rPr lang="en-US" dirty="0" err="1"/>
              <a:t>Standrat</a:t>
            </a:r>
            <a:r>
              <a:rPr lang="en-US" dirty="0"/>
              <a:t> </a:t>
            </a:r>
            <a:r>
              <a:rPr lang="en-US" dirty="0" err="1"/>
              <a:t>praktik</a:t>
            </a:r>
            <a:endParaRPr lang="en-US" dirty="0"/>
          </a:p>
        </p:txBody>
      </p:sp>
      <p:sp>
        <p:nvSpPr>
          <p:cNvPr id="3" name="Content Placeholder 2">
            <a:extLst>
              <a:ext uri="{FF2B5EF4-FFF2-40B4-BE49-F238E27FC236}">
                <a16:creationId xmlns:a16="http://schemas.microsoft.com/office/drawing/2014/main" id="{34595F8A-F67D-4667-B6F2-567750B73EF3}"/>
              </a:ext>
            </a:extLst>
          </p:cNvPr>
          <p:cNvSpPr>
            <a:spLocks noGrp="1"/>
          </p:cNvSpPr>
          <p:nvPr>
            <p:ph idx="1"/>
          </p:nvPr>
        </p:nvSpPr>
        <p:spPr>
          <a:xfrm>
            <a:off x="427612" y="2637923"/>
            <a:ext cx="7524003" cy="3636510"/>
          </a:xfrm>
        </p:spPr>
        <p:txBody>
          <a:bodyPr>
            <a:normAutofit/>
          </a:bodyPr>
          <a:lstStyle/>
          <a:p>
            <a:r>
              <a:rPr lang="en-US" sz="3200" dirty="0"/>
              <a:t>UU </a:t>
            </a:r>
            <a:r>
              <a:rPr lang="en-US" sz="3200" dirty="0" err="1"/>
              <a:t>Keperawatan</a:t>
            </a:r>
            <a:endParaRPr lang="en-US" sz="3200" dirty="0"/>
          </a:p>
          <a:p>
            <a:r>
              <a:rPr lang="en-US" sz="3200" b="0" i="0" dirty="0" err="1">
                <a:effectLst/>
                <a:latin typeface="NotoSansMono-Regular_c8"/>
              </a:rPr>
              <a:t>Standar</a:t>
            </a:r>
            <a:r>
              <a:rPr lang="en-US" sz="3200" b="0" i="0" dirty="0">
                <a:effectLst/>
                <a:latin typeface="NotoSansMono-Regular_c8"/>
              </a:rPr>
              <a:t> </a:t>
            </a:r>
            <a:r>
              <a:rPr lang="en-US" sz="3200" b="0" i="0" dirty="0" err="1">
                <a:effectLst/>
                <a:latin typeface="NotoSansMono-Regular_c8"/>
              </a:rPr>
              <a:t>Asuhan</a:t>
            </a:r>
            <a:r>
              <a:rPr lang="en-US" sz="3200" b="0" i="0" dirty="0">
                <a:effectLst/>
                <a:latin typeface="NotoSansMono-Regular_c8"/>
              </a:rPr>
              <a:t> </a:t>
            </a:r>
            <a:r>
              <a:rPr lang="en-US" sz="3200" b="0" i="0" dirty="0" err="1">
                <a:effectLst/>
                <a:latin typeface="NotoSansMono-Regular_c8"/>
              </a:rPr>
              <a:t>Keperawatan</a:t>
            </a:r>
            <a:r>
              <a:rPr lang="en-US" sz="3200" b="0" i="0" dirty="0">
                <a:effectLst/>
                <a:latin typeface="NotoSansMono-Regular_c8"/>
              </a:rPr>
              <a:t> - </a:t>
            </a:r>
            <a:r>
              <a:rPr lang="en-US" sz="3200" b="0" i="0" dirty="0" err="1">
                <a:effectLst/>
                <a:latin typeface="NotoSansMono-Regular_c8"/>
              </a:rPr>
              <a:t>Standar</a:t>
            </a:r>
            <a:r>
              <a:rPr lang="en-US" sz="3200" b="0" i="0" dirty="0">
                <a:effectLst/>
                <a:latin typeface="NotoSansMono-Regular_c8"/>
              </a:rPr>
              <a:t> Kinerja </a:t>
            </a:r>
            <a:r>
              <a:rPr lang="en-US" sz="3200" b="0" i="0" dirty="0" err="1">
                <a:effectLst/>
                <a:latin typeface="NotoSansMono-Regular_c8"/>
              </a:rPr>
              <a:t>profesional</a:t>
            </a:r>
            <a:r>
              <a:rPr lang="en-US" sz="3200" b="0" i="0" dirty="0">
                <a:effectLst/>
                <a:latin typeface="NotoSansMono-Regular_c8"/>
              </a:rPr>
              <a:t> </a:t>
            </a:r>
          </a:p>
          <a:p>
            <a:r>
              <a:rPr lang="en-US" sz="3200" b="0" i="0" dirty="0">
                <a:effectLst/>
                <a:latin typeface="NotoSansMono-Regular_c8"/>
              </a:rPr>
              <a:t> </a:t>
            </a:r>
            <a:r>
              <a:rPr lang="en-US" sz="3200" b="0" i="0" dirty="0" err="1">
                <a:effectLst/>
                <a:latin typeface="NotoSansMono-Regular_c8"/>
              </a:rPr>
              <a:t>Standar</a:t>
            </a:r>
            <a:r>
              <a:rPr lang="en-US" sz="3200" b="0" i="0" dirty="0">
                <a:effectLst/>
                <a:latin typeface="NotoSansMono-Regular_c8"/>
              </a:rPr>
              <a:t> Kinerja </a:t>
            </a:r>
            <a:r>
              <a:rPr lang="en-US" sz="3200" b="0" i="0" dirty="0" err="1">
                <a:effectLst/>
                <a:latin typeface="NotoSansMono-Regular_c8"/>
              </a:rPr>
              <a:t>profesional</a:t>
            </a:r>
            <a:r>
              <a:rPr lang="en-US" sz="3200" b="0" i="0" dirty="0">
                <a:effectLst/>
                <a:latin typeface="NotoSansMono-Regular_c8"/>
              </a:rPr>
              <a:t> </a:t>
            </a:r>
            <a:r>
              <a:rPr lang="en-US" sz="3200" b="0" i="0" dirty="0">
                <a:effectLst/>
                <a:latin typeface="NotoSans-Italic_ci"/>
              </a:rPr>
              <a:t>(</a:t>
            </a:r>
            <a:r>
              <a:rPr lang="en-US" sz="3200" b="0" i="0" dirty="0" err="1">
                <a:effectLst/>
                <a:latin typeface="NotoSans-Italic_ci"/>
              </a:rPr>
              <a:t>profesional</a:t>
            </a:r>
            <a:r>
              <a:rPr lang="en-US" sz="3200" b="0" i="0" dirty="0">
                <a:effectLst/>
                <a:latin typeface="NotoSans-Italic_ci"/>
              </a:rPr>
              <a:t> performance) (</a:t>
            </a:r>
            <a:r>
              <a:rPr lang="en-US" sz="3200" b="0" i="0" dirty="0" err="1">
                <a:effectLst/>
                <a:latin typeface="NotoSans-Italic_ci"/>
              </a:rPr>
              <a:t>profesional</a:t>
            </a:r>
            <a:r>
              <a:rPr lang="en-US" sz="3200" b="0" i="0" dirty="0">
                <a:effectLst/>
                <a:latin typeface="NotoSans-Italic_ci"/>
              </a:rPr>
              <a:t> performance</a:t>
            </a:r>
            <a:endParaRPr lang="en-US" sz="3200" dirty="0"/>
          </a:p>
        </p:txBody>
      </p:sp>
      <p:pic>
        <p:nvPicPr>
          <p:cNvPr id="4" name="Picture 3">
            <a:extLst>
              <a:ext uri="{FF2B5EF4-FFF2-40B4-BE49-F238E27FC236}">
                <a16:creationId xmlns:a16="http://schemas.microsoft.com/office/drawing/2014/main" id="{50F4C1EF-0922-4868-8553-87AA6B110E0D}"/>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194550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ED05-8F7D-4E0F-B461-CE35B09A9519}"/>
              </a:ext>
            </a:extLst>
          </p:cNvPr>
          <p:cNvSpPr>
            <a:spLocks noGrp="1"/>
          </p:cNvSpPr>
          <p:nvPr>
            <p:ph type="title"/>
          </p:nvPr>
        </p:nvSpPr>
        <p:spPr/>
        <p:txBody>
          <a:bodyPr/>
          <a:lstStyle/>
          <a:p>
            <a:r>
              <a:rPr lang="en-US" dirty="0"/>
              <a:t>NURSE</a:t>
            </a:r>
          </a:p>
        </p:txBody>
      </p:sp>
      <p:pic>
        <p:nvPicPr>
          <p:cNvPr id="4" name="Picture 3">
            <a:extLst>
              <a:ext uri="{FF2B5EF4-FFF2-40B4-BE49-F238E27FC236}">
                <a16:creationId xmlns:a16="http://schemas.microsoft.com/office/drawing/2014/main" id="{769554BC-8CAD-468D-AFD0-2D9B6FB3A92E}"/>
              </a:ext>
            </a:extLst>
          </p:cNvPr>
          <p:cNvPicPr>
            <a:picLocks noChangeAspect="1"/>
          </p:cNvPicPr>
          <p:nvPr/>
        </p:nvPicPr>
        <p:blipFill>
          <a:blip r:embed="rId2"/>
          <a:stretch>
            <a:fillRect/>
          </a:stretch>
        </p:blipFill>
        <p:spPr>
          <a:xfrm>
            <a:off x="2783324" y="2662517"/>
            <a:ext cx="3577347" cy="238787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a:extLst>
              <a:ext uri="{FF2B5EF4-FFF2-40B4-BE49-F238E27FC236}">
                <a16:creationId xmlns:a16="http://schemas.microsoft.com/office/drawing/2014/main" id="{46203638-2ACD-4F83-9A58-A2411EEAA593}"/>
              </a:ext>
            </a:extLst>
          </p:cNvPr>
          <p:cNvPicPr>
            <a:picLocks noChangeAspect="1"/>
          </p:cNvPicPr>
          <p:nvPr/>
        </p:nvPicPr>
        <p:blipFill>
          <a:blip r:embed="rId3"/>
          <a:stretch>
            <a:fillRect/>
          </a:stretch>
        </p:blipFill>
        <p:spPr>
          <a:xfrm>
            <a:off x="6478401" y="0"/>
            <a:ext cx="2665599" cy="549275"/>
          </a:xfrm>
          <a:prstGeom prst="rect">
            <a:avLst/>
          </a:prstGeom>
        </p:spPr>
      </p:pic>
      <p:sp>
        <p:nvSpPr>
          <p:cNvPr id="6" name="Rectangle 5">
            <a:extLst>
              <a:ext uri="{FF2B5EF4-FFF2-40B4-BE49-F238E27FC236}">
                <a16:creationId xmlns:a16="http://schemas.microsoft.com/office/drawing/2014/main" id="{E08C7EC4-F309-4CAD-A12F-03FCBA0483C3}"/>
              </a:ext>
            </a:extLst>
          </p:cNvPr>
          <p:cNvSpPr/>
          <p:nvPr/>
        </p:nvSpPr>
        <p:spPr>
          <a:xfrm>
            <a:off x="1600200" y="5311589"/>
            <a:ext cx="6454588" cy="6589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PRAKTIK DAN MELAYANI </a:t>
            </a:r>
          </a:p>
        </p:txBody>
      </p:sp>
    </p:spTree>
    <p:extLst>
      <p:ext uri="{BB962C8B-B14F-4D97-AF65-F5344CB8AC3E}">
        <p14:creationId xmlns:p14="http://schemas.microsoft.com/office/powerpoint/2010/main" val="967162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DC1C-6060-452F-944F-F5017AB3E361}"/>
              </a:ext>
            </a:extLst>
          </p:cNvPr>
          <p:cNvSpPr>
            <a:spLocks noGrp="1"/>
          </p:cNvSpPr>
          <p:nvPr>
            <p:ph type="title"/>
          </p:nvPr>
        </p:nvSpPr>
        <p:spPr/>
        <p:txBody>
          <a:bodyPr/>
          <a:lstStyle/>
          <a:p>
            <a:r>
              <a:rPr lang="en-US" dirty="0" err="1"/>
              <a:t>terimakasih</a:t>
            </a:r>
            <a:endParaRPr lang="en-US" dirty="0"/>
          </a:p>
        </p:txBody>
      </p:sp>
      <p:pic>
        <p:nvPicPr>
          <p:cNvPr id="4" name="Picture 3">
            <a:extLst>
              <a:ext uri="{FF2B5EF4-FFF2-40B4-BE49-F238E27FC236}">
                <a16:creationId xmlns:a16="http://schemas.microsoft.com/office/drawing/2014/main" id="{8823D362-80E7-4987-98C3-84D7AA943D0B}"/>
              </a:ext>
            </a:extLst>
          </p:cNvPr>
          <p:cNvPicPr>
            <a:picLocks noChangeAspect="1"/>
          </p:cNvPicPr>
          <p:nvPr/>
        </p:nvPicPr>
        <p:blipFill>
          <a:blip r:embed="rId2"/>
          <a:stretch>
            <a:fillRect/>
          </a:stretch>
        </p:blipFill>
        <p:spPr>
          <a:xfrm>
            <a:off x="1126238" y="3125585"/>
            <a:ext cx="6357272" cy="1309279"/>
          </a:xfrm>
          <a:prstGeom prst="rect">
            <a:avLst/>
          </a:prstGeom>
        </p:spPr>
      </p:pic>
    </p:spTree>
    <p:extLst>
      <p:ext uri="{BB962C8B-B14F-4D97-AF65-F5344CB8AC3E}">
        <p14:creationId xmlns:p14="http://schemas.microsoft.com/office/powerpoint/2010/main" val="154893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3A920-9E8D-4522-B594-872309FCF30C}"/>
              </a:ext>
            </a:extLst>
          </p:cNvPr>
          <p:cNvSpPr>
            <a:spLocks noGrp="1"/>
          </p:cNvSpPr>
          <p:nvPr>
            <p:ph type="title"/>
          </p:nvPr>
        </p:nvSpPr>
        <p:spPr/>
        <p:txBody>
          <a:bodyPr/>
          <a:lstStyle/>
          <a:p>
            <a:r>
              <a:rPr lang="en-US" dirty="0"/>
              <a:t>DASAR</a:t>
            </a:r>
          </a:p>
        </p:txBody>
      </p:sp>
      <p:pic>
        <p:nvPicPr>
          <p:cNvPr id="4" name="Picture 3">
            <a:extLst>
              <a:ext uri="{FF2B5EF4-FFF2-40B4-BE49-F238E27FC236}">
                <a16:creationId xmlns:a16="http://schemas.microsoft.com/office/drawing/2014/main" id="{3E9A8AA6-85B2-4F0C-97A1-9005AC98CE82}"/>
              </a:ext>
            </a:extLst>
          </p:cNvPr>
          <p:cNvPicPr>
            <a:picLocks noChangeAspect="1"/>
          </p:cNvPicPr>
          <p:nvPr/>
        </p:nvPicPr>
        <p:blipFill>
          <a:blip r:embed="rId2"/>
          <a:stretch>
            <a:fillRect/>
          </a:stretch>
        </p:blipFill>
        <p:spPr>
          <a:xfrm>
            <a:off x="6478401" y="0"/>
            <a:ext cx="2665599" cy="549275"/>
          </a:xfrm>
          <a:prstGeom prst="rect">
            <a:avLst/>
          </a:prstGeom>
        </p:spPr>
      </p:pic>
      <p:sp>
        <p:nvSpPr>
          <p:cNvPr id="6" name="Rectangle 5">
            <a:extLst>
              <a:ext uri="{FF2B5EF4-FFF2-40B4-BE49-F238E27FC236}">
                <a16:creationId xmlns:a16="http://schemas.microsoft.com/office/drawing/2014/main" id="{7A8CE426-5338-48BB-B849-93E67E49D42A}"/>
              </a:ext>
            </a:extLst>
          </p:cNvPr>
          <p:cNvSpPr/>
          <p:nvPr/>
        </p:nvSpPr>
        <p:spPr>
          <a:xfrm>
            <a:off x="1270747" y="2458550"/>
            <a:ext cx="6602506" cy="9704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SETING LAYANAN SECARA HOLISTIC</a:t>
            </a:r>
          </a:p>
          <a:p>
            <a:pPr algn="ctr"/>
            <a:r>
              <a:rPr lang="en-US" dirty="0"/>
              <a:t>PASIEN HINGGA DI RUMAH</a:t>
            </a:r>
          </a:p>
          <a:p>
            <a:pPr algn="ctr"/>
            <a:r>
              <a:rPr lang="en-US" dirty="0"/>
              <a:t>HOME CARE</a:t>
            </a:r>
          </a:p>
        </p:txBody>
      </p:sp>
      <p:pic>
        <p:nvPicPr>
          <p:cNvPr id="1026" name="Picture 2" descr="Perawat Home Care: Keuntungan, Jenis, Tugas dan Tanggung Jawab">
            <a:extLst>
              <a:ext uri="{FF2B5EF4-FFF2-40B4-BE49-F238E27FC236}">
                <a16:creationId xmlns:a16="http://schemas.microsoft.com/office/drawing/2014/main" id="{4BF7995C-F34C-422E-BE82-F72665E80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795" y="3805518"/>
            <a:ext cx="3896606" cy="259301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4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3C4F-14AC-4A18-B2DF-271CCF24AC9B}"/>
              </a:ext>
            </a:extLst>
          </p:cNvPr>
          <p:cNvSpPr>
            <a:spLocks noGrp="1"/>
          </p:cNvSpPr>
          <p:nvPr>
            <p:ph type="title"/>
          </p:nvPr>
        </p:nvSpPr>
        <p:spPr>
          <a:xfrm>
            <a:off x="164538" y="662341"/>
            <a:ext cx="7524003" cy="970450"/>
          </a:xfrm>
        </p:spPr>
        <p:txBody>
          <a:bodyPr/>
          <a:lstStyle/>
          <a:p>
            <a:r>
              <a:rPr lang="en-US" dirty="0"/>
              <a:t>PERKEMBANGAN HOME CARE</a:t>
            </a:r>
          </a:p>
        </p:txBody>
      </p:sp>
      <p:sp>
        <p:nvSpPr>
          <p:cNvPr id="3" name="Content Placeholder 2">
            <a:extLst>
              <a:ext uri="{FF2B5EF4-FFF2-40B4-BE49-F238E27FC236}">
                <a16:creationId xmlns:a16="http://schemas.microsoft.com/office/drawing/2014/main" id="{494BF12D-7FD6-4352-A3B6-9F48D4391B37}"/>
              </a:ext>
            </a:extLst>
          </p:cNvPr>
          <p:cNvSpPr>
            <a:spLocks noGrp="1"/>
          </p:cNvSpPr>
          <p:nvPr>
            <p:ph idx="1"/>
          </p:nvPr>
        </p:nvSpPr>
        <p:spPr>
          <a:xfrm>
            <a:off x="608291" y="2477781"/>
            <a:ext cx="7524003" cy="3438925"/>
          </a:xfrm>
        </p:spPr>
        <p:txBody>
          <a:bodyPr/>
          <a:lstStyle/>
          <a:p>
            <a:r>
              <a:rPr lang="en-US" dirty="0" err="1"/>
              <a:t>Perawatan</a:t>
            </a:r>
            <a:r>
              <a:rPr lang="en-US" dirty="0"/>
              <a:t> yang </a:t>
            </a:r>
            <a:r>
              <a:rPr lang="en-US" dirty="0" err="1"/>
              <a:t>dilakukan</a:t>
            </a:r>
            <a:r>
              <a:rPr lang="en-US" dirty="0"/>
              <a:t> di </a:t>
            </a:r>
            <a:r>
              <a:rPr lang="en-US" dirty="0" err="1"/>
              <a:t>keluarga</a:t>
            </a:r>
            <a:r>
              <a:rPr lang="en-US" dirty="0"/>
              <a:t> dan </a:t>
            </a:r>
            <a:r>
              <a:rPr lang="en-US" dirty="0" err="1"/>
              <a:t>komunitas</a:t>
            </a:r>
            <a:endParaRPr lang="en-US" dirty="0"/>
          </a:p>
          <a:p>
            <a:r>
              <a:rPr lang="en-US" dirty="0" err="1"/>
              <a:t>Berbasis</a:t>
            </a:r>
            <a:r>
              <a:rPr lang="en-US" dirty="0"/>
              <a:t> </a:t>
            </a:r>
            <a:r>
              <a:rPr lang="en-US" dirty="0" err="1"/>
              <a:t>rumah</a:t>
            </a:r>
            <a:r>
              <a:rPr lang="en-US" dirty="0"/>
              <a:t> </a:t>
            </a:r>
            <a:r>
              <a:rPr lang="en-US" dirty="0" err="1"/>
              <a:t>sakit</a:t>
            </a:r>
            <a:r>
              <a:rPr lang="en-US" dirty="0"/>
              <a:t>, </a:t>
            </a:r>
            <a:r>
              <a:rPr lang="en-US" dirty="0" err="1"/>
              <a:t>namun</a:t>
            </a:r>
            <a:r>
              <a:rPr lang="en-US" dirty="0"/>
              <a:t> di </a:t>
            </a:r>
            <a:r>
              <a:rPr lang="en-US" dirty="0" err="1"/>
              <a:t>kerjakan</a:t>
            </a:r>
            <a:r>
              <a:rPr lang="en-US" dirty="0"/>
              <a:t> di </a:t>
            </a:r>
            <a:r>
              <a:rPr lang="en-US" dirty="0" err="1"/>
              <a:t>rumah</a:t>
            </a:r>
            <a:endParaRPr lang="en-US" dirty="0"/>
          </a:p>
          <a:p>
            <a:r>
              <a:rPr lang="en-US" dirty="0" err="1"/>
              <a:t>Layanan</a:t>
            </a:r>
            <a:r>
              <a:rPr lang="en-US" dirty="0"/>
              <a:t> yang </a:t>
            </a:r>
            <a:r>
              <a:rPr lang="en-US" dirty="0" err="1"/>
              <a:t>berkesinambungan</a:t>
            </a:r>
            <a:r>
              <a:rPr lang="en-US" dirty="0"/>
              <a:t> dan </a:t>
            </a:r>
            <a:r>
              <a:rPr lang="en-US" dirty="0" err="1"/>
              <a:t>kompersenfive</a:t>
            </a:r>
            <a:r>
              <a:rPr lang="en-US" dirty="0"/>
              <a:t> (</a:t>
            </a:r>
            <a:r>
              <a:rPr lang="en-US" dirty="0" err="1"/>
              <a:t>Individu</a:t>
            </a:r>
            <a:r>
              <a:rPr lang="en-US" dirty="0"/>
              <a:t>, </a:t>
            </a:r>
            <a:r>
              <a:rPr lang="en-US" dirty="0" err="1"/>
              <a:t>keluarga</a:t>
            </a:r>
            <a:r>
              <a:rPr lang="en-US" dirty="0"/>
              <a:t> </a:t>
            </a:r>
            <a:r>
              <a:rPr lang="en-US" dirty="0" err="1"/>
              <a:t>hingga</a:t>
            </a:r>
            <a:r>
              <a:rPr lang="en-US" dirty="0"/>
              <a:t> </a:t>
            </a:r>
            <a:r>
              <a:rPr lang="en-US" dirty="0" err="1"/>
              <a:t>tempat</a:t>
            </a:r>
            <a:r>
              <a:rPr lang="en-US" dirty="0"/>
              <a:t> </a:t>
            </a:r>
            <a:r>
              <a:rPr lang="en-US" dirty="0" err="1"/>
              <a:t>tinggal</a:t>
            </a:r>
            <a:r>
              <a:rPr lang="en-US" dirty="0"/>
              <a:t>/</a:t>
            </a:r>
            <a:r>
              <a:rPr lang="en-US" dirty="0" err="1"/>
              <a:t>lingkungan</a:t>
            </a:r>
            <a:r>
              <a:rPr lang="en-US" dirty="0"/>
              <a:t>)</a:t>
            </a:r>
          </a:p>
          <a:p>
            <a:r>
              <a:rPr lang="en-US" dirty="0" err="1"/>
              <a:t>Memandirikan</a:t>
            </a:r>
            <a:r>
              <a:rPr lang="en-US" dirty="0"/>
              <a:t> </a:t>
            </a:r>
            <a:r>
              <a:rPr lang="en-US" dirty="0" err="1"/>
              <a:t>keluarga</a:t>
            </a:r>
            <a:r>
              <a:rPr lang="en-US" dirty="0"/>
              <a:t> </a:t>
            </a:r>
            <a:r>
              <a:rPr lang="en-US" dirty="0" err="1"/>
              <a:t>hingga</a:t>
            </a:r>
            <a:r>
              <a:rPr lang="en-US" dirty="0"/>
              <a:t> </a:t>
            </a:r>
            <a:r>
              <a:rPr lang="en-US" dirty="0" err="1"/>
              <a:t>klien</a:t>
            </a:r>
            <a:endParaRPr lang="en-US" dirty="0"/>
          </a:p>
          <a:p>
            <a:r>
              <a:rPr lang="en-US" dirty="0" err="1"/>
              <a:t>Meminimlakan</a:t>
            </a:r>
            <a:r>
              <a:rPr lang="en-US" dirty="0"/>
              <a:t> </a:t>
            </a:r>
            <a:r>
              <a:rPr lang="en-US" dirty="0" err="1"/>
              <a:t>penyakit</a:t>
            </a:r>
            <a:r>
              <a:rPr lang="en-US" dirty="0"/>
              <a:t> terminal </a:t>
            </a:r>
            <a:r>
              <a:rPr lang="en-US" dirty="0" err="1"/>
              <a:t>atau</a:t>
            </a:r>
            <a:r>
              <a:rPr lang="en-US" dirty="0"/>
              <a:t> </a:t>
            </a:r>
            <a:r>
              <a:rPr lang="en-US" dirty="0" err="1"/>
              <a:t>kronis</a:t>
            </a:r>
            <a:endParaRPr lang="en-US" dirty="0"/>
          </a:p>
          <a:p>
            <a:r>
              <a:rPr lang="en-US" dirty="0" err="1"/>
              <a:t>Disediakan</a:t>
            </a:r>
            <a:r>
              <a:rPr lang="en-US" dirty="0"/>
              <a:t> oleh </a:t>
            </a:r>
            <a:r>
              <a:rPr lang="en-US" dirty="0" err="1"/>
              <a:t>pemberi</a:t>
            </a:r>
            <a:r>
              <a:rPr lang="en-US" dirty="0"/>
              <a:t> </a:t>
            </a:r>
            <a:r>
              <a:rPr lang="en-US" dirty="0" err="1"/>
              <a:t>layanan</a:t>
            </a:r>
            <a:endParaRPr lang="en-US" dirty="0"/>
          </a:p>
          <a:p>
            <a:r>
              <a:rPr lang="en-US" dirty="0" err="1"/>
              <a:t>Pelayanan</a:t>
            </a:r>
            <a:r>
              <a:rPr lang="en-US" dirty="0"/>
              <a:t> </a:t>
            </a:r>
            <a:r>
              <a:rPr lang="en-US" dirty="0" err="1"/>
              <a:t>sesuai</a:t>
            </a:r>
            <a:r>
              <a:rPr lang="en-US" dirty="0"/>
              <a:t> </a:t>
            </a:r>
            <a:r>
              <a:rPr lang="en-US" dirty="0" err="1"/>
              <a:t>dengan</a:t>
            </a:r>
            <a:r>
              <a:rPr lang="en-US" dirty="0"/>
              <a:t> </a:t>
            </a:r>
            <a:r>
              <a:rPr lang="en-US" dirty="0" err="1"/>
              <a:t>kebutuhan</a:t>
            </a:r>
            <a:endParaRPr lang="en-US" dirty="0"/>
          </a:p>
          <a:p>
            <a:endParaRPr lang="en-US" dirty="0"/>
          </a:p>
        </p:txBody>
      </p:sp>
      <p:pic>
        <p:nvPicPr>
          <p:cNvPr id="4" name="Picture 3">
            <a:extLst>
              <a:ext uri="{FF2B5EF4-FFF2-40B4-BE49-F238E27FC236}">
                <a16:creationId xmlns:a16="http://schemas.microsoft.com/office/drawing/2014/main" id="{881F8879-C4A0-48B9-9A44-04C3059891C7}"/>
              </a:ext>
            </a:extLst>
          </p:cNvPr>
          <p:cNvPicPr>
            <a:picLocks noChangeAspect="1"/>
          </p:cNvPicPr>
          <p:nvPr/>
        </p:nvPicPr>
        <p:blipFill>
          <a:blip r:embed="rId2"/>
          <a:stretch>
            <a:fillRect/>
          </a:stretch>
        </p:blipFill>
        <p:spPr>
          <a:xfrm>
            <a:off x="6478401" y="0"/>
            <a:ext cx="2665599" cy="549275"/>
          </a:xfrm>
          <a:prstGeom prst="rect">
            <a:avLst/>
          </a:prstGeom>
        </p:spPr>
      </p:pic>
      <p:sp>
        <p:nvSpPr>
          <p:cNvPr id="5" name="Rectangle 4">
            <a:extLst>
              <a:ext uri="{FF2B5EF4-FFF2-40B4-BE49-F238E27FC236}">
                <a16:creationId xmlns:a16="http://schemas.microsoft.com/office/drawing/2014/main" id="{547446C0-58EA-4143-AE7F-3DFCA048BE35}"/>
              </a:ext>
            </a:extLst>
          </p:cNvPr>
          <p:cNvSpPr/>
          <p:nvPr/>
        </p:nvSpPr>
        <p:spPr>
          <a:xfrm>
            <a:off x="5056094" y="6078071"/>
            <a:ext cx="3939988" cy="549275"/>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PPNI, </a:t>
            </a:r>
            <a:r>
              <a:rPr lang="en-US" dirty="0" err="1">
                <a:ln w="0"/>
                <a:solidFill>
                  <a:schemeClr val="tx1"/>
                </a:solidFill>
                <a:effectLst>
                  <a:outerShdw blurRad="38100" dist="19050" dir="2700000" algn="tl" rotWithShape="0">
                    <a:schemeClr val="dk1">
                      <a:alpha val="40000"/>
                    </a:schemeClr>
                  </a:outerShdw>
                </a:effectLst>
              </a:rPr>
              <a:t>Depkes</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tahun</a:t>
            </a:r>
            <a:r>
              <a:rPr lang="en-US" dirty="0">
                <a:ln w="0"/>
                <a:solidFill>
                  <a:schemeClr val="tx1"/>
                </a:solidFill>
                <a:effectLst>
                  <a:outerShdw blurRad="38100" dist="19050" dir="2700000" algn="tl" rotWithShape="0">
                    <a:schemeClr val="dk1">
                      <a:alpha val="40000"/>
                    </a:schemeClr>
                  </a:outerShdw>
                </a:effectLst>
              </a:rPr>
              <a:t> 2002</a:t>
            </a:r>
          </a:p>
        </p:txBody>
      </p:sp>
    </p:spTree>
    <p:extLst>
      <p:ext uri="{BB962C8B-B14F-4D97-AF65-F5344CB8AC3E}">
        <p14:creationId xmlns:p14="http://schemas.microsoft.com/office/powerpoint/2010/main" val="327189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F0B4-4FDD-412F-95E5-CBAF3CF6FB65}"/>
              </a:ext>
            </a:extLst>
          </p:cNvPr>
          <p:cNvSpPr>
            <a:spLocks noGrp="1"/>
          </p:cNvSpPr>
          <p:nvPr>
            <p:ph type="title"/>
          </p:nvPr>
        </p:nvSpPr>
        <p:spPr>
          <a:xfrm>
            <a:off x="177985" y="900262"/>
            <a:ext cx="7524003" cy="970450"/>
          </a:xfrm>
        </p:spPr>
        <p:txBody>
          <a:bodyPr/>
          <a:lstStyle/>
          <a:p>
            <a:r>
              <a:rPr lang="en-US" dirty="0"/>
              <a:t>Home care </a:t>
            </a:r>
            <a:r>
              <a:rPr lang="en-US" dirty="0" err="1"/>
              <a:t>atau</a:t>
            </a:r>
            <a:r>
              <a:rPr lang="en-US" dirty="0"/>
              <a:t> Home Health Nursing</a:t>
            </a:r>
          </a:p>
        </p:txBody>
      </p:sp>
      <p:sp>
        <p:nvSpPr>
          <p:cNvPr id="3" name="Content Placeholder 2">
            <a:extLst>
              <a:ext uri="{FF2B5EF4-FFF2-40B4-BE49-F238E27FC236}">
                <a16:creationId xmlns:a16="http://schemas.microsoft.com/office/drawing/2014/main" id="{F1FE5ADB-0632-45C6-88D9-C8E24A3CB835}"/>
              </a:ext>
            </a:extLst>
          </p:cNvPr>
          <p:cNvSpPr>
            <a:spLocks noGrp="1"/>
          </p:cNvSpPr>
          <p:nvPr>
            <p:ph idx="1"/>
          </p:nvPr>
        </p:nvSpPr>
        <p:spPr>
          <a:xfrm>
            <a:off x="389965" y="2783541"/>
            <a:ext cx="8364070" cy="3276962"/>
          </a:xfrm>
        </p:spPr>
        <p:txBody>
          <a:bodyPr>
            <a:normAutofit lnSpcReduction="10000"/>
          </a:bodyPr>
          <a:lstStyle/>
          <a:p>
            <a:pPr marL="0" indent="0">
              <a:buNone/>
            </a:pPr>
            <a:r>
              <a:rPr lang="en-US" sz="3200" b="0" i="0" dirty="0" err="1">
                <a:effectLst/>
                <a:latin typeface="NotoSansMono-Bold_cd"/>
              </a:rPr>
              <a:t>interaksi</a:t>
            </a:r>
            <a:r>
              <a:rPr lang="en-US" sz="3200" b="0" i="0" dirty="0">
                <a:effectLst/>
                <a:latin typeface="NotoSansMono-Bold_cd"/>
              </a:rPr>
              <a:t> yang </a:t>
            </a:r>
            <a:r>
              <a:rPr lang="en-US" sz="3200" b="0" i="0" dirty="0" err="1">
                <a:effectLst/>
                <a:latin typeface="NotoSansMono-Bold_cd"/>
              </a:rPr>
              <a:t>dilakukan</a:t>
            </a:r>
            <a:r>
              <a:rPr lang="en-US" sz="3200" b="0" i="0" dirty="0">
                <a:effectLst/>
                <a:latin typeface="NotoSansMono-Bold_cd"/>
              </a:rPr>
              <a:t> </a:t>
            </a:r>
            <a:r>
              <a:rPr lang="en-US" sz="3200" b="0" i="0" dirty="0" err="1">
                <a:effectLst/>
                <a:latin typeface="NotoSansMono-Bold_cd"/>
              </a:rPr>
              <a:t>perawat</a:t>
            </a:r>
            <a:r>
              <a:rPr lang="en-US" sz="3200" b="0" i="0" dirty="0">
                <a:effectLst/>
                <a:latin typeface="NotoSansMono-Bold_cd"/>
              </a:rPr>
              <a:t> di </a:t>
            </a:r>
            <a:r>
              <a:rPr lang="en-US" sz="3200" b="0" i="0" dirty="0" err="1">
                <a:effectLst/>
                <a:latin typeface="NotoSansMono-Bold_cd"/>
              </a:rPr>
              <a:t>tempat</a:t>
            </a:r>
            <a:r>
              <a:rPr lang="en-US" sz="3200" b="0" i="0" dirty="0">
                <a:effectLst/>
                <a:latin typeface="NotoSansMono-Bold_cd"/>
              </a:rPr>
              <a:t> </a:t>
            </a:r>
            <a:r>
              <a:rPr lang="en-US" sz="3200" b="0" i="0" dirty="0" err="1">
                <a:effectLst/>
                <a:latin typeface="NotoSansMono-Bold_cd"/>
              </a:rPr>
              <a:t>dilakukan</a:t>
            </a:r>
            <a:r>
              <a:rPr lang="en-US" sz="3200" b="0" i="0" dirty="0">
                <a:effectLst/>
                <a:latin typeface="NotoSansMono-Bold_cd"/>
              </a:rPr>
              <a:t> </a:t>
            </a:r>
            <a:r>
              <a:rPr lang="en-US" sz="3200" b="0" i="0" dirty="0" err="1">
                <a:effectLst/>
                <a:latin typeface="NotoSansMono-Bold_cd"/>
              </a:rPr>
              <a:t>perawat</a:t>
            </a:r>
            <a:r>
              <a:rPr lang="en-US" sz="3200" b="0" i="0" dirty="0">
                <a:effectLst/>
                <a:latin typeface="NotoSansMono-Bold_cd"/>
              </a:rPr>
              <a:t> di </a:t>
            </a:r>
            <a:r>
              <a:rPr lang="en-US" sz="3200" b="0" i="0" dirty="0" err="1">
                <a:effectLst/>
                <a:latin typeface="NotoSansMono-Bold_cd"/>
              </a:rPr>
              <a:t>tempat</a:t>
            </a:r>
            <a:r>
              <a:rPr lang="en-US" sz="3200" b="0" i="0" dirty="0">
                <a:effectLst/>
                <a:latin typeface="NotoSansMono-Bold_cd"/>
              </a:rPr>
              <a:t> </a:t>
            </a:r>
            <a:r>
              <a:rPr lang="en-US" sz="3200" b="0" i="0" dirty="0" err="1">
                <a:effectLst/>
                <a:latin typeface="NotoSansMono-Bold_cd"/>
              </a:rPr>
              <a:t>tinggal</a:t>
            </a:r>
            <a:r>
              <a:rPr lang="en-US" sz="3200" b="0" i="0" dirty="0">
                <a:effectLst/>
                <a:latin typeface="NotoSansMono-Bold_cd"/>
              </a:rPr>
              <a:t> </a:t>
            </a:r>
            <a:r>
              <a:rPr lang="en-US" sz="3200" b="0" i="0" dirty="0" err="1">
                <a:effectLst/>
                <a:latin typeface="NotoSansMono-Bold_cd"/>
              </a:rPr>
              <a:t>keluarga</a:t>
            </a:r>
            <a:r>
              <a:rPr lang="en-US" sz="3200" b="0" i="0" dirty="0">
                <a:effectLst/>
                <a:latin typeface="NotoSansMono-Bold_cd"/>
              </a:rPr>
              <a:t> yang </a:t>
            </a:r>
            <a:r>
              <a:rPr lang="en-US" sz="3200" b="0" i="0" dirty="0" err="1">
                <a:effectLst/>
                <a:latin typeface="NotoSansMono-Bold_cd"/>
              </a:rPr>
              <a:t>bertujuan</a:t>
            </a:r>
            <a:r>
              <a:rPr lang="en-US" sz="3200" b="0" i="0" dirty="0">
                <a:effectLst/>
                <a:latin typeface="NotoSansMono-Bold_cd"/>
              </a:rPr>
              <a:t> </a:t>
            </a:r>
            <a:r>
              <a:rPr lang="en-US" sz="3200" b="0" i="0" dirty="0" err="1">
                <a:effectLst/>
                <a:latin typeface="NotoSansMono-Bold_cd"/>
              </a:rPr>
              <a:t>tinggal</a:t>
            </a:r>
            <a:r>
              <a:rPr lang="en-US" sz="3200" b="0" i="0" dirty="0">
                <a:effectLst/>
                <a:latin typeface="NotoSansMono-Bold_cd"/>
              </a:rPr>
              <a:t> </a:t>
            </a:r>
            <a:r>
              <a:rPr lang="en-US" sz="3200" b="0" i="0" dirty="0" err="1">
                <a:effectLst/>
                <a:latin typeface="NotoSansMono-Bold_cd"/>
              </a:rPr>
              <a:t>keluarga</a:t>
            </a:r>
            <a:r>
              <a:rPr lang="en-US" sz="3200" b="0" i="0" dirty="0">
                <a:effectLst/>
                <a:latin typeface="NotoSansMono-Bold_cd"/>
              </a:rPr>
              <a:t> yang </a:t>
            </a:r>
            <a:r>
              <a:rPr lang="en-US" sz="3200" b="0" i="0" dirty="0" err="1">
                <a:effectLst/>
                <a:latin typeface="NotoSansMono-Bold_cd"/>
              </a:rPr>
              <a:t>bertujuan</a:t>
            </a:r>
            <a:r>
              <a:rPr lang="en-US" sz="3200" b="0" i="0" dirty="0">
                <a:effectLst/>
                <a:latin typeface="NotoSansMono-Bold_cd"/>
              </a:rPr>
              <a:t> </a:t>
            </a:r>
            <a:r>
              <a:rPr lang="en-US" sz="3200" b="0" i="0" dirty="0" err="1">
                <a:effectLst/>
                <a:latin typeface="NotoSansMono-Bold_cd"/>
              </a:rPr>
              <a:t>untuk</a:t>
            </a:r>
            <a:r>
              <a:rPr lang="en-US" sz="3200" b="0" i="0" dirty="0">
                <a:effectLst/>
                <a:latin typeface="NotoSansMono-Bold_cd"/>
              </a:rPr>
              <a:t> </a:t>
            </a:r>
            <a:r>
              <a:rPr lang="en-US" sz="3200" b="0" i="0" dirty="0" err="1">
                <a:effectLst/>
                <a:latin typeface="NotoSansMono-Bold_cd"/>
              </a:rPr>
              <a:t>untuk</a:t>
            </a:r>
            <a:r>
              <a:rPr lang="en-US" sz="3200" b="0" i="0" dirty="0">
                <a:effectLst/>
                <a:latin typeface="NotoSansMono-Bold_cd"/>
              </a:rPr>
              <a:t> </a:t>
            </a:r>
            <a:r>
              <a:rPr lang="en-US" sz="3200" b="0" i="0" dirty="0" err="1">
                <a:effectLst/>
                <a:latin typeface="NotoSansMono-Bold_cd"/>
              </a:rPr>
              <a:t>meningkatkan</a:t>
            </a:r>
            <a:r>
              <a:rPr lang="en-US" sz="3200" b="0" i="0" dirty="0">
                <a:effectLst/>
                <a:latin typeface="NotoSansMono-Bold_cd"/>
              </a:rPr>
              <a:t> dan </a:t>
            </a:r>
            <a:r>
              <a:rPr lang="en-US" sz="3200" b="0" i="0" dirty="0" err="1">
                <a:effectLst/>
                <a:latin typeface="NotoSansMono-Bold_cd"/>
              </a:rPr>
              <a:t>meningkatkan</a:t>
            </a:r>
            <a:r>
              <a:rPr lang="en-US" sz="3200" b="0" i="0" dirty="0">
                <a:effectLst/>
                <a:latin typeface="NotoSansMono-Bold_cd"/>
              </a:rPr>
              <a:t> dan </a:t>
            </a:r>
            <a:r>
              <a:rPr lang="en-US" sz="3200" b="0" i="0" dirty="0" err="1">
                <a:effectLst/>
                <a:latin typeface="NotoSansMono-Bold_cd"/>
              </a:rPr>
              <a:t>mempertahankan</a:t>
            </a:r>
            <a:r>
              <a:rPr lang="en-US" sz="3200" b="0" i="0" dirty="0">
                <a:effectLst/>
                <a:latin typeface="NotoSansMono-Bold_cd"/>
              </a:rPr>
              <a:t> </a:t>
            </a:r>
            <a:r>
              <a:rPr lang="en-US" sz="3200" b="0" i="0" dirty="0" err="1">
                <a:effectLst/>
                <a:latin typeface="NotoSansMono-Bold_cd"/>
              </a:rPr>
              <a:t>kesehatan</a:t>
            </a:r>
            <a:r>
              <a:rPr lang="en-US" sz="3200" b="0" i="0" dirty="0">
                <a:effectLst/>
                <a:latin typeface="NotoSansMono-Bold_cd"/>
              </a:rPr>
              <a:t> </a:t>
            </a:r>
            <a:r>
              <a:rPr lang="en-US" sz="3200" b="0" i="0" dirty="0" err="1">
                <a:effectLst/>
                <a:latin typeface="NotoSansMono-Bold_cd"/>
              </a:rPr>
              <a:t>mempertahankan</a:t>
            </a:r>
            <a:r>
              <a:rPr lang="en-US" sz="3200" b="0" i="0" dirty="0">
                <a:effectLst/>
                <a:latin typeface="NotoSansMono-Bold_cd"/>
              </a:rPr>
              <a:t> </a:t>
            </a:r>
            <a:r>
              <a:rPr lang="en-US" sz="3200" b="0" i="0" dirty="0" err="1">
                <a:effectLst/>
                <a:latin typeface="NotoSansMono-Bold_cd"/>
              </a:rPr>
              <a:t>kesehatan</a:t>
            </a:r>
            <a:r>
              <a:rPr lang="en-US" sz="3200" b="0" i="0" dirty="0">
                <a:effectLst/>
                <a:latin typeface="NotoSansMono-Bold_cd"/>
              </a:rPr>
              <a:t> </a:t>
            </a:r>
            <a:r>
              <a:rPr lang="en-US" sz="3200" b="0" i="0" dirty="0" err="1">
                <a:effectLst/>
                <a:latin typeface="NotoSansMono-Bold_cd"/>
              </a:rPr>
              <a:t>keluarga</a:t>
            </a:r>
            <a:r>
              <a:rPr lang="en-US" sz="3200" b="0" i="0" dirty="0">
                <a:effectLst/>
                <a:latin typeface="NotoSansMono-Bold_cd"/>
              </a:rPr>
              <a:t> dan </a:t>
            </a:r>
            <a:r>
              <a:rPr lang="en-US" sz="3200" b="0" i="0" dirty="0" err="1">
                <a:effectLst/>
                <a:latin typeface="NotoSansMono-Bold_cd"/>
              </a:rPr>
              <a:t>anggotanya</a:t>
            </a:r>
            <a:r>
              <a:rPr lang="en-US" sz="3200" b="0" i="0" dirty="0">
                <a:effectLst/>
                <a:latin typeface="NotoSansMono-Bold_cd"/>
              </a:rPr>
              <a:t> </a:t>
            </a:r>
            <a:r>
              <a:rPr lang="en-US" sz="3200" b="0" i="0" dirty="0" err="1">
                <a:effectLst/>
                <a:latin typeface="NotoSansMono-Bold_cd"/>
              </a:rPr>
              <a:t>keluarga</a:t>
            </a:r>
            <a:r>
              <a:rPr lang="en-US" sz="3200" b="0" i="0" dirty="0">
                <a:effectLst/>
                <a:latin typeface="NotoSansMono-Bold_cd"/>
              </a:rPr>
              <a:t> dan </a:t>
            </a:r>
            <a:r>
              <a:rPr lang="en-US" sz="3200" b="0" i="0" dirty="0" err="1">
                <a:effectLst/>
                <a:latin typeface="NotoSansMono-Bold_cd"/>
              </a:rPr>
              <a:t>anggotanya</a:t>
            </a:r>
            <a:r>
              <a:rPr lang="en-US" sz="3200" b="0" i="0" dirty="0">
                <a:effectLst/>
                <a:latin typeface="NotoSansMono-Bold_cd"/>
              </a:rPr>
              <a:t> </a:t>
            </a:r>
          </a:p>
          <a:p>
            <a:pPr marL="0" indent="0">
              <a:buNone/>
            </a:pPr>
            <a:endParaRPr lang="en-US" dirty="0"/>
          </a:p>
        </p:txBody>
      </p:sp>
      <p:pic>
        <p:nvPicPr>
          <p:cNvPr id="4" name="Picture 3">
            <a:extLst>
              <a:ext uri="{FF2B5EF4-FFF2-40B4-BE49-F238E27FC236}">
                <a16:creationId xmlns:a16="http://schemas.microsoft.com/office/drawing/2014/main" id="{33089011-8DA3-4ABB-AC5C-1588029045C0}"/>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203917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8CD1-6E11-4B04-9886-FAD82DB43041}"/>
              </a:ext>
            </a:extLst>
          </p:cNvPr>
          <p:cNvSpPr>
            <a:spLocks noGrp="1"/>
          </p:cNvSpPr>
          <p:nvPr>
            <p:ph type="title"/>
          </p:nvPr>
        </p:nvSpPr>
        <p:spPr/>
        <p:txBody>
          <a:bodyPr/>
          <a:lstStyle/>
          <a:p>
            <a:r>
              <a:rPr lang="en-US" dirty="0"/>
              <a:t>BATASAN</a:t>
            </a:r>
          </a:p>
        </p:txBody>
      </p:sp>
      <p:sp>
        <p:nvSpPr>
          <p:cNvPr id="3" name="Content Placeholder 2">
            <a:extLst>
              <a:ext uri="{FF2B5EF4-FFF2-40B4-BE49-F238E27FC236}">
                <a16:creationId xmlns:a16="http://schemas.microsoft.com/office/drawing/2014/main" id="{8D9F495D-4941-4DF0-9E71-D407D1F1684A}"/>
              </a:ext>
            </a:extLst>
          </p:cNvPr>
          <p:cNvSpPr>
            <a:spLocks noGrp="1"/>
          </p:cNvSpPr>
          <p:nvPr>
            <p:ph idx="1"/>
          </p:nvPr>
        </p:nvSpPr>
        <p:spPr>
          <a:xfrm>
            <a:off x="702420" y="2774302"/>
            <a:ext cx="7524003" cy="3636510"/>
          </a:xfrm>
        </p:spPr>
        <p:txBody>
          <a:bodyPr/>
          <a:lstStyle/>
          <a:p>
            <a:r>
              <a:rPr lang="en-US" sz="2400" dirty="0"/>
              <a:t>DILAKUKAN OLEH PROFESIONAL (DOKTER, PERAWAT, BIDAN)</a:t>
            </a:r>
          </a:p>
          <a:p>
            <a:r>
              <a:rPr lang="en-US" sz="2400" dirty="0"/>
              <a:t>DILAKUKAN DI RUMAH</a:t>
            </a:r>
          </a:p>
          <a:p>
            <a:r>
              <a:rPr lang="en-US" sz="2400" dirty="0"/>
              <a:t>BERTUJUAN MEMENUHI KEBUTUHAN DARI KLIEN SETALH DI RAWAT DI RS</a:t>
            </a:r>
          </a:p>
          <a:p>
            <a:r>
              <a:rPr lang="en-US" sz="2400" dirty="0"/>
              <a:t>MELIBATKAN ANGGOTA KELUARGA</a:t>
            </a:r>
          </a:p>
          <a:p>
            <a:r>
              <a:rPr lang="en-US" sz="2400" dirty="0"/>
              <a:t>MEMANDIRIKAN KELUARGA</a:t>
            </a:r>
          </a:p>
          <a:p>
            <a:pPr marL="0" indent="0">
              <a:buNone/>
            </a:pPr>
            <a:endParaRPr lang="en-US" sz="2000" dirty="0"/>
          </a:p>
          <a:p>
            <a:endParaRPr lang="en-US" dirty="0"/>
          </a:p>
        </p:txBody>
      </p:sp>
      <p:pic>
        <p:nvPicPr>
          <p:cNvPr id="4" name="Picture 3">
            <a:extLst>
              <a:ext uri="{FF2B5EF4-FFF2-40B4-BE49-F238E27FC236}">
                <a16:creationId xmlns:a16="http://schemas.microsoft.com/office/drawing/2014/main" id="{39964579-D593-4197-897C-825B30D39C6E}"/>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166491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D105-B8C5-4F88-BDB4-A010E436F76D}"/>
              </a:ext>
            </a:extLst>
          </p:cNvPr>
          <p:cNvSpPr>
            <a:spLocks noGrp="1"/>
          </p:cNvSpPr>
          <p:nvPr>
            <p:ph type="title"/>
          </p:nvPr>
        </p:nvSpPr>
        <p:spPr/>
        <p:txBody>
          <a:bodyPr/>
          <a:lstStyle/>
          <a:p>
            <a:r>
              <a:rPr lang="en-US" dirty="0"/>
              <a:t>TUJUAN DARI HOME CARE</a:t>
            </a:r>
          </a:p>
        </p:txBody>
      </p:sp>
      <p:sp>
        <p:nvSpPr>
          <p:cNvPr id="3" name="Content Placeholder 2">
            <a:extLst>
              <a:ext uri="{FF2B5EF4-FFF2-40B4-BE49-F238E27FC236}">
                <a16:creationId xmlns:a16="http://schemas.microsoft.com/office/drawing/2014/main" id="{41FB122E-A5A9-447B-A92A-C39BBCCF3A5B}"/>
              </a:ext>
            </a:extLst>
          </p:cNvPr>
          <p:cNvSpPr>
            <a:spLocks noGrp="1"/>
          </p:cNvSpPr>
          <p:nvPr>
            <p:ph idx="1"/>
          </p:nvPr>
        </p:nvSpPr>
        <p:spPr>
          <a:xfrm>
            <a:off x="809997" y="2585357"/>
            <a:ext cx="7524003" cy="3636510"/>
          </a:xfrm>
        </p:spPr>
        <p:txBody>
          <a:bodyPr>
            <a:normAutofit/>
          </a:bodyPr>
          <a:lstStyle/>
          <a:p>
            <a:r>
              <a:rPr lang="en-US" sz="2800" dirty="0" err="1"/>
              <a:t>Memberikan</a:t>
            </a:r>
            <a:r>
              <a:rPr lang="en-US" sz="2800" dirty="0"/>
              <a:t> </a:t>
            </a:r>
            <a:r>
              <a:rPr lang="en-US" sz="2800" dirty="0" err="1"/>
              <a:t>perawatan</a:t>
            </a:r>
            <a:r>
              <a:rPr lang="en-US" sz="2800" dirty="0"/>
              <a:t> yang optimal</a:t>
            </a:r>
          </a:p>
          <a:p>
            <a:r>
              <a:rPr lang="en-US" sz="2800" dirty="0" err="1"/>
              <a:t>Perawatan</a:t>
            </a:r>
            <a:r>
              <a:rPr lang="en-US" sz="2800" dirty="0"/>
              <a:t> yang </a:t>
            </a:r>
            <a:r>
              <a:rPr lang="en-US" sz="2800" dirty="0" err="1"/>
              <a:t>secara</a:t>
            </a:r>
            <a:r>
              <a:rPr lang="en-US" sz="2800" dirty="0"/>
              <a:t> </a:t>
            </a:r>
            <a:r>
              <a:rPr lang="en-US" sz="2800" dirty="0" err="1"/>
              <a:t>berkesinambungan</a:t>
            </a:r>
            <a:endParaRPr lang="en-US" sz="2800" dirty="0"/>
          </a:p>
          <a:p>
            <a:r>
              <a:rPr lang="en-US" sz="2800" dirty="0" err="1"/>
              <a:t>Memandirikan</a:t>
            </a:r>
            <a:r>
              <a:rPr lang="en-US" sz="2800" dirty="0"/>
              <a:t> </a:t>
            </a:r>
            <a:r>
              <a:rPr lang="en-US" sz="2800" dirty="0" err="1"/>
              <a:t>keluarga</a:t>
            </a:r>
            <a:endParaRPr lang="en-US" sz="2800" dirty="0"/>
          </a:p>
          <a:p>
            <a:r>
              <a:rPr lang="en-US" sz="2800" dirty="0" err="1"/>
              <a:t>Mempertahankan</a:t>
            </a:r>
            <a:r>
              <a:rPr lang="en-US" sz="2800" dirty="0"/>
              <a:t> </a:t>
            </a:r>
            <a:r>
              <a:rPr lang="en-US" sz="2800" dirty="0" err="1"/>
              <a:t>kualitas</a:t>
            </a:r>
            <a:r>
              <a:rPr lang="en-US" sz="2800" dirty="0"/>
              <a:t> </a:t>
            </a:r>
            <a:r>
              <a:rPr lang="en-US" sz="2800" dirty="0" err="1"/>
              <a:t>hidup</a:t>
            </a:r>
            <a:endParaRPr lang="en-US" sz="2800" dirty="0"/>
          </a:p>
          <a:p>
            <a:r>
              <a:rPr lang="en-US" sz="2800" dirty="0" err="1"/>
              <a:t>Memberikan</a:t>
            </a:r>
            <a:r>
              <a:rPr lang="en-US" sz="2800" dirty="0"/>
              <a:t> </a:t>
            </a:r>
            <a:r>
              <a:rPr lang="en-US" sz="2800" dirty="0" err="1"/>
              <a:t>peluang</a:t>
            </a:r>
            <a:r>
              <a:rPr lang="en-US" sz="2800" dirty="0"/>
              <a:t> </a:t>
            </a:r>
            <a:r>
              <a:rPr lang="en-US" sz="2800" dirty="0" err="1"/>
              <a:t>bagi</a:t>
            </a:r>
            <a:r>
              <a:rPr lang="en-US" sz="2800" dirty="0"/>
              <a:t> nurse</a:t>
            </a:r>
          </a:p>
        </p:txBody>
      </p:sp>
      <p:pic>
        <p:nvPicPr>
          <p:cNvPr id="4" name="Picture 3">
            <a:extLst>
              <a:ext uri="{FF2B5EF4-FFF2-40B4-BE49-F238E27FC236}">
                <a16:creationId xmlns:a16="http://schemas.microsoft.com/office/drawing/2014/main" id="{D9BDB0E7-7F52-44F8-B09C-3D80BA1334AD}"/>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299240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339F-B80D-4495-8FF3-1CB6C113AED6}"/>
              </a:ext>
            </a:extLst>
          </p:cNvPr>
          <p:cNvSpPr>
            <a:spLocks noGrp="1"/>
          </p:cNvSpPr>
          <p:nvPr>
            <p:ph type="title"/>
          </p:nvPr>
        </p:nvSpPr>
        <p:spPr/>
        <p:txBody>
          <a:bodyPr/>
          <a:lstStyle/>
          <a:p>
            <a:r>
              <a:rPr lang="en-US" dirty="0" err="1"/>
              <a:t>Perlukah</a:t>
            </a:r>
            <a:r>
              <a:rPr lang="en-US" dirty="0"/>
              <a:t> home care?</a:t>
            </a:r>
          </a:p>
        </p:txBody>
      </p:sp>
      <p:sp>
        <p:nvSpPr>
          <p:cNvPr id="3" name="Content Placeholder 2">
            <a:extLst>
              <a:ext uri="{FF2B5EF4-FFF2-40B4-BE49-F238E27FC236}">
                <a16:creationId xmlns:a16="http://schemas.microsoft.com/office/drawing/2014/main" id="{501B61C5-5164-4152-A227-A855A60534AF}"/>
              </a:ext>
            </a:extLst>
          </p:cNvPr>
          <p:cNvSpPr>
            <a:spLocks noGrp="1"/>
          </p:cNvSpPr>
          <p:nvPr>
            <p:ph idx="1"/>
          </p:nvPr>
        </p:nvSpPr>
        <p:spPr>
          <a:xfrm>
            <a:off x="809996" y="2774302"/>
            <a:ext cx="7524003" cy="3636510"/>
          </a:xfrm>
        </p:spPr>
        <p:txBody>
          <a:bodyPr>
            <a:normAutofit/>
          </a:bodyPr>
          <a:lstStyle/>
          <a:p>
            <a:r>
              <a:rPr lang="en-US" sz="4000" dirty="0" err="1"/>
              <a:t>Bagi</a:t>
            </a:r>
            <a:r>
              <a:rPr lang="en-US" sz="4000" dirty="0"/>
              <a:t> </a:t>
            </a:r>
            <a:r>
              <a:rPr lang="en-US" sz="4000" dirty="0" err="1"/>
              <a:t>klien</a:t>
            </a:r>
            <a:endParaRPr lang="en-US" sz="4000" dirty="0"/>
          </a:p>
          <a:p>
            <a:r>
              <a:rPr lang="en-US" sz="4000" dirty="0" err="1"/>
              <a:t>Bagi</a:t>
            </a:r>
            <a:r>
              <a:rPr lang="en-US" sz="4000" dirty="0"/>
              <a:t> </a:t>
            </a:r>
            <a:r>
              <a:rPr lang="en-US" sz="4000" dirty="0" err="1"/>
              <a:t>perawat</a:t>
            </a:r>
            <a:endParaRPr lang="en-US" sz="4000" dirty="0"/>
          </a:p>
          <a:p>
            <a:r>
              <a:rPr lang="en-US" sz="4000" dirty="0" err="1"/>
              <a:t>Bagi</a:t>
            </a:r>
            <a:r>
              <a:rPr lang="en-US" sz="4000" dirty="0"/>
              <a:t> </a:t>
            </a:r>
            <a:r>
              <a:rPr lang="en-US" sz="4000" dirty="0" err="1"/>
              <a:t>keluarga</a:t>
            </a:r>
            <a:endParaRPr lang="en-US" sz="4000" dirty="0"/>
          </a:p>
          <a:p>
            <a:r>
              <a:rPr lang="en-US" sz="4000" dirty="0" err="1"/>
              <a:t>Bagi</a:t>
            </a:r>
            <a:r>
              <a:rPr lang="en-US" sz="4000" dirty="0"/>
              <a:t> </a:t>
            </a:r>
            <a:r>
              <a:rPr lang="en-US" sz="4000" dirty="0" err="1"/>
              <a:t>rumah</a:t>
            </a:r>
            <a:r>
              <a:rPr lang="en-US" sz="4000" dirty="0"/>
              <a:t> </a:t>
            </a:r>
            <a:r>
              <a:rPr lang="en-US" sz="4000" dirty="0" err="1"/>
              <a:t>sakit</a:t>
            </a:r>
            <a:endParaRPr lang="en-US" sz="4000" dirty="0"/>
          </a:p>
        </p:txBody>
      </p:sp>
      <p:pic>
        <p:nvPicPr>
          <p:cNvPr id="4" name="Picture 3">
            <a:extLst>
              <a:ext uri="{FF2B5EF4-FFF2-40B4-BE49-F238E27FC236}">
                <a16:creationId xmlns:a16="http://schemas.microsoft.com/office/drawing/2014/main" id="{5E4E7D32-09B5-4DE9-A008-CFA2BA8EC583}"/>
              </a:ext>
            </a:extLst>
          </p:cNvPr>
          <p:cNvPicPr>
            <a:picLocks noChangeAspect="1"/>
          </p:cNvPicPr>
          <p:nvPr/>
        </p:nvPicPr>
        <p:blipFill>
          <a:blip r:embed="rId2"/>
          <a:stretch>
            <a:fillRect/>
          </a:stretch>
        </p:blipFill>
        <p:spPr>
          <a:xfrm>
            <a:off x="6479817" y="0"/>
            <a:ext cx="2664183" cy="548688"/>
          </a:xfrm>
          <a:prstGeom prst="rect">
            <a:avLst/>
          </a:prstGeom>
        </p:spPr>
      </p:pic>
    </p:spTree>
    <p:extLst>
      <p:ext uri="{BB962C8B-B14F-4D97-AF65-F5344CB8AC3E}">
        <p14:creationId xmlns:p14="http://schemas.microsoft.com/office/powerpoint/2010/main" val="2220012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515F-9B5A-4B75-BF6B-61E2F8BD344F}"/>
              </a:ext>
            </a:extLst>
          </p:cNvPr>
          <p:cNvSpPr>
            <a:spLocks noGrp="1"/>
          </p:cNvSpPr>
          <p:nvPr>
            <p:ph type="title"/>
          </p:nvPr>
        </p:nvSpPr>
        <p:spPr>
          <a:xfrm>
            <a:off x="287905" y="648894"/>
            <a:ext cx="7524003" cy="970450"/>
          </a:xfrm>
        </p:spPr>
        <p:txBody>
          <a:bodyPr/>
          <a:lstStyle/>
          <a:p>
            <a:r>
              <a:rPr lang="en-US" dirty="0"/>
              <a:t>Yang </a:t>
            </a:r>
            <a:r>
              <a:rPr lang="en-US" dirty="0" err="1"/>
              <a:t>melandasi</a:t>
            </a:r>
            <a:r>
              <a:rPr lang="en-US" dirty="0"/>
              <a:t> </a:t>
            </a:r>
            <a:r>
              <a:rPr lang="en-US" dirty="0" err="1"/>
              <a:t>dari</a:t>
            </a:r>
            <a:r>
              <a:rPr lang="en-US" dirty="0"/>
              <a:t> HC</a:t>
            </a:r>
          </a:p>
        </p:txBody>
      </p:sp>
      <p:sp>
        <p:nvSpPr>
          <p:cNvPr id="3" name="Content Placeholder 2">
            <a:extLst>
              <a:ext uri="{FF2B5EF4-FFF2-40B4-BE49-F238E27FC236}">
                <a16:creationId xmlns:a16="http://schemas.microsoft.com/office/drawing/2014/main" id="{AF475988-8D47-43E5-A18D-615FE812C607}"/>
              </a:ext>
            </a:extLst>
          </p:cNvPr>
          <p:cNvSpPr>
            <a:spLocks noGrp="1"/>
          </p:cNvSpPr>
          <p:nvPr>
            <p:ph idx="1"/>
          </p:nvPr>
        </p:nvSpPr>
        <p:spPr>
          <a:xfrm>
            <a:off x="287905" y="3429000"/>
            <a:ext cx="4783979" cy="2429797"/>
          </a:xfrm>
        </p:spPr>
        <p:txBody>
          <a:bodyPr>
            <a:normAutofit lnSpcReduction="10000"/>
          </a:bodyPr>
          <a:lstStyle/>
          <a:p>
            <a:r>
              <a:rPr lang="en-US" sz="2800" dirty="0" err="1"/>
              <a:t>Pelayanan</a:t>
            </a:r>
            <a:r>
              <a:rPr lang="en-US" sz="2800" dirty="0"/>
              <a:t> </a:t>
            </a:r>
            <a:r>
              <a:rPr lang="en-US" sz="2800" dirty="0" err="1"/>
              <a:t>paripurna</a:t>
            </a:r>
            <a:endParaRPr lang="en-US" sz="2800" dirty="0"/>
          </a:p>
          <a:p>
            <a:r>
              <a:rPr lang="en-US" sz="2800" dirty="0" err="1"/>
              <a:t>Pelayanan</a:t>
            </a:r>
            <a:r>
              <a:rPr lang="en-US" sz="2800" dirty="0"/>
              <a:t> di </a:t>
            </a:r>
            <a:r>
              <a:rPr lang="en-US" sz="2800" dirty="0" err="1"/>
              <a:t>komunitas</a:t>
            </a:r>
            <a:r>
              <a:rPr lang="en-US" sz="2800" dirty="0"/>
              <a:t> dan </a:t>
            </a:r>
            <a:r>
              <a:rPr lang="en-US" sz="2800" dirty="0" err="1"/>
              <a:t>keluarga</a:t>
            </a:r>
            <a:endParaRPr lang="en-US" sz="2800" dirty="0"/>
          </a:p>
          <a:p>
            <a:r>
              <a:rPr lang="en-US" sz="2800" dirty="0" err="1"/>
              <a:t>Jaminan</a:t>
            </a:r>
            <a:r>
              <a:rPr lang="en-US" sz="2800" dirty="0"/>
              <a:t> Kesehatan yang </a:t>
            </a:r>
            <a:r>
              <a:rPr lang="en-US" sz="2800" dirty="0" err="1"/>
              <a:t>berkualitas</a:t>
            </a:r>
            <a:endParaRPr lang="en-US" sz="2800" dirty="0"/>
          </a:p>
        </p:txBody>
      </p:sp>
      <p:pic>
        <p:nvPicPr>
          <p:cNvPr id="4" name="Picture 3">
            <a:extLst>
              <a:ext uri="{FF2B5EF4-FFF2-40B4-BE49-F238E27FC236}">
                <a16:creationId xmlns:a16="http://schemas.microsoft.com/office/drawing/2014/main" id="{B9E52CFF-0029-4DB0-84BC-6DCA01F2A27E}"/>
              </a:ext>
            </a:extLst>
          </p:cNvPr>
          <p:cNvPicPr>
            <a:picLocks noChangeAspect="1"/>
          </p:cNvPicPr>
          <p:nvPr/>
        </p:nvPicPr>
        <p:blipFill>
          <a:blip r:embed="rId2"/>
          <a:stretch>
            <a:fillRect/>
          </a:stretch>
        </p:blipFill>
        <p:spPr>
          <a:xfrm>
            <a:off x="6479817" y="0"/>
            <a:ext cx="2664183" cy="548688"/>
          </a:xfrm>
          <a:prstGeom prst="rect">
            <a:avLst/>
          </a:prstGeom>
        </p:spPr>
      </p:pic>
      <p:sp>
        <p:nvSpPr>
          <p:cNvPr id="5" name="Isosceles Triangle 4">
            <a:extLst>
              <a:ext uri="{FF2B5EF4-FFF2-40B4-BE49-F238E27FC236}">
                <a16:creationId xmlns:a16="http://schemas.microsoft.com/office/drawing/2014/main" id="{A807E4BC-3974-48F6-A12C-C092A5256C89}"/>
              </a:ext>
            </a:extLst>
          </p:cNvPr>
          <p:cNvSpPr/>
          <p:nvPr/>
        </p:nvSpPr>
        <p:spPr>
          <a:xfrm rot="5400000">
            <a:off x="5012205" y="4005995"/>
            <a:ext cx="697582" cy="5782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F0CF8E2-14E2-43FF-B0D4-30E1C5B4FAAC}"/>
              </a:ext>
            </a:extLst>
          </p:cNvPr>
          <p:cNvSpPr/>
          <p:nvPr/>
        </p:nvSpPr>
        <p:spPr>
          <a:xfrm>
            <a:off x="5916706" y="3536576"/>
            <a:ext cx="2603213" cy="19141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CARING</a:t>
            </a:r>
          </a:p>
          <a:p>
            <a:pPr algn="ctr"/>
            <a:r>
              <a:rPr lang="en-US" dirty="0"/>
              <a:t>SELFCARE</a:t>
            </a:r>
          </a:p>
          <a:p>
            <a:pPr algn="ctr"/>
            <a:r>
              <a:rPr lang="en-US" dirty="0"/>
              <a:t>BENEFIT</a:t>
            </a:r>
          </a:p>
          <a:p>
            <a:pPr algn="ctr"/>
            <a:endParaRPr lang="en-US" dirty="0"/>
          </a:p>
        </p:txBody>
      </p:sp>
    </p:spTree>
    <p:extLst>
      <p:ext uri="{BB962C8B-B14F-4D97-AF65-F5344CB8AC3E}">
        <p14:creationId xmlns:p14="http://schemas.microsoft.com/office/powerpoint/2010/main" val="3511911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emplate>TM03457503[[fn=Quotable]]</Template>
  <TotalTime>43</TotalTime>
  <Words>603</Words>
  <Application>Microsoft Office PowerPoint</Application>
  <PresentationFormat>On-screen Show (4:3)</PresentationFormat>
  <Paragraphs>117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Century Gothic</vt:lpstr>
      <vt:lpstr>NotoSans-Italic_ci</vt:lpstr>
      <vt:lpstr>NotoSansMono-Bold_cd</vt:lpstr>
      <vt:lpstr>NotoSansMono-Regular_c8</vt:lpstr>
      <vt:lpstr>Wingdings 2</vt:lpstr>
      <vt:lpstr>Quotable</vt:lpstr>
      <vt:lpstr>KONSEP PERAWATAN DIRUMAH OLEH PERAWAT</vt:lpstr>
      <vt:lpstr>NURSE</vt:lpstr>
      <vt:lpstr>DASAR</vt:lpstr>
      <vt:lpstr>PERKEMBANGAN HOME CARE</vt:lpstr>
      <vt:lpstr>Home care atau Home Health Nursing</vt:lpstr>
      <vt:lpstr>BATASAN</vt:lpstr>
      <vt:lpstr>TUJUAN DARI HOME CARE</vt:lpstr>
      <vt:lpstr>Perlukah home care?</vt:lpstr>
      <vt:lpstr>Yang melandasi dari HC</vt:lpstr>
      <vt:lpstr>LAYANAN HC</vt:lpstr>
      <vt:lpstr>LAYANAN HC</vt:lpstr>
      <vt:lpstr>Apa yang harus di kuasi?</vt:lpstr>
      <vt:lpstr>Berdasarkan SK Dirjen YAN MED Nomor : HK. 00.06.5.1.311 menyebutkan ada 23 HK. 00.06.5.1.311 menyebutkan ada 23 tindakan keperawatan mandiri yang bisa tindakan keperawatan mandiri yang bisa dilakukan oleh perawat dilakukan oleh perawat home care home care antara antara lain : lain :</vt:lpstr>
      <vt:lpstr>lanjutan</vt:lpstr>
      <vt:lpstr>Yang harus disiapkan dan strategi HC</vt:lpstr>
      <vt:lpstr>Yang di perhatikan</vt:lpstr>
      <vt:lpstr>Mekanisem bagaiaman HC?</vt:lpstr>
      <vt:lpstr>Persyaratan klien</vt:lpstr>
      <vt:lpstr>Standrat praktik</vt:lpstr>
      <vt:lpstr>terimakasih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PERAWATAN DIRUMAH OLEH PERAWAT</dc:title>
  <dc:creator>Guntur Ahmad</dc:creator>
  <cp:lastModifiedBy>Guntur Ahmad</cp:lastModifiedBy>
  <cp:revision>1</cp:revision>
  <dcterms:created xsi:type="dcterms:W3CDTF">2023-02-19T07:24:59Z</dcterms:created>
  <dcterms:modified xsi:type="dcterms:W3CDTF">2023-02-19T08:08:45Z</dcterms:modified>
</cp:coreProperties>
</file>