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30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42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5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02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42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380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37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18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6746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373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08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44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01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742BF-C8A5-4185-BCF1-67554330CF56}" type="datetimeFigureOut">
              <a:rPr lang="en-GB" smtClean="0"/>
              <a:t>23/02/2023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09A88-69D8-47A3-804F-9A863233A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47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59" y="915140"/>
            <a:ext cx="3677771" cy="3366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3845" y="2686927"/>
            <a:ext cx="8238155" cy="805822"/>
          </a:xfrm>
          <a:noFill/>
        </p:spPr>
        <p:txBody>
          <a:bodyPr>
            <a:noAutofit/>
          </a:bodyPr>
          <a:lstStyle/>
          <a:p>
            <a:r>
              <a:rPr lang="nl-NL" sz="2800" b="1" dirty="0">
                <a:latin typeface="+mn-lt"/>
              </a:rPr>
              <a:t>BAB 5:  PRAKTIK MEMBUAT PERENCANAAN KEPERAWATAN</a:t>
            </a:r>
            <a:br>
              <a:rPr lang="nl-NL" sz="2800" b="1" dirty="0">
                <a:latin typeface="+mn-lt"/>
              </a:rPr>
            </a:b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Topik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3: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Praktek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membuat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rencana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/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menghitung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kebutuhan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tenaga</a:t>
            </a:r>
            <a:r>
              <a:rPr lang="en-GB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perawat</a:t>
            </a:r>
            <a:endParaRPr lang="en-GB" sz="2800" b="1" dirty="0">
              <a:latin typeface="+mn-lt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84094" y="4331213"/>
            <a:ext cx="4648200" cy="405186"/>
          </a:xfrm>
          <a:prstGeom prst="rect">
            <a:avLst/>
          </a:prstGeom>
          <a:solidFill>
            <a:srgbClr val="00B05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Ns. Frengki Apryanto, S.Kep.,M.Kep</a:t>
            </a:r>
            <a:endParaRPr lang="en-GB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84094" y="4815166"/>
            <a:ext cx="4648200" cy="405186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Prodi </a:t>
            </a:r>
            <a:r>
              <a:rPr lang="en-GB" dirty="0" err="1"/>
              <a:t>Pendidikan</a:t>
            </a:r>
            <a:r>
              <a:rPr lang="en-GB" dirty="0"/>
              <a:t> </a:t>
            </a:r>
            <a:r>
              <a:rPr lang="en-GB" dirty="0" err="1"/>
              <a:t>Ners</a:t>
            </a:r>
            <a:endParaRPr lang="en-GB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132294" y="3920523"/>
            <a:ext cx="7409329" cy="805822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/>
              <a:t>PIS839 </a:t>
            </a:r>
            <a:r>
              <a:rPr lang="en-GB" sz="3600" b="1" dirty="0" err="1"/>
              <a:t>Manajemen</a:t>
            </a:r>
            <a:r>
              <a:rPr lang="en-GB" sz="3600" b="1" dirty="0"/>
              <a:t> </a:t>
            </a:r>
            <a:r>
              <a:rPr lang="en-GB" sz="3600" b="1" dirty="0" err="1"/>
              <a:t>Keperawatan</a:t>
            </a:r>
            <a:endParaRPr lang="en-GB" sz="36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098675" y="4460594"/>
            <a:ext cx="7059706" cy="874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err="1"/>
              <a:t>Departemen</a:t>
            </a:r>
            <a:r>
              <a:rPr lang="en-GB" sz="3600" b="1" dirty="0"/>
              <a:t> </a:t>
            </a:r>
            <a:r>
              <a:rPr lang="en-GB" sz="3600" b="1" dirty="0" err="1"/>
              <a:t>Manajemen</a:t>
            </a: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23147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d.	Cara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yang </a:t>
            </a:r>
            <a:r>
              <a:rPr lang="en-GB" dirty="0" err="1"/>
              <a:t>bebas</a:t>
            </a:r>
            <a:r>
              <a:rPr lang="en-GB" dirty="0"/>
              <a:t> </a:t>
            </a:r>
            <a:r>
              <a:rPr lang="en-GB" dirty="0" err="1"/>
              <a:t>tugas</a:t>
            </a:r>
            <a:r>
              <a:rPr lang="en-GB" dirty="0"/>
              <a:t> </a:t>
            </a:r>
            <a:r>
              <a:rPr lang="en-GB" dirty="0" err="1"/>
              <a:t>tiap</a:t>
            </a:r>
            <a:r>
              <a:rPr lang="en-GB" dirty="0"/>
              <a:t> </a:t>
            </a:r>
            <a:r>
              <a:rPr lang="en-GB" dirty="0" err="1"/>
              <a:t>hari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2052" y="1825625"/>
            <a:ext cx="10171748" cy="409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656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Penghitungan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R. </a:t>
            </a:r>
            <a:r>
              <a:rPr lang="en-US" dirty="0" err="1"/>
              <a:t>Perkutut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ruangan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bedah</a:t>
            </a:r>
            <a:r>
              <a:rPr lang="en-US" dirty="0"/>
              <a:t> di “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Permata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”, </a:t>
            </a:r>
            <a:r>
              <a:rPr lang="en-US" dirty="0" err="1"/>
              <a:t>memiliki</a:t>
            </a:r>
            <a:r>
              <a:rPr lang="en-US" dirty="0"/>
              <a:t> rata-rata </a:t>
            </a:r>
            <a:r>
              <a:rPr lang="en-US" dirty="0" err="1"/>
              <a:t>klien</a:t>
            </a:r>
            <a:r>
              <a:rPr lang="en-US" dirty="0"/>
              <a:t> 30 orang </a:t>
            </a:r>
            <a:r>
              <a:rPr lang="en-US" dirty="0" err="1"/>
              <a:t>perhari</a:t>
            </a:r>
            <a:r>
              <a:rPr lang="en-US" dirty="0"/>
              <a:t>. </a:t>
            </a:r>
          </a:p>
          <a:p>
            <a:pPr algn="just"/>
            <a:r>
              <a:rPr lang="en-US" dirty="0"/>
              <a:t>Jam </a:t>
            </a:r>
            <a:r>
              <a:rPr lang="en-US" dirty="0" err="1"/>
              <a:t>perawatan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klien</a:t>
            </a:r>
            <a:r>
              <a:rPr lang="en-US" dirty="0"/>
              <a:t> </a:t>
            </a:r>
            <a:r>
              <a:rPr lang="en-US" dirty="0" err="1"/>
              <a:t>perhari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3 jam. </a:t>
            </a:r>
          </a:p>
          <a:p>
            <a:pPr algn="just"/>
            <a:r>
              <a:rPr lang="en-US" dirty="0"/>
              <a:t>Jam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perorang</a:t>
            </a:r>
            <a:r>
              <a:rPr lang="en-US" dirty="0"/>
              <a:t> </a:t>
            </a:r>
            <a:r>
              <a:rPr lang="en-US" dirty="0" err="1"/>
              <a:t>perhari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7 jam. </a:t>
            </a:r>
          </a:p>
          <a:p>
            <a:pPr algn="just"/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R </a:t>
            </a:r>
            <a:r>
              <a:rPr lang="en-US" dirty="0" err="1"/>
              <a:t>Perkutut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17 orang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, 10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diantaranya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subur</a:t>
            </a:r>
            <a:r>
              <a:rPr lang="en-US" dirty="0"/>
              <a:t>. </a:t>
            </a:r>
          </a:p>
          <a:p>
            <a:pPr algn="just"/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rumus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Gillies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  <a:endParaRPr lang="en-GB" dirty="0"/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186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365125"/>
            <a:ext cx="10796603" cy="560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466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542" y="359092"/>
            <a:ext cx="8677275" cy="33051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5391" y="4001294"/>
            <a:ext cx="802957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838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861060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200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diatas</a:t>
            </a:r>
            <a:r>
              <a:rPr lang="en-GB" dirty="0"/>
              <a:t>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</a:t>
            </a:r>
            <a:r>
              <a:rPr lang="en-GB" dirty="0" err="1"/>
              <a:t>pelaksana</a:t>
            </a:r>
            <a:r>
              <a:rPr lang="en-GB" dirty="0"/>
              <a:t> yang </a:t>
            </a:r>
            <a:r>
              <a:rPr lang="en-GB" dirty="0" err="1"/>
              <a:t>dibutuhkan</a:t>
            </a:r>
            <a:r>
              <a:rPr lang="en-GB" dirty="0"/>
              <a:t> di R </a:t>
            </a:r>
            <a:r>
              <a:rPr lang="en-GB" dirty="0" err="1"/>
              <a:t>Perkutut</a:t>
            </a:r>
            <a:r>
              <a:rPr lang="en-GB" dirty="0"/>
              <a:t> </a:t>
            </a:r>
            <a:r>
              <a:rPr lang="en-GB" dirty="0" err="1"/>
              <a:t>sesuai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rumus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Gillies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b="1" dirty="0" err="1"/>
              <a:t>asumsi</a:t>
            </a:r>
            <a:r>
              <a:rPr lang="en-GB" b="1" dirty="0"/>
              <a:t> </a:t>
            </a:r>
            <a:r>
              <a:rPr lang="en-GB" b="1" dirty="0" err="1"/>
              <a:t>cuti</a:t>
            </a:r>
            <a:r>
              <a:rPr lang="en-GB" b="1" dirty="0"/>
              <a:t> </a:t>
            </a:r>
            <a:r>
              <a:rPr lang="en-GB" b="1" dirty="0" err="1"/>
              <a:t>hamil</a:t>
            </a:r>
            <a:r>
              <a:rPr lang="en-GB" b="1" dirty="0"/>
              <a:t> </a:t>
            </a:r>
            <a:r>
              <a:rPr lang="en-GB" b="1" dirty="0" err="1"/>
              <a:t>adalah</a:t>
            </a:r>
            <a:r>
              <a:rPr lang="en-GB" b="1" dirty="0"/>
              <a:t> 17 orang </a:t>
            </a:r>
            <a:r>
              <a:rPr lang="en-GB" b="1" dirty="0" err="1"/>
              <a:t>perawat</a:t>
            </a:r>
            <a:r>
              <a:rPr lang="en-GB" dirty="0"/>
              <a:t>, </a:t>
            </a:r>
            <a:r>
              <a:rPr lang="en-GB" dirty="0" err="1"/>
              <a:t>namun</a:t>
            </a:r>
            <a:r>
              <a:rPr lang="en-GB" dirty="0"/>
              <a:t> </a:t>
            </a: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kita</a:t>
            </a:r>
            <a:r>
              <a:rPr lang="en-GB" dirty="0"/>
              <a:t> </a:t>
            </a:r>
            <a:r>
              <a:rPr lang="en-GB" dirty="0" err="1"/>
              <a:t>asumsikan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tambahan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yang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hamil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R </a:t>
            </a:r>
            <a:r>
              <a:rPr lang="en-GB" dirty="0" err="1"/>
              <a:t>Perkutut</a:t>
            </a:r>
            <a:r>
              <a:rPr lang="en-GB" dirty="0"/>
              <a:t> </a:t>
            </a:r>
            <a:r>
              <a:rPr lang="en-GB" b="1" dirty="0" err="1"/>
              <a:t>membutuhkan</a:t>
            </a:r>
            <a:r>
              <a:rPr lang="en-GB" b="1" dirty="0"/>
              <a:t> </a:t>
            </a:r>
            <a:r>
              <a:rPr lang="en-GB" b="1" dirty="0" err="1"/>
              <a:t>tambahan</a:t>
            </a:r>
            <a:r>
              <a:rPr lang="en-GB" b="1" dirty="0"/>
              <a:t> </a:t>
            </a:r>
            <a:r>
              <a:rPr lang="en-GB" b="1" dirty="0" err="1"/>
              <a:t>tenaga</a:t>
            </a:r>
            <a:r>
              <a:rPr lang="en-GB" b="1" dirty="0"/>
              <a:t> </a:t>
            </a:r>
            <a:r>
              <a:rPr lang="en-GB" b="1" dirty="0" err="1"/>
              <a:t>sebanyak</a:t>
            </a:r>
            <a:r>
              <a:rPr lang="en-GB" b="1" dirty="0"/>
              <a:t> 3 orang </a:t>
            </a:r>
            <a:r>
              <a:rPr lang="en-GB" dirty="0" err="1"/>
              <a:t>jadi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b="1" dirty="0"/>
              <a:t>total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yang </a:t>
            </a:r>
            <a:r>
              <a:rPr lang="en-GB" dirty="0" err="1"/>
              <a:t>dibutuhkan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rumus</a:t>
            </a:r>
            <a:r>
              <a:rPr lang="en-GB" dirty="0"/>
              <a:t> Gillies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asumsi</a:t>
            </a:r>
            <a:r>
              <a:rPr lang="en-GB" dirty="0"/>
              <a:t>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hamil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b="1" dirty="0"/>
              <a:t>20 orang </a:t>
            </a:r>
            <a:r>
              <a:rPr lang="en-GB" b="1" dirty="0" err="1"/>
              <a:t>perawat</a:t>
            </a:r>
            <a:r>
              <a:rPr lang="en-GB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32585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 </a:t>
            </a:r>
            <a:r>
              <a:rPr lang="en-US" dirty="0" err="1"/>
              <a:t>Dauglass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v-SE" dirty="0"/>
              <a:t>Menentukan kebutuhan tenaga perawat berdasarkan pada tingkat ketergantungan klien (Dauglass , 1975)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987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Formula yang </a:t>
            </a:r>
            <a:r>
              <a:rPr lang="en-GB" dirty="0" err="1"/>
              <a:t>sering</a:t>
            </a:r>
            <a:r>
              <a:rPr lang="en-GB" dirty="0"/>
              <a:t> </a:t>
            </a:r>
            <a:r>
              <a:rPr lang="en-GB" dirty="0" err="1"/>
              <a:t>digunakan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menghitung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di </a:t>
            </a:r>
            <a:r>
              <a:rPr lang="en-GB" dirty="0" err="1"/>
              <a:t>Ruang</a:t>
            </a:r>
            <a:r>
              <a:rPr lang="en-GB" dirty="0"/>
              <a:t> Model </a:t>
            </a:r>
            <a:r>
              <a:rPr lang="en-GB" dirty="0" err="1"/>
              <a:t>Praktek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Profesional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tingkat</a:t>
            </a:r>
            <a:r>
              <a:rPr lang="en-GB" dirty="0"/>
              <a:t> </a:t>
            </a:r>
            <a:r>
              <a:rPr lang="en-GB" dirty="0" err="1"/>
              <a:t>ketergantunagn</a:t>
            </a:r>
            <a:r>
              <a:rPr lang="en-GB" dirty="0"/>
              <a:t> </a:t>
            </a:r>
            <a:r>
              <a:rPr lang="en-GB" dirty="0" err="1"/>
              <a:t>pasien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Pasien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kondisi</a:t>
            </a:r>
            <a:r>
              <a:rPr lang="en-GB" dirty="0"/>
              <a:t> </a:t>
            </a:r>
            <a:r>
              <a:rPr lang="en-GB" dirty="0" err="1"/>
              <a:t>tertentu</a:t>
            </a:r>
            <a:r>
              <a:rPr lang="en-GB" dirty="0"/>
              <a:t> </a:t>
            </a:r>
            <a:r>
              <a:rPr lang="en-GB" dirty="0" err="1"/>
              <a:t>diklasifikasikan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tingkat</a:t>
            </a:r>
            <a:r>
              <a:rPr lang="en-GB" dirty="0"/>
              <a:t> </a:t>
            </a:r>
            <a:r>
              <a:rPr lang="en-GB" dirty="0" err="1"/>
              <a:t>ketergantungannya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Semakin</a:t>
            </a:r>
            <a:r>
              <a:rPr lang="en-GB" dirty="0"/>
              <a:t> </a:t>
            </a:r>
            <a:r>
              <a:rPr lang="en-GB" dirty="0" err="1"/>
              <a:t>pasien</a:t>
            </a:r>
            <a:r>
              <a:rPr lang="en-GB" dirty="0"/>
              <a:t> </a:t>
            </a:r>
            <a:r>
              <a:rPr lang="en-GB" b="1" dirty="0" err="1"/>
              <a:t>tidak</a:t>
            </a:r>
            <a:r>
              <a:rPr lang="en-GB" b="1" dirty="0"/>
              <a:t> </a:t>
            </a:r>
            <a:r>
              <a:rPr lang="en-GB" b="1" dirty="0" err="1"/>
              <a:t>mampu</a:t>
            </a:r>
            <a:r>
              <a:rPr lang="en-GB" b="1" dirty="0"/>
              <a:t> </a:t>
            </a:r>
            <a:r>
              <a:rPr lang="en-GB" dirty="0" err="1"/>
              <a:t>melakukan</a:t>
            </a:r>
            <a:r>
              <a:rPr lang="en-GB" dirty="0"/>
              <a:t> </a:t>
            </a:r>
            <a:r>
              <a:rPr lang="en-GB" dirty="0" err="1"/>
              <a:t>pemenuhan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mandiri</a:t>
            </a:r>
            <a:r>
              <a:rPr lang="en-GB" dirty="0"/>
              <a:t>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b="1" dirty="0" err="1"/>
              <a:t>lebih</a:t>
            </a:r>
            <a:r>
              <a:rPr lang="en-GB" b="1" dirty="0"/>
              <a:t> </a:t>
            </a:r>
            <a:r>
              <a:rPr lang="en-GB" b="1" dirty="0" err="1"/>
              <a:t>banyak</a:t>
            </a:r>
            <a:r>
              <a:rPr lang="en-GB" b="1" dirty="0"/>
              <a:t> </a:t>
            </a:r>
            <a:r>
              <a:rPr lang="en-GB" dirty="0" err="1"/>
              <a:t>membutuhkan</a:t>
            </a:r>
            <a:r>
              <a:rPr lang="en-GB" dirty="0"/>
              <a:t> </a:t>
            </a:r>
            <a:r>
              <a:rPr lang="en-GB" dirty="0" err="1"/>
              <a:t>waktu</a:t>
            </a:r>
            <a:r>
              <a:rPr lang="en-GB" dirty="0"/>
              <a:t> </a:t>
            </a:r>
            <a:r>
              <a:rPr lang="en-GB" dirty="0" err="1"/>
              <a:t>bagi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memberikan</a:t>
            </a:r>
            <a:r>
              <a:rPr lang="en-GB" dirty="0"/>
              <a:t> </a:t>
            </a:r>
            <a:r>
              <a:rPr lang="en-GB" dirty="0" err="1"/>
              <a:t>asuhan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Kriteria</a:t>
            </a:r>
            <a:r>
              <a:rPr lang="en-GB" dirty="0"/>
              <a:t> </a:t>
            </a:r>
            <a:r>
              <a:rPr lang="en-GB" dirty="0" err="1"/>
              <a:t>pasien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klasifikasi</a:t>
            </a:r>
            <a:r>
              <a:rPr lang="en-GB" dirty="0"/>
              <a:t> Douglas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dilihat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lampiran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8023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2137" y="2076450"/>
            <a:ext cx="8467725" cy="270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24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1210" y="1689735"/>
            <a:ext cx="8115300" cy="12382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1210" y="2927985"/>
            <a:ext cx="84201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0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merencanakan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hal</a:t>
            </a:r>
            <a:r>
              <a:rPr lang="en-GB" dirty="0"/>
              <a:t> </a:t>
            </a:r>
            <a:r>
              <a:rPr lang="en-GB" dirty="0" err="1"/>
              <a:t>pertama</a:t>
            </a:r>
            <a:r>
              <a:rPr lang="en-GB" dirty="0"/>
              <a:t> yang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dilakukan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</a:t>
            </a:r>
            <a:r>
              <a:rPr lang="en-GB" dirty="0" err="1"/>
              <a:t>mengidentifikasi</a:t>
            </a:r>
            <a:r>
              <a:rPr lang="en-GB" dirty="0"/>
              <a:t> </a:t>
            </a:r>
            <a:r>
              <a:rPr lang="en-GB" b="1" dirty="0" err="1"/>
              <a:t>bentuk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beban</a:t>
            </a:r>
            <a:r>
              <a:rPr lang="en-GB" b="1" dirty="0"/>
              <a:t> </a:t>
            </a:r>
            <a:r>
              <a:rPr lang="en-GB" b="1" dirty="0" err="1"/>
              <a:t>pelayanan</a:t>
            </a:r>
            <a:r>
              <a:rPr lang="en-GB" b="1" dirty="0"/>
              <a:t> </a:t>
            </a:r>
            <a:r>
              <a:rPr lang="en-GB" b="1" dirty="0" err="1"/>
              <a:t>keperawatan</a:t>
            </a:r>
            <a:r>
              <a:rPr lang="en-GB" b="1" dirty="0"/>
              <a:t>. </a:t>
            </a:r>
          </a:p>
          <a:p>
            <a:pPr algn="just"/>
            <a:r>
              <a:rPr lang="en-GB" b="1" dirty="0" err="1"/>
              <a:t>Bentuk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beban</a:t>
            </a:r>
            <a:r>
              <a:rPr lang="en-GB" dirty="0"/>
              <a:t> </a:t>
            </a:r>
            <a:r>
              <a:rPr lang="en-GB" dirty="0" err="1"/>
              <a:t>pelayanan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berupa</a:t>
            </a:r>
            <a:r>
              <a:rPr lang="en-GB" dirty="0"/>
              <a:t> </a:t>
            </a:r>
            <a:r>
              <a:rPr lang="en-GB" dirty="0" err="1"/>
              <a:t>pelayanan</a:t>
            </a:r>
            <a:r>
              <a:rPr lang="en-GB" dirty="0"/>
              <a:t> yang </a:t>
            </a:r>
            <a:r>
              <a:rPr lang="en-GB" b="1" dirty="0"/>
              <a:t>dependent, independent, interdependent, </a:t>
            </a:r>
            <a:r>
              <a:rPr lang="en-GB" b="1" dirty="0" err="1"/>
              <a:t>langsung</a:t>
            </a:r>
            <a:r>
              <a:rPr lang="en-GB" b="1" dirty="0"/>
              <a:t> </a:t>
            </a:r>
            <a:r>
              <a:rPr lang="en-GB" b="1" dirty="0" err="1"/>
              <a:t>maupun</a:t>
            </a:r>
            <a:r>
              <a:rPr lang="en-GB" b="1" dirty="0"/>
              <a:t> </a:t>
            </a:r>
            <a:r>
              <a:rPr lang="en-GB" b="1" dirty="0" err="1"/>
              <a:t>tidak</a:t>
            </a:r>
            <a:r>
              <a:rPr lang="en-GB" b="1" dirty="0"/>
              <a:t> </a:t>
            </a:r>
            <a:r>
              <a:rPr lang="en-GB" b="1" dirty="0" err="1"/>
              <a:t>langsung</a:t>
            </a:r>
            <a:r>
              <a:rPr lang="en-GB" dirty="0"/>
              <a:t>, </a:t>
            </a:r>
            <a:r>
              <a:rPr lang="en-GB" dirty="0" err="1"/>
              <a:t>membutuhkan</a:t>
            </a:r>
            <a:r>
              <a:rPr lang="en-GB" dirty="0"/>
              <a:t> </a:t>
            </a:r>
            <a:r>
              <a:rPr lang="en-GB" dirty="0" err="1"/>
              <a:t>waktu</a:t>
            </a:r>
            <a:r>
              <a:rPr lang="en-GB" dirty="0"/>
              <a:t> </a:t>
            </a:r>
            <a:r>
              <a:rPr lang="en-GB" dirty="0" err="1"/>
              <a:t>berapa</a:t>
            </a:r>
            <a:r>
              <a:rPr lang="en-GB" dirty="0"/>
              <a:t> lama,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dikerjakan</a:t>
            </a:r>
            <a:r>
              <a:rPr lang="en-GB" dirty="0"/>
              <a:t> </a:t>
            </a:r>
            <a:r>
              <a:rPr lang="en-GB" dirty="0" err="1"/>
              <a:t>oleh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yang </a:t>
            </a:r>
            <a:r>
              <a:rPr lang="en-GB" dirty="0" err="1"/>
              <a:t>memiliki</a:t>
            </a:r>
            <a:r>
              <a:rPr lang="en-GB" dirty="0"/>
              <a:t> </a:t>
            </a:r>
            <a:r>
              <a:rPr lang="en-GB" dirty="0" err="1"/>
              <a:t>kemampuan</a:t>
            </a:r>
            <a:r>
              <a:rPr lang="en-GB" dirty="0"/>
              <a:t> </a:t>
            </a:r>
            <a:r>
              <a:rPr lang="en-GB" dirty="0" err="1"/>
              <a:t>seperti</a:t>
            </a:r>
            <a:r>
              <a:rPr lang="en-GB" dirty="0"/>
              <a:t> </a:t>
            </a:r>
            <a:r>
              <a:rPr lang="en-GB" dirty="0" err="1"/>
              <a:t>apa</a:t>
            </a:r>
            <a:r>
              <a:rPr lang="en-GB" dirty="0"/>
              <a:t>,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sebagainya</a:t>
            </a:r>
            <a:r>
              <a:rPr lang="en-GB" dirty="0"/>
              <a:t>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bisa</a:t>
            </a:r>
            <a:r>
              <a:rPr lang="en-GB" dirty="0"/>
              <a:t> </a:t>
            </a:r>
            <a:r>
              <a:rPr lang="en-GB" dirty="0" err="1"/>
              <a:t>ditentukan</a:t>
            </a:r>
            <a:r>
              <a:rPr lang="en-GB" dirty="0"/>
              <a:t> </a:t>
            </a:r>
            <a:r>
              <a:rPr lang="en-GB" dirty="0" err="1"/>
              <a:t>kategori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yang </a:t>
            </a:r>
            <a:r>
              <a:rPr lang="en-GB" dirty="0" err="1"/>
              <a:t>dibutuhkan</a:t>
            </a:r>
            <a:r>
              <a:rPr lang="en-GB" dirty="0"/>
              <a:t> </a:t>
            </a:r>
            <a:r>
              <a:rPr lang="en-GB" dirty="0" err="1"/>
              <a:t>serta</a:t>
            </a:r>
            <a:r>
              <a:rPr lang="en-GB" dirty="0"/>
              <a:t> </a:t>
            </a:r>
            <a:r>
              <a:rPr lang="en-GB" dirty="0" err="1"/>
              <a:t>berapa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yang </a:t>
            </a:r>
            <a:r>
              <a:rPr lang="en-GB" dirty="0" err="1"/>
              <a:t>dibutuhkan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5938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8324" y="1027906"/>
            <a:ext cx="8515350" cy="3238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8324" y="5291138"/>
            <a:ext cx="6257925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706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1825625"/>
            <a:ext cx="10416879" cy="3957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3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Depkes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GB" dirty="0"/>
              <a:t>Cara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Tenaga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Menurut</a:t>
            </a:r>
            <a:r>
              <a:rPr lang="en-GB" dirty="0"/>
              <a:t> </a:t>
            </a:r>
            <a:r>
              <a:rPr lang="en-GB" dirty="0" err="1"/>
              <a:t>Depkes</a:t>
            </a:r>
            <a:r>
              <a:rPr lang="en-GB" dirty="0"/>
              <a:t> 2002 </a:t>
            </a:r>
          </a:p>
          <a:p>
            <a:pPr marL="0" indent="0" algn="just">
              <a:buNone/>
            </a:pPr>
            <a:endParaRPr lang="en-GB" dirty="0"/>
          </a:p>
          <a:p>
            <a:pPr marL="0" indent="0" algn="just">
              <a:buNone/>
            </a:pPr>
            <a:r>
              <a:rPr lang="en-GB" b="1" dirty="0"/>
              <a:t>a.	</a:t>
            </a:r>
            <a:r>
              <a:rPr lang="en-GB" b="1" dirty="0" err="1"/>
              <a:t>Pengelompokan</a:t>
            </a:r>
            <a:r>
              <a:rPr lang="en-GB" b="1" dirty="0"/>
              <a:t> unit </a:t>
            </a:r>
            <a:r>
              <a:rPr lang="en-GB" b="1" dirty="0" err="1"/>
              <a:t>kerja</a:t>
            </a:r>
            <a:r>
              <a:rPr lang="en-GB" b="1" dirty="0"/>
              <a:t> di </a:t>
            </a:r>
            <a:r>
              <a:rPr lang="en-GB" b="1" dirty="0" err="1"/>
              <a:t>Rumah</a:t>
            </a:r>
            <a:r>
              <a:rPr lang="en-GB" b="1" dirty="0"/>
              <a:t> </a:t>
            </a:r>
            <a:r>
              <a:rPr lang="en-GB" b="1" dirty="0" err="1"/>
              <a:t>Sakit</a:t>
            </a:r>
            <a:endParaRPr lang="en-GB" b="1" dirty="0"/>
          </a:p>
          <a:p>
            <a:pPr algn="just"/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memperhatikan</a:t>
            </a:r>
            <a:r>
              <a:rPr lang="en-GB" dirty="0"/>
              <a:t> unit </a:t>
            </a:r>
            <a:r>
              <a:rPr lang="en-GB" dirty="0" err="1"/>
              <a:t>kerja</a:t>
            </a:r>
            <a:r>
              <a:rPr lang="en-GB" dirty="0"/>
              <a:t> yang </a:t>
            </a:r>
            <a:r>
              <a:rPr lang="en-GB" dirty="0" err="1"/>
              <a:t>ada</a:t>
            </a:r>
            <a:r>
              <a:rPr lang="en-GB" dirty="0"/>
              <a:t> di </a:t>
            </a:r>
            <a:r>
              <a:rPr lang="en-GB" dirty="0" err="1"/>
              <a:t>Rumah</a:t>
            </a:r>
            <a:r>
              <a:rPr lang="en-GB" dirty="0"/>
              <a:t> </a:t>
            </a:r>
            <a:r>
              <a:rPr lang="en-GB" dirty="0" err="1"/>
              <a:t>sakit</a:t>
            </a:r>
            <a:r>
              <a:rPr lang="en-GB" dirty="0"/>
              <a:t>. </a:t>
            </a:r>
          </a:p>
          <a:p>
            <a:pPr algn="just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89567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Secara</a:t>
            </a:r>
            <a:r>
              <a:rPr lang="en-GB" dirty="0"/>
              <a:t> </a:t>
            </a:r>
            <a:r>
              <a:rPr lang="en-GB" dirty="0" err="1"/>
              <a:t>garis</a:t>
            </a:r>
            <a:r>
              <a:rPr lang="en-GB" dirty="0"/>
              <a:t> </a:t>
            </a:r>
            <a:r>
              <a:rPr lang="en-GB" dirty="0" err="1"/>
              <a:t>besar</a:t>
            </a:r>
            <a:r>
              <a:rPr lang="en-GB" dirty="0"/>
              <a:t> </a:t>
            </a:r>
            <a:r>
              <a:rPr lang="en-GB" dirty="0" err="1"/>
              <a:t>terdapat</a:t>
            </a:r>
            <a:r>
              <a:rPr lang="en-GB" dirty="0"/>
              <a:t> </a:t>
            </a:r>
            <a:r>
              <a:rPr lang="en-GB" dirty="0" err="1"/>
              <a:t>pengelompokan</a:t>
            </a:r>
            <a:r>
              <a:rPr lang="en-GB" dirty="0"/>
              <a:t> </a:t>
            </a:r>
            <a:r>
              <a:rPr lang="en-GB" dirty="0" err="1"/>
              <a:t>sebagi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/>
              <a:t>Rawat</a:t>
            </a:r>
            <a:r>
              <a:rPr lang="en-GB" dirty="0"/>
              <a:t> </a:t>
            </a:r>
            <a:r>
              <a:rPr lang="en-GB" dirty="0" err="1"/>
              <a:t>inap</a:t>
            </a:r>
            <a:r>
              <a:rPr lang="en-GB" dirty="0"/>
              <a:t> </a:t>
            </a:r>
            <a:r>
              <a:rPr lang="en-GB" dirty="0" err="1"/>
              <a:t>dewasa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Rawat</a:t>
            </a:r>
            <a:r>
              <a:rPr lang="en-GB" dirty="0"/>
              <a:t> </a:t>
            </a:r>
            <a:r>
              <a:rPr lang="en-GB" dirty="0" err="1"/>
              <a:t>inap</a:t>
            </a:r>
            <a:r>
              <a:rPr lang="en-GB" dirty="0"/>
              <a:t> </a:t>
            </a:r>
            <a:r>
              <a:rPr lang="en-GB" dirty="0" err="1"/>
              <a:t>anak</a:t>
            </a:r>
            <a:r>
              <a:rPr lang="en-GB" dirty="0"/>
              <a:t> / perinatal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Rawat</a:t>
            </a:r>
            <a:r>
              <a:rPr lang="en-GB" dirty="0"/>
              <a:t> </a:t>
            </a:r>
            <a:r>
              <a:rPr lang="en-GB" dirty="0" err="1"/>
              <a:t>inap</a:t>
            </a:r>
            <a:r>
              <a:rPr lang="en-GB" dirty="0"/>
              <a:t> </a:t>
            </a:r>
            <a:r>
              <a:rPr lang="en-GB" dirty="0" err="1"/>
              <a:t>intensif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Gawat</a:t>
            </a:r>
            <a:r>
              <a:rPr lang="en-GB" dirty="0"/>
              <a:t> </a:t>
            </a:r>
            <a:r>
              <a:rPr lang="en-GB" dirty="0" err="1"/>
              <a:t>darurat</a:t>
            </a:r>
            <a:r>
              <a:rPr lang="en-GB" dirty="0"/>
              <a:t>/IGD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Kamar</a:t>
            </a:r>
            <a:r>
              <a:rPr lang="en-GB" dirty="0"/>
              <a:t> </a:t>
            </a:r>
            <a:r>
              <a:rPr lang="en-GB" dirty="0" err="1"/>
              <a:t>bersalin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Kamar</a:t>
            </a:r>
            <a:r>
              <a:rPr lang="en-GB" dirty="0"/>
              <a:t> </a:t>
            </a:r>
            <a:r>
              <a:rPr lang="en-GB" dirty="0" err="1"/>
              <a:t>operasi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Rawat</a:t>
            </a:r>
            <a:r>
              <a:rPr lang="en-GB" dirty="0"/>
              <a:t> </a:t>
            </a:r>
            <a:r>
              <a:rPr lang="en-GB" dirty="0" err="1"/>
              <a:t>jalan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568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b.	 Model </a:t>
            </a:r>
            <a:r>
              <a:rPr lang="en-GB" dirty="0" err="1"/>
              <a:t>pendekatan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1) </a:t>
            </a:r>
            <a:r>
              <a:rPr lang="en-GB" dirty="0" err="1"/>
              <a:t>Rawat</a:t>
            </a:r>
            <a:r>
              <a:rPr lang="en-GB" dirty="0"/>
              <a:t> </a:t>
            </a:r>
            <a:r>
              <a:rPr lang="en-GB" dirty="0" err="1"/>
              <a:t>Inap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a)  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klasifikasi</a:t>
            </a:r>
            <a:r>
              <a:rPr lang="en-GB" dirty="0"/>
              <a:t> </a:t>
            </a:r>
            <a:r>
              <a:rPr lang="en-GB" dirty="0" err="1"/>
              <a:t>pasien</a:t>
            </a:r>
            <a:r>
              <a:rPr lang="en-GB" dirty="0"/>
              <a:t> Cara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:</a:t>
            </a:r>
          </a:p>
          <a:p>
            <a:pPr marL="892175"/>
            <a:r>
              <a:rPr lang="en-GB" dirty="0"/>
              <a:t>Tingkat </a:t>
            </a:r>
            <a:r>
              <a:rPr lang="en-GB" dirty="0" err="1"/>
              <a:t>ketergantungan</a:t>
            </a:r>
            <a:r>
              <a:rPr lang="en-GB" dirty="0"/>
              <a:t> </a:t>
            </a:r>
            <a:r>
              <a:rPr lang="en-GB" dirty="0" err="1"/>
              <a:t>pasien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jenis</a:t>
            </a:r>
            <a:r>
              <a:rPr lang="en-GB" dirty="0"/>
              <a:t> </a:t>
            </a:r>
            <a:r>
              <a:rPr lang="en-GB" dirty="0" err="1"/>
              <a:t>kasus</a:t>
            </a:r>
            <a:endParaRPr lang="en-GB" dirty="0"/>
          </a:p>
          <a:p>
            <a:pPr marL="892175"/>
            <a:r>
              <a:rPr lang="en-GB" dirty="0"/>
              <a:t> Rata-rata </a:t>
            </a:r>
            <a:r>
              <a:rPr lang="en-GB" dirty="0" err="1"/>
              <a:t>pasien</a:t>
            </a:r>
            <a:r>
              <a:rPr lang="en-GB" dirty="0"/>
              <a:t> </a:t>
            </a:r>
            <a:r>
              <a:rPr lang="en-GB" dirty="0" err="1"/>
              <a:t>perhari</a:t>
            </a:r>
            <a:endParaRPr lang="en-GB" dirty="0"/>
          </a:p>
          <a:p>
            <a:pPr marL="892175"/>
            <a:r>
              <a:rPr lang="en-GB" dirty="0"/>
              <a:t>Jam </a:t>
            </a:r>
            <a:r>
              <a:rPr lang="en-GB" dirty="0" err="1"/>
              <a:t>perawatan</a:t>
            </a:r>
            <a:r>
              <a:rPr lang="en-GB" dirty="0"/>
              <a:t> yang </a:t>
            </a:r>
            <a:r>
              <a:rPr lang="en-GB" dirty="0" err="1"/>
              <a:t>diperlukan</a:t>
            </a:r>
            <a:r>
              <a:rPr lang="en-GB" dirty="0"/>
              <a:t> /</a:t>
            </a:r>
            <a:r>
              <a:rPr lang="en-GB" dirty="0" err="1"/>
              <a:t>hari</a:t>
            </a:r>
            <a:r>
              <a:rPr lang="en-GB" dirty="0"/>
              <a:t>/</a:t>
            </a:r>
            <a:r>
              <a:rPr lang="en-GB" dirty="0" err="1"/>
              <a:t>pasien</a:t>
            </a:r>
            <a:endParaRPr lang="en-GB" dirty="0"/>
          </a:p>
          <a:p>
            <a:pPr marL="892175"/>
            <a:r>
              <a:rPr lang="en-GB" dirty="0"/>
              <a:t>Jam </a:t>
            </a:r>
            <a:r>
              <a:rPr lang="en-GB" dirty="0" err="1"/>
              <a:t>perawatan</a:t>
            </a:r>
            <a:r>
              <a:rPr lang="en-GB" dirty="0"/>
              <a:t> yang </a:t>
            </a:r>
            <a:r>
              <a:rPr lang="en-GB" dirty="0" err="1"/>
              <a:t>diperlukan</a:t>
            </a:r>
            <a:r>
              <a:rPr lang="en-GB" dirty="0"/>
              <a:t>/</a:t>
            </a:r>
            <a:r>
              <a:rPr lang="en-GB" dirty="0" err="1"/>
              <a:t>ruangan</a:t>
            </a:r>
            <a:r>
              <a:rPr lang="en-GB" dirty="0"/>
              <a:t>/</a:t>
            </a:r>
            <a:r>
              <a:rPr lang="en-GB" dirty="0" err="1"/>
              <a:t>hari</a:t>
            </a:r>
            <a:endParaRPr lang="en-GB" dirty="0"/>
          </a:p>
          <a:p>
            <a:pPr marL="892175"/>
            <a:r>
              <a:rPr lang="en-GB" dirty="0"/>
              <a:t>Jam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efektif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/7jam </a:t>
            </a:r>
            <a:r>
              <a:rPr lang="en-GB" dirty="0" err="1"/>
              <a:t>perhari</a:t>
            </a: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043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9750" y="1795462"/>
            <a:ext cx="8572500" cy="326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0981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720" y="1690688"/>
            <a:ext cx="9814560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657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449" y="1016000"/>
            <a:ext cx="8486775" cy="16192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3449" y="3437414"/>
            <a:ext cx="8582025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1849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9700260" cy="435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766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84105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36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RUMUSAN PENGHITUNGAN KEBUTUHAN TENAGA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922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332" y="2667952"/>
            <a:ext cx="5514975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978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10779867" cy="2906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6257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5"/>
            <a:ext cx="7528560" cy="367411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5634680"/>
            <a:ext cx="9771317" cy="67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3905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764787" y="2967335"/>
            <a:ext cx="46624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799800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Gillies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/>
              <a:t>Menentukan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kuantitatif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pada</a:t>
            </a:r>
            <a:r>
              <a:rPr lang="en-GB" dirty="0"/>
              <a:t> : (Gillies, 1989) :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/>
              <a:t>Jumlah</a:t>
            </a:r>
            <a:r>
              <a:rPr lang="en-GB" dirty="0"/>
              <a:t> jam </a:t>
            </a:r>
            <a:r>
              <a:rPr lang="en-GB" dirty="0" err="1"/>
              <a:t>perawatan</a:t>
            </a:r>
            <a:r>
              <a:rPr lang="en-GB" dirty="0"/>
              <a:t> </a:t>
            </a:r>
            <a:r>
              <a:rPr lang="en-GB" dirty="0" err="1"/>
              <a:t>efektif</a:t>
            </a:r>
            <a:r>
              <a:rPr lang="en-GB" dirty="0"/>
              <a:t> </a:t>
            </a:r>
            <a:r>
              <a:rPr lang="en-GB" dirty="0" err="1"/>
              <a:t>klien</a:t>
            </a:r>
            <a:r>
              <a:rPr lang="en-GB" dirty="0"/>
              <a:t> yang </a:t>
            </a:r>
            <a:r>
              <a:rPr lang="en-GB" dirty="0" err="1"/>
              <a:t>dirawat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24 jam 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hari</a:t>
            </a:r>
            <a:r>
              <a:rPr lang="en-GB" dirty="0"/>
              <a:t>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efektif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</a:t>
            </a:r>
            <a:r>
              <a:rPr lang="en-GB" dirty="0" err="1"/>
              <a:t>dalam</a:t>
            </a:r>
            <a:r>
              <a:rPr lang="en-GB" dirty="0"/>
              <a:t> </a:t>
            </a:r>
            <a:r>
              <a:rPr lang="en-GB" dirty="0" err="1"/>
              <a:t>satu</a:t>
            </a:r>
            <a:r>
              <a:rPr lang="en-GB" dirty="0"/>
              <a:t> </a:t>
            </a:r>
            <a:r>
              <a:rPr lang="en-GB" dirty="0" err="1"/>
              <a:t>tahun</a:t>
            </a:r>
            <a:endParaRPr lang="en-GB" dirty="0"/>
          </a:p>
          <a:p>
            <a:pPr marL="514350" indent="-514350">
              <a:buFont typeface="+mj-lt"/>
              <a:buAutoNum type="alphaLcPeriod"/>
            </a:pPr>
            <a:r>
              <a:rPr lang="en-GB" dirty="0" err="1"/>
              <a:t>Penggunaan</a:t>
            </a:r>
            <a:r>
              <a:rPr lang="en-GB" dirty="0"/>
              <a:t> </a:t>
            </a:r>
            <a:r>
              <a:rPr lang="en-GB" dirty="0" err="1"/>
              <a:t>tempat</a:t>
            </a:r>
            <a:r>
              <a:rPr lang="en-GB" dirty="0"/>
              <a:t> </a:t>
            </a:r>
            <a:r>
              <a:rPr lang="en-GB" dirty="0" err="1"/>
              <a:t>tidur</a:t>
            </a:r>
            <a:r>
              <a:rPr lang="en-GB" dirty="0"/>
              <a:t> rata-rata (</a:t>
            </a:r>
            <a:r>
              <a:rPr lang="en-GB" dirty="0" err="1"/>
              <a:t>akan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obyektif</a:t>
            </a:r>
            <a:r>
              <a:rPr lang="en-GB" dirty="0"/>
              <a:t> </a:t>
            </a:r>
            <a:r>
              <a:rPr lang="en-GB" dirty="0" err="1"/>
              <a:t>bila</a:t>
            </a:r>
            <a:r>
              <a:rPr lang="en-GB" dirty="0"/>
              <a:t> </a:t>
            </a:r>
            <a:r>
              <a:rPr lang="en-GB" dirty="0" err="1"/>
              <a:t>menggunakan</a:t>
            </a:r>
            <a:r>
              <a:rPr lang="en-GB" dirty="0"/>
              <a:t> rata </a:t>
            </a:r>
            <a:r>
              <a:rPr lang="en-GB" dirty="0" err="1"/>
              <a:t>penggunaan</a:t>
            </a:r>
            <a:r>
              <a:rPr lang="en-GB" dirty="0"/>
              <a:t> </a:t>
            </a:r>
            <a:r>
              <a:rPr lang="en-GB" dirty="0" err="1"/>
              <a:t>tempat</a:t>
            </a:r>
            <a:r>
              <a:rPr lang="en-GB" dirty="0"/>
              <a:t> </a:t>
            </a:r>
            <a:r>
              <a:rPr lang="en-GB" dirty="0" err="1"/>
              <a:t>tidur</a:t>
            </a:r>
            <a:r>
              <a:rPr lang="en-GB" dirty="0"/>
              <a:t> </a:t>
            </a:r>
            <a:r>
              <a:rPr lang="en-GB" dirty="0" err="1"/>
              <a:t>pertahun</a:t>
            </a:r>
            <a:r>
              <a:rPr lang="en-GB" dirty="0"/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en-GB" dirty="0" err="1"/>
              <a:t>Analisa</a:t>
            </a:r>
            <a:r>
              <a:rPr lang="en-GB" dirty="0"/>
              <a:t> </a:t>
            </a:r>
            <a:r>
              <a:rPr lang="en-GB" dirty="0" err="1"/>
              <a:t>kegiatan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memenuhi</a:t>
            </a:r>
            <a:r>
              <a:rPr lang="en-GB" dirty="0"/>
              <a:t> </a:t>
            </a:r>
            <a:r>
              <a:rPr lang="en-GB" dirty="0" err="1"/>
              <a:t>kegiatan</a:t>
            </a:r>
            <a:r>
              <a:rPr lang="en-GB" dirty="0"/>
              <a:t> </a:t>
            </a:r>
            <a:r>
              <a:rPr lang="en-GB" dirty="0" err="1"/>
              <a:t>klien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3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Berdasarkan</a:t>
            </a:r>
            <a:r>
              <a:rPr lang="en-GB" dirty="0"/>
              <a:t> </a:t>
            </a:r>
            <a:r>
              <a:rPr lang="en-GB" dirty="0" err="1"/>
              <a:t>penghitungan</a:t>
            </a:r>
            <a:r>
              <a:rPr lang="en-GB" dirty="0"/>
              <a:t> di </a:t>
            </a:r>
            <a:r>
              <a:rPr lang="en-GB" dirty="0" err="1"/>
              <a:t>atas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kuantitatif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keperawatan</a:t>
            </a:r>
            <a:r>
              <a:rPr lang="en-GB" dirty="0"/>
              <a:t> </a:t>
            </a:r>
            <a:r>
              <a:rPr lang="en-GB" dirty="0" err="1"/>
              <a:t>dapat</a:t>
            </a:r>
            <a:r>
              <a:rPr lang="en-GB" dirty="0"/>
              <a:t> </a:t>
            </a:r>
            <a:r>
              <a:rPr lang="en-GB" dirty="0" err="1"/>
              <a:t>dihitung</a:t>
            </a:r>
            <a:r>
              <a:rPr lang="en-GB" dirty="0"/>
              <a:t> </a:t>
            </a:r>
            <a:r>
              <a:rPr lang="en-GB" dirty="0" err="1"/>
              <a:t>sebagai</a:t>
            </a:r>
            <a:r>
              <a:rPr lang="en-GB" dirty="0"/>
              <a:t> </a:t>
            </a:r>
            <a:r>
              <a:rPr lang="en-GB" dirty="0" err="1"/>
              <a:t>berikut</a:t>
            </a:r>
            <a:r>
              <a:rPr lang="en-GB" dirty="0"/>
              <a:t>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760240"/>
            <a:ext cx="10653500" cy="2344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675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Distribusi</a:t>
            </a:r>
            <a:r>
              <a:rPr lang="en-GB" dirty="0"/>
              <a:t> </a:t>
            </a:r>
            <a:r>
              <a:rPr lang="en-GB" dirty="0" err="1"/>
              <a:t>frequensi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</a:t>
            </a:r>
            <a:r>
              <a:rPr lang="en-GB" dirty="0" err="1"/>
              <a:t>perempuan</a:t>
            </a:r>
            <a:r>
              <a:rPr lang="en-GB" dirty="0"/>
              <a:t> </a:t>
            </a:r>
            <a:r>
              <a:rPr lang="en-GB" dirty="0" err="1"/>
              <a:t>lebih</a:t>
            </a:r>
            <a:r>
              <a:rPr lang="en-GB" dirty="0"/>
              <a:t> </a:t>
            </a:r>
            <a:r>
              <a:rPr lang="en-GB" dirty="0" err="1"/>
              <a:t>banyak</a:t>
            </a:r>
            <a:r>
              <a:rPr lang="en-GB" dirty="0"/>
              <a:t> </a:t>
            </a:r>
            <a:r>
              <a:rPr lang="en-GB" dirty="0" err="1"/>
              <a:t>dibanding</a:t>
            </a:r>
            <a:r>
              <a:rPr lang="en-GB" dirty="0"/>
              <a:t> </a:t>
            </a:r>
            <a:r>
              <a:rPr lang="en-GB" dirty="0" err="1"/>
              <a:t>laki-laki</a:t>
            </a:r>
            <a:r>
              <a:rPr lang="en-GB" dirty="0"/>
              <a:t>, </a:t>
            </a:r>
            <a:r>
              <a:rPr lang="en-GB" dirty="0" err="1"/>
              <a:t>oleh</a:t>
            </a:r>
            <a:r>
              <a:rPr lang="en-GB" dirty="0"/>
              <a:t>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itu</a:t>
            </a:r>
            <a:r>
              <a:rPr lang="en-GB" dirty="0"/>
              <a:t> </a:t>
            </a:r>
            <a:r>
              <a:rPr lang="en-GB" dirty="0" err="1"/>
              <a:t>perlu</a:t>
            </a:r>
            <a:r>
              <a:rPr lang="en-GB" dirty="0"/>
              <a:t> </a:t>
            </a:r>
            <a:r>
              <a:rPr lang="en-GB" dirty="0" err="1"/>
              <a:t>diantisipasi</a:t>
            </a:r>
            <a:r>
              <a:rPr lang="en-GB" dirty="0"/>
              <a:t> </a:t>
            </a:r>
            <a:r>
              <a:rPr lang="en-GB" dirty="0" err="1"/>
              <a:t>dengan</a:t>
            </a:r>
            <a:r>
              <a:rPr lang="en-GB" dirty="0"/>
              <a:t> </a:t>
            </a:r>
            <a:r>
              <a:rPr lang="en-GB" dirty="0" err="1"/>
              <a:t>estimasi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hamil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46379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b.	</a:t>
            </a:r>
            <a:r>
              <a:rPr lang="en-US" dirty="0" err="1"/>
              <a:t>Pertimbangan</a:t>
            </a:r>
            <a:r>
              <a:rPr lang="en-US" dirty="0"/>
              <a:t> </a:t>
            </a:r>
            <a:r>
              <a:rPr lang="en-US" dirty="0" err="1"/>
              <a:t>Cuti</a:t>
            </a:r>
            <a:r>
              <a:rPr lang="en-US" dirty="0"/>
              <a:t> </a:t>
            </a:r>
            <a:r>
              <a:rPr lang="en-US" dirty="0" err="1"/>
              <a:t>Hamil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yang </a:t>
            </a:r>
            <a:r>
              <a:rPr lang="en-GB" dirty="0" err="1"/>
              <a:t>diperlukan</a:t>
            </a:r>
            <a:r>
              <a:rPr lang="en-GB" dirty="0"/>
              <a:t> </a:t>
            </a:r>
            <a:r>
              <a:rPr lang="en-GB" dirty="0" err="1"/>
              <a:t>juga</a:t>
            </a:r>
            <a:r>
              <a:rPr lang="en-GB" dirty="0"/>
              <a:t> </a:t>
            </a:r>
            <a:r>
              <a:rPr lang="en-GB" dirty="0" err="1"/>
              <a:t>harus</a:t>
            </a:r>
            <a:r>
              <a:rPr lang="en-GB" dirty="0"/>
              <a:t> </a:t>
            </a:r>
            <a:r>
              <a:rPr lang="en-GB" dirty="0" err="1"/>
              <a:t>mempertimbangkan</a:t>
            </a:r>
            <a:r>
              <a:rPr lang="en-GB" dirty="0"/>
              <a:t> </a:t>
            </a:r>
            <a:r>
              <a:rPr lang="en-GB" dirty="0" err="1"/>
              <a:t>adanya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yang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hamil</a:t>
            </a:r>
            <a:r>
              <a:rPr lang="en-GB" dirty="0"/>
              <a:t>. </a:t>
            </a:r>
          </a:p>
          <a:p>
            <a:pPr algn="just"/>
            <a:r>
              <a:rPr lang="en-GB" dirty="0" err="1"/>
              <a:t>Diasumsikan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yang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x %,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yang </a:t>
            </a:r>
            <a:r>
              <a:rPr lang="en-GB" dirty="0" err="1"/>
              <a:t>dinas</a:t>
            </a:r>
            <a:r>
              <a:rPr lang="en-GB" dirty="0"/>
              <a:t> </a:t>
            </a:r>
            <a:r>
              <a:rPr lang="en-GB" dirty="0" err="1"/>
              <a:t>tiap</a:t>
            </a:r>
            <a:r>
              <a:rPr lang="en-GB" dirty="0"/>
              <a:t> </a:t>
            </a:r>
            <a:r>
              <a:rPr lang="en-GB" dirty="0" err="1"/>
              <a:t>hari</a:t>
            </a:r>
            <a:r>
              <a:rPr lang="en-GB" dirty="0"/>
              <a:t>, </a:t>
            </a:r>
            <a:r>
              <a:rPr lang="en-GB" dirty="0" err="1"/>
              <a:t>sehingga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jam </a:t>
            </a:r>
            <a:r>
              <a:rPr lang="en-GB" dirty="0" err="1"/>
              <a:t>kerja</a:t>
            </a:r>
            <a:r>
              <a:rPr lang="en-GB" dirty="0"/>
              <a:t> yang </a:t>
            </a:r>
            <a:r>
              <a:rPr lang="en-GB" dirty="0" err="1"/>
              <a:t>hilang</a:t>
            </a:r>
            <a:r>
              <a:rPr lang="en-GB" dirty="0"/>
              <a:t> </a:t>
            </a:r>
            <a:r>
              <a:rPr lang="en-GB" dirty="0" err="1"/>
              <a:t>karena</a:t>
            </a:r>
            <a:r>
              <a:rPr lang="en-GB" dirty="0"/>
              <a:t>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hamil</a:t>
            </a:r>
            <a:r>
              <a:rPr lang="en-GB" dirty="0"/>
              <a:t> </a:t>
            </a:r>
            <a:r>
              <a:rPr lang="en-GB" dirty="0" err="1"/>
              <a:t>adalah</a:t>
            </a:r>
            <a:r>
              <a:rPr lang="en-GB" dirty="0"/>
              <a:t> x % X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cuti</a:t>
            </a:r>
            <a:r>
              <a:rPr lang="en-GB" dirty="0"/>
              <a:t> </a:t>
            </a:r>
            <a:r>
              <a:rPr lang="en-GB" dirty="0" err="1"/>
              <a:t>hamil</a:t>
            </a:r>
            <a:r>
              <a:rPr lang="en-GB" dirty="0"/>
              <a:t> X </a:t>
            </a:r>
            <a:r>
              <a:rPr lang="en-GB" dirty="0" err="1"/>
              <a:t>jumlah</a:t>
            </a:r>
            <a:r>
              <a:rPr lang="en-GB" dirty="0"/>
              <a:t> jam </a:t>
            </a:r>
            <a:r>
              <a:rPr lang="en-GB" dirty="0" err="1"/>
              <a:t>kerja</a:t>
            </a:r>
            <a:r>
              <a:rPr lang="en-GB" dirty="0"/>
              <a:t> </a:t>
            </a:r>
            <a:r>
              <a:rPr lang="en-GB" dirty="0" err="1"/>
              <a:t>perhari</a:t>
            </a:r>
            <a:r>
              <a:rPr lang="en-GB" dirty="0"/>
              <a:t>, </a:t>
            </a:r>
            <a:r>
              <a:rPr lang="en-GB" dirty="0" err="1"/>
              <a:t>maka</a:t>
            </a:r>
            <a:r>
              <a:rPr lang="en-GB" dirty="0"/>
              <a:t> </a:t>
            </a:r>
            <a:r>
              <a:rPr lang="en-GB" dirty="0" err="1"/>
              <a:t>diperlukan</a:t>
            </a:r>
            <a:r>
              <a:rPr lang="en-GB" dirty="0"/>
              <a:t> </a:t>
            </a:r>
            <a:r>
              <a:rPr lang="en-GB" dirty="0" err="1"/>
              <a:t>tambahan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: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7617" y="4672012"/>
            <a:ext cx="6039805" cy="106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46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err="1"/>
              <a:t>Anda</a:t>
            </a:r>
            <a:r>
              <a:rPr lang="en-GB" dirty="0"/>
              <a:t> </a:t>
            </a:r>
            <a:r>
              <a:rPr lang="en-GB" dirty="0" err="1"/>
              <a:t>telah</a:t>
            </a:r>
            <a:r>
              <a:rPr lang="en-GB" dirty="0"/>
              <a:t> </a:t>
            </a:r>
            <a:r>
              <a:rPr lang="en-GB" dirty="0" err="1"/>
              <a:t>belajar</a:t>
            </a:r>
            <a:r>
              <a:rPr lang="en-GB" dirty="0"/>
              <a:t> </a:t>
            </a:r>
            <a:r>
              <a:rPr lang="en-GB" dirty="0" err="1"/>
              <a:t>tentang</a:t>
            </a:r>
            <a:r>
              <a:rPr lang="en-GB" dirty="0"/>
              <a:t>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per </a:t>
            </a:r>
            <a:r>
              <a:rPr lang="en-GB" dirty="0" err="1"/>
              <a:t>tahun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selanjutnya</a:t>
            </a:r>
            <a:r>
              <a:rPr lang="en-GB" dirty="0"/>
              <a:t> </a:t>
            </a:r>
            <a:r>
              <a:rPr lang="en-GB" dirty="0" err="1"/>
              <a:t>Anda</a:t>
            </a:r>
            <a:r>
              <a:rPr lang="en-GB" dirty="0"/>
              <a:t> </a:t>
            </a:r>
            <a:r>
              <a:rPr lang="en-GB" dirty="0" err="1"/>
              <a:t>pelajari</a:t>
            </a:r>
            <a:r>
              <a:rPr lang="en-GB" dirty="0"/>
              <a:t> </a:t>
            </a:r>
            <a:r>
              <a:rPr lang="en-GB" dirty="0" err="1"/>
              <a:t>bagaimana</a:t>
            </a:r>
            <a:r>
              <a:rPr lang="en-GB" dirty="0"/>
              <a:t> </a:t>
            </a:r>
            <a:r>
              <a:rPr lang="en-GB" dirty="0" err="1"/>
              <a:t>menghitung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dinas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hari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83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c. Cara </a:t>
            </a:r>
            <a:r>
              <a:rPr lang="en-GB" dirty="0" err="1"/>
              <a:t>penghitungan</a:t>
            </a:r>
            <a:r>
              <a:rPr lang="en-GB" dirty="0"/>
              <a:t> </a:t>
            </a:r>
            <a:r>
              <a:rPr lang="en-GB" dirty="0" err="1"/>
              <a:t>jumlah</a:t>
            </a:r>
            <a:r>
              <a:rPr lang="en-GB" dirty="0"/>
              <a:t> </a:t>
            </a:r>
            <a:r>
              <a:rPr lang="en-GB" dirty="0" err="1"/>
              <a:t>tenaga</a:t>
            </a:r>
            <a:r>
              <a:rPr lang="en-GB" dirty="0"/>
              <a:t> </a:t>
            </a:r>
            <a:r>
              <a:rPr lang="en-GB" dirty="0" err="1"/>
              <a:t>perawat</a:t>
            </a:r>
            <a:r>
              <a:rPr lang="en-GB" dirty="0"/>
              <a:t> yang </a:t>
            </a:r>
            <a:r>
              <a:rPr lang="en-GB" dirty="0" err="1"/>
              <a:t>bertugas</a:t>
            </a:r>
            <a:r>
              <a:rPr lang="en-GB" dirty="0"/>
              <a:t> </a:t>
            </a:r>
            <a:r>
              <a:rPr lang="en-GB" dirty="0" err="1"/>
              <a:t>setiap</a:t>
            </a:r>
            <a:r>
              <a:rPr lang="en-GB" dirty="0"/>
              <a:t> </a:t>
            </a:r>
            <a:r>
              <a:rPr lang="en-GB" dirty="0" err="1"/>
              <a:t>hari</a:t>
            </a:r>
            <a:r>
              <a:rPr lang="en-GB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285" y="2346325"/>
            <a:ext cx="10691515" cy="330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46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603</Words>
  <Application>Microsoft Office PowerPoint</Application>
  <PresentationFormat>Widescreen</PresentationFormat>
  <Paragraphs>57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Office Theme</vt:lpstr>
      <vt:lpstr>BAB 5:  PRAKTIK MEMBUAT PERENCANAAN KEPERAWATAN Topik 3: Praktek membuat rencana / menghitung kebutuhan tenaga perawat</vt:lpstr>
      <vt:lpstr>PowerPoint Presentation</vt:lpstr>
      <vt:lpstr>RUMUSAN PENGHITUNGAN KEBUTUHAN TENAGA</vt:lpstr>
      <vt:lpstr>1. Gillies</vt:lpstr>
      <vt:lpstr>Berdasarkan penghitungan di atas, maka kebutuhan kuantitatif tenaga keperawatan dapat dihitung sebagai berikut :</vt:lpstr>
      <vt:lpstr>PowerPoint Presentation</vt:lpstr>
      <vt:lpstr>b. Pertimbangan Cuti Hamil</vt:lpstr>
      <vt:lpstr>PowerPoint Presentation</vt:lpstr>
      <vt:lpstr>c. Cara penghitungan jumlah tenaga perawat yang bertugas setiap hari.</vt:lpstr>
      <vt:lpstr>d. Cara penghitungan jumlah perawat yang bebas tugas tiap hari</vt:lpstr>
      <vt:lpstr>Contoh Penghitungan kebutuhan tenaga:</vt:lpstr>
      <vt:lpstr>PowerPoint Presentation</vt:lpstr>
      <vt:lpstr>PowerPoint Presentation</vt:lpstr>
      <vt:lpstr>PowerPoint Presentation</vt:lpstr>
      <vt:lpstr>PowerPoint Presentation</vt:lpstr>
      <vt:lpstr>2. Dauglass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3. Depkes</vt:lpstr>
      <vt:lpstr>Secara garis besar terdapat pengelompokan sebagi berikut:</vt:lpstr>
      <vt:lpstr>b.  Model pendekatan dalam penghitungan kebutuhan tenaga keperawatan.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Topik 3 Merencanakan Kebutuhan Tenaga Perawatan</dc:title>
  <dc:creator>A455LF</dc:creator>
  <cp:lastModifiedBy>MyBook 14F</cp:lastModifiedBy>
  <cp:revision>27</cp:revision>
  <dcterms:created xsi:type="dcterms:W3CDTF">2018-12-24T22:18:27Z</dcterms:created>
  <dcterms:modified xsi:type="dcterms:W3CDTF">2023-02-23T03:25:37Z</dcterms:modified>
</cp:coreProperties>
</file>