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#1">
  <dgm:title val=""/>
  <dgm:desc val=""/>
  <dgm:catLst>
    <dgm:cat type="accent1" pri="11400"/>
  </dgm:catLst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84AB85-7A1F-4ED9-AAA5-AB89896F4524}" type="doc">
      <dgm:prSet loTypeId="urn:microsoft.com/office/officeart/2005/8/layout/arrow2#1" loCatId="process" qsTypeId="urn:microsoft.com/office/officeart/2005/8/quickstyle/3d1#2" qsCatId="3D" csTypeId="urn:microsoft.com/office/officeart/2005/8/colors/accent1_4#1" csCatId="accent1" phldr="1"/>
      <dgm:spPr/>
    </dgm:pt>
    <dgm:pt modelId="{78BB6DF1-A782-4D12-8BC4-CCC3CE040293}">
      <dgm:prSet phldrT="[Text]"/>
      <dgm:spPr/>
      <dgm:t>
        <a:bodyPr/>
        <a:lstStyle/>
        <a:p>
          <a:r>
            <a:rPr lang="en-US" dirty="0" err="1"/>
            <a:t>Fase</a:t>
          </a:r>
          <a:r>
            <a:rPr lang="en-US" dirty="0"/>
            <a:t> Hemostasis + </a:t>
          </a:r>
          <a:r>
            <a:rPr lang="en-US" dirty="0" err="1"/>
            <a:t>inflamasi</a:t>
          </a:r>
          <a:endParaRPr lang="en-US" dirty="0"/>
        </a:p>
      </dgm:t>
    </dgm:pt>
    <dgm:pt modelId="{3BC76DD1-9EE8-4F9B-827A-D875B860DF55}" type="parTrans" cxnId="{87919513-7044-43AF-85B8-954884FF1B82}">
      <dgm:prSet/>
      <dgm:spPr/>
      <dgm:t>
        <a:bodyPr/>
        <a:lstStyle/>
        <a:p>
          <a:endParaRPr lang="en-US"/>
        </a:p>
      </dgm:t>
    </dgm:pt>
    <dgm:pt modelId="{25BEBBD5-2468-47E5-90FB-61DAEA6CEC7E}" type="sibTrans" cxnId="{87919513-7044-43AF-85B8-954884FF1B82}">
      <dgm:prSet/>
      <dgm:spPr/>
      <dgm:t>
        <a:bodyPr/>
        <a:lstStyle/>
        <a:p>
          <a:endParaRPr lang="en-US"/>
        </a:p>
      </dgm:t>
    </dgm:pt>
    <dgm:pt modelId="{CA2CDDF3-6056-418A-9E14-798EF5134CEB}">
      <dgm:prSet phldrT="[Text]"/>
      <dgm:spPr/>
      <dgm:t>
        <a:bodyPr/>
        <a:lstStyle/>
        <a:p>
          <a:r>
            <a:rPr lang="en-US" dirty="0" err="1"/>
            <a:t>Fase</a:t>
          </a:r>
          <a:r>
            <a:rPr lang="en-US" dirty="0"/>
            <a:t> </a:t>
          </a:r>
          <a:r>
            <a:rPr lang="en-US" dirty="0" err="1"/>
            <a:t>proliferasi</a:t>
          </a:r>
          <a:endParaRPr lang="en-US" dirty="0"/>
        </a:p>
      </dgm:t>
    </dgm:pt>
    <dgm:pt modelId="{7BC24F76-73F1-4294-A7ED-120CC627201C}" type="parTrans" cxnId="{D9D1599C-BE1D-4CEC-9369-353798D915F6}">
      <dgm:prSet/>
      <dgm:spPr/>
      <dgm:t>
        <a:bodyPr/>
        <a:lstStyle/>
        <a:p>
          <a:endParaRPr lang="en-US"/>
        </a:p>
      </dgm:t>
    </dgm:pt>
    <dgm:pt modelId="{9C2E4F89-63FF-4D7D-B95A-C9195A66A37B}" type="sibTrans" cxnId="{D9D1599C-BE1D-4CEC-9369-353798D915F6}">
      <dgm:prSet/>
      <dgm:spPr/>
      <dgm:t>
        <a:bodyPr/>
        <a:lstStyle/>
        <a:p>
          <a:endParaRPr lang="en-US"/>
        </a:p>
      </dgm:t>
    </dgm:pt>
    <dgm:pt modelId="{8C3901EA-3411-4BE3-9C08-A101D5C9C9CC}">
      <dgm:prSet phldrT="[Text]"/>
      <dgm:spPr/>
      <dgm:t>
        <a:bodyPr/>
        <a:lstStyle/>
        <a:p>
          <a:r>
            <a:rPr lang="en-US" dirty="0" err="1"/>
            <a:t>Fase</a:t>
          </a:r>
          <a:r>
            <a:rPr lang="en-US" dirty="0"/>
            <a:t> </a:t>
          </a:r>
          <a:r>
            <a:rPr lang="en-US" dirty="0" err="1"/>
            <a:t>maturasi</a:t>
          </a:r>
          <a:endParaRPr lang="en-US" dirty="0"/>
        </a:p>
      </dgm:t>
    </dgm:pt>
    <dgm:pt modelId="{00D2D9D2-FF46-4E30-9F00-DECAF044A3D9}" type="parTrans" cxnId="{0A6A8171-DE45-45FB-8EA1-CBAE501AF742}">
      <dgm:prSet/>
      <dgm:spPr/>
      <dgm:t>
        <a:bodyPr/>
        <a:lstStyle/>
        <a:p>
          <a:endParaRPr lang="en-US"/>
        </a:p>
      </dgm:t>
    </dgm:pt>
    <dgm:pt modelId="{68723535-DD1E-461C-954D-FCDE2465036B}" type="sibTrans" cxnId="{0A6A8171-DE45-45FB-8EA1-CBAE501AF742}">
      <dgm:prSet/>
      <dgm:spPr/>
      <dgm:t>
        <a:bodyPr/>
        <a:lstStyle/>
        <a:p>
          <a:endParaRPr lang="en-US"/>
        </a:p>
      </dgm:t>
    </dgm:pt>
    <dgm:pt modelId="{67C1D62D-F5A8-4FD5-BAD1-54A376DDF342}" type="pres">
      <dgm:prSet presAssocID="{E884AB85-7A1F-4ED9-AAA5-AB89896F4524}" presName="arrowDiagram" presStyleCnt="0">
        <dgm:presLayoutVars>
          <dgm:chMax val="5"/>
          <dgm:dir/>
          <dgm:resizeHandles val="exact"/>
        </dgm:presLayoutVars>
      </dgm:prSet>
      <dgm:spPr/>
    </dgm:pt>
    <dgm:pt modelId="{F186247A-6E13-4EAA-8B12-D12468822B61}" type="pres">
      <dgm:prSet presAssocID="{E884AB85-7A1F-4ED9-AAA5-AB89896F4524}" presName="arrow" presStyleLbl="bgShp" presStyleIdx="0" presStyleCnt="1" custAng="0" custScaleX="100943" custLinFactNeighborY="1917"/>
      <dgm:spPr/>
    </dgm:pt>
    <dgm:pt modelId="{5578B3AA-F997-4FA2-9E18-E2F02B5A1E56}" type="pres">
      <dgm:prSet presAssocID="{E884AB85-7A1F-4ED9-AAA5-AB89896F4524}" presName="arrowDiagram3" presStyleCnt="0"/>
      <dgm:spPr/>
    </dgm:pt>
    <dgm:pt modelId="{41B3E8F6-D7C2-40BC-98CD-A9EE9AA12D1A}" type="pres">
      <dgm:prSet presAssocID="{78BB6DF1-A782-4D12-8BC4-CCC3CE040293}" presName="bullet3a" presStyleLbl="node1" presStyleIdx="0" presStyleCnt="3"/>
      <dgm:spPr/>
    </dgm:pt>
    <dgm:pt modelId="{921BECA8-CF28-4A9E-AB43-F8A471E6F5D9}" type="pres">
      <dgm:prSet presAssocID="{78BB6DF1-A782-4D12-8BC4-CCC3CE040293}" presName="textBox3a" presStyleLbl="revTx" presStyleIdx="0" presStyleCnt="3" custScaleX="109839" custScaleY="64523">
        <dgm:presLayoutVars>
          <dgm:bulletEnabled val="1"/>
        </dgm:presLayoutVars>
      </dgm:prSet>
      <dgm:spPr/>
    </dgm:pt>
    <dgm:pt modelId="{80768639-2E14-423D-81EC-99BA22180515}" type="pres">
      <dgm:prSet presAssocID="{CA2CDDF3-6056-418A-9E14-798EF5134CEB}" presName="bullet3b" presStyleLbl="node1" presStyleIdx="1" presStyleCnt="3"/>
      <dgm:spPr/>
    </dgm:pt>
    <dgm:pt modelId="{BCC7C1F0-16AB-41EF-840C-891CCE2627F9}" type="pres">
      <dgm:prSet presAssocID="{CA2CDDF3-6056-418A-9E14-798EF5134CEB}" presName="textBox3b" presStyleLbl="revTx" presStyleIdx="1" presStyleCnt="3" custScaleX="148390" custScaleY="69478" custLinFactNeighborX="1966" custLinFactNeighborY="3579">
        <dgm:presLayoutVars>
          <dgm:bulletEnabled val="1"/>
        </dgm:presLayoutVars>
      </dgm:prSet>
      <dgm:spPr/>
    </dgm:pt>
    <dgm:pt modelId="{39D17E37-08C8-4883-BA26-BCD277F9CE95}" type="pres">
      <dgm:prSet presAssocID="{8C3901EA-3411-4BE3-9C08-A101D5C9C9CC}" presName="bullet3c" presStyleLbl="node1" presStyleIdx="2" presStyleCnt="3"/>
      <dgm:spPr/>
    </dgm:pt>
    <dgm:pt modelId="{E6C318DB-AC97-4E1F-AC6F-8224C597B4D4}" type="pres">
      <dgm:prSet presAssocID="{8C3901EA-3411-4BE3-9C08-A101D5C9C9CC}" presName="textBox3c" presStyleLbl="revTx" presStyleIdx="2" presStyleCnt="3" custScaleY="79177" custLinFactNeighborX="-20107" custLinFactNeighborY="5908">
        <dgm:presLayoutVars>
          <dgm:bulletEnabled val="1"/>
        </dgm:presLayoutVars>
      </dgm:prSet>
      <dgm:spPr/>
    </dgm:pt>
  </dgm:ptLst>
  <dgm:cxnLst>
    <dgm:cxn modelId="{87919513-7044-43AF-85B8-954884FF1B82}" srcId="{E884AB85-7A1F-4ED9-AAA5-AB89896F4524}" destId="{78BB6DF1-A782-4D12-8BC4-CCC3CE040293}" srcOrd="0" destOrd="0" parTransId="{3BC76DD1-9EE8-4F9B-827A-D875B860DF55}" sibTransId="{25BEBBD5-2468-47E5-90FB-61DAEA6CEC7E}"/>
    <dgm:cxn modelId="{A9AC5528-2C7D-4A79-A4D7-FC80644DD2CA}" type="presOf" srcId="{78BB6DF1-A782-4D12-8BC4-CCC3CE040293}" destId="{921BECA8-CF28-4A9E-AB43-F8A471E6F5D9}" srcOrd="0" destOrd="0" presId="urn:microsoft.com/office/officeart/2005/8/layout/arrow2#1"/>
    <dgm:cxn modelId="{2A27D136-C689-4E1B-A28E-C7E4A5EC969E}" type="presOf" srcId="{CA2CDDF3-6056-418A-9E14-798EF5134CEB}" destId="{BCC7C1F0-16AB-41EF-840C-891CCE2627F9}" srcOrd="0" destOrd="0" presId="urn:microsoft.com/office/officeart/2005/8/layout/arrow2#1"/>
    <dgm:cxn modelId="{50F80F3A-AC34-4E21-8D8C-764617EE71FE}" type="presOf" srcId="{E884AB85-7A1F-4ED9-AAA5-AB89896F4524}" destId="{67C1D62D-F5A8-4FD5-BAD1-54A376DDF342}" srcOrd="0" destOrd="0" presId="urn:microsoft.com/office/officeart/2005/8/layout/arrow2#1"/>
    <dgm:cxn modelId="{0A6A8171-DE45-45FB-8EA1-CBAE501AF742}" srcId="{E884AB85-7A1F-4ED9-AAA5-AB89896F4524}" destId="{8C3901EA-3411-4BE3-9C08-A101D5C9C9CC}" srcOrd="2" destOrd="0" parTransId="{00D2D9D2-FF46-4E30-9F00-DECAF044A3D9}" sibTransId="{68723535-DD1E-461C-954D-FCDE2465036B}"/>
    <dgm:cxn modelId="{A4DEC67D-9437-47A5-BCC4-E4C9F33BA796}" type="presOf" srcId="{8C3901EA-3411-4BE3-9C08-A101D5C9C9CC}" destId="{E6C318DB-AC97-4E1F-AC6F-8224C597B4D4}" srcOrd="0" destOrd="0" presId="urn:microsoft.com/office/officeart/2005/8/layout/arrow2#1"/>
    <dgm:cxn modelId="{D9D1599C-BE1D-4CEC-9369-353798D915F6}" srcId="{E884AB85-7A1F-4ED9-AAA5-AB89896F4524}" destId="{CA2CDDF3-6056-418A-9E14-798EF5134CEB}" srcOrd="1" destOrd="0" parTransId="{7BC24F76-73F1-4294-A7ED-120CC627201C}" sibTransId="{9C2E4F89-63FF-4D7D-B95A-C9195A66A37B}"/>
    <dgm:cxn modelId="{682EF8E9-E609-4A5B-B0BE-65370AD81854}" type="presParOf" srcId="{67C1D62D-F5A8-4FD5-BAD1-54A376DDF342}" destId="{F186247A-6E13-4EAA-8B12-D12468822B61}" srcOrd="0" destOrd="0" presId="urn:microsoft.com/office/officeart/2005/8/layout/arrow2#1"/>
    <dgm:cxn modelId="{06A77095-614C-4067-B529-B0981242C125}" type="presParOf" srcId="{67C1D62D-F5A8-4FD5-BAD1-54A376DDF342}" destId="{5578B3AA-F997-4FA2-9E18-E2F02B5A1E56}" srcOrd="1" destOrd="0" presId="urn:microsoft.com/office/officeart/2005/8/layout/arrow2#1"/>
    <dgm:cxn modelId="{1DD3A8E0-90B3-4910-9AB5-FC2B88069275}" type="presParOf" srcId="{5578B3AA-F997-4FA2-9E18-E2F02B5A1E56}" destId="{41B3E8F6-D7C2-40BC-98CD-A9EE9AA12D1A}" srcOrd="0" destOrd="0" presId="urn:microsoft.com/office/officeart/2005/8/layout/arrow2#1"/>
    <dgm:cxn modelId="{165897CB-BF10-445D-88E5-9F233FC99957}" type="presParOf" srcId="{5578B3AA-F997-4FA2-9E18-E2F02B5A1E56}" destId="{921BECA8-CF28-4A9E-AB43-F8A471E6F5D9}" srcOrd="1" destOrd="0" presId="urn:microsoft.com/office/officeart/2005/8/layout/arrow2#1"/>
    <dgm:cxn modelId="{2308C158-41F7-42DC-AB59-A62070016A06}" type="presParOf" srcId="{5578B3AA-F997-4FA2-9E18-E2F02B5A1E56}" destId="{80768639-2E14-423D-81EC-99BA22180515}" srcOrd="2" destOrd="0" presId="urn:microsoft.com/office/officeart/2005/8/layout/arrow2#1"/>
    <dgm:cxn modelId="{881F55BE-49D1-46E8-95C6-4016CE837762}" type="presParOf" srcId="{5578B3AA-F997-4FA2-9E18-E2F02B5A1E56}" destId="{BCC7C1F0-16AB-41EF-840C-891CCE2627F9}" srcOrd="3" destOrd="0" presId="urn:microsoft.com/office/officeart/2005/8/layout/arrow2#1"/>
    <dgm:cxn modelId="{369E8115-E0A7-4978-A99D-90B11937442D}" type="presParOf" srcId="{5578B3AA-F997-4FA2-9E18-E2F02B5A1E56}" destId="{39D17E37-08C8-4883-BA26-BCD277F9CE95}" srcOrd="4" destOrd="0" presId="urn:microsoft.com/office/officeart/2005/8/layout/arrow2#1"/>
    <dgm:cxn modelId="{7B35FE09-C2A2-40A4-96B5-07E259CA30EC}" type="presParOf" srcId="{5578B3AA-F997-4FA2-9E18-E2F02B5A1E56}" destId="{E6C318DB-AC97-4E1F-AC6F-8224C597B4D4}" srcOrd="5" destOrd="0" presId="urn:microsoft.com/office/officeart/2005/8/layout/arrow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13803B-E3E6-4C80-A8B2-3D1764E04B51}" type="doc">
      <dgm:prSet loTypeId="urn:microsoft.com/office/officeart/2005/8/layout/radial4#1" loCatId="relationship" qsTypeId="urn:microsoft.com/office/officeart/2005/8/quickstyle/3d1#3" qsCatId="3D" csTypeId="urn:microsoft.com/office/officeart/2005/8/colors/colorful2#1" csCatId="colorful" phldr="1"/>
      <dgm:spPr/>
      <dgm:t>
        <a:bodyPr/>
        <a:lstStyle/>
        <a:p>
          <a:endParaRPr lang="en-US"/>
        </a:p>
      </dgm:t>
    </dgm:pt>
    <dgm:pt modelId="{CED90997-FCD9-4CCC-BD75-78F3F1DED0BE}">
      <dgm:prSet phldrT="[Text]"/>
      <dgm:spPr/>
      <dgm:t>
        <a:bodyPr/>
        <a:lstStyle/>
        <a:p>
          <a:r>
            <a:rPr lang="en-US" b="1"/>
            <a:t>Wound healing</a:t>
          </a:r>
          <a:endParaRPr lang="en-US" b="1" dirty="0"/>
        </a:p>
      </dgm:t>
    </dgm:pt>
    <dgm:pt modelId="{8DC5C45B-E99D-4AEC-9B9A-5FFFA0A85A5E}" type="parTrans" cxnId="{94EAF7F8-B654-48D1-AFA4-E89FC864306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BE23080-0E45-466A-8B60-1C1649E3D112}" type="sibTrans" cxnId="{94EAF7F8-B654-48D1-AFA4-E89FC864306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D2F3D27-EA56-4315-B39E-4673894B771C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400" b="0">
              <a:latin typeface="Agency FB" panose="020B0503020202020204" pitchFamily="34" charset="0"/>
            </a:rPr>
            <a:t>Infeksi terkontrol</a:t>
          </a:r>
          <a:endParaRPr lang="en-US" sz="2400" b="0" dirty="0"/>
        </a:p>
      </dgm:t>
    </dgm:pt>
    <dgm:pt modelId="{51085603-1077-4791-9D30-728A0FC35332}" type="parTrans" cxnId="{722B4587-801C-4680-BE58-C54C30DFABC9}">
      <dgm:prSet/>
      <dgm:spPr>
        <a:solidFill>
          <a:srgbClr val="7030A0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5925BF2-26D0-49F8-B56A-A46D1BCFA9F7}" type="sibTrans" cxnId="{722B4587-801C-4680-BE58-C54C30DFABC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E9B959-0EEC-420C-AB36-00DB126D47FD}">
      <dgm:prSet phldrT="[Text]" custT="1"/>
      <dgm:spPr/>
      <dgm:t>
        <a:bodyPr/>
        <a:lstStyle/>
        <a:p>
          <a:r>
            <a:rPr lang="en-US" sz="2400" b="0">
              <a:latin typeface="Agency FB" panose="020B0503020202020204" pitchFamily="34" charset="0"/>
            </a:rPr>
            <a:t>Tidak ada jaringan mati</a:t>
          </a:r>
          <a:endParaRPr lang="en-US" sz="2400" b="0" dirty="0"/>
        </a:p>
      </dgm:t>
    </dgm:pt>
    <dgm:pt modelId="{04506BE4-2A35-4AB0-9647-5687CF881D7F}" type="parTrans" cxnId="{CEC66C9D-9A12-41DC-A60F-13CB09EA6A4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9240552-0046-46B8-AD2D-2FE89FFFF2A1}" type="sibTrans" cxnId="{CEC66C9D-9A12-41DC-A60F-13CB09EA6A4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52E3317-A59C-4424-9B9A-F04759605DF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b="0" dirty="0" err="1">
              <a:latin typeface="Agency FB" panose="020B0503020202020204" pitchFamily="34" charset="0"/>
            </a:rPr>
            <a:t>Kelembaban</a:t>
          </a:r>
          <a:r>
            <a:rPr lang="en-US" sz="2400" b="0" dirty="0">
              <a:latin typeface="Agency FB" panose="020B0503020202020204" pitchFamily="34" charset="0"/>
            </a:rPr>
            <a:t> </a:t>
          </a:r>
          <a:r>
            <a:rPr lang="en-US" sz="2400" b="0" dirty="0" err="1">
              <a:latin typeface="Agency FB" panose="020B0503020202020204" pitchFamily="34" charset="0"/>
            </a:rPr>
            <a:t>seimbang</a:t>
          </a:r>
          <a:r>
            <a:rPr lang="en-US" sz="2400" b="0" dirty="0">
              <a:latin typeface="Agency FB" panose="020B0503020202020204" pitchFamily="34" charset="0"/>
            </a:rPr>
            <a:t>/</a:t>
          </a:r>
          <a:r>
            <a:rPr lang="en-US" sz="2400" b="0" dirty="0" err="1">
              <a:latin typeface="Agency FB" panose="020B0503020202020204" pitchFamily="34" charset="0"/>
            </a:rPr>
            <a:t>fisiologis</a:t>
          </a:r>
          <a:endParaRPr lang="en-US" sz="2400" b="0" dirty="0"/>
        </a:p>
      </dgm:t>
    </dgm:pt>
    <dgm:pt modelId="{17B3A327-7523-407B-86E6-4135A1F5CEBC}" type="parTrans" cxnId="{5638C031-60BF-4318-87D2-C08FB221494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8CFC12A-D1EC-4BB8-8348-17D9B37BF9B7}" type="sibTrans" cxnId="{5638C031-60BF-4318-87D2-C08FB221494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707A251-A47E-4ACF-A196-BD72F7D9C81F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b="0">
              <a:latin typeface="Agency FB" panose="020B0503020202020204" pitchFamily="34" charset="0"/>
            </a:rPr>
            <a:t>PLUS Adequate systemic support</a:t>
          </a:r>
          <a:endParaRPr lang="en-US" sz="2400" b="0" dirty="0"/>
        </a:p>
      </dgm:t>
    </dgm:pt>
    <dgm:pt modelId="{2191EEE4-6378-458B-AA3E-1177A9253FA4}" type="parTrans" cxnId="{95B260B4-5CB2-4D66-B975-188F41907F76}">
      <dgm:prSet/>
      <dgm:spPr>
        <a:solidFill>
          <a:srgbClr val="FFC000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36B1FB7-04C7-43AF-9CE2-330EA4250065}" type="sibTrans" cxnId="{95B260B4-5CB2-4D66-B975-188F41907F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0C73820-9AB6-48D2-B728-2889E9E64D5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b="0">
              <a:latin typeface="Agency FB" panose="020B0503020202020204" pitchFamily="34" charset="0"/>
            </a:rPr>
            <a:t>Kontrol etiologi</a:t>
          </a:r>
          <a:endParaRPr lang="en-US" sz="2400" b="0" dirty="0">
            <a:latin typeface="Agency FB" panose="020B0503020202020204" pitchFamily="34" charset="0"/>
          </a:endParaRPr>
        </a:p>
      </dgm:t>
    </dgm:pt>
    <dgm:pt modelId="{0FF3D25F-7E66-44B2-BCEB-7DEB6596E471}" type="parTrans" cxnId="{E05410B5-5DB7-4FC7-8E81-D2D789AAF6ED}">
      <dgm:prSet/>
      <dgm:spPr>
        <a:solidFill>
          <a:srgbClr val="00B050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498A086-F57B-4FD9-8C48-100A87CDBEF2}" type="sibTrans" cxnId="{E05410B5-5DB7-4FC7-8E81-D2D789AAF6E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8841C6B-2F7D-415C-8AD0-E9FA4DADF284}" type="pres">
      <dgm:prSet presAssocID="{7813803B-E3E6-4C80-A8B2-3D1764E04B5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A909595-5456-4127-8C3F-F2C5BDDB6ED9}" type="pres">
      <dgm:prSet presAssocID="{CED90997-FCD9-4CCC-BD75-78F3F1DED0BE}" presName="centerShape" presStyleLbl="node0" presStyleIdx="0" presStyleCnt="1" custScaleY="60873" custLinFactNeighborX="628" custLinFactNeighborY="-15365"/>
      <dgm:spPr/>
    </dgm:pt>
    <dgm:pt modelId="{8C2FDD86-0718-4A5E-B599-A6073D6D01DD}" type="pres">
      <dgm:prSet presAssocID="{51085603-1077-4791-9D30-728A0FC35332}" presName="parTrans" presStyleLbl="bgSibTrans2D1" presStyleIdx="0" presStyleCnt="5"/>
      <dgm:spPr/>
    </dgm:pt>
    <dgm:pt modelId="{ACDF20DC-24AD-499B-B9D0-D1741401600D}" type="pres">
      <dgm:prSet presAssocID="{5D2F3D27-EA56-4315-B39E-4673894B771C}" presName="node" presStyleLbl="node1" presStyleIdx="0" presStyleCnt="5" custScaleX="118122" custScaleY="40496" custRadScaleRad="95902" custRadScaleInc="11992">
        <dgm:presLayoutVars>
          <dgm:bulletEnabled val="1"/>
        </dgm:presLayoutVars>
      </dgm:prSet>
      <dgm:spPr/>
    </dgm:pt>
    <dgm:pt modelId="{A39F339B-DEBD-4AB9-99A3-5F43A94E4D88}" type="pres">
      <dgm:prSet presAssocID="{04506BE4-2A35-4AB0-9647-5687CF881D7F}" presName="parTrans" presStyleLbl="bgSibTrans2D1" presStyleIdx="1" presStyleCnt="5"/>
      <dgm:spPr/>
    </dgm:pt>
    <dgm:pt modelId="{7D89144B-2682-4358-B4BC-DDA7C8A90AE3}" type="pres">
      <dgm:prSet presAssocID="{C6E9B959-0EEC-420C-AB36-00DB126D47FD}" presName="node" presStyleLbl="node1" presStyleIdx="1" presStyleCnt="5" custScaleX="118122" custScaleY="42645" custRadScaleRad="113826" custRadScaleInc="-42389">
        <dgm:presLayoutVars>
          <dgm:bulletEnabled val="1"/>
        </dgm:presLayoutVars>
      </dgm:prSet>
      <dgm:spPr/>
    </dgm:pt>
    <dgm:pt modelId="{73E3E52F-6708-4EEC-BF6A-4C6F28C81C11}" type="pres">
      <dgm:prSet presAssocID="{0FF3D25F-7E66-44B2-BCEB-7DEB6596E471}" presName="parTrans" presStyleLbl="bgSibTrans2D1" presStyleIdx="2" presStyleCnt="5" custScaleX="34738" custLinFactNeighborX="1722" custLinFactNeighborY="29991"/>
      <dgm:spPr/>
    </dgm:pt>
    <dgm:pt modelId="{09056334-D9DD-4155-BF1F-E85C7F9770C6}" type="pres">
      <dgm:prSet presAssocID="{50C73820-9AB6-48D2-B728-2889E9E64D51}" presName="node" presStyleLbl="node1" presStyleIdx="2" presStyleCnt="5" custScaleX="118122" custScaleY="44776" custRadScaleRad="83382" custRadScaleInc="-6916">
        <dgm:presLayoutVars>
          <dgm:bulletEnabled val="1"/>
        </dgm:presLayoutVars>
      </dgm:prSet>
      <dgm:spPr/>
    </dgm:pt>
    <dgm:pt modelId="{4E9EA895-89CC-4DEF-B44F-6288E3D8A962}" type="pres">
      <dgm:prSet presAssocID="{17B3A327-7523-407B-86E6-4135A1F5CEBC}" presName="parTrans" presStyleLbl="bgSibTrans2D1" presStyleIdx="3" presStyleCnt="5"/>
      <dgm:spPr/>
    </dgm:pt>
    <dgm:pt modelId="{948181BE-E1BD-4211-9C77-D782C4FFF482}" type="pres">
      <dgm:prSet presAssocID="{C52E3317-A59C-4424-9B9A-F04759605DF3}" presName="node" presStyleLbl="node1" presStyleIdx="3" presStyleCnt="5" custScaleX="118122" custScaleY="46906" custRadScaleRad="118843" custRadScaleInc="41613">
        <dgm:presLayoutVars>
          <dgm:bulletEnabled val="1"/>
        </dgm:presLayoutVars>
      </dgm:prSet>
      <dgm:spPr/>
    </dgm:pt>
    <dgm:pt modelId="{4DA5EB7A-8114-44E6-A35C-A5F9BBEB44CD}" type="pres">
      <dgm:prSet presAssocID="{2191EEE4-6378-458B-AA3E-1177A9253FA4}" presName="parTrans" presStyleLbl="bgSibTrans2D1" presStyleIdx="4" presStyleCnt="5"/>
      <dgm:spPr/>
    </dgm:pt>
    <dgm:pt modelId="{A9095799-788C-4A47-B553-DA96EC780174}" type="pres">
      <dgm:prSet presAssocID="{0707A251-A47E-4ACF-A196-BD72F7D9C81F}" presName="node" presStyleLbl="node1" presStyleIdx="4" presStyleCnt="5" custScaleX="118122" custScaleY="40015" custRadScaleRad="101945" custRadScaleInc="-6438">
        <dgm:presLayoutVars>
          <dgm:bulletEnabled val="1"/>
        </dgm:presLayoutVars>
      </dgm:prSet>
      <dgm:spPr/>
    </dgm:pt>
  </dgm:ptLst>
  <dgm:cxnLst>
    <dgm:cxn modelId="{8A839101-EE35-47C1-8B27-653C85AA396D}" type="presOf" srcId="{7813803B-E3E6-4C80-A8B2-3D1764E04B51}" destId="{D8841C6B-2F7D-415C-8AD0-E9FA4DADF284}" srcOrd="0" destOrd="0" presId="urn:microsoft.com/office/officeart/2005/8/layout/radial4#1"/>
    <dgm:cxn modelId="{91E99D1C-618F-42D4-B4D7-AB8A2E7CA9C6}" type="presOf" srcId="{50C73820-9AB6-48D2-B728-2889E9E64D51}" destId="{09056334-D9DD-4155-BF1F-E85C7F9770C6}" srcOrd="0" destOrd="0" presId="urn:microsoft.com/office/officeart/2005/8/layout/radial4#1"/>
    <dgm:cxn modelId="{5638C031-60BF-4318-87D2-C08FB2214941}" srcId="{CED90997-FCD9-4CCC-BD75-78F3F1DED0BE}" destId="{C52E3317-A59C-4424-9B9A-F04759605DF3}" srcOrd="3" destOrd="0" parTransId="{17B3A327-7523-407B-86E6-4135A1F5CEBC}" sibTransId="{28CFC12A-D1EC-4BB8-8348-17D9B37BF9B7}"/>
    <dgm:cxn modelId="{0375F733-1C7D-48EB-BEBD-7751F8BF9490}" type="presOf" srcId="{04506BE4-2A35-4AB0-9647-5687CF881D7F}" destId="{A39F339B-DEBD-4AB9-99A3-5F43A94E4D88}" srcOrd="0" destOrd="0" presId="urn:microsoft.com/office/officeart/2005/8/layout/radial4#1"/>
    <dgm:cxn modelId="{9AAAAA42-6E25-4E42-AB24-D977D881FE7D}" type="presOf" srcId="{0FF3D25F-7E66-44B2-BCEB-7DEB6596E471}" destId="{73E3E52F-6708-4EEC-BF6A-4C6F28C81C11}" srcOrd="0" destOrd="0" presId="urn:microsoft.com/office/officeart/2005/8/layout/radial4#1"/>
    <dgm:cxn modelId="{485C254B-58AB-4FDF-915B-DC80B12951BA}" type="presOf" srcId="{51085603-1077-4791-9D30-728A0FC35332}" destId="{8C2FDD86-0718-4A5E-B599-A6073D6D01DD}" srcOrd="0" destOrd="0" presId="urn:microsoft.com/office/officeart/2005/8/layout/radial4#1"/>
    <dgm:cxn modelId="{722B4587-801C-4680-BE58-C54C30DFABC9}" srcId="{CED90997-FCD9-4CCC-BD75-78F3F1DED0BE}" destId="{5D2F3D27-EA56-4315-B39E-4673894B771C}" srcOrd="0" destOrd="0" parTransId="{51085603-1077-4791-9D30-728A0FC35332}" sibTransId="{55925BF2-26D0-49F8-B56A-A46D1BCFA9F7}"/>
    <dgm:cxn modelId="{FFDE4B8A-5777-4D99-A8C2-EA24CAA25776}" type="presOf" srcId="{2191EEE4-6378-458B-AA3E-1177A9253FA4}" destId="{4DA5EB7A-8114-44E6-A35C-A5F9BBEB44CD}" srcOrd="0" destOrd="0" presId="urn:microsoft.com/office/officeart/2005/8/layout/radial4#1"/>
    <dgm:cxn modelId="{F914DB8A-309F-4105-B820-1FC88F5E1816}" type="presOf" srcId="{5D2F3D27-EA56-4315-B39E-4673894B771C}" destId="{ACDF20DC-24AD-499B-B9D0-D1741401600D}" srcOrd="0" destOrd="0" presId="urn:microsoft.com/office/officeart/2005/8/layout/radial4#1"/>
    <dgm:cxn modelId="{0E09F08D-175F-4943-8B78-CA365A032E8A}" type="presOf" srcId="{CED90997-FCD9-4CCC-BD75-78F3F1DED0BE}" destId="{AA909595-5456-4127-8C3F-F2C5BDDB6ED9}" srcOrd="0" destOrd="0" presId="urn:microsoft.com/office/officeart/2005/8/layout/radial4#1"/>
    <dgm:cxn modelId="{56D3A79C-159E-4128-BB73-FC67F6900C52}" type="presOf" srcId="{0707A251-A47E-4ACF-A196-BD72F7D9C81F}" destId="{A9095799-788C-4A47-B553-DA96EC780174}" srcOrd="0" destOrd="0" presId="urn:microsoft.com/office/officeart/2005/8/layout/radial4#1"/>
    <dgm:cxn modelId="{CEC66C9D-9A12-41DC-A60F-13CB09EA6A4D}" srcId="{CED90997-FCD9-4CCC-BD75-78F3F1DED0BE}" destId="{C6E9B959-0EEC-420C-AB36-00DB126D47FD}" srcOrd="1" destOrd="0" parTransId="{04506BE4-2A35-4AB0-9647-5687CF881D7F}" sibTransId="{69240552-0046-46B8-AD2D-2FE89FFFF2A1}"/>
    <dgm:cxn modelId="{95B260B4-5CB2-4D66-B975-188F41907F76}" srcId="{CED90997-FCD9-4CCC-BD75-78F3F1DED0BE}" destId="{0707A251-A47E-4ACF-A196-BD72F7D9C81F}" srcOrd="4" destOrd="0" parTransId="{2191EEE4-6378-458B-AA3E-1177A9253FA4}" sibTransId="{F36B1FB7-04C7-43AF-9CE2-330EA4250065}"/>
    <dgm:cxn modelId="{E05410B5-5DB7-4FC7-8E81-D2D789AAF6ED}" srcId="{CED90997-FCD9-4CCC-BD75-78F3F1DED0BE}" destId="{50C73820-9AB6-48D2-B728-2889E9E64D51}" srcOrd="2" destOrd="0" parTransId="{0FF3D25F-7E66-44B2-BCEB-7DEB6596E471}" sibTransId="{8498A086-F57B-4FD9-8C48-100A87CDBEF2}"/>
    <dgm:cxn modelId="{351E69E8-E017-42D0-874C-7F07AE0355A8}" type="presOf" srcId="{C52E3317-A59C-4424-9B9A-F04759605DF3}" destId="{948181BE-E1BD-4211-9C77-D782C4FFF482}" srcOrd="0" destOrd="0" presId="urn:microsoft.com/office/officeart/2005/8/layout/radial4#1"/>
    <dgm:cxn modelId="{416DFDE8-6DEE-4A91-AC37-8E11C2B28EFF}" type="presOf" srcId="{C6E9B959-0EEC-420C-AB36-00DB126D47FD}" destId="{7D89144B-2682-4358-B4BC-DDA7C8A90AE3}" srcOrd="0" destOrd="0" presId="urn:microsoft.com/office/officeart/2005/8/layout/radial4#1"/>
    <dgm:cxn modelId="{94EAF7F8-B654-48D1-AFA4-E89FC864306E}" srcId="{7813803B-E3E6-4C80-A8B2-3D1764E04B51}" destId="{CED90997-FCD9-4CCC-BD75-78F3F1DED0BE}" srcOrd="0" destOrd="0" parTransId="{8DC5C45B-E99D-4AEC-9B9A-5FFFA0A85A5E}" sibTransId="{3BE23080-0E45-466A-8B60-1C1649E3D112}"/>
    <dgm:cxn modelId="{5800D3FC-39CD-4BBB-B97D-98BEE41BA035}" type="presOf" srcId="{17B3A327-7523-407B-86E6-4135A1F5CEBC}" destId="{4E9EA895-89CC-4DEF-B44F-6288E3D8A962}" srcOrd="0" destOrd="0" presId="urn:microsoft.com/office/officeart/2005/8/layout/radial4#1"/>
    <dgm:cxn modelId="{D5CE5CA4-8E31-4526-A07F-0C484A43DDCD}" type="presParOf" srcId="{D8841C6B-2F7D-415C-8AD0-E9FA4DADF284}" destId="{AA909595-5456-4127-8C3F-F2C5BDDB6ED9}" srcOrd="0" destOrd="0" presId="urn:microsoft.com/office/officeart/2005/8/layout/radial4#1"/>
    <dgm:cxn modelId="{71146E99-53C0-4BD7-B504-94100FBABC5E}" type="presParOf" srcId="{D8841C6B-2F7D-415C-8AD0-E9FA4DADF284}" destId="{8C2FDD86-0718-4A5E-B599-A6073D6D01DD}" srcOrd="1" destOrd="0" presId="urn:microsoft.com/office/officeart/2005/8/layout/radial4#1"/>
    <dgm:cxn modelId="{A3B2B9FA-E391-41FF-B8F4-8B0770CBB85A}" type="presParOf" srcId="{D8841C6B-2F7D-415C-8AD0-E9FA4DADF284}" destId="{ACDF20DC-24AD-499B-B9D0-D1741401600D}" srcOrd="2" destOrd="0" presId="urn:microsoft.com/office/officeart/2005/8/layout/radial4#1"/>
    <dgm:cxn modelId="{F983EB88-C187-41D8-9276-DD7B6C72066E}" type="presParOf" srcId="{D8841C6B-2F7D-415C-8AD0-E9FA4DADF284}" destId="{A39F339B-DEBD-4AB9-99A3-5F43A94E4D88}" srcOrd="3" destOrd="0" presId="urn:microsoft.com/office/officeart/2005/8/layout/radial4#1"/>
    <dgm:cxn modelId="{EDDDCBED-651D-4304-A3FB-39BF4EE21C55}" type="presParOf" srcId="{D8841C6B-2F7D-415C-8AD0-E9FA4DADF284}" destId="{7D89144B-2682-4358-B4BC-DDA7C8A90AE3}" srcOrd="4" destOrd="0" presId="urn:microsoft.com/office/officeart/2005/8/layout/radial4#1"/>
    <dgm:cxn modelId="{396E04F7-259F-41D2-AF9E-98AB904FDDF1}" type="presParOf" srcId="{D8841C6B-2F7D-415C-8AD0-E9FA4DADF284}" destId="{73E3E52F-6708-4EEC-BF6A-4C6F28C81C11}" srcOrd="5" destOrd="0" presId="urn:microsoft.com/office/officeart/2005/8/layout/radial4#1"/>
    <dgm:cxn modelId="{607CCEDD-D5A5-429C-AB10-5049C36E24C6}" type="presParOf" srcId="{D8841C6B-2F7D-415C-8AD0-E9FA4DADF284}" destId="{09056334-D9DD-4155-BF1F-E85C7F9770C6}" srcOrd="6" destOrd="0" presId="urn:microsoft.com/office/officeart/2005/8/layout/radial4#1"/>
    <dgm:cxn modelId="{66C47EDA-7E3E-409D-A99E-8D96F0F48AD1}" type="presParOf" srcId="{D8841C6B-2F7D-415C-8AD0-E9FA4DADF284}" destId="{4E9EA895-89CC-4DEF-B44F-6288E3D8A962}" srcOrd="7" destOrd="0" presId="urn:microsoft.com/office/officeart/2005/8/layout/radial4#1"/>
    <dgm:cxn modelId="{9AE5D1AC-A56F-4947-AEF5-152B6551B3D0}" type="presParOf" srcId="{D8841C6B-2F7D-415C-8AD0-E9FA4DADF284}" destId="{948181BE-E1BD-4211-9C77-D782C4FFF482}" srcOrd="8" destOrd="0" presId="urn:microsoft.com/office/officeart/2005/8/layout/radial4#1"/>
    <dgm:cxn modelId="{8B0DD1ED-48A3-454E-831B-315BC130639E}" type="presParOf" srcId="{D8841C6B-2F7D-415C-8AD0-E9FA4DADF284}" destId="{4DA5EB7A-8114-44E6-A35C-A5F9BBEB44CD}" srcOrd="9" destOrd="0" presId="urn:microsoft.com/office/officeart/2005/8/layout/radial4#1"/>
    <dgm:cxn modelId="{3EB5E120-D89F-41D1-9103-6D025DE9B501}" type="presParOf" srcId="{D8841C6B-2F7D-415C-8AD0-E9FA4DADF284}" destId="{A9095799-788C-4A47-B553-DA96EC780174}" srcOrd="10" destOrd="0" presId="urn:microsoft.com/office/officeart/2005/8/layout/radial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6247A-6E13-4EAA-8B12-D12468822B61}">
      <dsp:nvSpPr>
        <dsp:cNvPr id="0" name=""/>
        <dsp:cNvSpPr/>
      </dsp:nvSpPr>
      <dsp:spPr>
        <a:xfrm>
          <a:off x="278760" y="0"/>
          <a:ext cx="4786986" cy="2963917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55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55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1B3E8F6-D7C2-40BC-98CD-A9EE9AA12D1A}">
      <dsp:nvSpPr>
        <dsp:cNvPr id="0" name=""/>
        <dsp:cNvSpPr/>
      </dsp:nvSpPr>
      <dsp:spPr>
        <a:xfrm>
          <a:off x="903387" y="2045695"/>
          <a:ext cx="123298" cy="123298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1BECA8-CF28-4A9E-AB43-F8A471E6F5D9}">
      <dsp:nvSpPr>
        <dsp:cNvPr id="0" name=""/>
        <dsp:cNvSpPr/>
      </dsp:nvSpPr>
      <dsp:spPr>
        <a:xfrm>
          <a:off x="910679" y="2259288"/>
          <a:ext cx="1213664" cy="552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34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Fase</a:t>
          </a:r>
          <a:r>
            <a:rPr lang="en-US" sz="1300" kern="1200" dirty="0"/>
            <a:t> Hemostasis + </a:t>
          </a:r>
          <a:r>
            <a:rPr lang="en-US" sz="1300" kern="1200" dirty="0" err="1"/>
            <a:t>inflamasi</a:t>
          </a:r>
          <a:endParaRPr lang="en-US" sz="1300" kern="1200" dirty="0"/>
        </a:p>
      </dsp:txBody>
      <dsp:txXfrm>
        <a:off x="910679" y="2259288"/>
        <a:ext cx="1213664" cy="552685"/>
      </dsp:txXfrm>
    </dsp:sp>
    <dsp:sp modelId="{80768639-2E14-423D-81EC-99BA22180515}">
      <dsp:nvSpPr>
        <dsp:cNvPr id="0" name=""/>
        <dsp:cNvSpPr/>
      </dsp:nvSpPr>
      <dsp:spPr>
        <a:xfrm>
          <a:off x="1991738" y="1240102"/>
          <a:ext cx="222886" cy="22288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-339284"/>
                <a:satOff val="-39630"/>
                <a:lumOff val="34319"/>
                <a:alphaOff val="0"/>
                <a:tint val="96000"/>
                <a:lumMod val="104000"/>
              </a:schemeClr>
            </a:gs>
            <a:gs pos="100000">
              <a:schemeClr val="accent1">
                <a:shade val="50000"/>
                <a:hueOff val="-339284"/>
                <a:satOff val="-39630"/>
                <a:lumOff val="3431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C7C1F0-16AB-41EF-840C-891CCE2627F9}">
      <dsp:nvSpPr>
        <dsp:cNvPr id="0" name=""/>
        <dsp:cNvSpPr/>
      </dsp:nvSpPr>
      <dsp:spPr>
        <a:xfrm>
          <a:off x="1850183" y="1655316"/>
          <a:ext cx="1688892" cy="1120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03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Fase</a:t>
          </a:r>
          <a:r>
            <a:rPr lang="en-US" sz="1300" kern="1200" dirty="0"/>
            <a:t> </a:t>
          </a:r>
          <a:r>
            <a:rPr lang="en-US" sz="1300" kern="1200" dirty="0" err="1"/>
            <a:t>proliferasi</a:t>
          </a:r>
          <a:endParaRPr lang="en-US" sz="1300" kern="1200" dirty="0"/>
        </a:p>
      </dsp:txBody>
      <dsp:txXfrm>
        <a:off x="1850183" y="1655316"/>
        <a:ext cx="1688892" cy="1120243"/>
      </dsp:txXfrm>
    </dsp:sp>
    <dsp:sp modelId="{39D17E37-08C8-4883-BA26-BCD277F9CE95}">
      <dsp:nvSpPr>
        <dsp:cNvPr id="0" name=""/>
        <dsp:cNvSpPr/>
      </dsp:nvSpPr>
      <dsp:spPr>
        <a:xfrm>
          <a:off x="3300603" y="749871"/>
          <a:ext cx="308247" cy="308247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-339284"/>
                <a:satOff val="-39630"/>
                <a:lumOff val="34319"/>
                <a:alphaOff val="0"/>
                <a:tint val="96000"/>
                <a:lumMod val="104000"/>
              </a:schemeClr>
            </a:gs>
            <a:gs pos="100000">
              <a:schemeClr val="accent1">
                <a:shade val="50000"/>
                <a:hueOff val="-339284"/>
                <a:satOff val="-39630"/>
                <a:lumOff val="3431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C318DB-AC97-4E1F-AC6F-8224C597B4D4}">
      <dsp:nvSpPr>
        <dsp:cNvPr id="0" name=""/>
        <dsp:cNvSpPr/>
      </dsp:nvSpPr>
      <dsp:spPr>
        <a:xfrm>
          <a:off x="3225880" y="1240163"/>
          <a:ext cx="1138144" cy="1630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334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Fase</a:t>
          </a:r>
          <a:r>
            <a:rPr lang="en-US" sz="1300" kern="1200" dirty="0"/>
            <a:t> </a:t>
          </a:r>
          <a:r>
            <a:rPr lang="en-US" sz="1300" kern="1200" dirty="0" err="1"/>
            <a:t>maturasi</a:t>
          </a:r>
          <a:endParaRPr lang="en-US" sz="1300" kern="1200" dirty="0"/>
        </a:p>
      </dsp:txBody>
      <dsp:txXfrm>
        <a:off x="3225880" y="1240163"/>
        <a:ext cx="1138144" cy="16309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09595-5456-4127-8C3F-F2C5BDDB6ED9}">
      <dsp:nvSpPr>
        <dsp:cNvPr id="0" name=""/>
        <dsp:cNvSpPr/>
      </dsp:nvSpPr>
      <dsp:spPr>
        <a:xfrm>
          <a:off x="3592261" y="2325186"/>
          <a:ext cx="2140499" cy="13029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Wound healing</a:t>
          </a:r>
          <a:endParaRPr lang="en-US" sz="3100" b="1" kern="1200" dirty="0"/>
        </a:p>
      </dsp:txBody>
      <dsp:txXfrm>
        <a:off x="3905730" y="2516004"/>
        <a:ext cx="1513561" cy="921350"/>
      </dsp:txXfrm>
    </dsp:sp>
    <dsp:sp modelId="{8C2FDD86-0718-4A5E-B599-A6073D6D01DD}">
      <dsp:nvSpPr>
        <dsp:cNvPr id="0" name=""/>
        <dsp:cNvSpPr/>
      </dsp:nvSpPr>
      <dsp:spPr>
        <a:xfrm rot="9981599">
          <a:off x="1588916" y="3175485"/>
          <a:ext cx="1994735" cy="610042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DF20DC-24AD-499B-B9D0-D1741401600D}">
      <dsp:nvSpPr>
        <dsp:cNvPr id="0" name=""/>
        <dsp:cNvSpPr/>
      </dsp:nvSpPr>
      <dsp:spPr>
        <a:xfrm>
          <a:off x="416055" y="3386316"/>
          <a:ext cx="2401980" cy="65878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latin typeface="Agency FB" panose="020B0503020202020204" pitchFamily="34" charset="0"/>
            </a:rPr>
            <a:t>Infeksi terkontrol</a:t>
          </a:r>
          <a:endParaRPr lang="en-US" sz="2400" b="0" kern="1200" dirty="0"/>
        </a:p>
      </dsp:txBody>
      <dsp:txXfrm>
        <a:off x="435350" y="3405611"/>
        <a:ext cx="2363390" cy="620190"/>
      </dsp:txXfrm>
    </dsp:sp>
    <dsp:sp modelId="{A39F339B-DEBD-4AB9-99A3-5F43A94E4D88}">
      <dsp:nvSpPr>
        <dsp:cNvPr id="0" name=""/>
        <dsp:cNvSpPr/>
      </dsp:nvSpPr>
      <dsp:spPr>
        <a:xfrm rot="11665173">
          <a:off x="1483145" y="2125163"/>
          <a:ext cx="2107843" cy="61004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3291"/>
                <a:satOff val="-11998"/>
                <a:lumOff val="-294"/>
                <a:alphaOff val="0"/>
                <a:tint val="96000"/>
                <a:lumMod val="104000"/>
              </a:schemeClr>
            </a:gs>
            <a:gs pos="100000">
              <a:schemeClr val="accent2">
                <a:hueOff val="113291"/>
                <a:satOff val="-11998"/>
                <a:lumOff val="-29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89144B-2682-4358-B4BC-DDA7C8A90AE3}">
      <dsp:nvSpPr>
        <dsp:cNvPr id="0" name=""/>
        <dsp:cNvSpPr/>
      </dsp:nvSpPr>
      <dsp:spPr>
        <a:xfrm>
          <a:off x="315355" y="1820866"/>
          <a:ext cx="2401980" cy="693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3291"/>
                <a:satOff val="-11998"/>
                <a:lumOff val="-294"/>
                <a:alphaOff val="0"/>
                <a:tint val="96000"/>
                <a:lumMod val="104000"/>
              </a:schemeClr>
            </a:gs>
            <a:gs pos="100000">
              <a:schemeClr val="accent2">
                <a:hueOff val="113291"/>
                <a:satOff val="-11998"/>
                <a:lumOff val="-29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latin typeface="Agency FB" panose="020B0503020202020204" pitchFamily="34" charset="0"/>
            </a:rPr>
            <a:t>Tidak ada jaringan mati</a:t>
          </a:r>
          <a:endParaRPr lang="en-US" sz="2400" b="0" kern="1200" dirty="0"/>
        </a:p>
      </dsp:txBody>
      <dsp:txXfrm>
        <a:off x="335674" y="1841185"/>
        <a:ext cx="2361342" cy="653102"/>
      </dsp:txXfrm>
    </dsp:sp>
    <dsp:sp modelId="{73E3E52F-6708-4EEC-BF6A-4C6F28C81C11}">
      <dsp:nvSpPr>
        <dsp:cNvPr id="0" name=""/>
        <dsp:cNvSpPr/>
      </dsp:nvSpPr>
      <dsp:spPr>
        <a:xfrm rot="15881928">
          <a:off x="4404295" y="1675547"/>
          <a:ext cx="330378" cy="610042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056334-D9DD-4155-BF1F-E85C7F9770C6}">
      <dsp:nvSpPr>
        <dsp:cNvPr id="0" name=""/>
        <dsp:cNvSpPr/>
      </dsp:nvSpPr>
      <dsp:spPr>
        <a:xfrm>
          <a:off x="3308182" y="959912"/>
          <a:ext cx="2401980" cy="728406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latin typeface="Agency FB" panose="020B0503020202020204" pitchFamily="34" charset="0"/>
            </a:rPr>
            <a:t>Kontrol etiologi</a:t>
          </a:r>
          <a:endParaRPr lang="en-US" sz="2400" b="0" kern="1200" dirty="0">
            <a:latin typeface="Agency FB" panose="020B0503020202020204" pitchFamily="34" charset="0"/>
          </a:endParaRPr>
        </a:p>
      </dsp:txBody>
      <dsp:txXfrm>
        <a:off x="3329516" y="981246"/>
        <a:ext cx="2359312" cy="685738"/>
      </dsp:txXfrm>
    </dsp:sp>
    <dsp:sp modelId="{4E9EA895-89CC-4DEF-B44F-6288E3D8A962}">
      <dsp:nvSpPr>
        <dsp:cNvPr id="0" name=""/>
        <dsp:cNvSpPr/>
      </dsp:nvSpPr>
      <dsp:spPr>
        <a:xfrm rot="20653141">
          <a:off x="5714416" y="2065717"/>
          <a:ext cx="2184320" cy="61004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8181BE-E1BD-4211-9C77-D782C4FFF482}">
      <dsp:nvSpPr>
        <dsp:cNvPr id="0" name=""/>
        <dsp:cNvSpPr/>
      </dsp:nvSpPr>
      <dsp:spPr>
        <a:xfrm>
          <a:off x="6656581" y="1692184"/>
          <a:ext cx="2401980" cy="76305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 err="1">
              <a:latin typeface="Agency FB" panose="020B0503020202020204" pitchFamily="34" charset="0"/>
            </a:rPr>
            <a:t>Kelembaban</a:t>
          </a:r>
          <a:r>
            <a:rPr lang="en-US" sz="2400" b="0" kern="1200" dirty="0">
              <a:latin typeface="Agency FB" panose="020B0503020202020204" pitchFamily="34" charset="0"/>
            </a:rPr>
            <a:t> </a:t>
          </a:r>
          <a:r>
            <a:rPr lang="en-US" sz="2400" b="0" kern="1200" dirty="0" err="1">
              <a:latin typeface="Agency FB" panose="020B0503020202020204" pitchFamily="34" charset="0"/>
            </a:rPr>
            <a:t>seimbang</a:t>
          </a:r>
          <a:r>
            <a:rPr lang="en-US" sz="2400" b="0" kern="1200" dirty="0">
              <a:latin typeface="Agency FB" panose="020B0503020202020204" pitchFamily="34" charset="0"/>
            </a:rPr>
            <a:t>/</a:t>
          </a:r>
          <a:r>
            <a:rPr lang="en-US" sz="2400" b="0" kern="1200" dirty="0" err="1">
              <a:latin typeface="Agency FB" panose="020B0503020202020204" pitchFamily="34" charset="0"/>
            </a:rPr>
            <a:t>fisiologis</a:t>
          </a:r>
          <a:endParaRPr lang="en-US" sz="2400" b="0" kern="1200" dirty="0"/>
        </a:p>
      </dsp:txBody>
      <dsp:txXfrm>
        <a:off x="6678930" y="1714533"/>
        <a:ext cx="2357282" cy="718359"/>
      </dsp:txXfrm>
    </dsp:sp>
    <dsp:sp modelId="{4DA5EB7A-8114-44E6-A35C-A5F9BBEB44CD}">
      <dsp:nvSpPr>
        <dsp:cNvPr id="0" name=""/>
        <dsp:cNvSpPr/>
      </dsp:nvSpPr>
      <dsp:spPr>
        <a:xfrm rot="888836">
          <a:off x="5728634" y="3235503"/>
          <a:ext cx="2131692" cy="610042"/>
        </a:xfrm>
        <a:prstGeom prst="lef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5799-788C-4A47-B553-DA96EC780174}">
      <dsp:nvSpPr>
        <dsp:cNvPr id="0" name=""/>
        <dsp:cNvSpPr/>
      </dsp:nvSpPr>
      <dsp:spPr>
        <a:xfrm>
          <a:off x="6623909" y="3487563"/>
          <a:ext cx="2401980" cy="650955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latin typeface="Agency FB" panose="020B0503020202020204" pitchFamily="34" charset="0"/>
            </a:rPr>
            <a:t>PLUS Adequate systemic support</a:t>
          </a:r>
          <a:endParaRPr lang="en-US" sz="2400" b="0" kern="1200" dirty="0"/>
        </a:p>
      </dsp:txBody>
      <dsp:txXfrm>
        <a:off x="6642975" y="3506629"/>
        <a:ext cx="2363848" cy="612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#1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parTxLTRAlign" val="r"/>
                    <dgm:param type="parTxRTLAlign" val="r"/>
                    <dgm:param type="txAnchorVert" val="t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2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3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4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4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5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6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7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7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8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9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0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0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1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1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2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3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4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4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6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70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74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83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87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96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200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#1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#2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#3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273F-873B-447B-90D2-BC6F0F4B690A}" type="datetimeFigureOut">
              <a:rPr lang="en-ID" smtClean="0"/>
              <a:t>18/02/2020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41367CD-AB2A-474A-8D06-F844F45904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6076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273F-873B-447B-90D2-BC6F0F4B690A}" type="datetimeFigureOut">
              <a:rPr lang="en-ID" smtClean="0"/>
              <a:t>18/02/2020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1367CD-AB2A-474A-8D06-F844F45904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3883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273F-873B-447B-90D2-BC6F0F4B690A}" type="datetimeFigureOut">
              <a:rPr lang="en-ID" smtClean="0"/>
              <a:t>18/02/2020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1367CD-AB2A-474A-8D06-F844F4590486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2233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273F-873B-447B-90D2-BC6F0F4B690A}" type="datetimeFigureOut">
              <a:rPr lang="en-ID" smtClean="0"/>
              <a:t>18/02/2020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1367CD-AB2A-474A-8D06-F844F45904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20641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273F-873B-447B-90D2-BC6F0F4B690A}" type="datetimeFigureOut">
              <a:rPr lang="en-ID" smtClean="0"/>
              <a:t>18/02/2020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1367CD-AB2A-474A-8D06-F844F4590486}" type="slidenum">
              <a:rPr lang="en-ID" smtClean="0"/>
              <a:t>‹#›</a:t>
            </a:fld>
            <a:endParaRPr lang="en-ID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3046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273F-873B-447B-90D2-BC6F0F4B690A}" type="datetimeFigureOut">
              <a:rPr lang="en-ID" smtClean="0"/>
              <a:t>18/02/2020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1367CD-AB2A-474A-8D06-F844F45904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56250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273F-873B-447B-90D2-BC6F0F4B690A}" type="datetimeFigureOut">
              <a:rPr lang="en-ID" smtClean="0"/>
              <a:t>18/02/2020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67CD-AB2A-474A-8D06-F844F45904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38755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273F-873B-447B-90D2-BC6F0F4B690A}" type="datetimeFigureOut">
              <a:rPr lang="en-ID" smtClean="0"/>
              <a:t>18/02/2020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67CD-AB2A-474A-8D06-F844F45904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970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273F-873B-447B-90D2-BC6F0F4B690A}" type="datetimeFigureOut">
              <a:rPr lang="en-ID" smtClean="0"/>
              <a:t>18/02/2020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67CD-AB2A-474A-8D06-F844F45904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766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273F-873B-447B-90D2-BC6F0F4B690A}" type="datetimeFigureOut">
              <a:rPr lang="en-ID" smtClean="0"/>
              <a:t>18/02/2020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1367CD-AB2A-474A-8D06-F844F45904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379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273F-873B-447B-90D2-BC6F0F4B690A}" type="datetimeFigureOut">
              <a:rPr lang="en-ID" smtClean="0"/>
              <a:t>18/02/2020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41367CD-AB2A-474A-8D06-F844F45904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715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273F-873B-447B-90D2-BC6F0F4B690A}" type="datetimeFigureOut">
              <a:rPr lang="en-ID" smtClean="0"/>
              <a:t>18/02/2020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41367CD-AB2A-474A-8D06-F844F45904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2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273F-873B-447B-90D2-BC6F0F4B690A}" type="datetimeFigureOut">
              <a:rPr lang="en-ID" smtClean="0"/>
              <a:t>18/02/2020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67CD-AB2A-474A-8D06-F844F45904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9540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273F-873B-447B-90D2-BC6F0F4B690A}" type="datetimeFigureOut">
              <a:rPr lang="en-ID" smtClean="0"/>
              <a:t>18/02/2020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67CD-AB2A-474A-8D06-F844F45904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518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273F-873B-447B-90D2-BC6F0F4B690A}" type="datetimeFigureOut">
              <a:rPr lang="en-ID" smtClean="0"/>
              <a:t>18/02/2020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67CD-AB2A-474A-8D06-F844F45904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389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273F-873B-447B-90D2-BC6F0F4B690A}" type="datetimeFigureOut">
              <a:rPr lang="en-ID" smtClean="0"/>
              <a:t>18/02/2020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1367CD-AB2A-474A-8D06-F844F45904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2337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C273F-873B-447B-90D2-BC6F0F4B690A}" type="datetimeFigureOut">
              <a:rPr lang="en-ID" smtClean="0"/>
              <a:t>18/02/2020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41367CD-AB2A-474A-8D06-F844F45904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832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ctio.id/t/apa-yang-dimaksud-dengan-enzim/119864" TargetMode="External"/><Relationship Id="rId2" Type="http://schemas.openxmlformats.org/officeDocument/2006/relationships/hyperlink" Target="https://www.dictio.id/t/apa-yang-dimaksud-dengan-debridemen-atau-debridement/12030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s://www.dictio.id/t/apa-yang-dimaksud-dengan-luka/14647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ctio.id/t/apa-yang-dimaksud-dengan-debridemen-atau-debridement/120309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ctio.id/t/apa-yang-dimaksud-dengan-luka/14647" TargetMode="External"/><Relationship Id="rId2" Type="http://schemas.openxmlformats.org/officeDocument/2006/relationships/hyperlink" Target="https://www.dictio.id/t/apa-yang-dimaksud-dengan-debridemen-atau-debridement/12030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ictio.id/t/apa-yang-dimaksud-dengan-luka/14647" TargetMode="External"/><Relationship Id="rId3" Type="http://schemas.openxmlformats.org/officeDocument/2006/relationships/hyperlink" Target="https://www.dictio.id/t/apa-yang-dimaksud-dengan-enzim/119864" TargetMode="External"/><Relationship Id="rId7" Type="http://schemas.openxmlformats.org/officeDocument/2006/relationships/hyperlink" Target="https://www.dictio.id/t/apa-yang-dimaksud-dengan-bakteri/119846" TargetMode="External"/><Relationship Id="rId2" Type="http://schemas.openxmlformats.org/officeDocument/2006/relationships/hyperlink" Target="https://www.dictio.id/t/apa-yang-dimaksud-dengan-debridemen-atau-debridement/12030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ictio.id/t/apa-yang-dimaksud-dengan-nyeri/17260" TargetMode="External"/><Relationship Id="rId5" Type="http://schemas.openxmlformats.org/officeDocument/2006/relationships/hyperlink" Target="https://www.dictio.id/t/apa-yang-dimaksud-dengan-infeksi/119983" TargetMode="External"/><Relationship Id="rId4" Type="http://schemas.openxmlformats.org/officeDocument/2006/relationships/hyperlink" Target="https://www.dictio.id/t/apa-yang-dimaksud-dengan-antibiotik/119847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ctio.id/t/apa-yang-dimaksud-dengan-luka/14647" TargetMode="External"/><Relationship Id="rId2" Type="http://schemas.openxmlformats.org/officeDocument/2006/relationships/hyperlink" Target="https://www.dictio.id/t/apa-yang-dimaksud-dengan-debridemen-atau-debridement/12030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s://www.dictio.id/t/apa-yang-dimaksud-dengan-eksisi/12030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2CE46-0C76-4500-96E5-2CE6A8107B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D" sz="4800" dirty="0" err="1"/>
              <a:t>Konsep</a:t>
            </a:r>
            <a:r>
              <a:rPr lang="en-ID" sz="4800" dirty="0"/>
              <a:t> Rawat Luka </a:t>
            </a:r>
            <a:r>
              <a:rPr lang="en-ID" sz="4800" dirty="0" err="1"/>
              <a:t>Sederhana</a:t>
            </a:r>
            <a:endParaRPr lang="en-ID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80E36D-4287-4909-BDD2-158AE07A85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dirty="0"/>
              <a:t>Ns. </a:t>
            </a:r>
            <a:r>
              <a:rPr lang="en-ID" dirty="0" err="1"/>
              <a:t>Ika</a:t>
            </a:r>
            <a:r>
              <a:rPr lang="en-ID" dirty="0"/>
              <a:t> Arum D.S.,</a:t>
            </a:r>
            <a:r>
              <a:rPr lang="en-ID" dirty="0" err="1"/>
              <a:t>M.Biomed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19603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7D557-D8E9-40FA-89FB-27E0A5D37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Mekanisme</a:t>
            </a:r>
            <a:r>
              <a:rPr lang="en-ID" dirty="0"/>
              <a:t> </a:t>
            </a:r>
            <a:r>
              <a:rPr lang="en-ID" dirty="0" err="1"/>
              <a:t>terjadinya</a:t>
            </a:r>
            <a:r>
              <a:rPr lang="en-ID" dirty="0"/>
              <a:t> </a:t>
            </a:r>
            <a:r>
              <a:rPr lang="en-ID" dirty="0" err="1"/>
              <a:t>luka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CDD67-F08C-4A8F-8A07-8D880A45F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D" dirty="0"/>
          </a:p>
          <a:p>
            <a:r>
              <a:rPr lang="en-ID" dirty="0"/>
              <a:t>Luka </a:t>
            </a:r>
            <a:r>
              <a:rPr lang="en-ID" dirty="0" err="1"/>
              <a:t>insisi</a:t>
            </a:r>
            <a:r>
              <a:rPr lang="en-ID" dirty="0"/>
              <a:t> </a:t>
            </a:r>
          </a:p>
          <a:p>
            <a:r>
              <a:rPr lang="en-ID" dirty="0"/>
              <a:t>Luka </a:t>
            </a:r>
            <a:r>
              <a:rPr lang="en-ID" dirty="0" err="1"/>
              <a:t>memar</a:t>
            </a:r>
            <a:r>
              <a:rPr lang="en-ID" dirty="0"/>
              <a:t> </a:t>
            </a:r>
          </a:p>
          <a:p>
            <a:r>
              <a:rPr lang="en-ID" dirty="0"/>
              <a:t>Luka </a:t>
            </a:r>
            <a:r>
              <a:rPr lang="en-ID" dirty="0" err="1"/>
              <a:t>lecet</a:t>
            </a:r>
            <a:r>
              <a:rPr lang="en-ID" dirty="0"/>
              <a:t> (Abraded Wound), </a:t>
            </a:r>
          </a:p>
          <a:p>
            <a:r>
              <a:rPr lang="en-ID" dirty="0"/>
              <a:t>Luka </a:t>
            </a:r>
            <a:r>
              <a:rPr lang="en-ID" dirty="0" err="1"/>
              <a:t>tusuk</a:t>
            </a:r>
            <a:r>
              <a:rPr lang="en-ID" dirty="0"/>
              <a:t> (Punctured Wound), </a:t>
            </a:r>
          </a:p>
          <a:p>
            <a:r>
              <a:rPr lang="en-ID" dirty="0"/>
              <a:t>Luka gores (Lacerated Wound), </a:t>
            </a:r>
          </a:p>
          <a:p>
            <a:r>
              <a:rPr lang="en-ID" dirty="0"/>
              <a:t>Luka </a:t>
            </a:r>
            <a:r>
              <a:rPr lang="en-ID" dirty="0" err="1"/>
              <a:t>tembus</a:t>
            </a:r>
            <a:r>
              <a:rPr lang="en-ID" dirty="0"/>
              <a:t> (Penetrating Wound)</a:t>
            </a:r>
          </a:p>
          <a:p>
            <a:r>
              <a:rPr lang="en-ID" dirty="0"/>
              <a:t>Luka Bakar</a:t>
            </a:r>
          </a:p>
        </p:txBody>
      </p:sp>
    </p:spTree>
    <p:extLst>
      <p:ext uri="{BB962C8B-B14F-4D97-AF65-F5344CB8AC3E}">
        <p14:creationId xmlns:p14="http://schemas.microsoft.com/office/powerpoint/2010/main" val="1835853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4F598-53DD-4BF7-A06C-A233615B6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kontaminasi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6ED7C-C906-4B72-B431-44D4ACE17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ID" dirty="0"/>
              <a:t>Clean wound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 </a:t>
            </a:r>
            <a:r>
              <a:rPr lang="en-ID" dirty="0" err="1"/>
              <a:t>bersih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 yang </a:t>
            </a:r>
            <a:r>
              <a:rPr lang="en-ID" dirty="0" err="1"/>
              <a:t>dibuat</a:t>
            </a:r>
            <a:r>
              <a:rPr lang="en-ID" dirty="0"/>
              <a:t> oleh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tindakan</a:t>
            </a:r>
            <a:r>
              <a:rPr lang="en-ID" dirty="0"/>
              <a:t> </a:t>
            </a:r>
            <a:r>
              <a:rPr lang="en-ID" dirty="0" err="1"/>
              <a:t>operasi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tehnik</a:t>
            </a:r>
            <a:r>
              <a:rPr lang="en-ID" dirty="0"/>
              <a:t> </a:t>
            </a:r>
            <a:r>
              <a:rPr lang="en-ID" dirty="0" err="1"/>
              <a:t>steril</a:t>
            </a:r>
            <a:r>
              <a:rPr lang="en-ID" dirty="0"/>
              <a:t> , pada </a:t>
            </a:r>
            <a:r>
              <a:rPr lang="en-ID" dirty="0" err="1"/>
              <a:t>daerah</a:t>
            </a:r>
            <a:r>
              <a:rPr lang="en-ID" dirty="0"/>
              <a:t> body wall dan non contaminated deep tissue ( </a:t>
            </a:r>
            <a:r>
              <a:rPr lang="en-ID" dirty="0" err="1"/>
              <a:t>tiroid</a:t>
            </a:r>
            <a:r>
              <a:rPr lang="en-ID" dirty="0"/>
              <a:t>, </a:t>
            </a:r>
            <a:r>
              <a:rPr lang="en-ID" dirty="0" err="1"/>
              <a:t>kelenjar</a:t>
            </a:r>
            <a:r>
              <a:rPr lang="en-ID" dirty="0"/>
              <a:t>, </a:t>
            </a:r>
            <a:r>
              <a:rPr lang="en-ID" dirty="0" err="1"/>
              <a:t>pembuluh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, </a:t>
            </a:r>
            <a:r>
              <a:rPr lang="en-ID" dirty="0" err="1"/>
              <a:t>otak</a:t>
            </a:r>
            <a:r>
              <a:rPr lang="en-ID" dirty="0"/>
              <a:t>, </a:t>
            </a:r>
            <a:r>
              <a:rPr lang="en-ID" dirty="0" err="1"/>
              <a:t>tulang</a:t>
            </a:r>
            <a:r>
              <a:rPr lang="en-ID" dirty="0"/>
              <a:t>)</a:t>
            </a:r>
          </a:p>
          <a:p>
            <a:pPr fontAlgn="base"/>
            <a:r>
              <a:rPr lang="en-ID" dirty="0"/>
              <a:t>Clean contaminated wound,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 yang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benda</a:t>
            </a:r>
            <a:r>
              <a:rPr lang="en-ID" dirty="0"/>
              <a:t> </a:t>
            </a:r>
            <a:r>
              <a:rPr lang="en-ID" dirty="0" err="1"/>
              <a:t>tajam</a:t>
            </a:r>
            <a:r>
              <a:rPr lang="en-ID" dirty="0"/>
              <a:t>, </a:t>
            </a:r>
            <a:r>
              <a:rPr lang="en-ID" dirty="0" err="1"/>
              <a:t>bersih</a:t>
            </a:r>
            <a:r>
              <a:rPr lang="en-ID" dirty="0"/>
              <a:t> dan </a:t>
            </a:r>
            <a:r>
              <a:rPr lang="en-ID" dirty="0" err="1"/>
              <a:t>rapi</a:t>
            </a:r>
            <a:r>
              <a:rPr lang="en-ID" dirty="0"/>
              <a:t>,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steril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operasi</a:t>
            </a:r>
            <a:r>
              <a:rPr lang="en-ID" dirty="0"/>
              <a:t> yang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en-ID" dirty="0" err="1"/>
              <a:t>daerah</a:t>
            </a:r>
            <a:r>
              <a:rPr lang="en-ID" dirty="0"/>
              <a:t> small bowel dan bronchial.</a:t>
            </a:r>
          </a:p>
          <a:p>
            <a:pPr fontAlgn="base"/>
            <a:r>
              <a:rPr lang="en-ID" dirty="0"/>
              <a:t>Contaminated wound, Luka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rapi</a:t>
            </a:r>
            <a:r>
              <a:rPr lang="en-ID" dirty="0"/>
              <a:t>, </a:t>
            </a:r>
            <a:r>
              <a:rPr lang="en-ID" dirty="0" err="1"/>
              <a:t>terkontaminasi</a:t>
            </a:r>
            <a:r>
              <a:rPr lang="en-ID" dirty="0"/>
              <a:t> oleh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kotor</a:t>
            </a:r>
            <a:r>
              <a:rPr lang="en-ID" dirty="0"/>
              <a:t>, </a:t>
            </a:r>
            <a:r>
              <a:rPr lang="en-ID" dirty="0" err="1"/>
              <a:t>operasi</a:t>
            </a:r>
            <a:r>
              <a:rPr lang="en-ID" dirty="0"/>
              <a:t> pada </a:t>
            </a:r>
            <a:r>
              <a:rPr lang="en-ID" dirty="0" err="1"/>
              <a:t>saluran</a:t>
            </a:r>
            <a:r>
              <a:rPr lang="en-ID" dirty="0"/>
              <a:t> </a:t>
            </a:r>
            <a:r>
              <a:rPr lang="en-ID" dirty="0" err="1"/>
              <a:t>terinfeksi</a:t>
            </a:r>
            <a:r>
              <a:rPr lang="en-ID" dirty="0"/>
              <a:t> (large bowel/</a:t>
            </a:r>
            <a:r>
              <a:rPr lang="en-ID" dirty="0" err="1"/>
              <a:t>rektum</a:t>
            </a:r>
            <a:r>
              <a:rPr lang="en-ID" dirty="0"/>
              <a:t>, </a:t>
            </a:r>
            <a:r>
              <a:rPr lang="en-ID" dirty="0" err="1"/>
              <a:t>infeksi</a:t>
            </a:r>
            <a:r>
              <a:rPr lang="en-ID" dirty="0"/>
              <a:t> </a:t>
            </a:r>
            <a:r>
              <a:rPr lang="en-ID" dirty="0" err="1"/>
              <a:t>broncial</a:t>
            </a:r>
            <a:r>
              <a:rPr lang="en-ID" dirty="0"/>
              <a:t>, </a:t>
            </a:r>
            <a:r>
              <a:rPr lang="en-ID" dirty="0" err="1"/>
              <a:t>infeksi</a:t>
            </a:r>
            <a:r>
              <a:rPr lang="en-ID" dirty="0"/>
              <a:t> </a:t>
            </a:r>
            <a:r>
              <a:rPr lang="en-ID" dirty="0" err="1"/>
              <a:t>perkemihan</a:t>
            </a:r>
            <a:r>
              <a:rPr lang="en-ID" dirty="0"/>
              <a:t>)</a:t>
            </a:r>
          </a:p>
          <a:p>
            <a:pPr fontAlgn="base"/>
            <a:r>
              <a:rPr lang="en-ID" dirty="0"/>
              <a:t>Infected </a:t>
            </a:r>
            <a:r>
              <a:rPr lang="en-ID" dirty="0" err="1"/>
              <a:t>wound,Jenis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diikuti</a:t>
            </a:r>
            <a:r>
              <a:rPr lang="en-ID" dirty="0"/>
              <a:t> oleh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infeksi</a:t>
            </a:r>
            <a:r>
              <a:rPr lang="en-ID" dirty="0"/>
              <a:t>, </a:t>
            </a:r>
            <a:r>
              <a:rPr lang="en-ID" dirty="0" err="1"/>
              <a:t>kerusakan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kurangnya</a:t>
            </a:r>
            <a:r>
              <a:rPr lang="en-ID" dirty="0"/>
              <a:t> </a:t>
            </a:r>
            <a:r>
              <a:rPr lang="en-ID" dirty="0" err="1"/>
              <a:t>vaskularisasi</a:t>
            </a:r>
            <a:r>
              <a:rPr lang="en-ID" dirty="0"/>
              <a:t> pada </a:t>
            </a:r>
            <a:r>
              <a:rPr lang="en-ID" dirty="0" err="1"/>
              <a:t>jaringan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91581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8EE01-8428-4395-9AF7-7B6DC4C7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080" name="Picture 8" descr="Hasil gambar untuk gambar luka terkontaminasi">
            <a:extLst>
              <a:ext uri="{FF2B5EF4-FFF2-40B4-BE49-F238E27FC236}">
                <a16:creationId xmlns:a16="http://schemas.microsoft.com/office/drawing/2014/main" id="{0699683B-2BC9-49A5-83C4-8034871D8F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31" y="3930304"/>
            <a:ext cx="26670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BFB6F82-963D-48C6-8038-B7E01BD44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8" t="29354" r="12772" b="21422"/>
          <a:stretch/>
        </p:blipFill>
        <p:spPr bwMode="auto">
          <a:xfrm>
            <a:off x="1099931" y="1166191"/>
            <a:ext cx="2292626" cy="160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asil gambar untuk gambar luka bersih terkontaminasi">
            <a:extLst>
              <a:ext uri="{FF2B5EF4-FFF2-40B4-BE49-F238E27FC236}">
                <a16:creationId xmlns:a16="http://schemas.microsoft.com/office/drawing/2014/main" id="{8153C3EF-9B07-4F25-8556-15E70AFCF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843" y="116619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asil gambar untuk Luka dekubitus terinfeksi">
            <a:extLst>
              <a:ext uri="{FF2B5EF4-FFF2-40B4-BE49-F238E27FC236}">
                <a16:creationId xmlns:a16="http://schemas.microsoft.com/office/drawing/2014/main" id="{0A28EFFE-F1FE-4B56-8E31-C77410290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742" y="3586368"/>
            <a:ext cx="19335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B98E2E-360E-47C9-A091-F1FAE9306051}"/>
              </a:ext>
            </a:extLst>
          </p:cNvPr>
          <p:cNvSpPr txBox="1"/>
          <p:nvPr/>
        </p:nvSpPr>
        <p:spPr>
          <a:xfrm>
            <a:off x="1099931" y="3114261"/>
            <a:ext cx="124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Luka </a:t>
            </a:r>
            <a:r>
              <a:rPr lang="en-ID" dirty="0" err="1"/>
              <a:t>Bersih</a:t>
            </a:r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7E1DB5-324C-4159-A81D-267CA6BBDBF1}"/>
              </a:ext>
            </a:extLst>
          </p:cNvPr>
          <p:cNvSpPr txBox="1"/>
          <p:nvPr/>
        </p:nvSpPr>
        <p:spPr>
          <a:xfrm>
            <a:off x="6679095" y="3087757"/>
            <a:ext cx="2994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Luka </a:t>
            </a:r>
            <a:r>
              <a:rPr lang="en-ID" dirty="0" err="1"/>
              <a:t>bersih</a:t>
            </a:r>
            <a:r>
              <a:rPr lang="en-ID" dirty="0"/>
              <a:t> </a:t>
            </a:r>
            <a:r>
              <a:rPr lang="en-ID" dirty="0" err="1"/>
              <a:t>Terkontaminasi</a:t>
            </a:r>
            <a:endParaRPr lang="en-ID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2CF1D0-4FFF-482F-9F87-F14E496D9998}"/>
              </a:ext>
            </a:extLst>
          </p:cNvPr>
          <p:cNvSpPr txBox="1"/>
          <p:nvPr/>
        </p:nvSpPr>
        <p:spPr>
          <a:xfrm>
            <a:off x="1325217" y="5948568"/>
            <a:ext cx="234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Luka </a:t>
            </a:r>
            <a:r>
              <a:rPr lang="en-ID" dirty="0" err="1"/>
              <a:t>Terkontaminasi</a:t>
            </a:r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3BEC82-CC1E-4BD1-9BF5-7BE7822C931E}"/>
              </a:ext>
            </a:extLst>
          </p:cNvPr>
          <p:cNvSpPr txBox="1"/>
          <p:nvPr/>
        </p:nvSpPr>
        <p:spPr>
          <a:xfrm>
            <a:off x="6891130" y="6143099"/>
            <a:ext cx="163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Luka Kotor</a:t>
            </a:r>
          </a:p>
        </p:txBody>
      </p:sp>
    </p:spTree>
    <p:extLst>
      <p:ext uri="{BB962C8B-B14F-4D97-AF65-F5344CB8AC3E}">
        <p14:creationId xmlns:p14="http://schemas.microsoft.com/office/powerpoint/2010/main" val="1228653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D2D8-6C1F-4414-9F74-00E0CD9E6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Fase</a:t>
            </a:r>
            <a:r>
              <a:rPr lang="en-ID" dirty="0"/>
              <a:t> </a:t>
            </a:r>
            <a:r>
              <a:rPr lang="en-ID" dirty="0" err="1"/>
              <a:t>Penyembuhan</a:t>
            </a:r>
            <a:r>
              <a:rPr lang="en-ID" dirty="0"/>
              <a:t> Luka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899EE-9164-45EF-80E6-FC06947D7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D" dirty="0"/>
              <a:t>Vascular response :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detik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terjadinya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 pada </a:t>
            </a:r>
            <a:r>
              <a:rPr lang="en-ID" dirty="0" err="1"/>
              <a:t>tipe</a:t>
            </a:r>
            <a:r>
              <a:rPr lang="en-ID" dirty="0"/>
              <a:t> </a:t>
            </a:r>
            <a:r>
              <a:rPr lang="en-ID" dirty="0" err="1"/>
              <a:t>apapun</a:t>
            </a:r>
            <a:r>
              <a:rPr lang="en-ID" dirty="0"/>
              <a:t>, </a:t>
            </a:r>
            <a:r>
              <a:rPr lang="en-ID" dirty="0" err="1"/>
              <a:t>respon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penyempitan</a:t>
            </a:r>
            <a:r>
              <a:rPr lang="en-ID" dirty="0"/>
              <a:t> </a:t>
            </a:r>
            <a:r>
              <a:rPr lang="en-ID" dirty="0" err="1"/>
              <a:t>pembuluh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(</a:t>
            </a:r>
            <a:r>
              <a:rPr lang="en-ID" dirty="0" err="1"/>
              <a:t>konstriksi</a:t>
            </a:r>
            <a:r>
              <a:rPr lang="en-ID" dirty="0"/>
              <a:t>). </a:t>
            </a:r>
          </a:p>
          <a:p>
            <a:r>
              <a:rPr lang="en-ID" dirty="0" err="1"/>
              <a:t>Infmamasi</a:t>
            </a:r>
            <a:r>
              <a:rPr lang="en-ID" dirty="0"/>
              <a:t> :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hangat</a:t>
            </a:r>
            <a:r>
              <a:rPr lang="en-ID" dirty="0"/>
              <a:t> dan </a:t>
            </a:r>
            <a:r>
              <a:rPr lang="en-ID" dirty="0" err="1"/>
              <a:t>merah</a:t>
            </a:r>
            <a:r>
              <a:rPr lang="en-ID" dirty="0"/>
              <a:t> </a:t>
            </a:r>
            <a:r>
              <a:rPr lang="en-ID" dirty="0" err="1"/>
              <a:t>karen</a:t>
            </a:r>
            <a:r>
              <a:rPr lang="en-ID" dirty="0"/>
              <a:t> </a:t>
            </a:r>
            <a:r>
              <a:rPr lang="en-ID" dirty="0" err="1"/>
              <a:t>aprose</a:t>
            </a:r>
            <a:r>
              <a:rPr lang="en-ID" dirty="0"/>
              <a:t> </a:t>
            </a:r>
            <a:r>
              <a:rPr lang="en-ID" dirty="0" err="1"/>
              <a:t>fagositosis</a:t>
            </a:r>
            <a:r>
              <a:rPr lang="en-ID" dirty="0"/>
              <a:t>. </a:t>
            </a:r>
            <a:r>
              <a:rPr lang="en-ID" dirty="0" err="1"/>
              <a:t>Fase</a:t>
            </a:r>
            <a:r>
              <a:rPr lang="en-ID" dirty="0"/>
              <a:t> </a:t>
            </a:r>
            <a:r>
              <a:rPr lang="en-ID" dirty="0" err="1"/>
              <a:t>inflamasi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4-6 </a:t>
            </a:r>
            <a:r>
              <a:rPr lang="en-ID" dirty="0" err="1"/>
              <a:t>hari</a:t>
            </a:r>
            <a:r>
              <a:rPr lang="en-ID" dirty="0"/>
              <a:t> </a:t>
            </a:r>
            <a:r>
              <a:rPr lang="en-ID" dirty="0" err="1"/>
              <a:t>seteah</a:t>
            </a:r>
            <a:r>
              <a:rPr lang="en-ID" dirty="0"/>
              <a:t> injury.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inflamasi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membatasi</a:t>
            </a:r>
            <a:r>
              <a:rPr lang="en-ID" dirty="0"/>
              <a:t> </a:t>
            </a:r>
            <a:r>
              <a:rPr lang="en-ID" dirty="0" err="1"/>
              <a:t>efek</a:t>
            </a:r>
            <a:r>
              <a:rPr lang="en-ID" dirty="0"/>
              <a:t> </a:t>
            </a:r>
            <a:r>
              <a:rPr lang="en-ID" dirty="0" err="1"/>
              <a:t>bakteri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menetralkan</a:t>
            </a:r>
            <a:r>
              <a:rPr lang="en-ID" dirty="0"/>
              <a:t> </a:t>
            </a:r>
            <a:r>
              <a:rPr lang="en-ID" dirty="0" err="1"/>
              <a:t>toksin</a:t>
            </a:r>
            <a:r>
              <a:rPr lang="en-ID" dirty="0"/>
              <a:t> dan </a:t>
            </a:r>
            <a:r>
              <a:rPr lang="en-ID" dirty="0" err="1"/>
              <a:t>penyebaran</a:t>
            </a:r>
            <a:r>
              <a:rPr lang="en-ID" dirty="0"/>
              <a:t> </a:t>
            </a:r>
            <a:r>
              <a:rPr lang="en-ID" dirty="0" err="1"/>
              <a:t>bakteri</a:t>
            </a:r>
            <a:r>
              <a:rPr lang="en-ID" dirty="0"/>
              <a:t>.</a:t>
            </a:r>
          </a:p>
          <a:p>
            <a:r>
              <a:rPr lang="en-ID" dirty="0" err="1"/>
              <a:t>Proliferasi</a:t>
            </a:r>
            <a:r>
              <a:rPr lang="en-ID" dirty="0"/>
              <a:t>/</a:t>
            </a:r>
            <a:r>
              <a:rPr lang="en-ID" dirty="0" err="1"/>
              <a:t>resolusi</a:t>
            </a:r>
            <a:r>
              <a:rPr lang="en-ID" dirty="0"/>
              <a:t> : </a:t>
            </a:r>
            <a:r>
              <a:rPr lang="en-ID" dirty="0" err="1"/>
              <a:t>penumpukan</a:t>
            </a:r>
            <a:r>
              <a:rPr lang="en-ID" dirty="0"/>
              <a:t> deposit </a:t>
            </a:r>
            <a:r>
              <a:rPr lang="en-ID" dirty="0" err="1"/>
              <a:t>kolagen</a:t>
            </a:r>
            <a:r>
              <a:rPr lang="en-ID" dirty="0"/>
              <a:t> pada </a:t>
            </a:r>
            <a:r>
              <a:rPr lang="en-ID" dirty="0" err="1"/>
              <a:t>luka</a:t>
            </a:r>
            <a:r>
              <a:rPr lang="en-ID" dirty="0"/>
              <a:t>, angiogenesis (</a:t>
            </a:r>
            <a:r>
              <a:rPr lang="en-ID" dirty="0" err="1"/>
              <a:t>pembentukan</a:t>
            </a:r>
            <a:r>
              <a:rPr lang="en-ID" dirty="0"/>
              <a:t> </a:t>
            </a:r>
            <a:r>
              <a:rPr lang="en-ID" dirty="0" err="1"/>
              <a:t>pembuluh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), </a:t>
            </a:r>
            <a:r>
              <a:rPr lang="en-ID" dirty="0" err="1"/>
              <a:t>proliferasi</a:t>
            </a:r>
            <a:r>
              <a:rPr lang="en-ID" dirty="0"/>
              <a:t> dan </a:t>
            </a:r>
            <a:r>
              <a:rPr lang="en-ID" dirty="0" err="1"/>
              <a:t>pengecilan</a:t>
            </a:r>
            <a:r>
              <a:rPr lang="en-ID" dirty="0"/>
              <a:t> </a:t>
            </a:r>
            <a:r>
              <a:rPr lang="en-ID" dirty="0" err="1"/>
              <a:t>lebar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. </a:t>
            </a:r>
            <a:r>
              <a:rPr lang="en-ID" dirty="0" err="1"/>
              <a:t>Fase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berhenti</a:t>
            </a:r>
            <a:r>
              <a:rPr lang="en-ID" dirty="0"/>
              <a:t> 2 </a:t>
            </a:r>
            <a:r>
              <a:rPr lang="en-ID" dirty="0" err="1"/>
              <a:t>mgg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terjadinya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proses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berlangsung</a:t>
            </a:r>
            <a:r>
              <a:rPr lang="en-ID" dirty="0"/>
              <a:t> </a:t>
            </a:r>
            <a:r>
              <a:rPr lang="en-ID" dirty="0" err="1"/>
              <a:t>lambat</a:t>
            </a:r>
            <a:r>
              <a:rPr lang="en-ID" dirty="0"/>
              <a:t> 1- 2 </a:t>
            </a:r>
            <a:r>
              <a:rPr lang="en-ID" dirty="0" err="1"/>
              <a:t>tahun</a:t>
            </a:r>
            <a:r>
              <a:rPr lang="en-ID" dirty="0"/>
              <a:t>.. </a:t>
            </a:r>
          </a:p>
          <a:p>
            <a:r>
              <a:rPr lang="en-ID" dirty="0" err="1"/>
              <a:t>Maturasi</a:t>
            </a:r>
            <a:r>
              <a:rPr lang="en-ID" dirty="0"/>
              <a:t>/</a:t>
            </a:r>
            <a:r>
              <a:rPr lang="en-ID" dirty="0" err="1"/>
              <a:t>rekontruksi</a:t>
            </a:r>
            <a:r>
              <a:rPr lang="en-ID" dirty="0"/>
              <a:t> : </a:t>
            </a:r>
            <a:r>
              <a:rPr lang="en-ID" dirty="0" err="1"/>
              <a:t>fase</a:t>
            </a:r>
            <a:r>
              <a:rPr lang="en-ID" dirty="0"/>
              <a:t> </a:t>
            </a:r>
            <a:r>
              <a:rPr lang="en-ID" dirty="0" err="1"/>
              <a:t>terakhir</a:t>
            </a:r>
            <a:r>
              <a:rPr lang="en-ID" dirty="0"/>
              <a:t> </a:t>
            </a:r>
            <a:r>
              <a:rPr lang="en-ID" dirty="0" err="1"/>
              <a:t>penyembuhan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remodelling </a:t>
            </a:r>
            <a:r>
              <a:rPr lang="en-ID" dirty="0" err="1"/>
              <a:t>scaryang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.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selam</a:t>
            </a:r>
            <a:r>
              <a:rPr lang="en-ID" dirty="0"/>
              <a:t> </a:t>
            </a:r>
            <a:r>
              <a:rPr lang="en-ID" dirty="0" err="1"/>
              <a:t>setahun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seteleh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 </a:t>
            </a:r>
            <a:r>
              <a:rPr lang="en-ID" dirty="0" err="1"/>
              <a:t>tertutup</a:t>
            </a:r>
            <a:r>
              <a:rPr lang="en-ID" dirty="0"/>
              <a:t>. </a:t>
            </a:r>
            <a:r>
              <a:rPr lang="en-ID" dirty="0" err="1"/>
              <a:t>Selama</a:t>
            </a:r>
            <a:r>
              <a:rPr lang="en-ID" dirty="0"/>
              <a:t> </a:t>
            </a:r>
            <a:r>
              <a:rPr lang="en-ID" dirty="0" err="1"/>
              <a:t>fase</a:t>
            </a:r>
            <a:r>
              <a:rPr lang="en-ID" dirty="0"/>
              <a:t> </a:t>
            </a:r>
            <a:r>
              <a:rPr lang="en-ID" dirty="0" err="1"/>
              <a:t>ni</a:t>
            </a:r>
            <a:r>
              <a:rPr lang="en-ID" dirty="0"/>
              <a:t> fibrin di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ulang</a:t>
            </a:r>
            <a:r>
              <a:rPr lang="en-ID" dirty="0"/>
              <a:t>, </a:t>
            </a:r>
            <a:r>
              <a:rPr lang="en-ID" dirty="0" err="1"/>
              <a:t>pembuluh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</a:t>
            </a:r>
            <a:r>
              <a:rPr lang="en-ID" dirty="0" err="1"/>
              <a:t>menghilang</a:t>
            </a:r>
            <a:r>
              <a:rPr lang="en-ID" dirty="0"/>
              <a:t> dan </a:t>
            </a:r>
            <a:r>
              <a:rPr lang="en-ID" dirty="0" err="1"/>
              <a:t>jaringan</a:t>
            </a:r>
            <a:r>
              <a:rPr lang="en-ID" dirty="0"/>
              <a:t> </a:t>
            </a:r>
            <a:r>
              <a:rPr lang="en-ID" dirty="0" err="1"/>
              <a:t>memerkuat</a:t>
            </a:r>
            <a:r>
              <a:rPr lang="en-ID" dirty="0"/>
              <a:t> </a:t>
            </a:r>
            <a:r>
              <a:rPr lang="en-ID" dirty="0" err="1"/>
              <a:t>susunananya</a:t>
            </a:r>
            <a:r>
              <a:rPr lang="en-ID" dirty="0"/>
              <a:t>. </a:t>
            </a:r>
            <a:r>
              <a:rPr lang="en-ID" dirty="0" err="1"/>
              <a:t>Remodeling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mencakup</a:t>
            </a:r>
            <a:r>
              <a:rPr lang="en-ID" dirty="0"/>
              <a:t> </a:t>
            </a:r>
            <a:r>
              <a:rPr lang="en-ID" dirty="0" err="1"/>
              <a:t>sintesis</a:t>
            </a:r>
            <a:r>
              <a:rPr lang="en-ID" dirty="0"/>
              <a:t> dan </a:t>
            </a:r>
            <a:r>
              <a:rPr lang="en-ID" dirty="0" err="1"/>
              <a:t>pemecahan</a:t>
            </a:r>
            <a:r>
              <a:rPr lang="en-ID" dirty="0"/>
              <a:t> </a:t>
            </a:r>
            <a:r>
              <a:rPr lang="en-ID" dirty="0" err="1"/>
              <a:t>kolagen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0177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62" y="272956"/>
            <a:ext cx="5344507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gency FB" panose="020B0503020202020204" pitchFamily="34" charset="0"/>
              </a:rPr>
              <a:t>Quick review</a:t>
            </a:r>
            <a:br>
              <a:rPr lang="en-US" sz="2400" b="1" dirty="0">
                <a:latin typeface="Agency FB" panose="020B0503020202020204" pitchFamily="34" charset="0"/>
              </a:rPr>
            </a:br>
            <a:r>
              <a:rPr lang="en-US" b="1" dirty="0">
                <a:latin typeface="Agency FB" panose="020B0503020202020204" pitchFamily="34" charset="0"/>
              </a:rPr>
              <a:t>Wound healing physiology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976357"/>
          <a:ext cx="5344507" cy="2963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3969" y="94596"/>
            <a:ext cx="6629587" cy="672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08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09BE3-8D07-4261-948F-F19F5B28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Faktor</a:t>
            </a:r>
            <a:r>
              <a:rPr lang="en-ID" dirty="0"/>
              <a:t> yang </a:t>
            </a:r>
            <a:r>
              <a:rPr lang="en-ID" dirty="0" err="1"/>
              <a:t>mempengaruhi</a:t>
            </a:r>
            <a:r>
              <a:rPr lang="en-ID" dirty="0"/>
              <a:t> </a:t>
            </a:r>
            <a:r>
              <a:rPr lang="en-ID" dirty="0" err="1"/>
              <a:t>penyembuhan</a:t>
            </a:r>
            <a:r>
              <a:rPr lang="en-ID" dirty="0"/>
              <a:t> Luka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84AE6-7313-47D1-B50E-262338CE6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Usia</a:t>
            </a:r>
            <a:endParaRPr lang="en-ID" dirty="0"/>
          </a:p>
          <a:p>
            <a:r>
              <a:rPr lang="en-ID" dirty="0" err="1"/>
              <a:t>Nutrisi</a:t>
            </a:r>
            <a:endParaRPr lang="en-ID" dirty="0"/>
          </a:p>
          <a:p>
            <a:r>
              <a:rPr lang="en-ID" dirty="0" err="1"/>
              <a:t>Infeksi</a:t>
            </a:r>
            <a:endParaRPr lang="en-ID" dirty="0"/>
          </a:p>
          <a:p>
            <a:r>
              <a:rPr lang="en-ID" dirty="0" err="1"/>
              <a:t>Perfusi</a:t>
            </a:r>
            <a:endParaRPr lang="en-ID" dirty="0"/>
          </a:p>
          <a:p>
            <a:r>
              <a:rPr lang="en-ID" dirty="0" err="1"/>
              <a:t>Obat</a:t>
            </a:r>
            <a:endParaRPr lang="en-ID" dirty="0"/>
          </a:p>
          <a:p>
            <a:r>
              <a:rPr lang="en-ID" dirty="0"/>
              <a:t>Hematoma</a:t>
            </a:r>
          </a:p>
        </p:txBody>
      </p:sp>
    </p:spTree>
    <p:extLst>
      <p:ext uri="{BB962C8B-B14F-4D97-AF65-F5344CB8AC3E}">
        <p14:creationId xmlns:p14="http://schemas.microsoft.com/office/powerpoint/2010/main" val="69123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n w="285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KUNCI PENYEMBUHAN LUKA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23224" y="676080"/>
          <a:ext cx="9246061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378974" y="5327119"/>
            <a:ext cx="2334558" cy="756322"/>
            <a:chOff x="613225" y="2357534"/>
            <a:chExt cx="2334558" cy="75632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Rounded Rectangle 12"/>
            <p:cNvSpPr/>
            <p:nvPr/>
          </p:nvSpPr>
          <p:spPr>
            <a:xfrm>
              <a:off x="613225" y="2357534"/>
              <a:ext cx="2334558" cy="75632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14CAEE">
                    <a:satMod val="103000"/>
                    <a:lumMod val="102000"/>
                    <a:tint val="94000"/>
                  </a:srgbClr>
                </a:gs>
                <a:gs pos="50000">
                  <a:srgbClr val="14CAEE">
                    <a:satMod val="110000"/>
                    <a:lumMod val="100000"/>
                    <a:shade val="100000"/>
                  </a:srgbClr>
                </a:gs>
                <a:gs pos="100000">
                  <a:srgbClr val="14CAEE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</p:sp>
        <p:sp>
          <p:nvSpPr>
            <p:cNvPr id="14" name="Rounded Rectangle 4"/>
            <p:cNvSpPr/>
            <p:nvPr/>
          </p:nvSpPr>
          <p:spPr>
            <a:xfrm>
              <a:off x="635377" y="2379686"/>
              <a:ext cx="2290254" cy="712018"/>
            </a:xfrm>
            <a:prstGeom prst="rect">
              <a:avLst/>
            </a:prstGeom>
            <a:gradFill rotWithShape="1">
              <a:gsLst>
                <a:gs pos="0">
                  <a:srgbClr val="14CAEE">
                    <a:satMod val="103000"/>
                    <a:lumMod val="102000"/>
                    <a:tint val="94000"/>
                  </a:srgbClr>
                </a:gs>
                <a:gs pos="50000">
                  <a:srgbClr val="14CAEE">
                    <a:satMod val="110000"/>
                    <a:lumMod val="100000"/>
                    <a:shade val="100000"/>
                  </a:srgbClr>
                </a:gs>
                <a:gs pos="100000">
                  <a:srgbClr val="14CAEE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9779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Ilmu</a:t>
              </a: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dan</a:t>
              </a: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 skill </a:t>
              </a:r>
              <a:r>
                <a:rPr kumimoji="0" lang="en-US" sz="2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khusus</a:t>
              </a:r>
              <a:endPara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5" name="Left Arrow 14"/>
          <p:cNvSpPr/>
          <p:nvPr/>
        </p:nvSpPr>
        <p:spPr>
          <a:xfrm rot="16200000">
            <a:off x="5230409" y="4485251"/>
            <a:ext cx="631689" cy="700367"/>
          </a:xfrm>
          <a:prstGeom prst="leftArrow">
            <a:avLst>
              <a:gd name="adj1" fmla="val 60000"/>
              <a:gd name="adj2" fmla="val 50000"/>
            </a:avLst>
          </a:prstGeom>
          <a:gradFill rotWithShape="1">
            <a:gsLst>
              <a:gs pos="0">
                <a:srgbClr val="14CAEE">
                  <a:satMod val="103000"/>
                  <a:lumMod val="102000"/>
                  <a:tint val="94000"/>
                </a:srgbClr>
              </a:gs>
              <a:gs pos="50000">
                <a:srgbClr val="14CAEE">
                  <a:satMod val="110000"/>
                  <a:lumMod val="100000"/>
                  <a:shade val="100000"/>
                </a:srgbClr>
              </a:gs>
              <a:gs pos="100000">
                <a:srgbClr val="14CAEE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sp>
    </p:spTree>
    <p:extLst>
      <p:ext uri="{BB962C8B-B14F-4D97-AF65-F5344CB8AC3E}">
        <p14:creationId xmlns:p14="http://schemas.microsoft.com/office/powerpoint/2010/main" val="118074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02B73-4EE4-4C08-AF1F-027A240C2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Metode</a:t>
            </a:r>
            <a:r>
              <a:rPr lang="en-ID" dirty="0"/>
              <a:t> Debridement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D25DD-19BD-4B6C-8604-9C59071D1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47" y="1411288"/>
            <a:ext cx="10515600" cy="4351338"/>
          </a:xfrm>
        </p:spPr>
        <p:txBody>
          <a:bodyPr/>
          <a:lstStyle/>
          <a:p>
            <a:r>
              <a:rPr lang="en-ID" i="1" dirty="0"/>
              <a:t>Autolytic </a:t>
            </a:r>
            <a:r>
              <a:rPr lang="en-ID" i="1" dirty="0">
                <a:hlinkClick r:id="rId2"/>
              </a:rPr>
              <a:t>Debridement</a:t>
            </a:r>
            <a:r>
              <a:rPr lang="en-ID" dirty="0"/>
              <a:t> (</a:t>
            </a:r>
            <a:r>
              <a:rPr lang="en-ID" i="1" dirty="0" err="1"/>
              <a:t>invivo</a:t>
            </a:r>
            <a:r>
              <a:rPr lang="en-ID" i="1" dirty="0"/>
              <a:t> enzymes self digest devitalized tissue</a:t>
            </a:r>
            <a:r>
              <a:rPr lang="en-ID" dirty="0"/>
              <a:t>)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teknik</a:t>
            </a:r>
            <a:r>
              <a:rPr lang="en-ID" dirty="0"/>
              <a:t> </a:t>
            </a:r>
            <a:r>
              <a:rPr lang="en-ID" dirty="0">
                <a:hlinkClick r:id="rId2"/>
              </a:rPr>
              <a:t>debridement</a:t>
            </a:r>
            <a:r>
              <a:rPr lang="en-ID" dirty="0"/>
              <a:t> yang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suasana</a:t>
            </a:r>
            <a:r>
              <a:rPr lang="en-ID" dirty="0"/>
              <a:t> </a:t>
            </a:r>
            <a:r>
              <a:rPr lang="en-ID" dirty="0" err="1"/>
              <a:t>lembab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mengaktifkan</a:t>
            </a:r>
            <a:r>
              <a:rPr lang="en-ID" dirty="0"/>
              <a:t> </a:t>
            </a:r>
            <a:r>
              <a:rPr lang="en-ID" dirty="0" err="1">
                <a:hlinkClick r:id="rId3"/>
              </a:rPr>
              <a:t>enzim</a:t>
            </a:r>
            <a:r>
              <a:rPr lang="en-ID" dirty="0"/>
              <a:t> di </a:t>
            </a:r>
            <a:r>
              <a:rPr lang="en-ID" dirty="0" err="1"/>
              <a:t>dalam</a:t>
            </a:r>
            <a:r>
              <a:rPr lang="en-ID" dirty="0"/>
              <a:t> </a:t>
            </a:r>
            <a:r>
              <a:rPr lang="en-ID" dirty="0" err="1">
                <a:hlinkClick r:id="rId4"/>
              </a:rPr>
              <a:t>luka</a:t>
            </a:r>
            <a:r>
              <a:rPr lang="en-ID" dirty="0"/>
              <a:t> </a:t>
            </a:r>
            <a:r>
              <a:rPr lang="en-ID" dirty="0" err="1"/>
              <a:t>atau</a:t>
            </a:r>
            <a:r>
              <a:rPr lang="en-ID" dirty="0"/>
              <a:t> yang </a:t>
            </a:r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menghancurkan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nonvital. </a:t>
            </a:r>
            <a:r>
              <a:rPr lang="en-ID" dirty="0" err="1"/>
              <a:t>Suasana</a:t>
            </a:r>
            <a:r>
              <a:rPr lang="en-ID" dirty="0"/>
              <a:t> </a:t>
            </a:r>
            <a:r>
              <a:rPr lang="en-ID" dirty="0" err="1"/>
              <a:t>lembab</a:t>
            </a:r>
            <a:r>
              <a:rPr lang="en-ID" dirty="0"/>
              <a:t> </a:t>
            </a:r>
            <a:r>
              <a:rPr lang="en-ID" dirty="0" err="1"/>
              <a:t>diperoleh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hydrocolloid, transparent film dan hydrogels.</a:t>
            </a:r>
          </a:p>
        </p:txBody>
      </p:sp>
      <p:pic>
        <p:nvPicPr>
          <p:cNvPr id="4098" name="Picture 2" descr="Hasil gambar untuk hydrogel rawat luka">
            <a:extLst>
              <a:ext uri="{FF2B5EF4-FFF2-40B4-BE49-F238E27FC236}">
                <a16:creationId xmlns:a16="http://schemas.microsoft.com/office/drawing/2014/main" id="{62D418DB-C157-4D0E-8FE7-6352B1CF3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91" y="3429000"/>
            <a:ext cx="2584174" cy="309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139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4CA08-5664-43F7-87D5-D5B65975B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i="1" dirty="0"/>
              <a:t>Enzymatic </a:t>
            </a:r>
            <a:r>
              <a:rPr lang="en-ID" i="1" dirty="0">
                <a:hlinkClick r:id="rId2"/>
              </a:rPr>
              <a:t>Debridement</a:t>
            </a:r>
            <a:r>
              <a:rPr lang="en-ID" dirty="0"/>
              <a:t> 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teknik</a:t>
            </a:r>
            <a:r>
              <a:rPr lang="en-ID" dirty="0"/>
              <a:t> </a:t>
            </a:r>
            <a:r>
              <a:rPr lang="en-ID" dirty="0">
                <a:hlinkClick r:id="rId2"/>
              </a:rPr>
              <a:t>debridement</a:t>
            </a:r>
            <a:r>
              <a:rPr lang="en-ID" dirty="0"/>
              <a:t> 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topikal</a:t>
            </a:r>
            <a:r>
              <a:rPr lang="en-ID" dirty="0"/>
              <a:t> ointment yang </a:t>
            </a:r>
            <a:r>
              <a:rPr lang="en-ID" dirty="0" err="1"/>
              <a:t>sifat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selektif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mencerna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</a:t>
            </a:r>
            <a:r>
              <a:rPr lang="en-ID" dirty="0" err="1"/>
              <a:t>nekrotik</a:t>
            </a:r>
            <a:r>
              <a:rPr lang="en-ID" dirty="0"/>
              <a:t>. Cara </a:t>
            </a:r>
            <a:r>
              <a:rPr lang="en-ID" dirty="0" err="1"/>
              <a:t>bekerjanya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proteolitik</a:t>
            </a:r>
            <a:r>
              <a:rPr lang="en-ID" dirty="0"/>
              <a:t>, </a:t>
            </a:r>
            <a:r>
              <a:rPr lang="en-ID" dirty="0" err="1"/>
              <a:t>fibrinolitik</a:t>
            </a:r>
            <a:r>
              <a:rPr lang="en-ID" dirty="0"/>
              <a:t> dan </a:t>
            </a:r>
            <a:r>
              <a:rPr lang="en-ID" dirty="0" err="1"/>
              <a:t>kolagenase</a:t>
            </a:r>
            <a:r>
              <a:rPr lang="en-ID" dirty="0"/>
              <a:t>, </a:t>
            </a:r>
            <a:r>
              <a:rPr lang="en-ID" dirty="0" err="1"/>
              <a:t>tergantung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target </a:t>
            </a:r>
            <a:r>
              <a:rPr lang="en-ID" dirty="0" err="1"/>
              <a:t>jaringan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dihancurkan</a:t>
            </a:r>
            <a:r>
              <a:rPr lang="en-ID" dirty="0"/>
              <a:t>. </a:t>
            </a:r>
            <a:r>
              <a:rPr lang="en-ID" dirty="0" err="1"/>
              <a:t>Topikal</a:t>
            </a:r>
            <a:r>
              <a:rPr lang="en-ID" dirty="0"/>
              <a:t> </a:t>
            </a:r>
            <a:r>
              <a:rPr lang="en-ID" dirty="0" err="1"/>
              <a:t>oinment</a:t>
            </a:r>
            <a:r>
              <a:rPr lang="en-ID" dirty="0"/>
              <a:t> yang </a:t>
            </a:r>
            <a:r>
              <a:rPr lang="en-ID" dirty="0" err="1"/>
              <a:t>populer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kolagenase</a:t>
            </a:r>
            <a:r>
              <a:rPr lang="en-ID" dirty="0"/>
              <a:t> (Santyl)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fermentasi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Clostridium histolyticum yang </a:t>
            </a:r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unik</a:t>
            </a:r>
            <a:r>
              <a:rPr lang="en-ID" dirty="0"/>
              <a:t> </a:t>
            </a:r>
            <a:r>
              <a:rPr lang="en-ID" dirty="0" err="1"/>
              <a:t>mencerna</a:t>
            </a:r>
            <a:r>
              <a:rPr lang="en-ID" dirty="0"/>
              <a:t> </a:t>
            </a:r>
            <a:r>
              <a:rPr lang="en-ID" dirty="0" err="1"/>
              <a:t>kolagen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</a:t>
            </a:r>
            <a:r>
              <a:rPr lang="en-ID" dirty="0" err="1"/>
              <a:t>nekrotik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426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D0689-D71E-4B4A-A1F2-81392C7A9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3CB41-D7B8-43BE-B723-807B6E308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i="1" dirty="0"/>
              <a:t>Mechanical </a:t>
            </a:r>
            <a:r>
              <a:rPr lang="en-ID" i="1" dirty="0">
                <a:hlinkClick r:id="rId2"/>
              </a:rPr>
              <a:t>Debridement</a:t>
            </a:r>
            <a:r>
              <a:rPr lang="en-ID" dirty="0"/>
              <a:t> (</a:t>
            </a:r>
            <a:r>
              <a:rPr lang="en-ID" i="1" dirty="0"/>
              <a:t>gauze </a:t>
            </a:r>
            <a:r>
              <a:rPr lang="en-ID" i="1" dirty="0">
                <a:hlinkClick r:id="rId2"/>
              </a:rPr>
              <a:t>debridement</a:t>
            </a:r>
            <a:r>
              <a:rPr lang="en-ID" dirty="0"/>
              <a:t>), </a:t>
            </a:r>
            <a:r>
              <a:rPr lang="en-ID" dirty="0" err="1"/>
              <a:t>prinsip</a:t>
            </a:r>
            <a:r>
              <a:rPr lang="en-ID" dirty="0"/>
              <a:t> </a:t>
            </a:r>
            <a:r>
              <a:rPr lang="en-ID" dirty="0" err="1"/>
              <a:t>kerjanya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 </a:t>
            </a:r>
            <a:r>
              <a:rPr lang="en-ID" i="1" dirty="0"/>
              <a:t>wet to dry dressing</a:t>
            </a:r>
            <a:r>
              <a:rPr lang="en-ID" dirty="0"/>
              <a:t>. </a:t>
            </a:r>
            <a:r>
              <a:rPr lang="en-ID" dirty="0">
                <a:hlinkClick r:id="rId3"/>
              </a:rPr>
              <a:t>Luka</a:t>
            </a:r>
            <a:r>
              <a:rPr lang="en-ID" dirty="0"/>
              <a:t> </a:t>
            </a:r>
            <a:r>
              <a:rPr lang="en-ID" dirty="0" err="1"/>
              <a:t>ditutup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kasa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dibasahi</a:t>
            </a:r>
            <a:r>
              <a:rPr lang="en-ID" dirty="0"/>
              <a:t> normal saline,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kering</a:t>
            </a:r>
            <a:r>
              <a:rPr lang="en-ID" dirty="0"/>
              <a:t> </a:t>
            </a:r>
            <a:r>
              <a:rPr lang="en-ID" dirty="0" err="1"/>
              <a:t>kasa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melekat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yang </a:t>
            </a:r>
            <a:r>
              <a:rPr lang="en-ID" dirty="0" err="1"/>
              <a:t>mati</a:t>
            </a:r>
            <a:r>
              <a:rPr lang="en-ID" dirty="0"/>
              <a:t>.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mengganti</a:t>
            </a:r>
            <a:r>
              <a:rPr lang="en-ID" dirty="0"/>
              <a:t> </a:t>
            </a:r>
            <a:r>
              <a:rPr lang="en-ID" dirty="0" err="1"/>
              <a:t>balut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</a:t>
            </a:r>
            <a:r>
              <a:rPr lang="en-ID" dirty="0" err="1"/>
              <a:t>mati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ikut</a:t>
            </a:r>
            <a:r>
              <a:rPr lang="en-ID" dirty="0"/>
              <a:t> </a:t>
            </a:r>
            <a:r>
              <a:rPr lang="en-ID" dirty="0" err="1"/>
              <a:t>terbuang</a:t>
            </a:r>
            <a:r>
              <a:rPr lang="en-ID" dirty="0"/>
              <a:t>. </a:t>
            </a:r>
            <a:r>
              <a:rPr lang="en-ID" dirty="0" err="1"/>
              <a:t>Tindakan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berulang</a:t>
            </a:r>
            <a:r>
              <a:rPr lang="en-ID" dirty="0"/>
              <a:t> 2 </a:t>
            </a:r>
            <a:r>
              <a:rPr lang="en-ID" dirty="0" err="1"/>
              <a:t>sampai</a:t>
            </a:r>
            <a:r>
              <a:rPr lang="en-ID" dirty="0"/>
              <a:t> 6 kali </a:t>
            </a:r>
            <a:r>
              <a:rPr lang="en-ID" dirty="0" err="1"/>
              <a:t>perhari</a:t>
            </a:r>
            <a:r>
              <a:rPr lang="en-ID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26026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9C43C-BE36-431C-9B3F-9E54410E3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Kulit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C6D15-1049-4D3C-AEF3-EBFA1DA4E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Kulit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organ </a:t>
            </a:r>
            <a:r>
              <a:rPr lang="en-ID" dirty="0" err="1"/>
              <a:t>tubuh</a:t>
            </a:r>
            <a:r>
              <a:rPr lang="en-ID" dirty="0"/>
              <a:t> yang </a:t>
            </a:r>
            <a:r>
              <a:rPr lang="en-ID" dirty="0" err="1"/>
              <a:t>terletak</a:t>
            </a:r>
            <a:r>
              <a:rPr lang="en-ID" dirty="0"/>
              <a:t> paling </a:t>
            </a:r>
            <a:r>
              <a:rPr lang="en-ID" dirty="0" err="1"/>
              <a:t>luar</a:t>
            </a:r>
            <a:r>
              <a:rPr lang="en-ID" dirty="0"/>
              <a:t> dan </a:t>
            </a:r>
            <a:r>
              <a:rPr lang="en-ID" dirty="0" err="1"/>
              <a:t>membatasinya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. </a:t>
            </a:r>
            <a:r>
              <a:rPr lang="en-ID" dirty="0" err="1"/>
              <a:t>Kulit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organ yang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esensial</a:t>
            </a:r>
            <a:r>
              <a:rPr lang="en-ID" dirty="0"/>
              <a:t> dan vital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cermin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dan </a:t>
            </a:r>
            <a:r>
              <a:rPr lang="en-ID" dirty="0" err="1"/>
              <a:t>kehidupan</a:t>
            </a:r>
            <a:r>
              <a:rPr lang="en-ID" dirty="0"/>
              <a:t>. </a:t>
            </a:r>
            <a:r>
              <a:rPr lang="en-ID" dirty="0" err="1"/>
              <a:t>Kulit</a:t>
            </a:r>
            <a:r>
              <a:rPr lang="en-ID" dirty="0"/>
              <a:t> juga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kompleks</a:t>
            </a:r>
            <a:r>
              <a:rPr lang="en-ID" dirty="0"/>
              <a:t>, </a:t>
            </a:r>
            <a:r>
              <a:rPr lang="en-ID" dirty="0" err="1"/>
              <a:t>elastis</a:t>
            </a:r>
            <a:r>
              <a:rPr lang="en-ID" dirty="0"/>
              <a:t> dan </a:t>
            </a:r>
            <a:r>
              <a:rPr lang="en-ID" dirty="0" err="1"/>
              <a:t>sensitif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bervariasi</a:t>
            </a:r>
            <a:r>
              <a:rPr lang="en-ID" dirty="0"/>
              <a:t> pada </a:t>
            </a:r>
            <a:r>
              <a:rPr lang="en-ID" dirty="0" err="1"/>
              <a:t>keadaan</a:t>
            </a:r>
            <a:r>
              <a:rPr lang="en-ID" dirty="0"/>
              <a:t> </a:t>
            </a:r>
            <a:r>
              <a:rPr lang="en-ID" dirty="0" err="1"/>
              <a:t>iklim</a:t>
            </a:r>
            <a:r>
              <a:rPr lang="en-ID" dirty="0"/>
              <a:t>, </a:t>
            </a:r>
            <a:r>
              <a:rPr lang="en-ID" dirty="0" err="1"/>
              <a:t>umur</a:t>
            </a:r>
            <a:r>
              <a:rPr lang="en-ID" dirty="0"/>
              <a:t>, </a:t>
            </a:r>
            <a:r>
              <a:rPr lang="en-ID" dirty="0" err="1"/>
              <a:t>seks</a:t>
            </a:r>
            <a:r>
              <a:rPr lang="en-ID" dirty="0"/>
              <a:t>, </a:t>
            </a:r>
            <a:r>
              <a:rPr lang="en-ID" dirty="0" err="1"/>
              <a:t>ras</a:t>
            </a:r>
            <a:r>
              <a:rPr lang="en-ID" dirty="0"/>
              <a:t> dan </a:t>
            </a:r>
            <a:r>
              <a:rPr lang="en-ID" dirty="0" err="1"/>
              <a:t>lokal</a:t>
            </a:r>
            <a:r>
              <a:rPr lang="en-ID" dirty="0"/>
              <a:t> </a:t>
            </a:r>
            <a:r>
              <a:rPr lang="en-ID" dirty="0" err="1"/>
              <a:t>tubuh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06719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81D59-1185-49DF-A7B2-92A8D89C1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83F76-E4BC-46A4-8211-2624F83BA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i="1" dirty="0"/>
              <a:t>Biological </a:t>
            </a:r>
            <a:r>
              <a:rPr lang="en-ID" i="1" dirty="0">
                <a:hlinkClick r:id="rId2"/>
              </a:rPr>
              <a:t>Debridement</a:t>
            </a:r>
            <a:r>
              <a:rPr lang="en-ID" dirty="0"/>
              <a:t> 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terapi</a:t>
            </a:r>
            <a:r>
              <a:rPr lang="en-ID" dirty="0"/>
              <a:t> </a:t>
            </a:r>
            <a:r>
              <a:rPr lang="en-ID" dirty="0" err="1"/>
              <a:t>upaya</a:t>
            </a:r>
            <a:r>
              <a:rPr lang="en-ID" dirty="0"/>
              <a:t> </a:t>
            </a:r>
            <a:r>
              <a:rPr lang="en-ID" dirty="0">
                <a:hlinkClick r:id="rId2"/>
              </a:rPr>
              <a:t>debridement</a:t>
            </a:r>
            <a:r>
              <a:rPr lang="en-ID" dirty="0"/>
              <a:t> </a:t>
            </a:r>
            <a:r>
              <a:rPr lang="en-ID" dirty="0" err="1"/>
              <a:t>secara</a:t>
            </a:r>
            <a:r>
              <a:rPr lang="en-ID" dirty="0"/>
              <a:t> biological </a:t>
            </a:r>
            <a:r>
              <a:rPr lang="en-ID" dirty="0" err="1"/>
              <a:t>menggunakan</a:t>
            </a:r>
            <a:r>
              <a:rPr lang="en-ID" dirty="0"/>
              <a:t> larva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Maggot Debridement Therapy (MDT). Larva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menghasilkan</a:t>
            </a:r>
            <a:r>
              <a:rPr lang="en-ID" dirty="0"/>
              <a:t> </a:t>
            </a:r>
            <a:r>
              <a:rPr lang="en-ID" dirty="0" err="1">
                <a:hlinkClick r:id="rId3"/>
              </a:rPr>
              <a:t>enzim</a:t>
            </a:r>
            <a:r>
              <a:rPr lang="en-ID" dirty="0"/>
              <a:t> </a:t>
            </a:r>
            <a:r>
              <a:rPr lang="en-ID" dirty="0" err="1"/>
              <a:t>proteolitik</a:t>
            </a:r>
            <a:r>
              <a:rPr lang="en-ID" dirty="0"/>
              <a:t> yang </a:t>
            </a:r>
            <a:r>
              <a:rPr lang="en-ID" dirty="0" err="1"/>
              <a:t>berguna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mencerna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</a:t>
            </a:r>
            <a:r>
              <a:rPr lang="en-ID" dirty="0" err="1"/>
              <a:t>mati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nekrotik</a:t>
            </a:r>
            <a:r>
              <a:rPr lang="en-ID" dirty="0"/>
              <a:t>. </a:t>
            </a:r>
            <a:r>
              <a:rPr lang="en-ID" dirty="0" err="1"/>
              <a:t>Selain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enzim</a:t>
            </a:r>
            <a:r>
              <a:rPr lang="en-ID" dirty="0"/>
              <a:t> yang </a:t>
            </a:r>
            <a:r>
              <a:rPr lang="en-ID" dirty="0" err="1"/>
              <a:t>dikeluarkan</a:t>
            </a:r>
            <a:r>
              <a:rPr lang="en-ID" dirty="0"/>
              <a:t> oleh larva juga </a:t>
            </a:r>
            <a:r>
              <a:rPr lang="en-ID" dirty="0" err="1"/>
              <a:t>mengandung</a:t>
            </a:r>
            <a:r>
              <a:rPr lang="en-ID" dirty="0"/>
              <a:t> </a:t>
            </a:r>
            <a:r>
              <a:rPr lang="en-ID" dirty="0" err="1">
                <a:hlinkClick r:id="rId4"/>
              </a:rPr>
              <a:t>antibiotik</a:t>
            </a:r>
            <a:r>
              <a:rPr lang="en-ID" dirty="0"/>
              <a:t> 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terjadinya</a:t>
            </a:r>
            <a:r>
              <a:rPr lang="en-ID" dirty="0"/>
              <a:t> </a:t>
            </a:r>
            <a:r>
              <a:rPr lang="en-ID" dirty="0" err="1">
                <a:hlinkClick r:id="rId5"/>
              </a:rPr>
              <a:t>infeksi</a:t>
            </a:r>
            <a:r>
              <a:rPr lang="en-ID" dirty="0"/>
              <a:t>.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rinci</a:t>
            </a:r>
            <a:r>
              <a:rPr lang="en-ID" dirty="0"/>
              <a:t> </a:t>
            </a:r>
            <a:r>
              <a:rPr lang="en-ID" dirty="0" err="1"/>
              <a:t>disebutkan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prosedur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membersihkan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</a:t>
            </a:r>
            <a:r>
              <a:rPr lang="en-ID" dirty="0" err="1"/>
              <a:t>nekrotik</a:t>
            </a:r>
            <a:r>
              <a:rPr lang="en-ID" dirty="0"/>
              <a:t> dan </a:t>
            </a:r>
            <a:r>
              <a:rPr lang="en-ID" dirty="0" err="1"/>
              <a:t>infeksi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rasa </a:t>
            </a:r>
            <a:r>
              <a:rPr lang="en-ID" dirty="0" err="1">
                <a:hlinkClick r:id="rId6"/>
              </a:rPr>
              <a:t>nyeri</a:t>
            </a:r>
            <a:r>
              <a:rPr lang="en-ID" dirty="0"/>
              <a:t>, </a:t>
            </a:r>
            <a:r>
              <a:rPr lang="en-ID" dirty="0" err="1"/>
              <a:t>desinfeksi</a:t>
            </a:r>
            <a:r>
              <a:rPr lang="en-ID" dirty="0"/>
              <a:t> </a:t>
            </a:r>
            <a:r>
              <a:rPr lang="en-ID" dirty="0" err="1"/>
              <a:t>membunuh</a:t>
            </a:r>
            <a:r>
              <a:rPr lang="en-ID" dirty="0"/>
              <a:t> </a:t>
            </a:r>
            <a:r>
              <a:rPr lang="en-ID" dirty="0" err="1">
                <a:hlinkClick r:id="rId7"/>
              </a:rPr>
              <a:t>bakteri</a:t>
            </a:r>
            <a:r>
              <a:rPr lang="en-ID" dirty="0"/>
              <a:t>, </a:t>
            </a:r>
            <a:r>
              <a:rPr lang="en-ID" dirty="0" err="1"/>
              <a:t>stimulasi</a:t>
            </a:r>
            <a:r>
              <a:rPr lang="en-ID" dirty="0"/>
              <a:t> </a:t>
            </a:r>
            <a:r>
              <a:rPr lang="en-ID" dirty="0" err="1"/>
              <a:t>penyembuhan</a:t>
            </a:r>
            <a:r>
              <a:rPr lang="en-ID" dirty="0"/>
              <a:t> </a:t>
            </a:r>
            <a:r>
              <a:rPr lang="en-ID" dirty="0" err="1">
                <a:hlinkClick r:id="rId8"/>
              </a:rPr>
              <a:t>luka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4931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7EE28-5C51-4631-BA62-FDD658A2F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5F053-A28F-4E95-B4C6-70BBC747F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i="1" dirty="0"/>
              <a:t>Surgical </a:t>
            </a:r>
            <a:r>
              <a:rPr lang="en-ID" i="1" dirty="0">
                <a:hlinkClick r:id="rId2"/>
              </a:rPr>
              <a:t>Debridement</a:t>
            </a:r>
            <a:r>
              <a:rPr lang="en-ID" dirty="0"/>
              <a:t> 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tindakan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skalpel</a:t>
            </a:r>
            <a:r>
              <a:rPr lang="en-ID" dirty="0"/>
              <a:t>, </a:t>
            </a:r>
            <a:r>
              <a:rPr lang="en-ID" dirty="0" err="1"/>
              <a:t>gunting</a:t>
            </a:r>
            <a:r>
              <a:rPr lang="en-ID" dirty="0"/>
              <a:t>, </a:t>
            </a:r>
            <a:r>
              <a:rPr lang="en-ID" dirty="0" err="1"/>
              <a:t>kuret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instrumen</a:t>
            </a:r>
            <a:r>
              <a:rPr lang="en-ID" dirty="0"/>
              <a:t> lain </a:t>
            </a:r>
            <a:r>
              <a:rPr lang="en-ID" dirty="0" err="1"/>
              <a:t>disertai</a:t>
            </a:r>
            <a:r>
              <a:rPr lang="en-ID" dirty="0"/>
              <a:t> </a:t>
            </a:r>
            <a:r>
              <a:rPr lang="en-ID" dirty="0" err="1"/>
              <a:t>irigasi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membuang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</a:t>
            </a:r>
            <a:r>
              <a:rPr lang="en-ID" dirty="0" err="1"/>
              <a:t>nekrotik</a:t>
            </a:r>
            <a:r>
              <a:rPr lang="en-ID" dirty="0"/>
              <a:t>, </a:t>
            </a:r>
            <a:r>
              <a:rPr lang="en-ID" dirty="0" err="1"/>
              <a:t>dari</a:t>
            </a:r>
            <a:r>
              <a:rPr lang="en-ID" dirty="0"/>
              <a:t> </a:t>
            </a:r>
            <a:r>
              <a:rPr lang="en-ID" dirty="0" err="1">
                <a:hlinkClick r:id="rId3"/>
              </a:rPr>
              <a:t>luka</a:t>
            </a:r>
            <a:r>
              <a:rPr lang="en-ID" dirty="0"/>
              <a:t>.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surgical </a:t>
            </a:r>
            <a:r>
              <a:rPr lang="en-ID" dirty="0">
                <a:hlinkClick r:id="rId2"/>
              </a:rPr>
              <a:t>debridement</a:t>
            </a:r>
            <a:r>
              <a:rPr lang="en-ID" dirty="0"/>
              <a:t> </a:t>
            </a:r>
            <a:r>
              <a:rPr lang="en-ID" dirty="0" err="1"/>
              <a:t>adalah</a:t>
            </a:r>
            <a:r>
              <a:rPr lang="en-ID" dirty="0"/>
              <a:t> </a:t>
            </a:r>
            <a:r>
              <a:rPr lang="en-ID" dirty="0" err="1">
                <a:hlinkClick r:id="rId4"/>
              </a:rPr>
              <a:t>eksisi</a:t>
            </a:r>
            <a:r>
              <a:rPr lang="en-ID" dirty="0"/>
              <a:t> </a:t>
            </a:r>
            <a:r>
              <a:rPr lang="en-ID" dirty="0" err="1"/>
              <a:t>luka</a:t>
            </a:r>
            <a:r>
              <a:rPr lang="en-ID" dirty="0"/>
              <a:t> </a:t>
            </a:r>
            <a:r>
              <a:rPr lang="en-ID" dirty="0" err="1"/>
              <a:t>sampai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normal, </a:t>
            </a:r>
            <a:r>
              <a:rPr lang="en-ID" dirty="0" err="1"/>
              <a:t>lunak</a:t>
            </a:r>
            <a:r>
              <a:rPr lang="en-ID" dirty="0"/>
              <a:t>, </a:t>
            </a:r>
            <a:r>
              <a:rPr lang="en-ID" dirty="0" err="1"/>
              <a:t>vaskularisasi</a:t>
            </a:r>
            <a:r>
              <a:rPr lang="en-ID" dirty="0"/>
              <a:t> </a:t>
            </a:r>
            <a:r>
              <a:rPr lang="en-ID" dirty="0" err="1"/>
              <a:t>baik</a:t>
            </a:r>
            <a:endParaRPr lang="en-ID" dirty="0"/>
          </a:p>
        </p:txBody>
      </p:sp>
      <p:pic>
        <p:nvPicPr>
          <p:cNvPr id="5122" name="Picture 2" descr="Hasil gambar untuk surgical debridement">
            <a:extLst>
              <a:ext uri="{FF2B5EF4-FFF2-40B4-BE49-F238E27FC236}">
                <a16:creationId xmlns:a16="http://schemas.microsoft.com/office/drawing/2014/main" id="{F9879518-0964-4E3D-BA84-65095485D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094" y="3805652"/>
            <a:ext cx="3688706" cy="237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213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2422A-7A9A-406F-82F6-F6C3147C6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Kulit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F1BBD-CB76-4926-82C1-5B5520273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proteksi</a:t>
            </a:r>
            <a:r>
              <a:rPr lang="en-ID" dirty="0"/>
              <a:t>, </a:t>
            </a:r>
          </a:p>
          <a:p>
            <a:r>
              <a:rPr lang="en-ID" dirty="0" err="1"/>
              <a:t>absorbsi</a:t>
            </a:r>
            <a:r>
              <a:rPr lang="en-ID" dirty="0"/>
              <a:t>, </a:t>
            </a:r>
          </a:p>
          <a:p>
            <a:r>
              <a:rPr lang="en-ID" dirty="0" err="1"/>
              <a:t>eksresi</a:t>
            </a:r>
            <a:r>
              <a:rPr lang="en-ID" dirty="0"/>
              <a:t>, </a:t>
            </a:r>
          </a:p>
          <a:p>
            <a:r>
              <a:rPr lang="en-ID" dirty="0" err="1"/>
              <a:t>pengindera</a:t>
            </a:r>
            <a:r>
              <a:rPr lang="en-ID" dirty="0"/>
              <a:t> </a:t>
            </a:r>
            <a:r>
              <a:rPr lang="en-ID" dirty="0" err="1"/>
              <a:t>sensoris</a:t>
            </a:r>
            <a:r>
              <a:rPr lang="en-ID" dirty="0"/>
              <a:t>, </a:t>
            </a:r>
          </a:p>
          <a:p>
            <a:r>
              <a:rPr lang="en-ID" dirty="0" err="1"/>
              <a:t>pengaturan</a:t>
            </a:r>
            <a:r>
              <a:rPr lang="en-ID" dirty="0"/>
              <a:t> </a:t>
            </a:r>
            <a:r>
              <a:rPr lang="en-ID" dirty="0" err="1"/>
              <a:t>suhu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, </a:t>
            </a:r>
          </a:p>
          <a:p>
            <a:r>
              <a:rPr lang="en-ID" dirty="0" err="1"/>
              <a:t>pembentukan</a:t>
            </a:r>
            <a:r>
              <a:rPr lang="en-ID" dirty="0"/>
              <a:t> pigmen, </a:t>
            </a:r>
          </a:p>
          <a:p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ekspresi</a:t>
            </a:r>
            <a:r>
              <a:rPr lang="en-ID" dirty="0"/>
              <a:t> </a:t>
            </a:r>
            <a:r>
              <a:rPr lang="en-ID" dirty="0" err="1"/>
              <a:t>emosi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8496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C1ED519-531C-4447-BD10-62084D194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2" y="0"/>
            <a:ext cx="9439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7D8C611-2E16-46DA-B22C-C18B4F281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7172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1EDF54A-410C-4692-9218-18B60F67B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86" y="170533"/>
            <a:ext cx="8945219" cy="651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581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E898B-FB34-418F-A0C0-16E5F6A32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Luka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3D519-E05D-406E-A7B4-AE298B83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Luka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keadaan</a:t>
            </a:r>
            <a:r>
              <a:rPr lang="en-ID" dirty="0"/>
              <a:t> </a:t>
            </a:r>
            <a:r>
              <a:rPr lang="en-ID" dirty="0" err="1"/>
              <a:t>hilang</a:t>
            </a:r>
            <a:r>
              <a:rPr lang="en-ID" dirty="0"/>
              <a:t>/</a:t>
            </a:r>
            <a:r>
              <a:rPr lang="en-ID" dirty="0" err="1"/>
              <a:t>terputusnya</a:t>
            </a:r>
            <a:r>
              <a:rPr lang="en-ID" dirty="0"/>
              <a:t> </a:t>
            </a:r>
            <a:r>
              <a:rPr lang="en-ID" dirty="0" err="1"/>
              <a:t>kontinuitas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. Luka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injuri</a:t>
            </a:r>
            <a:r>
              <a:rPr lang="en-ID" dirty="0"/>
              <a:t> pada </a:t>
            </a:r>
            <a:r>
              <a:rPr lang="en-ID" dirty="0" err="1"/>
              <a:t>jaringan</a:t>
            </a:r>
            <a:r>
              <a:rPr lang="en-ID" dirty="0"/>
              <a:t> yang </a:t>
            </a:r>
            <a:r>
              <a:rPr lang="en-ID" dirty="0" err="1"/>
              <a:t>mengganggu</a:t>
            </a:r>
            <a:r>
              <a:rPr lang="en-ID" dirty="0"/>
              <a:t> proses </a:t>
            </a:r>
            <a:r>
              <a:rPr lang="en-ID" dirty="0" err="1"/>
              <a:t>selular</a:t>
            </a:r>
            <a:r>
              <a:rPr lang="en-ID" dirty="0"/>
              <a:t> normal, </a:t>
            </a:r>
            <a:r>
              <a:rPr lang="en-ID" dirty="0" err="1"/>
              <a:t>luka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juga </a:t>
            </a:r>
            <a:r>
              <a:rPr lang="en-ID" dirty="0" err="1"/>
              <a:t>dijabarkan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kerusakan</a:t>
            </a:r>
            <a:r>
              <a:rPr lang="en-ID" dirty="0"/>
              <a:t> pada </a:t>
            </a:r>
            <a:r>
              <a:rPr lang="en-ID" dirty="0" err="1"/>
              <a:t>kuntinuitas</a:t>
            </a:r>
            <a:r>
              <a:rPr lang="en-ID" dirty="0"/>
              <a:t>/</a:t>
            </a:r>
            <a:r>
              <a:rPr lang="en-ID" dirty="0" err="1"/>
              <a:t>kesatuan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 yang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disertai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kehilangan</a:t>
            </a:r>
            <a:r>
              <a:rPr lang="en-ID" dirty="0"/>
              <a:t> </a:t>
            </a:r>
            <a:r>
              <a:rPr lang="en-ID" dirty="0" err="1"/>
              <a:t>substansi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6605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27375-6787-4282-B587-F12843229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Jenis</a:t>
            </a:r>
            <a:r>
              <a:rPr lang="en-ID" dirty="0"/>
              <a:t> Luka </a:t>
            </a:r>
            <a:r>
              <a:rPr lang="en-ID" dirty="0" err="1"/>
              <a:t>Berdasarkan</a:t>
            </a:r>
            <a:r>
              <a:rPr lang="en-ID" dirty="0"/>
              <a:t> Lama </a:t>
            </a:r>
            <a:r>
              <a:rPr lang="en-ID" dirty="0" err="1"/>
              <a:t>Penyembuhan</a:t>
            </a:r>
            <a:endParaRPr lang="en-ID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5914C4B-4FBC-4045-9D61-9D3815C3618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dirty="0"/>
              <a:t>Luka </a:t>
            </a:r>
            <a:r>
              <a:rPr lang="en-ID" dirty="0" err="1"/>
              <a:t>akut</a:t>
            </a:r>
            <a:r>
              <a:rPr lang="en-ID" dirty="0"/>
              <a:t> :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masa </a:t>
            </a:r>
            <a:r>
              <a:rPr lang="en-ID" dirty="0" err="1"/>
              <a:t>penyembuhan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konsep</a:t>
            </a:r>
            <a:r>
              <a:rPr lang="en-ID" dirty="0"/>
              <a:t> </a:t>
            </a:r>
            <a:r>
              <a:rPr lang="en-ID" dirty="0" err="1"/>
              <a:t>penyembuhan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disepakati</a:t>
            </a:r>
            <a:endParaRPr lang="en-ID" dirty="0"/>
          </a:p>
          <a:p>
            <a:r>
              <a:rPr lang="en-ID" dirty="0"/>
              <a:t>Luka </a:t>
            </a:r>
            <a:r>
              <a:rPr lang="en-ID" dirty="0" err="1"/>
              <a:t>kronis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 yang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kegagalan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proses </a:t>
            </a:r>
            <a:r>
              <a:rPr lang="en-ID" dirty="0" err="1"/>
              <a:t>penyembuhan</a:t>
            </a:r>
            <a:r>
              <a:rPr lang="en-ID" dirty="0"/>
              <a:t>,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eksogen</a:t>
            </a:r>
            <a:r>
              <a:rPr lang="en-ID" dirty="0"/>
              <a:t> dan endogen. 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5" name="Picture 4" descr="Image result for burn injury">
            <a:extLst>
              <a:ext uri="{FF2B5EF4-FFF2-40B4-BE49-F238E27FC236}">
                <a16:creationId xmlns:a16="http://schemas.microsoft.com/office/drawing/2014/main" id="{1358444F-FDAF-45B3-A94A-36E76A710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99" y="4953001"/>
            <a:ext cx="2583971" cy="14529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882A9B-14E5-4C44-B8B3-B0578F755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640" y="4953001"/>
            <a:ext cx="2585376" cy="14529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3E3AB1-3F46-48DA-B1D8-D9C2948246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" t="4078" b="9001"/>
          <a:stretch>
            <a:fillRect/>
          </a:stretch>
        </p:blipFill>
        <p:spPr>
          <a:xfrm>
            <a:off x="8538499" y="4944483"/>
            <a:ext cx="2966113" cy="1461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64251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latin typeface="Agency FB" panose="020B0503020202020204" pitchFamily="34" charset="0"/>
              </a:rPr>
              <a:t>TYPES OF WOUND</a:t>
            </a:r>
          </a:p>
        </p:txBody>
      </p:sp>
      <p:pic>
        <p:nvPicPr>
          <p:cNvPr id="4" name="Picture 2" descr="http://www.woundbegone.com/oldwebsite/acute-gallery/acute9/1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1"/>
          <a:stretch>
            <a:fillRect/>
          </a:stretch>
        </p:blipFill>
        <p:spPr bwMode="auto">
          <a:xfrm>
            <a:off x="251342" y="1565956"/>
            <a:ext cx="3160831" cy="235446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0" r="14428" b="32842"/>
          <a:stretch>
            <a:fillRect/>
          </a:stretch>
        </p:blipFill>
        <p:spPr>
          <a:xfrm rot="5400000">
            <a:off x="2170037" y="2988914"/>
            <a:ext cx="5039565" cy="22209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4" descr="http://www.advancedtissue.com/wp-content/uploads/2014/04/burn-wound-ca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233" y="1565956"/>
            <a:ext cx="3400425" cy="230505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0232" y="4053502"/>
            <a:ext cx="3400425" cy="2556391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http://www.seabuckthorn2u.com/wp-content/uploads/2012/02/CancerMeilin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33" y="4080681"/>
            <a:ext cx="3167639" cy="253848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9" t="4834" r="17771" b="7640"/>
          <a:stretch>
            <a:fillRect/>
          </a:stretch>
        </p:blipFill>
        <p:spPr>
          <a:xfrm rot="5400000">
            <a:off x="5767075" y="1766346"/>
            <a:ext cx="2836383" cy="2435605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0" name="Picture 8" descr="http://www.advancedtissue.com/wp-content/uploads/2013/04/wound-stitch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66" y="4653887"/>
            <a:ext cx="2435604" cy="196528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7650" y="1565910"/>
            <a:ext cx="1439545" cy="3371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gency FB" panose="020B0503020202020204" pitchFamily="34" charset="0"/>
              </a:rPr>
              <a:t>Acute wound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475" y="4080510"/>
            <a:ext cx="1562100" cy="3371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gency FB" panose="020B0503020202020204" pitchFamily="34" charset="0"/>
              </a:rPr>
              <a:t>Cancer wound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79495" y="1583690"/>
            <a:ext cx="1652905" cy="3371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gency FB" panose="020B0503020202020204" pitchFamily="34" charset="0"/>
              </a:rPr>
              <a:t>Diabetic wound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67730" y="1565910"/>
            <a:ext cx="1627505" cy="3371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gency FB" panose="020B0503020202020204" pitchFamily="34" charset="0"/>
              </a:rPr>
              <a:t>Diabetic wound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4235" y="4653915"/>
            <a:ext cx="1545590" cy="3371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gency FB" panose="020B0503020202020204" pitchFamily="34" charset="0"/>
              </a:rPr>
              <a:t>Surgery wound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47100" y="1565910"/>
            <a:ext cx="1300480" cy="3371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gency FB" panose="020B0503020202020204" pitchFamily="34" charset="0"/>
              </a:rPr>
              <a:t>Burn wound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40115" y="4053205"/>
            <a:ext cx="1506855" cy="3371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gency FB" panose="020B0503020202020204" pitchFamily="34" charset="0"/>
              </a:rPr>
              <a:t>Pressure injury</a:t>
            </a:r>
          </a:p>
        </p:txBody>
      </p:sp>
    </p:spTree>
    <p:extLst>
      <p:ext uri="{BB962C8B-B14F-4D97-AF65-F5344CB8AC3E}">
        <p14:creationId xmlns:p14="http://schemas.microsoft.com/office/powerpoint/2010/main" val="233673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91952-86FD-4E7A-BE1B-88B4EB421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1310"/>
          </a:xfrm>
        </p:spPr>
        <p:txBody>
          <a:bodyPr/>
          <a:lstStyle/>
          <a:p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kedalaman</a:t>
            </a:r>
            <a:r>
              <a:rPr lang="en-ID" dirty="0"/>
              <a:t> dan </a:t>
            </a:r>
            <a:r>
              <a:rPr lang="en-ID" dirty="0" err="1"/>
              <a:t>luasnya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4ACF5-BF0E-4ABD-A226-8A489E1AC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722"/>
            <a:ext cx="10515600" cy="5141152"/>
          </a:xfrm>
        </p:spPr>
        <p:txBody>
          <a:bodyPr>
            <a:normAutofit/>
          </a:bodyPr>
          <a:lstStyle/>
          <a:p>
            <a:r>
              <a:rPr lang="en-ID" dirty="0"/>
              <a:t>Stadium I : Luka </a:t>
            </a:r>
            <a:r>
              <a:rPr lang="en-ID" dirty="0" err="1"/>
              <a:t>Superfisial</a:t>
            </a:r>
            <a:r>
              <a:rPr lang="en-ID" dirty="0"/>
              <a:t> (“Non-Blanching </a:t>
            </a:r>
            <a:r>
              <a:rPr lang="en-ID" dirty="0" err="1"/>
              <a:t>Erithema</a:t>
            </a:r>
            <a:r>
              <a:rPr lang="en-ID" dirty="0"/>
              <a:t>) :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 yang </a:t>
            </a:r>
            <a:r>
              <a:rPr lang="en-ID" dirty="0" err="1"/>
              <a:t>terjadi</a:t>
            </a:r>
            <a:r>
              <a:rPr lang="en-ID" dirty="0"/>
              <a:t> pada </a:t>
            </a:r>
            <a:r>
              <a:rPr lang="en-ID" dirty="0" err="1"/>
              <a:t>lapisan</a:t>
            </a:r>
            <a:r>
              <a:rPr lang="en-ID" dirty="0"/>
              <a:t> epidermis </a:t>
            </a:r>
            <a:r>
              <a:rPr lang="en-ID" dirty="0" err="1"/>
              <a:t>kulit</a:t>
            </a:r>
            <a:r>
              <a:rPr lang="en-ID" dirty="0"/>
              <a:t>. </a:t>
            </a:r>
          </a:p>
          <a:p>
            <a:r>
              <a:rPr lang="en-ID" dirty="0"/>
              <a:t>Stadium II : Luka “Partial Thickness” :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hilangnya</a:t>
            </a:r>
            <a:r>
              <a:rPr lang="en-ID" dirty="0"/>
              <a:t> </a:t>
            </a:r>
            <a:r>
              <a:rPr lang="en-ID" dirty="0" err="1"/>
              <a:t>lapisan</a:t>
            </a:r>
            <a:r>
              <a:rPr lang="en-ID" dirty="0"/>
              <a:t> </a:t>
            </a:r>
            <a:r>
              <a:rPr lang="en-ID" dirty="0" err="1"/>
              <a:t>kulit</a:t>
            </a:r>
            <a:r>
              <a:rPr lang="en-ID" dirty="0"/>
              <a:t> pada </a:t>
            </a:r>
            <a:r>
              <a:rPr lang="en-ID" dirty="0" err="1"/>
              <a:t>lapisan</a:t>
            </a:r>
            <a:r>
              <a:rPr lang="en-ID" dirty="0"/>
              <a:t> epidermis dan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dermis.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 superficial dan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tanda</a:t>
            </a:r>
            <a:r>
              <a:rPr lang="en-ID" dirty="0"/>
              <a:t> </a:t>
            </a:r>
            <a:r>
              <a:rPr lang="en-ID" dirty="0" err="1"/>
              <a:t>klinis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abrasi</a:t>
            </a:r>
            <a:r>
              <a:rPr lang="en-ID" dirty="0"/>
              <a:t>, blister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lubang</a:t>
            </a:r>
            <a:r>
              <a:rPr lang="en-ID" dirty="0"/>
              <a:t> yang </a:t>
            </a:r>
            <a:r>
              <a:rPr lang="en-ID" dirty="0" err="1"/>
              <a:t>dangkal</a:t>
            </a:r>
            <a:r>
              <a:rPr lang="en-ID" dirty="0"/>
              <a:t>.</a:t>
            </a:r>
          </a:p>
          <a:p>
            <a:r>
              <a:rPr lang="en-ID" dirty="0"/>
              <a:t>Stadium III : Luka “Full Thickness” :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hilangnya</a:t>
            </a:r>
            <a:r>
              <a:rPr lang="en-ID" dirty="0"/>
              <a:t> </a:t>
            </a:r>
            <a:r>
              <a:rPr lang="en-ID" dirty="0" err="1"/>
              <a:t>kulit</a:t>
            </a:r>
            <a:r>
              <a:rPr lang="en-ID" dirty="0"/>
              <a:t> </a:t>
            </a:r>
            <a:r>
              <a:rPr lang="en-ID" dirty="0" err="1"/>
              <a:t>keseluruhan</a:t>
            </a:r>
            <a:r>
              <a:rPr lang="en-ID" dirty="0"/>
              <a:t> </a:t>
            </a:r>
            <a:r>
              <a:rPr lang="en-ID" dirty="0" err="1"/>
              <a:t>meliputi</a:t>
            </a:r>
            <a:r>
              <a:rPr lang="en-ID" dirty="0"/>
              <a:t> </a:t>
            </a:r>
            <a:r>
              <a:rPr lang="en-ID" dirty="0" err="1"/>
              <a:t>kerusakan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nekrosis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</a:t>
            </a:r>
            <a:r>
              <a:rPr lang="en-ID" dirty="0" err="1"/>
              <a:t>subkutan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meluas</a:t>
            </a:r>
            <a:r>
              <a:rPr lang="en-ID" dirty="0"/>
              <a:t> </a:t>
            </a:r>
            <a:r>
              <a:rPr lang="en-ID" dirty="0" err="1"/>
              <a:t>sampai</a:t>
            </a:r>
            <a:r>
              <a:rPr lang="en-ID" dirty="0"/>
              <a:t> </a:t>
            </a:r>
            <a:r>
              <a:rPr lang="en-ID" dirty="0" err="1"/>
              <a:t>bawah</a:t>
            </a:r>
            <a:r>
              <a:rPr lang="en-ID" dirty="0"/>
              <a:t>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melewati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yang </a:t>
            </a:r>
            <a:r>
              <a:rPr lang="en-ID" dirty="0" err="1"/>
              <a:t>mendasarinya</a:t>
            </a:r>
            <a:r>
              <a:rPr lang="en-ID" dirty="0"/>
              <a:t>. </a:t>
            </a:r>
            <a:r>
              <a:rPr lang="en-ID" dirty="0" err="1"/>
              <a:t>Lukanya</a:t>
            </a:r>
            <a:r>
              <a:rPr lang="en-ID" dirty="0"/>
              <a:t> </a:t>
            </a:r>
            <a:r>
              <a:rPr lang="en-ID" dirty="0" err="1"/>
              <a:t>sampai</a:t>
            </a:r>
            <a:r>
              <a:rPr lang="en-ID" dirty="0"/>
              <a:t> pada </a:t>
            </a:r>
            <a:r>
              <a:rPr lang="en-ID" dirty="0" err="1"/>
              <a:t>lapisan</a:t>
            </a:r>
            <a:r>
              <a:rPr lang="en-ID" dirty="0"/>
              <a:t> epidermis, dermis dan </a:t>
            </a:r>
            <a:r>
              <a:rPr lang="en-ID" dirty="0" err="1"/>
              <a:t>fasia</a:t>
            </a:r>
            <a:r>
              <a:rPr lang="en-ID" dirty="0"/>
              <a:t>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en-ID" dirty="0" err="1"/>
              <a:t>otot</a:t>
            </a:r>
            <a:r>
              <a:rPr lang="en-ID" dirty="0"/>
              <a:t>. Luka </a:t>
            </a:r>
            <a:r>
              <a:rPr lang="en-ID" dirty="0" err="1"/>
              <a:t>timbul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klinis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lubang</a:t>
            </a:r>
            <a:r>
              <a:rPr lang="en-ID" dirty="0"/>
              <a:t> yang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merusak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</a:t>
            </a:r>
            <a:r>
              <a:rPr lang="en-ID" dirty="0" err="1"/>
              <a:t>sekitarnya</a:t>
            </a:r>
            <a:r>
              <a:rPr lang="en-ID" dirty="0"/>
              <a:t>. </a:t>
            </a:r>
          </a:p>
          <a:p>
            <a:r>
              <a:rPr lang="en-ID" dirty="0"/>
              <a:t>Stadium IV : Luka “Full Thickness”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lapisan</a:t>
            </a:r>
            <a:r>
              <a:rPr lang="en-ID" dirty="0"/>
              <a:t> </a:t>
            </a:r>
            <a:r>
              <a:rPr lang="en-ID" dirty="0" err="1"/>
              <a:t>otot</a:t>
            </a:r>
            <a:r>
              <a:rPr lang="en-ID" dirty="0"/>
              <a:t>, tendon dan </a:t>
            </a:r>
            <a:r>
              <a:rPr lang="en-ID" dirty="0" err="1"/>
              <a:t>tulang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destruksi</a:t>
            </a:r>
            <a:r>
              <a:rPr lang="en-ID" dirty="0"/>
              <a:t>/</a:t>
            </a:r>
            <a:r>
              <a:rPr lang="en-ID" dirty="0" err="1"/>
              <a:t>kerusakan</a:t>
            </a:r>
            <a:r>
              <a:rPr lang="en-ID" dirty="0"/>
              <a:t> yang </a:t>
            </a:r>
            <a:r>
              <a:rPr lang="en-ID" dirty="0" err="1"/>
              <a:t>luas</a:t>
            </a:r>
            <a:r>
              <a:rPr lang="en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2869626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973</Words>
  <Application>Microsoft Office PowerPoint</Application>
  <PresentationFormat>Widescreen</PresentationFormat>
  <Paragraphs>78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Agency FB</vt:lpstr>
      <vt:lpstr>Arial</vt:lpstr>
      <vt:lpstr>Arial Black</vt:lpstr>
      <vt:lpstr>Century Gothic</vt:lpstr>
      <vt:lpstr>Wingdings</vt:lpstr>
      <vt:lpstr>Wingdings 3</vt:lpstr>
      <vt:lpstr>Wisp</vt:lpstr>
      <vt:lpstr>Konsep Rawat Luka Sederhana</vt:lpstr>
      <vt:lpstr>Kulit</vt:lpstr>
      <vt:lpstr>Fungsi Kulit</vt:lpstr>
      <vt:lpstr>PowerPoint Presentation</vt:lpstr>
      <vt:lpstr>PowerPoint Presentation</vt:lpstr>
      <vt:lpstr>Luka</vt:lpstr>
      <vt:lpstr>Jenis Luka Berdasarkan Lama Penyembuhan</vt:lpstr>
      <vt:lpstr>TYPES OF WOUND</vt:lpstr>
      <vt:lpstr> Berdasarkan kedalaman dan luasnya luka </vt:lpstr>
      <vt:lpstr>Mekanisme terjadinya luka</vt:lpstr>
      <vt:lpstr>Berdasarkan tingkat kontaminasi</vt:lpstr>
      <vt:lpstr>PowerPoint Presentation</vt:lpstr>
      <vt:lpstr>Fase Penyembuhan Luka</vt:lpstr>
      <vt:lpstr>Quick review Wound healing physiology</vt:lpstr>
      <vt:lpstr>Faktor yang mempengaruhi penyembuhan Luka</vt:lpstr>
      <vt:lpstr>KUNCI PENYEMBUHAN LUKA</vt:lpstr>
      <vt:lpstr>Metode Debridement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Rawat Luka Sederhana</dc:title>
  <dc:creator>Irsha Talita Daria</dc:creator>
  <cp:lastModifiedBy>Irsha Talita Daria</cp:lastModifiedBy>
  <cp:revision>9</cp:revision>
  <dcterms:created xsi:type="dcterms:W3CDTF">2020-02-18T15:57:50Z</dcterms:created>
  <dcterms:modified xsi:type="dcterms:W3CDTF">2020-02-18T17:34:51Z</dcterms:modified>
</cp:coreProperties>
</file>