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7" r:id="rId7"/>
    <p:sldId id="260" r:id="rId8"/>
    <p:sldId id="262" r:id="rId9"/>
    <p:sldId id="264" r:id="rId10"/>
    <p:sldId id="266" r:id="rId11"/>
    <p:sldId id="269" r:id="rId12"/>
    <p:sldId id="268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075" autoAdjust="0"/>
  </p:normalViewPr>
  <p:slideViewPr>
    <p:cSldViewPr>
      <p:cViewPr varScale="1">
        <p:scale>
          <a:sx n="45" d="100"/>
          <a:sy n="45" d="100"/>
        </p:scale>
        <p:origin x="70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57400" y="-2141247"/>
            <a:ext cx="16962147" cy="1696214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C3C5">
                <a:alpha val="49804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53927">
            <a:off x="9886570" y="786380"/>
            <a:ext cx="9088809" cy="908880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232671" y="1347011"/>
            <a:ext cx="8382000" cy="1281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74"/>
              </a:lnSpc>
            </a:pPr>
            <a:r>
              <a:rPr lang="en-US" sz="8000" spc="293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OTITIS MEDIA</a:t>
            </a:r>
            <a:endParaRPr lang="en-US" sz="8000" spc="293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917200" y="780005"/>
            <a:ext cx="630943" cy="828207"/>
          </a:xfrm>
          <a:prstGeom prst="rect">
            <a:avLst/>
          </a:prstGeom>
        </p:spPr>
      </p:pic>
      <p:pic>
        <p:nvPicPr>
          <p:cNvPr id="2050" name="Picture 2" descr="E:\6303f0a8-e728-4bfd-bea4-403431346f53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57500"/>
            <a:ext cx="9078114" cy="620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819400" y="756419"/>
            <a:ext cx="800100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4500"/>
              </a:lnSpc>
              <a:spcBef>
                <a:spcPct val="0"/>
              </a:spcBef>
            </a:pPr>
            <a:r>
              <a:rPr lang="en-GB" sz="44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Intervensi</a:t>
            </a:r>
            <a:r>
              <a:rPr lang="en-GB" sz="4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4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Keperawatan</a:t>
            </a:r>
            <a:r>
              <a:rPr lang="en-GB" sz="4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u="none" spc="-72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122075"/>
              </p:ext>
            </p:extLst>
          </p:nvPr>
        </p:nvGraphicFramePr>
        <p:xfrm>
          <a:off x="1981200" y="1929631"/>
          <a:ext cx="14020800" cy="6506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291"/>
                <a:gridCol w="5119743"/>
                <a:gridCol w="6589766"/>
              </a:tblGrid>
              <a:tr h="532178">
                <a:tc>
                  <a:txBody>
                    <a:bodyPr/>
                    <a:lstStyle/>
                    <a:p>
                      <a:pPr algn="ctr"/>
                      <a:r>
                        <a:rPr lang="en-GB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TUJUAN DAN KRITERIA HASIL</a:t>
                      </a: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INTERVENSI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958291">
                <a:tc>
                  <a:txBody>
                    <a:bodyPr/>
                    <a:lstStyle/>
                    <a:p>
                      <a:r>
                        <a:rPr lang="en-GB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Hipertermia</a:t>
                      </a:r>
                      <a:r>
                        <a:rPr lang="en-GB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(D.0130)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Setelah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dilakukan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tindakan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keperawatan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selama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1x24 jam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diharapkan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Termoregulasi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(SLKI : L.14134)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Suhu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tubuh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membaik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Suhu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kulit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membaik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Pengisian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kapiler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membaik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Ventilasi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membaik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Tekanan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darah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membaik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Manajemen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Hipertermia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(SIKI : 1.15506)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Observasi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Identifikasi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penyebab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hipertermia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suhu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tubuh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kadar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elektralit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komplikasi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akibat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hipertermia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Terapeutik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Sediakan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lingkungan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dingin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Longgarkan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lepaskan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pakaian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Basahi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kipasi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permukaan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tubuh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Berikan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cairan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oral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Ganti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linen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setiap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lebih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sering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jika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mengalami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hyperhidrosis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Lakukan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pendinginan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eksternal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Hindari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pemberian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antipiretik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aspirin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Edukasi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Anjurkan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tirah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baring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Kolaborasi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pemberian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cairan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elektrolit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intravena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jika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perlu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237218"/>
              </p:ext>
            </p:extLst>
          </p:nvPr>
        </p:nvGraphicFramePr>
        <p:xfrm>
          <a:off x="381000" y="190500"/>
          <a:ext cx="17297400" cy="967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5334000"/>
                <a:gridCol w="9982200"/>
              </a:tblGrid>
              <a:tr h="5269871">
                <a:tc>
                  <a:txBody>
                    <a:bodyPr/>
                    <a:lstStyle/>
                    <a:p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Nyeri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Akut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(D.0077)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Setelah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dilakukan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tindakan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keperawatan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selama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1x24 jam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diharapkan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Tingkat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nyeri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(SLKI : L.08066)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Keluhan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nyeri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menurun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Meringis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menurun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Gelisah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menurun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Kesulitan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tidur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menurun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Perilaku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membaik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Manajemen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nyeri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(SIKI : 1.08238)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Observasi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endParaRPr lang="en-US" sz="18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Identifikasi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lokasi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karakteristik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durasi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frekuensi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kualitas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intensitas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nyeri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Identifikasi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skala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nyeri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dentifikasi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nyeri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non verbal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Identifikasi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factor yang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memperberat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memperingan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nyeri</a:t>
                      </a:r>
                      <a:endParaRPr lang="en-GB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Identifikasi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pengetahuan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keyakinan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tentang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nyeri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dentifikasi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pengaruh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budaya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nyeri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dentifikasi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pengaruh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nyeri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kualitas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hidup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keberhasilan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terapi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komplementer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sudah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diberikan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efek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samping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penggunaan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analgetik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Terapeutik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Berikan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teknik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non-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farmakologis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mengurangi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rasa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nyeri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linkungan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memperberat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rasa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nyeri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Fasilitasi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istirahat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tidur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Edukasi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Jelaskan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penyebab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periode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pemicu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nyeri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Jelaskan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meredakan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nyeri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407529">
                <a:tc>
                  <a:txBody>
                    <a:bodyPr/>
                    <a:lstStyle/>
                    <a:p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Risiko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infeksi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(D.0142)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Setelah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dilakukan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tindakan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keperawatan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selama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1x24 jam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diharapkan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Tingkat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infeksi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(SLKI : L. 14137)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Demam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menurun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Kemerahan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menurun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Nyeri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menurun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Bengkak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menurun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Cairan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berbau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busuk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menurun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Perawatan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area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insisi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(SIKI : 1.14558)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Observasi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Periksa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lokasi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insisi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adanya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kemerahan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bengkak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tanda-tanda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dehisesn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eviserasi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Identifikasi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karakterisitik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drainase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 proses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penyembuhan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area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insisi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tanda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gejala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infeksi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Terapeutik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Bersihkan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area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insisi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pembersih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tepat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Usap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area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insisi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area yang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bersih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menuju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area yang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kurang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bersih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Bersihkan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area di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sekitar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tempat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pembuangan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tabung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drainase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Pertahankan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tabung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drainasi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Berikan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salep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antiseptic,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jika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perlu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Edukasi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Ajarkan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meminimalkan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tekanan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tempat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insisi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Ajarkan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merawat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area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insisi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74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451619"/>
            <a:ext cx="11201400" cy="11571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4500"/>
              </a:lnSpc>
              <a:spcBef>
                <a:spcPct val="0"/>
              </a:spcBef>
            </a:pPr>
            <a:r>
              <a:rPr lang="en-GB" sz="4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IMPLEMENTASI DAN EVALUASI KEPERAWATAN</a:t>
            </a:r>
            <a:endParaRPr lang="en-US" sz="4400" u="none" spc="-72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927583"/>
              </p:ext>
            </p:extLst>
          </p:nvPr>
        </p:nvGraphicFramePr>
        <p:xfrm>
          <a:off x="914400" y="1605780"/>
          <a:ext cx="16764000" cy="780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2409825"/>
                <a:gridCol w="6496050"/>
                <a:gridCol w="7019925"/>
              </a:tblGrid>
              <a:tr h="9933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DIAGNOSWA KEPERAWATAN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IMPLEMENTASI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EVALUASI</a:t>
                      </a:r>
                      <a:endParaRPr lang="en-US" dirty="0"/>
                    </a:p>
                  </a:txBody>
                  <a:tcPr/>
                </a:tc>
              </a:tr>
              <a:tr h="2270522">
                <a:tc>
                  <a:txBody>
                    <a:bodyPr/>
                    <a:lstStyle/>
                    <a:p>
                      <a:r>
                        <a:rPr lang="en-US" dirty="0" smtClean="0"/>
                        <a:t>1.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HIPERTEMIA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Memeriksa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TTV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tiap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 jam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sekali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Memberikan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cairan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oral (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banyak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minum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air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putih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Memberikan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pakaian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nyaman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/tipis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Mengganti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linen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setiap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hari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Mengidentifikasi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adanya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komplikasi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hipertermia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: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pasien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mengatakan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sudah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lebih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stabil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tubuhnya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: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suhu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tubuh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pasien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menurun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: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intervensi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teratasi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: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hentikan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intervensi</a:t>
                      </a:r>
                      <a:endParaRPr lang="en-US" dirty="0"/>
                    </a:p>
                  </a:txBody>
                  <a:tcPr/>
                </a:tc>
              </a:tr>
              <a:tr h="2270522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NYERI AKUT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Mengidentifikasi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area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nyeri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Mengukur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skala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nyeri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Memfasilitasi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istirahat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posisi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semi fowler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Mengajarkan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teknik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relaksasi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napas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mengurangi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rasa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nyeri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: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pasien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mengatakan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dapat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menerapkan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teknik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relaksasi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napas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: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nyeri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berkurang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: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intervensi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teratasi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sebagian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: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lanjutkan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intervensi</a:t>
                      </a:r>
                      <a:endParaRPr lang="en-US" dirty="0"/>
                    </a:p>
                  </a:txBody>
                  <a:tcPr/>
                </a:tc>
              </a:tr>
              <a:tr h="2270522">
                <a:tc>
                  <a:txBody>
                    <a:bodyPr/>
                    <a:lstStyle/>
                    <a:p>
                      <a:r>
                        <a:rPr lang="en-US" dirty="0" smtClean="0"/>
                        <a:t>3.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RESIKO INFEKSI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Memonitor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adanya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gatal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kemerahan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sakit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bengkak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panas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area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telinga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Mengganti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balutan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luka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secara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rutin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Mengajarkan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pasien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memegang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menekan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area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luka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Mengajarkan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pasien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merawat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: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pasien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mengatakan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bisa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merawat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luka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: area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telinga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terlihat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kemerahan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: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intervensi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teratasi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sebagian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: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lanjutkan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intervensi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06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3000" y="1321610"/>
            <a:ext cx="11201400" cy="5057598"/>
            <a:chOff x="-432512" y="0"/>
            <a:chExt cx="11872474" cy="6743463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1439962" cy="1453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8499"/>
                </a:lnSpc>
                <a:spcBef>
                  <a:spcPct val="0"/>
                </a:spcBef>
              </a:pPr>
              <a:r>
                <a:rPr lang="en-GB" sz="8800" b="1" dirty="0" err="1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Definisi</a:t>
              </a:r>
              <a:endParaRPr lang="en-US" sz="8499" u="none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432512" y="1946253"/>
              <a:ext cx="11439962" cy="4797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just">
                <a:lnSpc>
                  <a:spcPts val="3999"/>
                </a:lnSpc>
              </a:pPr>
              <a:r>
                <a:rPr lang="en-GB" sz="4000" dirty="0" smtClean="0">
                  <a:latin typeface="Arial" pitchFamily="34" charset="0"/>
                  <a:cs typeface="Arial" pitchFamily="34" charset="0"/>
                </a:rPr>
                <a:t>Otitis </a:t>
              </a:r>
              <a:r>
                <a:rPr lang="en-GB" sz="4000" dirty="0">
                  <a:latin typeface="Arial" pitchFamily="34" charset="0"/>
                  <a:cs typeface="Arial" pitchFamily="34" charset="0"/>
                </a:rPr>
                <a:t>media </a:t>
              </a:r>
              <a:r>
                <a:rPr lang="en-GB" sz="4000" dirty="0" err="1">
                  <a:latin typeface="Arial" pitchFamily="34" charset="0"/>
                  <a:cs typeface="Arial" pitchFamily="34" charset="0"/>
                </a:rPr>
                <a:t>adalah</a:t>
              </a:r>
              <a:r>
                <a:rPr lang="en-GB" sz="4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4000" dirty="0" err="1">
                  <a:latin typeface="Arial" pitchFamily="34" charset="0"/>
                  <a:cs typeface="Arial" pitchFamily="34" charset="0"/>
                </a:rPr>
                <a:t>infeksi</a:t>
              </a:r>
              <a:r>
                <a:rPr lang="en-GB" sz="4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4000" dirty="0" err="1">
                  <a:latin typeface="Arial" pitchFamily="34" charset="0"/>
                  <a:cs typeface="Arial" pitchFamily="34" charset="0"/>
                </a:rPr>
                <a:t>pada</a:t>
              </a:r>
              <a:r>
                <a:rPr lang="en-GB" sz="4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4000" dirty="0" err="1">
                  <a:latin typeface="Arial" pitchFamily="34" charset="0"/>
                  <a:cs typeface="Arial" pitchFamily="34" charset="0"/>
                </a:rPr>
                <a:t>telinga</a:t>
              </a:r>
              <a:r>
                <a:rPr lang="en-GB" sz="4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4000" dirty="0" err="1">
                  <a:latin typeface="Arial" pitchFamily="34" charset="0"/>
                  <a:cs typeface="Arial" pitchFamily="34" charset="0"/>
                </a:rPr>
                <a:t>tengah</a:t>
              </a:r>
              <a:r>
                <a:rPr lang="en-GB" sz="4000" dirty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GB" sz="4000" dirty="0" err="1">
                  <a:latin typeface="Arial" pitchFamily="34" charset="0"/>
                  <a:cs typeface="Arial" pitchFamily="34" charset="0"/>
                </a:rPr>
                <a:t>menyebabkan</a:t>
              </a:r>
              <a:r>
                <a:rPr lang="en-GB" sz="4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4000" dirty="0" err="1">
                  <a:latin typeface="Arial" pitchFamily="34" charset="0"/>
                  <a:cs typeface="Arial" pitchFamily="34" charset="0"/>
                </a:rPr>
                <a:t>peradangan</a:t>
              </a:r>
              <a:r>
                <a:rPr lang="en-GB" sz="4000" dirty="0">
                  <a:latin typeface="Arial" pitchFamily="34" charset="0"/>
                  <a:cs typeface="Arial" pitchFamily="34" charset="0"/>
                </a:rPr>
                <a:t> (</a:t>
              </a:r>
              <a:r>
                <a:rPr lang="en-GB" sz="4000" dirty="0" err="1">
                  <a:latin typeface="Arial" pitchFamily="34" charset="0"/>
                  <a:cs typeface="Arial" pitchFamily="34" charset="0"/>
                </a:rPr>
                <a:t>kemerahan</a:t>
              </a:r>
              <a:r>
                <a:rPr lang="en-GB" sz="4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4000" dirty="0" err="1">
                  <a:latin typeface="Arial" pitchFamily="34" charset="0"/>
                  <a:cs typeface="Arial" pitchFamily="34" charset="0"/>
                </a:rPr>
                <a:t>dan</a:t>
              </a:r>
              <a:r>
                <a:rPr lang="en-GB" sz="4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4000" dirty="0" err="1">
                  <a:latin typeface="Arial" pitchFamily="34" charset="0"/>
                  <a:cs typeface="Arial" pitchFamily="34" charset="0"/>
                </a:rPr>
                <a:t>pembengkakan</a:t>
              </a:r>
              <a:r>
                <a:rPr lang="en-GB" sz="4000" dirty="0">
                  <a:latin typeface="Arial" pitchFamily="34" charset="0"/>
                  <a:cs typeface="Arial" pitchFamily="34" charset="0"/>
                </a:rPr>
                <a:t>) </a:t>
              </a:r>
              <a:r>
                <a:rPr lang="en-GB" sz="4000" dirty="0" err="1">
                  <a:latin typeface="Arial" pitchFamily="34" charset="0"/>
                  <a:cs typeface="Arial" pitchFamily="34" charset="0"/>
                </a:rPr>
                <a:t>dan</a:t>
              </a:r>
              <a:r>
                <a:rPr lang="en-GB" sz="4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4000" dirty="0" err="1">
                  <a:latin typeface="Arial" pitchFamily="34" charset="0"/>
                  <a:cs typeface="Arial" pitchFamily="34" charset="0"/>
                </a:rPr>
                <a:t>penumpukan</a:t>
              </a:r>
              <a:r>
                <a:rPr lang="en-GB" sz="4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4000" dirty="0" err="1">
                  <a:latin typeface="Arial" pitchFamily="34" charset="0"/>
                  <a:cs typeface="Arial" pitchFamily="34" charset="0"/>
                </a:rPr>
                <a:t>cairan</a:t>
              </a:r>
              <a:r>
                <a:rPr lang="en-GB" sz="4000" dirty="0">
                  <a:latin typeface="Arial" pitchFamily="34" charset="0"/>
                  <a:cs typeface="Arial" pitchFamily="34" charset="0"/>
                </a:rPr>
                <a:t> di </a:t>
              </a:r>
              <a:r>
                <a:rPr lang="en-GB" sz="4000" dirty="0" err="1">
                  <a:latin typeface="Arial" pitchFamily="34" charset="0"/>
                  <a:cs typeface="Arial" pitchFamily="34" charset="0"/>
                </a:rPr>
                <a:t>belakang</a:t>
              </a:r>
              <a:r>
                <a:rPr lang="en-GB" sz="4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4000" dirty="0" err="1">
                  <a:latin typeface="Arial" pitchFamily="34" charset="0"/>
                  <a:cs typeface="Arial" pitchFamily="34" charset="0"/>
                </a:rPr>
                <a:t>gendang</a:t>
              </a:r>
              <a:r>
                <a:rPr lang="en-GB" sz="4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4000" dirty="0" err="1">
                  <a:latin typeface="Arial" pitchFamily="34" charset="0"/>
                  <a:cs typeface="Arial" pitchFamily="34" charset="0"/>
                </a:rPr>
                <a:t>telinga.Otitis</a:t>
              </a:r>
              <a:r>
                <a:rPr lang="en-GB" sz="4000" dirty="0">
                  <a:latin typeface="Arial" pitchFamily="34" charset="0"/>
                  <a:cs typeface="Arial" pitchFamily="34" charset="0"/>
                </a:rPr>
                <a:t> media </a:t>
              </a:r>
              <a:r>
                <a:rPr lang="en-GB" sz="4000" dirty="0" err="1">
                  <a:latin typeface="Arial" pitchFamily="34" charset="0"/>
                  <a:cs typeface="Arial" pitchFamily="34" charset="0"/>
                </a:rPr>
                <a:t>akut</a:t>
              </a:r>
              <a:r>
                <a:rPr lang="en-GB" sz="4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4000" dirty="0" err="1">
                  <a:latin typeface="Arial" pitchFamily="34" charset="0"/>
                  <a:cs typeface="Arial" pitchFamily="34" charset="0"/>
                </a:rPr>
                <a:t>biasanya</a:t>
              </a:r>
              <a:r>
                <a:rPr lang="en-GB" sz="4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4000" dirty="0" err="1">
                  <a:latin typeface="Arial" pitchFamily="34" charset="0"/>
                  <a:cs typeface="Arial" pitchFamily="34" charset="0"/>
                </a:rPr>
                <a:t>merupakan</a:t>
              </a:r>
              <a:r>
                <a:rPr lang="en-GB" sz="4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4000" dirty="0" err="1">
                  <a:latin typeface="Arial" pitchFamily="34" charset="0"/>
                  <a:cs typeface="Arial" pitchFamily="34" charset="0"/>
                </a:rPr>
                <a:t>komplikasi</a:t>
              </a:r>
              <a:r>
                <a:rPr lang="en-GB" sz="4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4000" dirty="0" err="1">
                  <a:latin typeface="Arial" pitchFamily="34" charset="0"/>
                  <a:cs typeface="Arial" pitchFamily="34" charset="0"/>
                </a:rPr>
                <a:t>dari</a:t>
              </a:r>
              <a:r>
                <a:rPr lang="en-GB" sz="4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4000" dirty="0" err="1">
                  <a:latin typeface="Arial" pitchFamily="34" charset="0"/>
                  <a:cs typeface="Arial" pitchFamily="34" charset="0"/>
                </a:rPr>
                <a:t>disfungsi</a:t>
              </a:r>
              <a:r>
                <a:rPr lang="en-GB" sz="4000" dirty="0">
                  <a:latin typeface="Arial" pitchFamily="34" charset="0"/>
                  <a:cs typeface="Arial" pitchFamily="34" charset="0"/>
                </a:rPr>
                <a:t> tuba </a:t>
              </a:r>
              <a:r>
                <a:rPr lang="en-GB" sz="4000" dirty="0" err="1">
                  <a:latin typeface="Arial" pitchFamily="34" charset="0"/>
                  <a:cs typeface="Arial" pitchFamily="34" charset="0"/>
                </a:rPr>
                <a:t>eustachian</a:t>
              </a:r>
              <a:r>
                <a:rPr lang="en-GB" sz="4000" dirty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GB" sz="4000" dirty="0" err="1">
                  <a:latin typeface="Arial" pitchFamily="34" charset="0"/>
                  <a:cs typeface="Arial" pitchFamily="34" charset="0"/>
                </a:rPr>
                <a:t>terjadi</a:t>
              </a:r>
              <a:r>
                <a:rPr lang="en-GB" sz="4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4000" dirty="0" err="1">
                  <a:latin typeface="Arial" pitchFamily="34" charset="0"/>
                  <a:cs typeface="Arial" pitchFamily="34" charset="0"/>
                </a:rPr>
                <a:t>selama</a:t>
              </a:r>
              <a:r>
                <a:rPr lang="en-GB" sz="4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4000" dirty="0" err="1">
                  <a:latin typeface="Arial" pitchFamily="34" charset="0"/>
                  <a:cs typeface="Arial" pitchFamily="34" charset="0"/>
                </a:rPr>
                <a:t>infeksi</a:t>
              </a:r>
              <a:r>
                <a:rPr lang="en-GB" sz="4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4000" dirty="0" err="1">
                  <a:latin typeface="Arial" pitchFamily="34" charset="0"/>
                  <a:cs typeface="Arial" pitchFamily="34" charset="0"/>
                </a:rPr>
                <a:t>saluran</a:t>
              </a:r>
              <a:r>
                <a:rPr lang="en-GB" sz="4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4000" dirty="0" err="1">
                  <a:latin typeface="Arial" pitchFamily="34" charset="0"/>
                  <a:cs typeface="Arial" pitchFamily="34" charset="0"/>
                </a:rPr>
                <a:t>pernafasan</a:t>
              </a:r>
              <a:r>
                <a:rPr lang="en-GB" sz="4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4000" dirty="0" err="1">
                  <a:latin typeface="Arial" pitchFamily="34" charset="0"/>
                  <a:cs typeface="Arial" pitchFamily="34" charset="0"/>
                </a:rPr>
                <a:t>atas</a:t>
              </a:r>
              <a:r>
                <a:rPr lang="en-GB" sz="4000" dirty="0">
                  <a:latin typeface="Arial" pitchFamily="34" charset="0"/>
                  <a:cs typeface="Arial" pitchFamily="34" charset="0"/>
                </a:rPr>
                <a:t> virus.</a:t>
              </a:r>
              <a:endParaRPr sz="4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344400" y="1456566"/>
            <a:ext cx="6404859" cy="7273297"/>
            <a:chOff x="0" y="0"/>
            <a:chExt cx="8539811" cy="969773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2179267"/>
              <a:ext cx="6506888" cy="7518463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1880691">
              <a:off x="5609463" y="610381"/>
              <a:ext cx="2753896" cy="145107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95500" y="-62700"/>
            <a:ext cx="12031905" cy="10368750"/>
          </a:xfrm>
          <a:prstGeom prst="rect">
            <a:avLst/>
          </a:prstGeom>
          <a:solidFill>
            <a:srgbClr val="FDC3C5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34030" y="5524500"/>
            <a:ext cx="742997" cy="78435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42959" y="3918138"/>
            <a:ext cx="742997" cy="72408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753963" y="542260"/>
            <a:ext cx="11887199" cy="5707690"/>
            <a:chOff x="967017" y="-2093064"/>
            <a:chExt cx="15849600" cy="7610251"/>
          </a:xfrm>
        </p:grpSpPr>
        <p:sp>
          <p:nvSpPr>
            <p:cNvPr id="6" name="TextBox 6"/>
            <p:cNvSpPr txBox="1"/>
            <p:nvPr/>
          </p:nvSpPr>
          <p:spPr>
            <a:xfrm>
              <a:off x="967017" y="-2093064"/>
              <a:ext cx="15849600" cy="39620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323"/>
                </a:lnSpc>
                <a:spcBef>
                  <a:spcPct val="0"/>
                </a:spcBef>
              </a:pPr>
              <a:r>
                <a:rPr lang="en-GB" sz="9600" b="1" dirty="0" err="1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Klasifikasi</a:t>
              </a:r>
              <a:r>
                <a:rPr lang="en-GB" sz="9600" b="1" dirty="0">
                  <a:solidFill>
                    <a:srgbClr val="92D050"/>
                  </a:solidFill>
                </a:rPr>
                <a:t> </a:t>
              </a:r>
              <a:endParaRPr lang="en-US" sz="9600" dirty="0">
                <a:solidFill>
                  <a:srgbClr val="92D050"/>
                </a:solidFill>
              </a:endParaRPr>
            </a:p>
            <a:p>
              <a:pPr marL="0" lvl="0" indent="0" algn="ctr">
                <a:lnSpc>
                  <a:spcPts val="11323"/>
                </a:lnSpc>
                <a:spcBef>
                  <a:spcPct val="0"/>
                </a:spcBef>
              </a:pPr>
              <a:endParaRPr lang="en-US" sz="11323" u="none" dirty="0">
                <a:solidFill>
                  <a:srgbClr val="92D050"/>
                </a:solidFill>
                <a:latin typeface="Chunk Fiv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883236" y="264469"/>
              <a:ext cx="14017165" cy="52527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/>
              <a:r>
                <a:rPr lang="en-GB" sz="3200" dirty="0" smtClean="0">
                  <a:latin typeface="Arial" pitchFamily="34" charset="0"/>
                  <a:cs typeface="Arial" pitchFamily="34" charset="0"/>
                </a:rPr>
                <a:t>Ada </a:t>
              </a:r>
              <a:r>
                <a:rPr lang="en-GB" sz="3200" dirty="0" err="1" smtClean="0">
                  <a:latin typeface="Arial" pitchFamily="34" charset="0"/>
                  <a:cs typeface="Arial" pitchFamily="34" charset="0"/>
                </a:rPr>
                <a:t>beberapa</a:t>
              </a:r>
              <a:r>
                <a:rPr lang="en-GB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3200" dirty="0" err="1" smtClean="0">
                  <a:latin typeface="Arial" pitchFamily="34" charset="0"/>
                  <a:cs typeface="Arial" pitchFamily="34" charset="0"/>
                </a:rPr>
                <a:t>Klarifikasi</a:t>
              </a:r>
              <a:r>
                <a:rPr lang="en-GB" sz="3200" dirty="0" smtClean="0">
                  <a:latin typeface="Arial" pitchFamily="34" charset="0"/>
                  <a:cs typeface="Arial" pitchFamily="34" charset="0"/>
                </a:rPr>
                <a:t> :</a:t>
              </a:r>
              <a:endParaRPr lang="en-GB" sz="3200" dirty="0">
                <a:latin typeface="Arial" pitchFamily="34" charset="0"/>
                <a:cs typeface="Arial" pitchFamily="34" charset="0"/>
              </a:endParaRPr>
            </a:p>
            <a:p>
              <a:pPr marL="514350" indent="-514350">
                <a:buFontTx/>
                <a:buAutoNum type="arabicPeriod"/>
              </a:pPr>
              <a:r>
                <a:rPr lang="en-GB" sz="3200" dirty="0">
                  <a:latin typeface="Arial" pitchFamily="34" charset="0"/>
                  <a:cs typeface="Arial" pitchFamily="34" charset="0"/>
                </a:rPr>
                <a:t>Stadium </a:t>
              </a:r>
              <a:r>
                <a:rPr lang="en-GB" sz="3200" dirty="0" err="1">
                  <a:latin typeface="Arial" pitchFamily="34" charset="0"/>
                  <a:cs typeface="Arial" pitchFamily="34" charset="0"/>
                </a:rPr>
                <a:t>Oklusi</a:t>
              </a:r>
              <a:r>
                <a:rPr lang="en-GB" sz="3200" dirty="0">
                  <a:latin typeface="Arial" pitchFamily="34" charset="0"/>
                  <a:cs typeface="Arial" pitchFamily="34" charset="0"/>
                </a:rPr>
                <a:t> Tuba </a:t>
              </a:r>
              <a:r>
                <a:rPr lang="en-GB" sz="3200" dirty="0" err="1">
                  <a:latin typeface="Arial" pitchFamily="34" charset="0"/>
                  <a:cs typeface="Arial" pitchFamily="34" charset="0"/>
                </a:rPr>
                <a:t>Eustachius</a:t>
              </a:r>
              <a:r>
                <a:rPr lang="en-GB" sz="3200" dirty="0">
                  <a:latin typeface="Arial" pitchFamily="34" charset="0"/>
                  <a:cs typeface="Arial" pitchFamily="34" charset="0"/>
                </a:rPr>
                <a:t> </a:t>
              </a:r>
              <a:endParaRPr lang="en-GB" sz="3200" dirty="0" smtClean="0">
                <a:latin typeface="Arial" pitchFamily="34" charset="0"/>
                <a:cs typeface="Arial" pitchFamily="34" charset="0"/>
              </a:endParaRPr>
            </a:p>
            <a:p>
              <a:pPr marL="514350" indent="-514350">
                <a:buFontTx/>
                <a:buAutoNum type="arabicPeriod"/>
              </a:pPr>
              <a:r>
                <a:rPr lang="en-GB" sz="3200" dirty="0" smtClean="0">
                  <a:latin typeface="Arial" pitchFamily="34" charset="0"/>
                  <a:cs typeface="Arial" pitchFamily="34" charset="0"/>
                </a:rPr>
                <a:t>Stadium </a:t>
              </a:r>
              <a:r>
                <a:rPr lang="en-GB" sz="3200" dirty="0" err="1">
                  <a:latin typeface="Arial" pitchFamily="34" charset="0"/>
                  <a:cs typeface="Arial" pitchFamily="34" charset="0"/>
                </a:rPr>
                <a:t>Hiperemis</a:t>
              </a:r>
              <a:r>
                <a:rPr lang="en-GB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3200" dirty="0" err="1">
                  <a:latin typeface="Arial" pitchFamily="34" charset="0"/>
                  <a:cs typeface="Arial" pitchFamily="34" charset="0"/>
                </a:rPr>
                <a:t>atau</a:t>
              </a:r>
              <a:r>
                <a:rPr lang="en-GB" sz="3200" dirty="0">
                  <a:latin typeface="Arial" pitchFamily="34" charset="0"/>
                  <a:cs typeface="Arial" pitchFamily="34" charset="0"/>
                </a:rPr>
                <a:t> Stadium </a:t>
              </a:r>
              <a:r>
                <a:rPr lang="en-GB" sz="3200" dirty="0" smtClean="0">
                  <a:latin typeface="Arial" pitchFamily="34" charset="0"/>
                  <a:cs typeface="Arial" pitchFamily="34" charset="0"/>
                </a:rPr>
                <a:t>Pre-</a:t>
              </a:r>
              <a:r>
                <a:rPr lang="en-GB" sz="3200" dirty="0" err="1" smtClean="0">
                  <a:latin typeface="Arial" pitchFamily="34" charset="0"/>
                  <a:cs typeface="Arial" pitchFamily="34" charset="0"/>
                </a:rPr>
                <a:t>supurasi</a:t>
              </a:r>
              <a:endParaRPr lang="en-GB" sz="3200" dirty="0" smtClean="0">
                <a:latin typeface="Arial" pitchFamily="34" charset="0"/>
                <a:cs typeface="Arial" pitchFamily="34" charset="0"/>
              </a:endParaRPr>
            </a:p>
            <a:p>
              <a:pPr marL="514350" lvl="0" indent="-514350" algn="just">
                <a:buFontTx/>
                <a:buAutoNum type="arabicPeriod"/>
              </a:pPr>
              <a:r>
                <a:rPr lang="en-GB" sz="3200" dirty="0" smtClean="0">
                  <a:latin typeface="Arial" pitchFamily="34" charset="0"/>
                  <a:cs typeface="Arial" pitchFamily="34" charset="0"/>
                </a:rPr>
                <a:t>Stadium </a:t>
              </a:r>
              <a:r>
                <a:rPr lang="en-GB" sz="3200" dirty="0" err="1" smtClean="0">
                  <a:latin typeface="Arial" pitchFamily="34" charset="0"/>
                  <a:cs typeface="Arial" pitchFamily="34" charset="0"/>
                </a:rPr>
                <a:t>supurasi</a:t>
              </a:r>
              <a:endParaRPr lang="en-GB" sz="3200" dirty="0" smtClean="0">
                <a:latin typeface="Arial" pitchFamily="34" charset="0"/>
                <a:cs typeface="Arial" pitchFamily="34" charset="0"/>
              </a:endParaRPr>
            </a:p>
            <a:p>
              <a:pPr marL="514350" lvl="0" indent="-514350">
                <a:buFontTx/>
                <a:buAutoNum type="arabicPeriod"/>
              </a:pPr>
              <a:r>
                <a:rPr lang="en-GB" sz="3200" dirty="0" smtClean="0">
                  <a:latin typeface="Arial" pitchFamily="34" charset="0"/>
                  <a:cs typeface="Arial" pitchFamily="34" charset="0"/>
                </a:rPr>
                <a:t>Stadium </a:t>
              </a:r>
              <a:r>
                <a:rPr lang="en-GB" sz="3200" dirty="0" err="1" smtClean="0">
                  <a:latin typeface="Arial" pitchFamily="34" charset="0"/>
                  <a:cs typeface="Arial" pitchFamily="34" charset="0"/>
                </a:rPr>
                <a:t>Perforasi</a:t>
              </a:r>
              <a:endParaRPr lang="en-GB" sz="3200" dirty="0" smtClean="0">
                <a:latin typeface="Arial" pitchFamily="34" charset="0"/>
                <a:cs typeface="Arial" pitchFamily="34" charset="0"/>
              </a:endParaRPr>
            </a:p>
            <a:p>
              <a:pPr marL="514350" lvl="0" indent="-514350">
                <a:buFontTx/>
                <a:buAutoNum type="arabicPeriod"/>
              </a:pPr>
              <a:r>
                <a:rPr lang="en-GB" sz="3200" dirty="0" smtClean="0">
                  <a:latin typeface="Arial" pitchFamily="34" charset="0"/>
                  <a:cs typeface="Arial" pitchFamily="34" charset="0"/>
                </a:rPr>
                <a:t>Stadium </a:t>
              </a:r>
              <a:r>
                <a:rPr lang="en-GB" sz="3200" dirty="0" err="1">
                  <a:latin typeface="Arial" pitchFamily="34" charset="0"/>
                  <a:cs typeface="Arial" pitchFamily="34" charset="0"/>
                </a:rPr>
                <a:t>Resolusi</a:t>
              </a:r>
              <a:r>
                <a:rPr lang="en-GB" sz="3200" dirty="0">
                  <a:latin typeface="Arial" pitchFamily="34" charset="0"/>
                  <a:cs typeface="Arial" pitchFamily="34" charset="0"/>
                </a:rPr>
                <a:t>  </a:t>
              </a:r>
              <a:endParaRPr lang="en-US" sz="3200" dirty="0">
                <a:latin typeface="Arial" pitchFamily="34" charset="0"/>
                <a:cs typeface="Arial" pitchFamily="34" charset="0"/>
              </a:endParaRPr>
            </a:p>
            <a:p>
              <a:pPr marL="514350" indent="-514350">
                <a:buFontTx/>
                <a:buAutoNum type="arabicPeriod"/>
              </a:pPr>
              <a:endParaRPr lang="en-US" sz="3200" dirty="0">
                <a:latin typeface="Arial" pitchFamily="34" charset="0"/>
                <a:cs typeface="Arial" pitchFamily="34" charset="0"/>
              </a:endParaRPr>
            </a:p>
            <a:p>
              <a:pPr marL="514350" lvl="0" indent="-514350">
                <a:buAutoNum type="arabicPeriod"/>
              </a:pPr>
              <a:endParaRPr lang="en-GB" sz="3200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651698" cy="10287000"/>
          </a:xfrm>
          <a:prstGeom prst="rect">
            <a:avLst/>
          </a:prstGeom>
          <a:solidFill>
            <a:srgbClr val="FDC3C5"/>
          </a:solidFill>
        </p:spPr>
      </p:sp>
      <p:grpSp>
        <p:nvGrpSpPr>
          <p:cNvPr id="12" name="Group 12"/>
          <p:cNvGrpSpPr/>
          <p:nvPr/>
        </p:nvGrpSpPr>
        <p:grpSpPr>
          <a:xfrm>
            <a:off x="1168739" y="800100"/>
            <a:ext cx="11404261" cy="5032280"/>
            <a:chOff x="186718" y="539796"/>
            <a:chExt cx="15205683" cy="5244292"/>
          </a:xfrm>
        </p:grpSpPr>
        <p:sp>
          <p:nvSpPr>
            <p:cNvPr id="13" name="TextBox 13"/>
            <p:cNvSpPr txBox="1"/>
            <p:nvPr/>
          </p:nvSpPr>
          <p:spPr>
            <a:xfrm>
              <a:off x="186718" y="1710648"/>
              <a:ext cx="10402257" cy="4073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endParaRPr lang="en-GB" sz="3200" b="1" i="1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GB" sz="3200" b="1" i="1" dirty="0" err="1" smtClean="0">
                  <a:latin typeface="Arial" pitchFamily="34" charset="0"/>
                  <a:cs typeface="Arial" pitchFamily="34" charset="0"/>
                </a:rPr>
                <a:t>Penyebab</a:t>
              </a:r>
              <a:r>
                <a:rPr lang="en-GB" sz="3200" b="1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3200" b="1" i="1" dirty="0">
                  <a:latin typeface="Arial" pitchFamily="34" charset="0"/>
                  <a:cs typeface="Arial" pitchFamily="34" charset="0"/>
                </a:rPr>
                <a:t>Otitis Media </a:t>
              </a:r>
              <a:r>
                <a:rPr lang="en-GB" sz="3200" b="1" i="1" dirty="0" err="1">
                  <a:latin typeface="Arial" pitchFamily="34" charset="0"/>
                  <a:cs typeface="Arial" pitchFamily="34" charset="0"/>
                </a:rPr>
                <a:t>disebabkan</a:t>
              </a:r>
              <a:r>
                <a:rPr lang="en-GB" sz="32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3200" b="1" i="1" dirty="0" err="1">
                  <a:latin typeface="Arial" pitchFamily="34" charset="0"/>
                  <a:cs typeface="Arial" pitchFamily="34" charset="0"/>
                </a:rPr>
                <a:t>oleh</a:t>
              </a:r>
              <a:r>
                <a:rPr lang="en-GB" sz="3200" b="1" i="1" dirty="0">
                  <a:latin typeface="Arial" pitchFamily="34" charset="0"/>
                  <a:cs typeface="Arial" pitchFamily="34" charset="0"/>
                </a:rPr>
                <a:t>:</a:t>
              </a:r>
              <a:endParaRPr lang="en-US" sz="3200" b="1" i="1" dirty="0">
                <a:latin typeface="Arial" pitchFamily="34" charset="0"/>
                <a:cs typeface="Arial" pitchFamily="34" charset="0"/>
              </a:endParaRPr>
            </a:p>
            <a:p>
              <a:pPr marL="3657600" lvl="7" indent="-457200" algn="just">
                <a:buFont typeface="Wingdings" pitchFamily="2" charset="2"/>
                <a:buChar char="v"/>
              </a:pPr>
              <a:endParaRPr lang="en-GB" sz="3200" dirty="0" smtClean="0">
                <a:latin typeface="Arial" pitchFamily="34" charset="0"/>
                <a:cs typeface="Arial" pitchFamily="34" charset="0"/>
              </a:endParaRPr>
            </a:p>
            <a:p>
              <a:pPr marL="3657600" lvl="7" indent="-457200" algn="just">
                <a:buFont typeface="Wingdings" pitchFamily="2" charset="2"/>
                <a:buChar char="v"/>
              </a:pPr>
              <a:endParaRPr lang="en-GB" sz="3200" dirty="0">
                <a:latin typeface="Arial" pitchFamily="34" charset="0"/>
                <a:cs typeface="Arial" pitchFamily="34" charset="0"/>
              </a:endParaRPr>
            </a:p>
            <a:p>
              <a:pPr lvl="7" algn="just"/>
              <a:r>
                <a:rPr lang="en-GB" sz="3200" dirty="0">
                  <a:latin typeface="Arial" pitchFamily="34" charset="0"/>
                  <a:cs typeface="Arial" pitchFamily="34" charset="0"/>
                </a:rPr>
                <a:t> </a:t>
              </a:r>
              <a:endParaRPr lang="en-GB" sz="3200" dirty="0">
                <a:latin typeface="Arial" pitchFamily="34" charset="0"/>
                <a:cs typeface="Arial" pitchFamily="34" charset="0"/>
              </a:endParaRPr>
            </a:p>
            <a:p>
              <a:pPr marL="3657600" lvl="7" indent="-457200" algn="just">
                <a:buFont typeface="Wingdings" pitchFamily="2" charset="2"/>
                <a:buChar char="v"/>
              </a:pPr>
              <a:r>
                <a:rPr lang="en-GB" sz="3200" dirty="0" err="1" smtClean="0">
                  <a:latin typeface="Arial" pitchFamily="34" charset="0"/>
                  <a:cs typeface="Arial" pitchFamily="34" charset="0"/>
                </a:rPr>
                <a:t>Bakteri</a:t>
              </a:r>
              <a:endParaRPr lang="en-US" sz="3200" dirty="0">
                <a:latin typeface="Arial" pitchFamily="34" charset="0"/>
                <a:cs typeface="Arial" pitchFamily="34" charset="0"/>
              </a:endParaRPr>
            </a:p>
            <a:p>
              <a:pPr marL="3657600" lvl="7" indent="-457200" algn="just">
                <a:buFont typeface="Wingdings" pitchFamily="2" charset="2"/>
                <a:buChar char="v"/>
              </a:pPr>
              <a:r>
                <a:rPr lang="en-GB" sz="3200" dirty="0" smtClean="0">
                  <a:latin typeface="Arial" pitchFamily="34" charset="0"/>
                  <a:cs typeface="Arial" pitchFamily="34" charset="0"/>
                </a:rPr>
                <a:t>Virus</a:t>
              </a:r>
              <a:endParaRPr lang="en-US" sz="3200" dirty="0">
                <a:latin typeface="Arial" pitchFamily="34" charset="0"/>
                <a:cs typeface="Arial" pitchFamily="34" charset="0"/>
              </a:endParaRPr>
            </a:p>
            <a:p>
              <a:pPr marL="0" lvl="0" indent="0" algn="just">
                <a:lnSpc>
                  <a:spcPts val="3568"/>
                </a:lnSpc>
                <a:spcBef>
                  <a:spcPct val="0"/>
                </a:spcBef>
              </a:pPr>
              <a:endParaRPr lang="en-US" sz="2854" u="none" spc="-57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86718" y="539796"/>
              <a:ext cx="15205683" cy="1149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8593"/>
                </a:lnSpc>
                <a:spcBef>
                  <a:spcPct val="0"/>
                </a:spcBef>
              </a:pPr>
              <a:r>
                <a:rPr lang="en-US" sz="8000" u="none" dirty="0" smtClean="0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ETIOLOGI</a:t>
              </a:r>
              <a:endParaRPr lang="en-US" sz="8000" u="none" dirty="0">
                <a:solidFill>
                  <a:srgbClr val="92D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139170" y="1871954"/>
            <a:ext cx="8148830" cy="5245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4000" b="1" i="1" dirty="0" err="1"/>
              <a:t>Tanda</a:t>
            </a:r>
            <a:r>
              <a:rPr lang="en-GB" sz="4000" b="1" i="1" dirty="0"/>
              <a:t> </a:t>
            </a:r>
            <a:r>
              <a:rPr lang="en-GB" sz="4000" b="1" i="1" dirty="0" err="1"/>
              <a:t>dan</a:t>
            </a:r>
            <a:r>
              <a:rPr lang="en-GB" sz="4000" b="1" i="1" dirty="0"/>
              <a:t> </a:t>
            </a:r>
            <a:r>
              <a:rPr lang="en-GB" sz="4000" b="1" i="1" dirty="0" err="1"/>
              <a:t>Gejala</a:t>
            </a:r>
            <a:r>
              <a:rPr lang="en-GB" sz="4000" b="1" i="1" dirty="0"/>
              <a:t> </a:t>
            </a:r>
            <a:endParaRPr lang="en-US" sz="4000" i="1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000" dirty="0" err="1"/>
              <a:t>Nyeri</a:t>
            </a:r>
            <a:r>
              <a:rPr lang="en-GB" sz="4000" dirty="0"/>
              <a:t> </a:t>
            </a:r>
            <a:r>
              <a:rPr lang="en-GB" sz="4000" dirty="0" err="1"/>
              <a:t>telinga</a:t>
            </a:r>
            <a:r>
              <a:rPr lang="en-GB" sz="4000" dirty="0"/>
              <a:t> (</a:t>
            </a:r>
            <a:r>
              <a:rPr lang="en-GB" sz="4000" dirty="0" err="1" smtClean="0"/>
              <a:t>otalgia</a:t>
            </a:r>
            <a:r>
              <a:rPr lang="en-GB" sz="4000" dirty="0" smtClean="0"/>
              <a:t>)</a:t>
            </a:r>
            <a:endParaRPr lang="en-US" sz="40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000" dirty="0" err="1" smtClean="0"/>
              <a:t>Keluarnya</a:t>
            </a:r>
            <a:r>
              <a:rPr lang="en-GB" sz="4000" dirty="0" smtClean="0"/>
              <a:t> </a:t>
            </a:r>
            <a:r>
              <a:rPr lang="en-GB" sz="4000" dirty="0" err="1"/>
              <a:t>cairan</a:t>
            </a:r>
            <a:r>
              <a:rPr lang="en-GB" sz="4000" dirty="0"/>
              <a:t> </a:t>
            </a:r>
            <a:r>
              <a:rPr lang="en-GB" sz="4000" dirty="0" err="1"/>
              <a:t>dari</a:t>
            </a:r>
            <a:r>
              <a:rPr lang="en-GB" sz="4000" dirty="0"/>
              <a:t> </a:t>
            </a:r>
            <a:r>
              <a:rPr lang="en-GB" sz="4000" dirty="0" err="1" smtClean="0"/>
              <a:t>telinga</a:t>
            </a:r>
            <a:endParaRPr lang="en-US" sz="40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000" dirty="0" err="1" smtClean="0"/>
              <a:t>Demam</a:t>
            </a:r>
            <a:endParaRPr lang="en-US" sz="4000" dirty="0"/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n-GB" sz="4000" dirty="0" err="1" smtClean="0">
                <a:latin typeface="Arial" pitchFamily="34" charset="0"/>
                <a:cs typeface="Arial" pitchFamily="34" charset="0"/>
              </a:rPr>
              <a:t>Kehilangan</a:t>
            </a:r>
            <a:r>
              <a:rPr lang="en-GB" sz="4000" dirty="0" smtClean="0"/>
              <a:t> </a:t>
            </a:r>
            <a:r>
              <a:rPr lang="en-GB" sz="4000" dirty="0" err="1" smtClean="0"/>
              <a:t>pendengaran</a:t>
            </a:r>
            <a:endParaRPr lang="en-US" sz="40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000" dirty="0" err="1" smtClean="0"/>
              <a:t>Tinitus</a:t>
            </a:r>
            <a:endParaRPr lang="en-US" sz="40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000" dirty="0" err="1" smtClean="0"/>
              <a:t>Membran</a:t>
            </a:r>
            <a:r>
              <a:rPr lang="en-GB" sz="4000" dirty="0" smtClean="0"/>
              <a:t> </a:t>
            </a:r>
            <a:r>
              <a:rPr lang="en-GB" sz="4000" dirty="0"/>
              <a:t>timpani </a:t>
            </a:r>
            <a:r>
              <a:rPr lang="en-GB" sz="4000" dirty="0" err="1"/>
              <a:t>tampak</a:t>
            </a:r>
            <a:r>
              <a:rPr lang="en-GB" sz="4000" dirty="0"/>
              <a:t> </a:t>
            </a:r>
            <a:r>
              <a:rPr lang="en-GB" sz="4000" dirty="0" err="1"/>
              <a:t>merah</a:t>
            </a:r>
            <a:r>
              <a:rPr lang="en-GB" sz="4000" dirty="0"/>
              <a:t> </a:t>
            </a:r>
            <a:r>
              <a:rPr lang="en-GB" sz="4000" dirty="0" err="1"/>
              <a:t>dan</a:t>
            </a:r>
            <a:r>
              <a:rPr lang="en-GB" sz="4000" dirty="0"/>
              <a:t> </a:t>
            </a:r>
            <a:r>
              <a:rPr lang="en-GB" sz="4000" dirty="0" err="1"/>
              <a:t>bengkak</a:t>
            </a:r>
            <a:endParaRPr lang="en-US" sz="4000" dirty="0"/>
          </a:p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endParaRPr lang="en-US" sz="1800" u="none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5122" name="Picture 2" descr="E:\25e0aecf-cd80-4014-8cf6-7be1af71de77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05170"/>
            <a:ext cx="3962400" cy="494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00400" y="1104900"/>
            <a:ext cx="9220200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8499"/>
              </a:lnSpc>
              <a:spcBef>
                <a:spcPct val="0"/>
              </a:spcBef>
            </a:pPr>
            <a:r>
              <a:rPr lang="en-GB" sz="88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Patofisiologi</a:t>
            </a:r>
            <a:endParaRPr lang="en-US" sz="8499" u="none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76400" y="2552700"/>
            <a:ext cx="13639800" cy="5491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ts val="4792"/>
              </a:lnSpc>
            </a:pPr>
            <a:r>
              <a:rPr lang="en-GB" sz="3600" dirty="0">
                <a:latin typeface="Arial" pitchFamily="34" charset="0"/>
                <a:cs typeface="Arial" pitchFamily="34" charset="0"/>
              </a:rPr>
              <a:t>Otitis media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awalnya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dimulai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proses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peradangan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setelah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infeksi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saluran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pernafasan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virus yang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melibatkan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mukosa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hidung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nasofaring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tuba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eusthacia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Ruang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anatomi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sempit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membuat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edema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disebabkan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proses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inflamasi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menghalangi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eustachia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mengakibatkan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penurunan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ventilasi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. Hal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menyebabkan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kaskade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kejadian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peningkatan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tekanan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negatif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di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telinga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tengah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penumpukan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sekresi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mukosa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meningkatkan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kolonisasi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organisme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bakteri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virus di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telinga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tengah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.</a:t>
            </a:r>
            <a:endParaRPr lang="en-US" sz="3447" u="none" spc="-68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0"/>
            <a:ext cx="8596312" cy="1010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1208252"/>
            <a:ext cx="5209530" cy="8228097"/>
            <a:chOff x="0" y="0"/>
            <a:chExt cx="1697795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97795" cy="1913890"/>
            </a:xfrm>
            <a:custGeom>
              <a:avLst/>
              <a:gdLst/>
              <a:ahLst/>
              <a:cxnLst/>
              <a:rect l="l" t="t" r="r" b="b"/>
              <a:pathLst>
                <a:path w="1697795" h="1913890">
                  <a:moveTo>
                    <a:pt x="0" y="0"/>
                  </a:moveTo>
                  <a:lnTo>
                    <a:pt x="1697795" y="0"/>
                  </a:lnTo>
                  <a:lnTo>
                    <a:pt x="1697795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734800" y="1208253"/>
            <a:ext cx="5524500" cy="8228096"/>
            <a:chOff x="0" y="0"/>
            <a:chExt cx="1697795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97795" cy="1913890"/>
            </a:xfrm>
            <a:custGeom>
              <a:avLst/>
              <a:gdLst/>
              <a:ahLst/>
              <a:cxnLst/>
              <a:rect l="l" t="t" r="r" b="b"/>
              <a:pathLst>
                <a:path w="1697795" h="1913890">
                  <a:moveTo>
                    <a:pt x="0" y="0"/>
                  </a:moveTo>
                  <a:lnTo>
                    <a:pt x="1697795" y="0"/>
                  </a:lnTo>
                  <a:lnTo>
                    <a:pt x="1697795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498039" y="125868"/>
            <a:ext cx="9715500" cy="1265127"/>
            <a:chOff x="2543387" y="1519185"/>
            <a:chExt cx="12954000" cy="1686835"/>
          </a:xfrm>
        </p:grpSpPr>
        <p:sp>
          <p:nvSpPr>
            <p:cNvPr id="7" name="TextBox 7"/>
            <p:cNvSpPr txBox="1"/>
            <p:nvPr/>
          </p:nvSpPr>
          <p:spPr>
            <a:xfrm>
              <a:off x="4666820" y="1519185"/>
              <a:ext cx="7772400" cy="11079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lnSpc>
                  <a:spcPts val="7024"/>
                </a:lnSpc>
                <a:spcBef>
                  <a:spcPct val="0"/>
                </a:spcBef>
              </a:pPr>
              <a:r>
                <a:rPr lang="en-GB" sz="5400" b="1" dirty="0" err="1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Penatalaksanaan</a:t>
              </a:r>
              <a:r>
                <a:rPr lang="en-GB" sz="5400" b="1" dirty="0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5017" dirty="0">
                <a:solidFill>
                  <a:srgbClr val="92D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543387" y="2718707"/>
              <a:ext cx="12954000" cy="4873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000"/>
                </a:lnSpc>
                <a:spcBef>
                  <a:spcPct val="0"/>
                </a:spcBef>
              </a:pPr>
              <a:endParaRPr lang="en-US" sz="2400" u="none" spc="-48" dirty="0">
                <a:solidFill>
                  <a:srgbClr val="000000"/>
                </a:solidFill>
                <a:latin typeface="Roboto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75053" y="1390995"/>
            <a:ext cx="4535824" cy="46294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1" i="1" dirty="0">
                <a:latin typeface="Arial" pitchFamily="34" charset="0"/>
                <a:cs typeface="Arial" pitchFamily="34" charset="0"/>
              </a:rPr>
              <a:t>S</a:t>
            </a:r>
            <a:r>
              <a:rPr lang="en-GB" sz="2000" b="1" i="1" dirty="0" smtClean="0">
                <a:latin typeface="Arial" pitchFamily="34" charset="0"/>
                <a:cs typeface="Arial" pitchFamily="34" charset="0"/>
              </a:rPr>
              <a:t>tadium </a:t>
            </a:r>
            <a:r>
              <a:rPr lang="en-GB" sz="2000" b="1" i="1" dirty="0" err="1">
                <a:latin typeface="Arial" pitchFamily="34" charset="0"/>
                <a:cs typeface="Arial" pitchFamily="34" charset="0"/>
              </a:rPr>
              <a:t>Oklusi</a:t>
            </a:r>
            <a:r>
              <a:rPr lang="en-GB" sz="2000" b="1" i="1" dirty="0">
                <a:latin typeface="Arial" pitchFamily="34" charset="0"/>
                <a:cs typeface="Arial" pitchFamily="34" charset="0"/>
              </a:rPr>
              <a:t> Tuba</a:t>
            </a:r>
            <a:endParaRPr lang="en-US" sz="2000" b="1" i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stadium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oklusi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tuba,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pengobatan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bertujuan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membuka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kembali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tuba </a:t>
            </a:r>
            <a:r>
              <a:rPr lang="en-GB" sz="2000" i="1" dirty="0" err="1">
                <a:latin typeface="Arial" pitchFamily="34" charset="0"/>
                <a:cs typeface="Arial" pitchFamily="34" charset="0"/>
              </a:rPr>
              <a:t>Eustachius</a:t>
            </a:r>
            <a:r>
              <a:rPr lang="en-GB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sehingga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tekanan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negatif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di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telinga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tengah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hilang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Diberikan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obat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tetes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hidung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HCl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efedrin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0,5 %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larutan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fisiologik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anak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kurang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12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tahun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HCl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efedrin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1 %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larutan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fisiologis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anak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yang 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berumur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12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orang 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dewasa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Sumber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infeksi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diobati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pemberian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antibiotik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endParaRPr lang="en-US" sz="2000" u="none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167238" y="1742156"/>
            <a:ext cx="4659623" cy="4752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i="1" dirty="0">
                <a:latin typeface="Arial" pitchFamily="34" charset="0"/>
                <a:cs typeface="Arial" pitchFamily="34" charset="0"/>
              </a:rPr>
              <a:t>S</a:t>
            </a:r>
            <a:r>
              <a:rPr lang="en-GB" sz="2400" b="1" i="1" dirty="0" smtClean="0">
                <a:latin typeface="Arial" pitchFamily="34" charset="0"/>
                <a:cs typeface="Arial" pitchFamily="34" charset="0"/>
              </a:rPr>
              <a:t>tadium </a:t>
            </a:r>
            <a:r>
              <a:rPr lang="en-GB" sz="2400" b="1" i="1" dirty="0" err="1">
                <a:latin typeface="Arial" pitchFamily="34" charset="0"/>
                <a:cs typeface="Arial" pitchFamily="34" charset="0"/>
              </a:rPr>
              <a:t>Perforasi</a:t>
            </a:r>
            <a:r>
              <a:rPr lang="en-GB" sz="2400" b="1" i="1" dirty="0">
                <a:latin typeface="Arial" pitchFamily="34" charset="0"/>
                <a:cs typeface="Arial" pitchFamily="34" charset="0"/>
              </a:rPr>
              <a:t> 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stadium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perforasi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sering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terlihat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sekret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keluar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kadang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berdenyut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pulsasi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Diberikan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obat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cuci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telinga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ear toilet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) H2O2 3%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selama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3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sampai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5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hari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antibiotik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adekuat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sampai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3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minggu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Biasanya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sekret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hilang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perforasi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menutup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kembali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7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sampai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10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hari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endParaRPr lang="en-US" sz="2400" u="none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380520" y="1208252"/>
            <a:ext cx="5019030" cy="8228097"/>
            <a:chOff x="0" y="0"/>
            <a:chExt cx="1697795" cy="19138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97795" cy="1913890"/>
            </a:xfrm>
            <a:custGeom>
              <a:avLst/>
              <a:gdLst/>
              <a:ahLst/>
              <a:cxnLst/>
              <a:rect l="l" t="t" r="r" b="b"/>
              <a:pathLst>
                <a:path w="1697795" h="1913890">
                  <a:moveTo>
                    <a:pt x="0" y="0"/>
                  </a:moveTo>
                  <a:lnTo>
                    <a:pt x="1697795" y="0"/>
                  </a:lnTo>
                  <a:lnTo>
                    <a:pt x="1697795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066800" y="5895318"/>
            <a:ext cx="4644078" cy="3526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5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2000" b="1" i="1" dirty="0">
                <a:latin typeface="Arial" pitchFamily="34" charset="0"/>
                <a:cs typeface="Arial" pitchFamily="34" charset="0"/>
              </a:rPr>
              <a:t>Stadium </a:t>
            </a:r>
            <a:r>
              <a:rPr lang="en-GB" sz="2000" b="1" i="1" dirty="0" err="1" smtClean="0">
                <a:latin typeface="Arial" pitchFamily="34" charset="0"/>
                <a:cs typeface="Arial" pitchFamily="34" charset="0"/>
              </a:rPr>
              <a:t>Hiperemis</a:t>
            </a:r>
            <a:endParaRPr lang="en-GB" sz="2000" b="1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520"/>
              </a:lnSpc>
              <a:spcBef>
                <a:spcPct val="0"/>
              </a:spcBef>
            </a:pPr>
            <a:r>
              <a:rPr lang="en-GB" sz="20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stadium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hiperemis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diberikan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antibiotik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obat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tetes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hidung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analgesik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Dianjurkan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pemberian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antibiotik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golongan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520"/>
              </a:lnSpc>
              <a:spcBef>
                <a:spcPct val="0"/>
              </a:spcBef>
            </a:pP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penisilin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eritromisin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 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520"/>
              </a:lnSpc>
              <a:spcBef>
                <a:spcPct val="0"/>
              </a:spcBef>
            </a:pP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Jika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terjadi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resistensi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, 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520"/>
              </a:lnSpc>
              <a:spcBef>
                <a:spcPct val="0"/>
              </a:spcBef>
            </a:pP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diberikan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kombinasi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520"/>
              </a:lnSpc>
              <a:spcBef>
                <a:spcPct val="0"/>
              </a:spcBef>
            </a:pP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asam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520"/>
              </a:lnSpc>
              <a:spcBef>
                <a:spcPct val="0"/>
              </a:spcBef>
            </a:pP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klavulanat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sefalosporin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ts val="2520"/>
              </a:lnSpc>
              <a:spcBef>
                <a:spcPct val="0"/>
              </a:spcBef>
            </a:pPr>
            <a:endParaRPr lang="en-US" sz="2000" u="none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16"/>
          <p:cNvSpPr txBox="1"/>
          <p:nvPr/>
        </p:nvSpPr>
        <p:spPr>
          <a:xfrm>
            <a:off x="6489312" y="1742156"/>
            <a:ext cx="4636415" cy="3398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1" i="1" dirty="0">
                <a:latin typeface="Arial" pitchFamily="34" charset="0"/>
                <a:cs typeface="Arial" pitchFamily="34" charset="0"/>
              </a:rPr>
              <a:t>S</a:t>
            </a:r>
            <a:r>
              <a:rPr lang="en-GB" sz="2000" b="1" i="1" dirty="0" smtClean="0">
                <a:latin typeface="Arial" pitchFamily="34" charset="0"/>
                <a:cs typeface="Arial" pitchFamily="34" charset="0"/>
              </a:rPr>
              <a:t>tadium </a:t>
            </a:r>
            <a:r>
              <a:rPr lang="en-GB" sz="2000" b="1" i="1" dirty="0" err="1">
                <a:latin typeface="Arial" pitchFamily="34" charset="0"/>
                <a:cs typeface="Arial" pitchFamily="34" charset="0"/>
              </a:rPr>
              <a:t>Supurasi</a:t>
            </a:r>
            <a:endParaRPr lang="en-US" sz="2000" b="1" i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stadium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supurasi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selain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diberikan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antibiotik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pasien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dirujuk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miringotomi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bila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membran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timpani </a:t>
            </a:r>
          </a:p>
          <a:p>
            <a:pPr algn="just"/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masih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utuh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sehingga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gejala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cepat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hilang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terjadi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ruptur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ts val="2520"/>
              </a:lnSpc>
              <a:spcBef>
                <a:spcPct val="0"/>
              </a:spcBef>
            </a:pPr>
            <a:endParaRPr lang="en-US" sz="2000" u="none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6508362" y="5322761"/>
            <a:ext cx="4659623" cy="3398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GB" sz="2000" b="1" i="1" dirty="0">
                <a:latin typeface="Arial" pitchFamily="34" charset="0"/>
                <a:cs typeface="Arial" pitchFamily="34" charset="0"/>
              </a:rPr>
              <a:t>Stadium </a:t>
            </a:r>
            <a:r>
              <a:rPr lang="en-GB" sz="2000" b="1" i="1" dirty="0" err="1">
                <a:latin typeface="Arial" pitchFamily="34" charset="0"/>
                <a:cs typeface="Arial" pitchFamily="34" charset="0"/>
              </a:rPr>
              <a:t>Resolusi</a:t>
            </a:r>
            <a:endParaRPr lang="en-US" sz="2000" b="1" i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stadium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resolusi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membran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timpani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berangsur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normal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kembali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sekret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lagi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perforasi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menutup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Bila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terjadi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resolusi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biasanya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sekret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mengalir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di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liang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telinga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luar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perforasi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di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membran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timpani.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Antibiotik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dilanjutkan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sampai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3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minggu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Bila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keadaan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berterusan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mungkin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telah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terjadi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mastoiditis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ts val="2520"/>
              </a:lnSpc>
              <a:spcBef>
                <a:spcPct val="0"/>
              </a:spcBef>
            </a:pPr>
            <a:endParaRPr lang="en-US" sz="2000" u="none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" descr="blob:https://web.whatsapp.com/aded0f49-bff8-4986-95f6-c6ca7f1f7d7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E:\40309ed2-44a5-4111-9fb9-8268cfd047fe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25" y="7144617"/>
            <a:ext cx="1876778" cy="15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aded0f49-bff8-4986-95f6-c6ca7f1f7d74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365783"/>
            <a:ext cx="1881533" cy="175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d27032be-5c57-4946-bea0-5d2b8e9cbde5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9211" y="6272733"/>
            <a:ext cx="349567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a0c9114f-b308-4e57-bb66-6257672ae64c.jf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95416"/>
            <a:ext cx="2019442" cy="12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ded5e50a-555c-43b0-abda-3b2d5a3cab40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520" y="8187727"/>
            <a:ext cx="25031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19885" y="1522940"/>
            <a:ext cx="7241120" cy="724112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80612" y="360764"/>
            <a:ext cx="16873988" cy="10314505"/>
            <a:chOff x="-330125" y="-1183541"/>
            <a:chExt cx="9382807" cy="8626611"/>
          </a:xfrm>
        </p:grpSpPr>
        <p:sp>
          <p:nvSpPr>
            <p:cNvPr id="8" name="TextBox 8"/>
            <p:cNvSpPr txBox="1"/>
            <p:nvPr/>
          </p:nvSpPr>
          <p:spPr>
            <a:xfrm>
              <a:off x="-330125" y="-1183541"/>
              <a:ext cx="9382807" cy="29709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4000" b="1" dirty="0" err="1" smtClean="0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Konsep</a:t>
              </a:r>
              <a:r>
                <a:rPr lang="en-GB" sz="4000" b="1" dirty="0" smtClean="0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4000" b="1" dirty="0" err="1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Asuhan</a:t>
              </a:r>
              <a:r>
                <a:rPr lang="en-GB" sz="4000" b="1" dirty="0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4000" b="1" dirty="0" err="1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Keperawatan</a:t>
              </a:r>
              <a:r>
                <a:rPr lang="en-GB" sz="4000" b="1" dirty="0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 Otitis </a:t>
              </a:r>
              <a:r>
                <a:rPr lang="en-GB" sz="4000" b="1" dirty="0" smtClean="0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Media</a:t>
              </a:r>
              <a:endParaRPr lang="en-US" sz="40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endParaRPr>
            </a:p>
            <a:p>
              <a:pPr marL="571500" indent="-571500">
                <a:buFont typeface="Wingdings" pitchFamily="2" charset="2"/>
                <a:buChar char="q"/>
              </a:pPr>
              <a:r>
                <a:rPr lang="en-GB" sz="4000" dirty="0" err="1" smtClean="0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Pengkajian</a:t>
              </a:r>
              <a:r>
                <a:rPr lang="en-GB" sz="4000" dirty="0" smtClean="0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4000" dirty="0" err="1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Keperawatan</a:t>
              </a:r>
              <a:r>
                <a:rPr lang="en-GB" sz="4000" dirty="0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GB" sz="40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GB" sz="40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 sz="40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0" indent="0">
                <a:lnSpc>
                  <a:spcPts val="8499"/>
                </a:lnSpc>
                <a:spcBef>
                  <a:spcPct val="0"/>
                </a:spcBef>
              </a:pPr>
              <a:endParaRPr lang="en-US" sz="8499" u="none" dirty="0">
                <a:solidFill>
                  <a:srgbClr val="92D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330125" y="29628"/>
              <a:ext cx="7926855" cy="74134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885950" lvl="3" indent="-514350" algn="just">
                <a:buAutoNum type="arabicPeriod"/>
              </a:pPr>
              <a:r>
                <a:rPr lang="en-GB" sz="2400" dirty="0" err="1" smtClean="0">
                  <a:latin typeface="Arial" pitchFamily="34" charset="0"/>
                  <a:cs typeface="Arial" pitchFamily="34" charset="0"/>
                </a:rPr>
                <a:t>Identitas</a:t>
              </a:r>
              <a:r>
                <a:rPr lang="en-GB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2400" dirty="0" err="1" smtClean="0">
                  <a:latin typeface="Arial" pitchFamily="34" charset="0"/>
                  <a:cs typeface="Arial" pitchFamily="34" charset="0"/>
                </a:rPr>
                <a:t>Klien</a:t>
              </a:r>
              <a:endParaRPr lang="en-GB" sz="2400" dirty="0" smtClean="0">
                <a:latin typeface="Arial" pitchFamily="34" charset="0"/>
                <a:cs typeface="Arial" pitchFamily="34" charset="0"/>
              </a:endParaRPr>
            </a:p>
            <a:p>
              <a:pPr marL="1885950" lvl="3" indent="-514350" algn="just">
                <a:buAutoNum type="arabicPeriod"/>
              </a:pPr>
              <a:r>
                <a:rPr lang="en-GB" sz="2400" dirty="0" err="1" smtClean="0">
                  <a:latin typeface="Arial" pitchFamily="34" charset="0"/>
                  <a:cs typeface="Arial" pitchFamily="34" charset="0"/>
                </a:rPr>
                <a:t>Keluhan</a:t>
              </a:r>
              <a:r>
                <a:rPr lang="en-GB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2400" dirty="0" err="1" smtClean="0">
                  <a:latin typeface="Arial" pitchFamily="34" charset="0"/>
                  <a:cs typeface="Arial" pitchFamily="34" charset="0"/>
                </a:rPr>
                <a:t>utama</a:t>
              </a:r>
              <a:endParaRPr lang="en-GB" sz="2400" dirty="0" smtClean="0">
                <a:latin typeface="Arial" pitchFamily="34" charset="0"/>
                <a:cs typeface="Arial" pitchFamily="34" charset="0"/>
              </a:endParaRPr>
            </a:p>
            <a:p>
              <a:pPr marL="1885950" lvl="3" indent="-514350" algn="just">
                <a:buAutoNum type="arabicPeriod"/>
              </a:pPr>
              <a:r>
                <a:rPr lang="en-GB" sz="2400" dirty="0" err="1" smtClean="0">
                  <a:latin typeface="Arial" pitchFamily="34" charset="0"/>
                  <a:cs typeface="Arial" pitchFamily="34" charset="0"/>
                </a:rPr>
                <a:t>Riwayat</a:t>
              </a:r>
              <a:r>
                <a:rPr lang="en-GB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2400" dirty="0" err="1" smtClean="0">
                  <a:latin typeface="Arial" pitchFamily="34" charset="0"/>
                  <a:cs typeface="Arial" pitchFamily="34" charset="0"/>
                </a:rPr>
                <a:t>penyakit</a:t>
              </a:r>
              <a:r>
                <a:rPr lang="en-GB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2400" dirty="0" err="1" smtClean="0">
                  <a:latin typeface="Arial" pitchFamily="34" charset="0"/>
                  <a:cs typeface="Arial" pitchFamily="34" charset="0"/>
                </a:rPr>
                <a:t>sekarang</a:t>
              </a:r>
              <a:endParaRPr lang="en-GB" sz="2400" dirty="0" smtClean="0">
                <a:latin typeface="Arial" pitchFamily="34" charset="0"/>
                <a:cs typeface="Arial" pitchFamily="34" charset="0"/>
              </a:endParaRPr>
            </a:p>
            <a:p>
              <a:pPr marL="1885950" lvl="3" indent="-514350" algn="just">
                <a:buAutoNum type="arabicPeriod"/>
              </a:pPr>
              <a:r>
                <a:rPr lang="en-GB" sz="2400" dirty="0" err="1" smtClean="0">
                  <a:latin typeface="Arial" pitchFamily="34" charset="0"/>
                  <a:cs typeface="Arial" pitchFamily="34" charset="0"/>
                </a:rPr>
                <a:t>Riwayat</a:t>
              </a:r>
              <a:r>
                <a:rPr lang="en-GB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2400" dirty="0" err="1" smtClean="0">
                  <a:latin typeface="Arial" pitchFamily="34" charset="0"/>
                  <a:cs typeface="Arial" pitchFamily="34" charset="0"/>
                </a:rPr>
                <a:t>penyakit</a:t>
              </a:r>
              <a:r>
                <a:rPr lang="en-GB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2400" dirty="0" err="1" smtClean="0">
                  <a:latin typeface="Arial" pitchFamily="34" charset="0"/>
                  <a:cs typeface="Arial" pitchFamily="34" charset="0"/>
                </a:rPr>
                <a:t>dahulu</a:t>
              </a:r>
              <a:endParaRPr lang="en-GB" sz="2400" dirty="0" smtClean="0">
                <a:latin typeface="Arial" pitchFamily="34" charset="0"/>
                <a:cs typeface="Arial" pitchFamily="34" charset="0"/>
              </a:endParaRPr>
            </a:p>
            <a:p>
              <a:pPr marL="1885950" lvl="3" indent="-514350" algn="just">
                <a:buAutoNum type="arabicPeriod"/>
              </a:pPr>
              <a:r>
                <a:rPr lang="en-GB" sz="2400" dirty="0" err="1" smtClean="0">
                  <a:latin typeface="Arial" pitchFamily="34" charset="0"/>
                  <a:cs typeface="Arial" pitchFamily="34" charset="0"/>
                </a:rPr>
                <a:t>Riwayat</a:t>
              </a:r>
              <a:r>
                <a:rPr lang="en-GB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2400" dirty="0" err="1" smtClean="0">
                  <a:latin typeface="Arial" pitchFamily="34" charset="0"/>
                  <a:cs typeface="Arial" pitchFamily="34" charset="0"/>
                </a:rPr>
                <a:t>penyakit</a:t>
              </a:r>
              <a:r>
                <a:rPr lang="en-GB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2400" dirty="0" err="1" smtClean="0">
                  <a:latin typeface="Arial" pitchFamily="34" charset="0"/>
                  <a:cs typeface="Arial" pitchFamily="34" charset="0"/>
                </a:rPr>
                <a:t>keluarga</a:t>
              </a:r>
              <a:r>
                <a:rPr lang="en-GB" sz="2400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1885950" lvl="3" indent="-514350" algn="just">
                <a:buAutoNum type="arabicPeriod"/>
              </a:pPr>
              <a:r>
                <a:rPr lang="en-GB" sz="2400" dirty="0" err="1" smtClean="0">
                  <a:latin typeface="Arial" pitchFamily="34" charset="0"/>
                  <a:cs typeface="Arial" pitchFamily="34" charset="0"/>
                </a:rPr>
                <a:t>Pemeriksaan</a:t>
              </a:r>
              <a:r>
                <a:rPr lang="en-GB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2400" dirty="0" err="1" smtClean="0">
                  <a:latin typeface="Arial" pitchFamily="34" charset="0"/>
                  <a:cs typeface="Arial" pitchFamily="34" charset="0"/>
                </a:rPr>
                <a:t>fisik</a:t>
              </a:r>
              <a:endParaRPr lang="en-GB" sz="2400" dirty="0" smtClean="0">
                <a:latin typeface="Arial" pitchFamily="34" charset="0"/>
                <a:cs typeface="Arial" pitchFamily="34" charset="0"/>
              </a:endParaRPr>
            </a:p>
            <a:p>
              <a:pPr marL="2286000" lvl="4" indent="-457200" algn="just">
                <a:buFont typeface="Wingdings" pitchFamily="2" charset="2"/>
                <a:buChar char="§"/>
              </a:pPr>
              <a:r>
                <a:rPr lang="en-GB" sz="2400" dirty="0" err="1" smtClean="0">
                  <a:latin typeface="Arial" pitchFamily="34" charset="0"/>
                  <a:cs typeface="Arial" pitchFamily="34" charset="0"/>
                </a:rPr>
                <a:t>Keadaan</a:t>
              </a:r>
              <a:r>
                <a:rPr lang="en-GB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2400" dirty="0" err="1">
                  <a:latin typeface="Arial" pitchFamily="34" charset="0"/>
                  <a:cs typeface="Arial" pitchFamily="34" charset="0"/>
                </a:rPr>
                <a:t>umum</a:t>
              </a:r>
              <a:r>
                <a:rPr lang="en-GB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2400" dirty="0" err="1" smtClean="0">
                  <a:latin typeface="Arial" pitchFamily="34" charset="0"/>
                  <a:cs typeface="Arial" pitchFamily="34" charset="0"/>
                </a:rPr>
                <a:t>klien</a:t>
              </a:r>
              <a:endParaRPr lang="en-GB" sz="2400" dirty="0" smtClean="0">
                <a:latin typeface="Arial" pitchFamily="34" charset="0"/>
                <a:cs typeface="Arial" pitchFamily="34" charset="0"/>
              </a:endParaRPr>
            </a:p>
            <a:p>
              <a:pPr marL="2286000" lvl="4" indent="-457200" algn="just">
                <a:buFont typeface="Wingdings" pitchFamily="2" charset="2"/>
                <a:buChar char="§"/>
              </a:pPr>
              <a:r>
                <a:rPr lang="en-GB" sz="2400" dirty="0" smtClean="0">
                  <a:latin typeface="Arial" pitchFamily="34" charset="0"/>
                  <a:cs typeface="Arial" pitchFamily="34" charset="0"/>
                </a:rPr>
                <a:t>Data </a:t>
              </a:r>
              <a:r>
                <a:rPr lang="en-GB" sz="2400" dirty="0" err="1">
                  <a:latin typeface="Arial" pitchFamily="34" charset="0"/>
                  <a:cs typeface="Arial" pitchFamily="34" charset="0"/>
                </a:rPr>
                <a:t>pola</a:t>
              </a:r>
              <a:r>
                <a:rPr lang="en-GB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2400" dirty="0" err="1">
                  <a:latin typeface="Arial" pitchFamily="34" charset="0"/>
                  <a:cs typeface="Arial" pitchFamily="34" charset="0"/>
                </a:rPr>
                <a:t>kebiasaan</a:t>
              </a:r>
              <a:r>
                <a:rPr lang="en-GB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2400" dirty="0" err="1" smtClean="0">
                  <a:latin typeface="Arial" pitchFamily="34" charset="0"/>
                  <a:cs typeface="Arial" pitchFamily="34" charset="0"/>
                </a:rPr>
                <a:t>sehari-hari</a:t>
              </a:r>
              <a:endParaRPr lang="en-GB" sz="2400" dirty="0">
                <a:latin typeface="Arial" pitchFamily="34" charset="0"/>
                <a:cs typeface="Arial" pitchFamily="34" charset="0"/>
              </a:endParaRPr>
            </a:p>
            <a:p>
              <a:pPr marL="1885950" lvl="3" indent="-514350" algn="just">
                <a:buFont typeface="+mj-lt"/>
                <a:buAutoNum type="arabicPeriod"/>
              </a:pPr>
              <a:r>
                <a:rPr lang="en-GB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Pemeriksaan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diagnostik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0" lvl="4" indent="-457200" algn="just">
                <a:buFont typeface="Wingdings" pitchFamily="2" charset="2"/>
                <a:buChar char="§"/>
              </a:pPr>
              <a:r>
                <a:rPr lang="en-GB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Otoskopi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0" lvl="4" indent="-457200" algn="just">
                <a:buFont typeface="Wingdings" pitchFamily="2" charset="2"/>
                <a:buChar char="§"/>
              </a:pPr>
              <a:r>
                <a:rPr lang="en-GB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Tes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bisik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0" lvl="4" indent="-457200" algn="just">
                <a:buFont typeface="Wingdings" pitchFamily="2" charset="2"/>
                <a:buChar char="§"/>
              </a:pPr>
              <a:r>
                <a:rPr lang="en-GB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Tes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garpu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tala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0" lvl="4" indent="-457200" algn="just">
                <a:buFont typeface="Wingdings" pitchFamily="2" charset="2"/>
                <a:buChar char="§"/>
              </a:pPr>
              <a:r>
                <a:rPr lang="en-GB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Tes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Rinne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didapatkan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hasil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negatif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0" lvl="4" indent="-457200" algn="just">
                <a:buFont typeface="Wingdings" pitchFamily="2" charset="2"/>
                <a:buChar char="§"/>
              </a:pPr>
              <a:r>
                <a:rPr lang="en-GB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Tes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Weber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didapatkan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lateralisasi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ke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arah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telinga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sakit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0" lvl="4" indent="-457200" algn="just">
                <a:buFont typeface="Wingdings" pitchFamily="2" charset="2"/>
                <a:buChar char="§"/>
              </a:pPr>
              <a:r>
                <a:rPr lang="en-GB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Tes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Audiometri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: AC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menurun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0" lvl="4" indent="-457200" algn="just">
                <a:buFont typeface="Wingdings" pitchFamily="2" charset="2"/>
                <a:buChar char="§"/>
              </a:pPr>
              <a:r>
                <a:rPr lang="en-GB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Xray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terhadap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kondisi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patologi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14350" indent="-514350" algn="just">
                <a:buFontTx/>
                <a:buAutoNum type="arabicPeriod"/>
              </a:pP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14350" indent="-514350" algn="just">
                <a:buAutoNum type="arabicPeriod"/>
              </a:pPr>
              <a:endParaRPr lang="en-GB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14350" indent="-514350" algn="just">
                <a:buAutoNum type="arabicPeriod"/>
              </a:pPr>
              <a:endParaRPr lang="en-GB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just">
                <a:buFont typeface="Wingdings" pitchFamily="2" charset="2"/>
                <a:buChar char="§"/>
              </a:pPr>
              <a:endParaRPr lang="en-GB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14350" indent="-514350" algn="just">
                <a:buAutoNum type="arabicPeriod"/>
              </a:pPr>
              <a:endParaRPr lang="en-GB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14350" indent="-514350" algn="just">
                <a:buAutoNum type="arabicPeriod"/>
              </a:pPr>
              <a:endParaRPr lang="en-GB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14350" indent="-514350" algn="just">
                <a:buAutoNum type="arabicPeriod"/>
              </a:pPr>
              <a:endParaRPr lang="en-GB" sz="2400" dirty="0">
                <a:latin typeface="Arial" pitchFamily="34" charset="0"/>
                <a:cs typeface="Arial" pitchFamily="34" charset="0"/>
              </a:endParaRPr>
            </a:p>
            <a:p>
              <a:pPr marL="0" lvl="0" indent="0" algn="just">
                <a:spcBef>
                  <a:spcPct val="0"/>
                </a:spcBef>
              </a:pPr>
              <a:endParaRPr lang="en-US" sz="2400" u="none" spc="-48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601200" y="1281405"/>
            <a:ext cx="7696201" cy="1123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2400" dirty="0" smtClean="0"/>
              <a:t> </a:t>
            </a:r>
            <a:endParaRPr lang="en-US" sz="2400" dirty="0"/>
          </a:p>
          <a:p>
            <a:endParaRPr lang="en-US" sz="2400" dirty="0"/>
          </a:p>
          <a:p>
            <a:pPr marL="0" lvl="0" indent="0">
              <a:lnSpc>
                <a:spcPts val="3000"/>
              </a:lnSpc>
              <a:spcBef>
                <a:spcPct val="0"/>
              </a:spcBef>
            </a:pPr>
            <a:endParaRPr lang="en-US" sz="2400" u="none" spc="-48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924506" y="2705100"/>
            <a:ext cx="3764819" cy="5521735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879380">
            <a:off x="11874988" y="962947"/>
            <a:ext cx="2187457" cy="1152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7983200" cy="10287000"/>
            <a:chOff x="0" y="0"/>
            <a:chExt cx="7126971" cy="92128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126970" cy="9212867"/>
            </a:xfrm>
            <a:custGeom>
              <a:avLst/>
              <a:gdLst/>
              <a:ahLst/>
              <a:cxnLst/>
              <a:rect l="l" t="t" r="r" b="b"/>
              <a:pathLst>
                <a:path w="7126970" h="9212867">
                  <a:moveTo>
                    <a:pt x="0" y="0"/>
                  </a:moveTo>
                  <a:lnTo>
                    <a:pt x="7126970" y="0"/>
                  </a:lnTo>
                  <a:lnTo>
                    <a:pt x="7126970" y="9212867"/>
                  </a:lnTo>
                  <a:lnTo>
                    <a:pt x="0" y="9212867"/>
                  </a:lnTo>
                  <a:close/>
                </a:path>
              </a:pathLst>
            </a:custGeom>
            <a:solidFill>
              <a:srgbClr val="FDC3C5"/>
            </a:solidFill>
          </p:spPr>
        </p:sp>
      </p:grpSp>
      <p:sp>
        <p:nvSpPr>
          <p:cNvPr id="11" name="TextBox 9"/>
          <p:cNvSpPr txBox="1"/>
          <p:nvPr/>
        </p:nvSpPr>
        <p:spPr>
          <a:xfrm>
            <a:off x="1143000" y="647700"/>
            <a:ext cx="13258800" cy="46294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48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Diagnosa</a:t>
            </a:r>
            <a:r>
              <a:rPr lang="en-GB" sz="48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8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Keperawatan</a:t>
            </a:r>
            <a:endParaRPr lang="en-GB" sz="4800" b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b="1" dirty="0" smtClean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marL="4114800" lvl="8" indent="-457200">
              <a:buFont typeface="Wingdings" pitchFamily="2" charset="2"/>
              <a:buChar char="v"/>
            </a:pPr>
            <a:r>
              <a:rPr lang="en-GB" sz="2800" dirty="0" err="1" smtClean="0"/>
              <a:t>Hipertermia</a:t>
            </a:r>
            <a:r>
              <a:rPr lang="en-GB" sz="2800" dirty="0" smtClean="0"/>
              <a:t> </a:t>
            </a:r>
            <a:endParaRPr lang="en-US" sz="2800" dirty="0"/>
          </a:p>
          <a:p>
            <a:pPr marL="4114800" lvl="8" indent="-457200">
              <a:buFont typeface="Wingdings" pitchFamily="2" charset="2"/>
              <a:buChar char="v"/>
            </a:pPr>
            <a:r>
              <a:rPr lang="en-GB" sz="2800" dirty="0" err="1" smtClean="0"/>
              <a:t>Nyeri</a:t>
            </a:r>
            <a:r>
              <a:rPr lang="en-GB" sz="2800" dirty="0" smtClean="0"/>
              <a:t> </a:t>
            </a:r>
            <a:r>
              <a:rPr lang="en-GB" sz="2800" dirty="0" err="1"/>
              <a:t>Akut</a:t>
            </a:r>
            <a:r>
              <a:rPr lang="en-GB" sz="2800" dirty="0"/>
              <a:t> </a:t>
            </a:r>
            <a:endParaRPr lang="en-US" sz="2800" dirty="0"/>
          </a:p>
          <a:p>
            <a:pPr marL="4114800" lvl="8" indent="-457200">
              <a:buFont typeface="Wingdings" pitchFamily="2" charset="2"/>
              <a:buChar char="v"/>
            </a:pPr>
            <a:r>
              <a:rPr lang="en-GB" sz="2800" dirty="0" err="1" smtClean="0"/>
              <a:t>Risiko</a:t>
            </a:r>
            <a:r>
              <a:rPr lang="en-GB" sz="2800" dirty="0" smtClean="0"/>
              <a:t> </a:t>
            </a:r>
            <a:r>
              <a:rPr lang="en-GB" sz="2800" dirty="0" err="1"/>
              <a:t>Infeksi</a:t>
            </a:r>
            <a:r>
              <a:rPr lang="en-GB" sz="2800" dirty="0"/>
              <a:t> </a:t>
            </a:r>
            <a:endParaRPr lang="en-GB" sz="2800" dirty="0" smtClean="0"/>
          </a:p>
          <a:p>
            <a:pPr marL="457200" indent="-457200">
              <a:buFont typeface="Wingdings" pitchFamily="2" charset="2"/>
              <a:buChar char="v"/>
            </a:pPr>
            <a:endParaRPr lang="en-US" sz="2800" dirty="0"/>
          </a:p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E:\c9958d61-b20e-4747-a2d3-3fcea3a35824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372100"/>
            <a:ext cx="717232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2603</TotalTime>
  <Words>1022</Words>
  <Application>Microsoft Office PowerPoint</Application>
  <PresentationFormat>Custom</PresentationFormat>
  <Paragraphs>204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Times New Roman</vt:lpstr>
      <vt:lpstr>Arial</vt:lpstr>
      <vt:lpstr>Chunk Five</vt:lpstr>
      <vt:lpstr>Wingdings</vt:lpstr>
      <vt:lpstr>Calibri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Enos Umbu</dc:creator>
  <cp:lastModifiedBy>Virshereads</cp:lastModifiedBy>
  <cp:revision>43</cp:revision>
  <dcterms:created xsi:type="dcterms:W3CDTF">2006-08-16T00:00:00Z</dcterms:created>
  <dcterms:modified xsi:type="dcterms:W3CDTF">2023-10-05T01:44:39Z</dcterms:modified>
  <dc:identifier>DAEuz77s1Tw</dc:identifier>
</cp:coreProperties>
</file>