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69" r:id="rId3"/>
    <p:sldId id="279" r:id="rId4"/>
    <p:sldId id="280" r:id="rId5"/>
    <p:sldId id="281"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7"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varScale="1">
        <p:scale>
          <a:sx n="67" d="100"/>
          <a:sy n="67" d="100"/>
        </p:scale>
        <p:origin x="139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13T10:38:56.450" idx="1">
    <p:pos x="2560" y="1362"/>
    <p:text>Sesuai dengan harapan masyarakat, lembaga tsb bekerja sama menyiapkan bahan pembinaan dan petunjuk teknis di bidang pelestarian dan upaya mencapai mutu linfkungan yang baik</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3-13T11:19:18.057" idx="2">
    <p:pos x="3575" y="3301"/>
    <p:text>Dengan melaksanakan pemeriksaan lapangan, tim auditor dapat menemukan hal-hal yang terkait erat dengan kegiatan audit namun belum teridentifikasi dalam  perencanaan.</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3-13T11:21:50.706" idx="3">
    <p:pos x="3200" y="1143"/>
    <p:text>Tujuan  utama pengumpulan data adalah untuk menunjang dan merupakan dasar bagi pengujian hasil temuan audit lingkungan</p:text>
    <p:extLst>
      <p:ext uri="{C676402C-5697-4E1C-873F-D02D1690AC5C}">
        <p15:threadingInfo xmlns:p15="http://schemas.microsoft.com/office/powerpoint/2012/main" timeZoneBias="-420"/>
      </p:ext>
    </p:extLst>
  </p:cm>
  <p:cm authorId="1" dt="2020-03-13T11:22:13" idx="4">
    <p:pos x="3657" y="2962"/>
    <p:text>Dalam menguji hasil temuan audit, tim auditor harus menjamin bahwa dokumen yang dihasilkan merupakan dokumen yang asli dan sah.  Oleh karena itu tata laksana audit harus menentukan tingkat pengujian data yang dibutuhkan, atau harus ditentukan oleh tim auditor.</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3-13T11:23:43.121" idx="5">
    <p:pos x="2670" y="905"/>
    <p:text>Dokumentasi penunjang harus dikaji secara teliti sehingga semua hasil temuan telah ditunjang oleh data dan diuji secara tepat.</p:text>
    <p:extLst>
      <p:ext uri="{C676402C-5697-4E1C-873F-D02D1690AC5C}">
        <p15:threadingInfo xmlns:p15="http://schemas.microsoft.com/office/powerpoint/2012/main" timeZoneBias="-420"/>
      </p:ext>
    </p:extLst>
  </p:cm>
  <p:cm authorId="1" dt="2020-03-13T11:24:58.765" idx="6">
    <p:pos x="2286" y="2441"/>
    <p:text>Tim auditor harus mengkaji hasil temuannya secara garis besar dan menentukan waktu penyelesaian laporan akhir.  Seluruh dakumentasi selama penelitian harus dikembalikan kepada penanggung jawab usaha atau kegiatan.</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498602"/>
            <a:ext cx="5257800"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3505200" y="4927600"/>
            <a:ext cx="5257800"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25AC9DA-C793-4DEE-B214-E7129EFFDE41}"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5000B-F6CC-409F-BAF4-FB1B30409F1F}" type="slidenum">
              <a:rPr lang="en-US" smtClean="0"/>
              <a:t>‹#›</a:t>
            </a:fld>
            <a:endParaRPr lang="en-US"/>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274639"/>
            <a:ext cx="106680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9"/>
            <a:ext cx="6400800"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25AC9DA-C793-4DEE-B214-E7129EFFDE41}"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5000B-F6CC-409F-BAF4-FB1B30409F1F}" type="slidenum">
              <a:rPr lang="en-US" smtClean="0"/>
              <a:t>‹#›</a:t>
            </a:fld>
            <a:endParaRPr lang="en-US"/>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25AC9DA-C793-4DEE-B214-E7129EFFDE41}"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5000B-F6CC-409F-BAF4-FB1B30409F1F}" type="slidenum">
              <a:rPr lang="en-US" smtClean="0"/>
              <a:t>‹#›</a:t>
            </a:fld>
            <a:endParaRPr lang="en-US"/>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445000"/>
            <a:ext cx="5257800"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609600" y="3124201"/>
            <a:ext cx="5257800"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38200" y="1701800"/>
            <a:ext cx="3733800"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4400" y="1701800"/>
            <a:ext cx="3733800"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25AC9DA-C793-4DEE-B214-E7129EFFDE41}"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A5000B-F6CC-409F-BAF4-FB1B30409F1F}" type="slidenum">
              <a:rPr lang="en-US" smtClean="0"/>
              <a:t>‹#›</a:t>
            </a:fld>
            <a:endParaRPr lang="en-US"/>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841249" y="1608836"/>
            <a:ext cx="3730752"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838200" y="2209800"/>
            <a:ext cx="37338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7448" y="1608836"/>
            <a:ext cx="3730752"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4724400" y="2209800"/>
            <a:ext cx="37338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25AC9DA-C793-4DEE-B214-E7129EFFDE41}" type="datetimeFigureOut">
              <a:rPr lang="en-US" smtClean="0"/>
              <a:t>6/30/2020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A5000B-F6CC-409F-BAF4-FB1B30409F1F}" type="slidenum">
              <a:rPr lang="en-US" smtClean="0"/>
              <a:t>‹#›</a:t>
            </a:fld>
            <a:endParaRPr lang="en-US"/>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25AC9DA-C793-4DEE-B214-E7129EFFDE41}" type="datetimeFigureOut">
              <a:rPr lang="en-US" smtClean="0"/>
              <a:t>6/30/2020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A5000B-F6CC-409F-BAF4-FB1B30409F1F}" type="slidenum">
              <a:rPr lang="en-US" smtClean="0"/>
              <a:t>‹#›</a:t>
            </a:fld>
            <a:endParaRPr lang="en-US"/>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AC9DA-C793-4DEE-B214-E7129EFFDE41}" type="datetimeFigureOut">
              <a:rPr lang="en-US" smtClean="0"/>
              <a:t>6/30/2020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A5000B-F6CC-409F-BAF4-FB1B30409F1F}" type="slidenum">
              <a:rPr lang="en-US" smtClean="0"/>
              <a:t>‹#›</a:t>
            </a:fld>
            <a:endParaRPr lang="en-US"/>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971800" y="0"/>
            <a:ext cx="59436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28601" y="1701800"/>
            <a:ext cx="2514600"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228601" y="4648200"/>
            <a:ext cx="2514600"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3352800" y="482600"/>
            <a:ext cx="5105400"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25AC9DA-C793-4DEE-B214-E7129EFFDE41}"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A5000B-F6CC-409F-BAF4-FB1B30409F1F}" type="slidenum">
              <a:rPr lang="en-US" smtClean="0"/>
              <a:t>‹#›</a:t>
            </a:fld>
            <a:endParaRPr lang="en-US"/>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562100" y="0"/>
            <a:ext cx="6019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828800" y="4800600"/>
            <a:ext cx="5486400"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828800" y="279402"/>
            <a:ext cx="5486400"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1828800" y="5562600"/>
            <a:ext cx="5486400"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AC9DA-C793-4DEE-B214-E7129EFFDE41}"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A5000B-F6CC-409F-BAF4-FB1B30409F1F}" type="slidenum">
              <a:rPr lang="en-US" smtClean="0"/>
              <a:t>‹#›</a:t>
            </a:fld>
            <a:endParaRPr lang="en-US"/>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28600" y="0"/>
            <a:ext cx="8686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838200" y="76200"/>
            <a:ext cx="7620000"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838200" y="1701800"/>
            <a:ext cx="7620000"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38200" y="6400802"/>
            <a:ext cx="2057400"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425AC9DA-C793-4DEE-B214-E7129EFFDE41}" type="datetimeFigureOut">
              <a:rPr lang="en-US" smtClean="0"/>
              <a:t>6/30/2020</a:t>
            </a:fld>
            <a:endParaRPr lang="en-US"/>
          </a:p>
        </p:txBody>
      </p:sp>
      <p:sp>
        <p:nvSpPr>
          <p:cNvPr id="5" name="Footer Placeholder 4"/>
          <p:cNvSpPr>
            <a:spLocks noGrp="1"/>
          </p:cNvSpPr>
          <p:nvPr>
            <p:ph type="ftr" sz="quarter" idx="3"/>
          </p:nvPr>
        </p:nvSpPr>
        <p:spPr>
          <a:xfrm>
            <a:off x="2931645" y="6400802"/>
            <a:ext cx="4663440"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7627346" y="6400802"/>
            <a:ext cx="830855"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5EA5000B-F6CC-409F-BAF4-FB1B30409F1F}" type="slidenum">
              <a:rPr lang="en-US" smtClean="0"/>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0E56AE-EEE5-4DDC-B417-ABB804F3B768}"/>
              </a:ext>
            </a:extLst>
          </p:cNvPr>
          <p:cNvSpPr>
            <a:spLocks noGrp="1"/>
          </p:cNvSpPr>
          <p:nvPr>
            <p:ph type="ctrTitle"/>
          </p:nvPr>
        </p:nvSpPr>
        <p:spPr>
          <a:xfrm>
            <a:off x="2667000" y="685800"/>
            <a:ext cx="6096000" cy="4111627"/>
          </a:xfrm>
        </p:spPr>
        <p:txBody>
          <a:bodyPr>
            <a:normAutofit/>
          </a:bodyPr>
          <a:lstStyle/>
          <a:p>
            <a:r>
              <a:rPr lang="id-ID" sz="4400" b="1" dirty="0"/>
              <a:t>PERAN KELEMBAGAAN DALAM AUDIT LINGKUNGAN</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7733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01A0E2-A519-43A8-A663-706F64BDD673}"/>
              </a:ext>
            </a:extLst>
          </p:cNvPr>
          <p:cNvSpPr>
            <a:spLocks noGrp="1"/>
          </p:cNvSpPr>
          <p:nvPr>
            <p:ph type="title"/>
          </p:nvPr>
        </p:nvSpPr>
        <p:spPr/>
        <p:txBody>
          <a:bodyPr/>
          <a:lstStyle/>
          <a:p>
            <a:r>
              <a:rPr lang="id-ID" dirty="0"/>
              <a:t>Lanjutan..... </a:t>
            </a:r>
          </a:p>
        </p:txBody>
      </p:sp>
      <p:sp>
        <p:nvSpPr>
          <p:cNvPr id="3" name="Content Placeholder 2">
            <a:extLst>
              <a:ext uri="{FF2B5EF4-FFF2-40B4-BE49-F238E27FC236}">
                <a16:creationId xmlns:a16="http://schemas.microsoft.com/office/drawing/2014/main" xmlns="" id="{A511D1F5-94C0-4122-BAA1-079C7BBF4137}"/>
              </a:ext>
            </a:extLst>
          </p:cNvPr>
          <p:cNvSpPr>
            <a:spLocks noGrp="1"/>
          </p:cNvSpPr>
          <p:nvPr>
            <p:ph idx="1"/>
          </p:nvPr>
        </p:nvSpPr>
        <p:spPr/>
        <p:txBody>
          <a:bodyPr/>
          <a:lstStyle/>
          <a:p>
            <a:pPr algn="just"/>
            <a:r>
              <a:rPr lang="id-ID" dirty="0"/>
              <a:t>Informasi yanq diperlukan pada tahap ini meliputi informasi rinci mengenai aktifitas di lapangan, status hukum, struktur organisasi, dan lingkup usaha atau kegiatan yang akan diaudit.  Aktifitas pra-audit juga meliputi pemilihan tata laksana audit, penentuan tim auditor, dan pendanaan pelaksanaan kegiatan audit.  Pada saat ini, tujuan dan ruang lingkup audit harus telah disepakati. </a:t>
            </a:r>
          </a:p>
        </p:txBody>
      </p:sp>
    </p:spTree>
    <p:extLst>
      <p:ext uri="{BB962C8B-B14F-4D97-AF65-F5344CB8AC3E}">
        <p14:creationId xmlns:p14="http://schemas.microsoft.com/office/powerpoint/2010/main" val="317861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7C6B83-16EE-4BBE-B290-6C8E32C40CD9}"/>
              </a:ext>
            </a:extLst>
          </p:cNvPr>
          <p:cNvSpPr>
            <a:spLocks noGrp="1"/>
          </p:cNvSpPr>
          <p:nvPr>
            <p:ph type="title"/>
          </p:nvPr>
        </p:nvSpPr>
        <p:spPr/>
        <p:txBody>
          <a:bodyPr/>
          <a:lstStyle/>
          <a:p>
            <a:r>
              <a:rPr lang="id-ID" b="1"/>
              <a:t>Kegiatan </a:t>
            </a:r>
            <a:r>
              <a:rPr lang="id-ID" b="1" dirty="0"/>
              <a:t>Lapangan </a:t>
            </a:r>
          </a:p>
        </p:txBody>
      </p:sp>
      <p:sp>
        <p:nvSpPr>
          <p:cNvPr id="3" name="Content Placeholder 2">
            <a:extLst>
              <a:ext uri="{FF2B5EF4-FFF2-40B4-BE49-F238E27FC236}">
                <a16:creationId xmlns:a16="http://schemas.microsoft.com/office/drawing/2014/main" xmlns="" id="{E90BFE7E-E016-4362-9B8D-19FBB0D40F35}"/>
              </a:ext>
            </a:extLst>
          </p:cNvPr>
          <p:cNvSpPr>
            <a:spLocks noGrp="1"/>
          </p:cNvSpPr>
          <p:nvPr>
            <p:ph idx="1"/>
          </p:nvPr>
        </p:nvSpPr>
        <p:spPr/>
        <p:txBody>
          <a:bodyPr>
            <a:normAutofit fontScale="92500" lnSpcReduction="20000"/>
          </a:bodyPr>
          <a:lstStyle/>
          <a:p>
            <a:pPr marL="457200" indent="-457200" algn="just">
              <a:buFont typeface="+mj-lt"/>
              <a:buAutoNum type="arabicPeriod"/>
            </a:pPr>
            <a:r>
              <a:rPr lang="id-ID" dirty="0"/>
              <a:t>Pertemuan pendahuluan </a:t>
            </a:r>
          </a:p>
          <a:p>
            <a:pPr marL="449263" indent="0" algn="just">
              <a:buNone/>
            </a:pPr>
            <a:r>
              <a:rPr lang="id-ID" dirty="0"/>
              <a:t>Tahap awal yang harus dilaksanakan oleh tim audit adalah mengadakan pertemuan dengan pimpinan usaha atau kegiatan untuk mengkaji tujuan audit, tata laksana, dan jadwal kegiatan audit. </a:t>
            </a:r>
          </a:p>
          <a:p>
            <a:pPr marL="457200" indent="-457200" algn="just">
              <a:buFont typeface="+mj-lt"/>
              <a:buAutoNum type="arabicPeriod" startAt="2"/>
            </a:pPr>
            <a:r>
              <a:rPr lang="id-ID" dirty="0"/>
              <a:t>Pemeriksaan lapangan</a:t>
            </a:r>
          </a:p>
          <a:p>
            <a:pPr marL="449263" indent="0" algn="just">
              <a:buNone/>
            </a:pPr>
            <a:r>
              <a:rPr lang="id-ID" dirty="0"/>
              <a:t>Pemeriksaan di lapangan dilaksanakan setelah pertemuan pendahuluan.  Tim audit akan mendapatkan gambaran tentang kegiatan usaha atau kegiatan yang akan menjadi dasar penetapan areal kegiatan yang memerlukan perhatian secara khusus.  </a:t>
            </a:r>
          </a:p>
        </p:txBody>
      </p:sp>
    </p:spTree>
    <p:extLst>
      <p:ext uri="{BB962C8B-B14F-4D97-AF65-F5344CB8AC3E}">
        <p14:creationId xmlns:p14="http://schemas.microsoft.com/office/powerpoint/2010/main" val="383607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92A0941-B2E5-42E3-AB07-42A18F5019C5}"/>
              </a:ext>
            </a:extLst>
          </p:cNvPr>
          <p:cNvSpPr>
            <a:spLocks noGrp="1"/>
          </p:cNvSpPr>
          <p:nvPr>
            <p:ph idx="1"/>
          </p:nvPr>
        </p:nvSpPr>
        <p:spPr>
          <a:xfrm>
            <a:off x="838200" y="457200"/>
            <a:ext cx="7620000" cy="6400800"/>
          </a:xfrm>
        </p:spPr>
        <p:txBody>
          <a:bodyPr>
            <a:normAutofit/>
          </a:bodyPr>
          <a:lstStyle/>
          <a:p>
            <a:pPr marL="457200" lvl="1" indent="-457200" fontAlgn="base">
              <a:buFont typeface="+mj-lt"/>
              <a:buAutoNum type="arabicPeriod" startAt="3"/>
            </a:pPr>
            <a:r>
              <a:rPr lang="id-ID" dirty="0"/>
              <a:t>Pengumpulan data</a:t>
            </a:r>
          </a:p>
          <a:p>
            <a:pPr marL="449263" lvl="1" indent="0" fontAlgn="base">
              <a:buNone/>
            </a:pPr>
            <a:r>
              <a:rPr lang="id-ID" dirty="0"/>
              <a:t>Data dan informasi yang dikumpullkan selama audit ilngkungan akan mencakup tata laksana audit, dokumentasi  yang diberikan oleh pemilik usaha atau kegiatan, catatan dan hasil pengamatan tim auditor, hasil sampling den pemantauan, foto-foto, rencana, peta, diagram, kertas kerja dan hal-hal lain yang berkaitan, Informasi tersebut harus terdokumentasi dengan baik agar mudah ditelusuri kembali.</a:t>
            </a:r>
          </a:p>
          <a:p>
            <a:pPr marL="457200" lvl="1" indent="-457200" fontAlgn="base">
              <a:buFont typeface="+mj-lt"/>
              <a:buAutoNum type="arabicPeriod" startAt="4"/>
            </a:pPr>
            <a:r>
              <a:rPr lang="id-ID" dirty="0"/>
              <a:t>Pengujian </a:t>
            </a:r>
          </a:p>
          <a:p>
            <a:pPr marL="449263" lvl="1" indent="0" fontAlgn="base">
              <a:buNone/>
            </a:pPr>
            <a:r>
              <a:rPr lang="id-ID" dirty="0"/>
              <a:t>Prinsip utama audit lingkungan adalah bahwa informasi yang disajikan oleh tim  auditor telah diuji dan dikonfirmasikan.  Dokumentasi yang dihasilkan oleh tim auditor harus menunjang semua pernyataan, atau telah teruji melalui pengamatan langsung oleh tim auditor. </a:t>
            </a:r>
          </a:p>
          <a:p>
            <a:endParaRPr lang="id-ID" dirty="0"/>
          </a:p>
        </p:txBody>
      </p:sp>
    </p:spTree>
    <p:extLst>
      <p:ext uri="{BB962C8B-B14F-4D97-AF65-F5344CB8AC3E}">
        <p14:creationId xmlns:p14="http://schemas.microsoft.com/office/powerpoint/2010/main" val="225446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4CCE30E-E2BF-4141-950A-1A37BC182F93}"/>
              </a:ext>
            </a:extLst>
          </p:cNvPr>
          <p:cNvSpPr>
            <a:spLocks noGrp="1"/>
          </p:cNvSpPr>
          <p:nvPr>
            <p:ph idx="1"/>
          </p:nvPr>
        </p:nvSpPr>
        <p:spPr>
          <a:xfrm>
            <a:off x="762000" y="381000"/>
            <a:ext cx="7620000" cy="6248400"/>
          </a:xfrm>
        </p:spPr>
        <p:txBody>
          <a:bodyPr>
            <a:normAutofit/>
          </a:bodyPr>
          <a:lstStyle/>
          <a:p>
            <a:pPr marL="457200" lvl="1" indent="-457200" fontAlgn="base">
              <a:buFont typeface="+mj-lt"/>
              <a:buAutoNum type="arabicPeriod" startAt="5"/>
            </a:pPr>
            <a:r>
              <a:rPr lang="id-ID" sz="2400" dirty="0"/>
              <a:t>Evaluasi hasil temuan</a:t>
            </a:r>
          </a:p>
          <a:p>
            <a:pPr marL="449263" lvl="1" indent="0" algn="just" fontAlgn="base">
              <a:buNone/>
            </a:pPr>
            <a:r>
              <a:rPr lang="id-ID" sz="2400" dirty="0"/>
              <a:t>Hasil temuan audit harus dievaluasi sesuai dengan tujuan audit dan tata laksana yang telah disetujui untuk menjamin bahwa semua isu/masalah telah dikaji.  </a:t>
            </a:r>
          </a:p>
          <a:p>
            <a:pPr marL="449263" lvl="1" indent="0" algn="just" fontAlgn="base">
              <a:buNone/>
            </a:pPr>
            <a:endParaRPr lang="id-ID" sz="2400" dirty="0"/>
          </a:p>
          <a:p>
            <a:pPr marL="457200" lvl="1" indent="-457200" algn="just" fontAlgn="base">
              <a:buFont typeface="+mj-lt"/>
              <a:buAutoNum type="arabicPeriod" startAt="6"/>
            </a:pPr>
            <a:r>
              <a:rPr lang="id-ID" sz="2400" dirty="0"/>
              <a:t>Pertemuan akhir </a:t>
            </a:r>
          </a:p>
          <a:p>
            <a:pPr marL="449263" indent="0">
              <a:buNone/>
            </a:pPr>
            <a:r>
              <a:rPr lang="id-ID" dirty="0"/>
              <a:t>Setelah penelitian lapangan selesai, tim auditor harus memaparkan hasil temuan pendahuluan dalam suatu pertemuan akhir secara resmi.  Pertemuan ini akan mendiskusikan berbagai hal yang belum terpecahkan atau informasi yang belum tersedia.  </a:t>
            </a:r>
          </a:p>
        </p:txBody>
      </p:sp>
    </p:spTree>
    <p:extLst>
      <p:ext uri="{BB962C8B-B14F-4D97-AF65-F5344CB8AC3E}">
        <p14:creationId xmlns:p14="http://schemas.microsoft.com/office/powerpoint/2010/main" val="72502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EBCF10-F9A1-4F8F-BC15-29F8BDB4E73C}"/>
              </a:ext>
            </a:extLst>
          </p:cNvPr>
          <p:cNvSpPr>
            <a:spLocks noGrp="1"/>
          </p:cNvSpPr>
          <p:nvPr>
            <p:ph type="title"/>
          </p:nvPr>
        </p:nvSpPr>
        <p:spPr>
          <a:xfrm>
            <a:off x="838200" y="32657"/>
            <a:ext cx="7620000" cy="1397000"/>
          </a:xfrm>
        </p:spPr>
        <p:txBody>
          <a:bodyPr/>
          <a:lstStyle/>
          <a:p>
            <a:r>
              <a:rPr lang="id-ID" b="1" dirty="0"/>
              <a:t>3. Pasca Audit  </a:t>
            </a:r>
          </a:p>
        </p:txBody>
      </p:sp>
      <p:sp>
        <p:nvSpPr>
          <p:cNvPr id="3" name="Content Placeholder 2">
            <a:extLst>
              <a:ext uri="{FF2B5EF4-FFF2-40B4-BE49-F238E27FC236}">
                <a16:creationId xmlns:a16="http://schemas.microsoft.com/office/drawing/2014/main" xmlns="" id="{3A848D3C-0027-4DCD-A792-7CC737F2739D}"/>
              </a:ext>
            </a:extLst>
          </p:cNvPr>
          <p:cNvSpPr>
            <a:spLocks noGrp="1"/>
          </p:cNvSpPr>
          <p:nvPr>
            <p:ph idx="1"/>
          </p:nvPr>
        </p:nvSpPr>
        <p:spPr/>
        <p:txBody>
          <a:bodyPr/>
          <a:lstStyle/>
          <a:p>
            <a:pPr marL="0" indent="0" algn="just">
              <a:buNone/>
            </a:pPr>
            <a:r>
              <a:rPr lang="id-ID" dirty="0"/>
              <a:t>Tim auditor akan menyusun laporan tertulis secara lengkap sebagai hasil pelaksanaan audit lingkungan.  Laporan tersebut juga mencakup pemaparan tentang rencana tindak lanjut terhadap isu-isu lingkungan yang telah diidentifikasi. </a:t>
            </a:r>
          </a:p>
          <a:p>
            <a:endParaRPr lang="id-ID" dirty="0"/>
          </a:p>
        </p:txBody>
      </p:sp>
    </p:spTree>
    <p:extLst>
      <p:ext uri="{BB962C8B-B14F-4D97-AF65-F5344CB8AC3E}">
        <p14:creationId xmlns:p14="http://schemas.microsoft.com/office/powerpoint/2010/main" val="423704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ADBBD6-116B-4C6D-9AB2-BCA84289E668}"/>
              </a:ext>
            </a:extLst>
          </p:cNvPr>
          <p:cNvSpPr>
            <a:spLocks noGrp="1"/>
          </p:cNvSpPr>
          <p:nvPr>
            <p:ph type="title"/>
          </p:nvPr>
        </p:nvSpPr>
        <p:spPr/>
        <p:txBody>
          <a:bodyPr/>
          <a:lstStyle/>
          <a:p>
            <a:r>
              <a:rPr lang="id-ID" b="1" dirty="0"/>
              <a:t>SIFAT KERAHASIAAN </a:t>
            </a:r>
            <a:endParaRPr lang="id-ID" dirty="0"/>
          </a:p>
        </p:txBody>
      </p:sp>
      <p:sp>
        <p:nvSpPr>
          <p:cNvPr id="3" name="Content Placeholder 2">
            <a:extLst>
              <a:ext uri="{FF2B5EF4-FFF2-40B4-BE49-F238E27FC236}">
                <a16:creationId xmlns:a16="http://schemas.microsoft.com/office/drawing/2014/main" xmlns="" id="{81DF362B-5C50-423F-848E-E434DB08B83C}"/>
              </a:ext>
            </a:extLst>
          </p:cNvPr>
          <p:cNvSpPr>
            <a:spLocks noGrp="1"/>
          </p:cNvSpPr>
          <p:nvPr>
            <p:ph idx="1"/>
          </p:nvPr>
        </p:nvSpPr>
        <p:spPr/>
        <p:txBody>
          <a:bodyPr/>
          <a:lstStyle/>
          <a:p>
            <a:pPr marL="0" indent="0" algn="just">
              <a:buNone/>
            </a:pPr>
            <a:r>
              <a:rPr lang="id-ID" dirty="0"/>
              <a:t>Laporan hasil audit lingkungan merupakan milik usaha atau kegiatan yang diaudit dan bersifat rahasia. Namun demikian, dunia usaha atau kegiatan  sesuai dengan kebebasannya  dapat menyampaikan laporan audit lingkungan kepada pemerintah, masyarakat luas atau organisasi lainnya dengan tujuan sebagai berikut:</a:t>
            </a:r>
          </a:p>
          <a:p>
            <a:pPr algn="just"/>
            <a:endParaRPr lang="id-ID" dirty="0"/>
          </a:p>
        </p:txBody>
      </p:sp>
    </p:spTree>
    <p:extLst>
      <p:ext uri="{BB962C8B-B14F-4D97-AF65-F5344CB8AC3E}">
        <p14:creationId xmlns:p14="http://schemas.microsoft.com/office/powerpoint/2010/main" val="353819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01E1184-C624-4B45-B527-248BDCCB428E}"/>
              </a:ext>
            </a:extLst>
          </p:cNvPr>
          <p:cNvSpPr>
            <a:spLocks noGrp="1"/>
          </p:cNvSpPr>
          <p:nvPr>
            <p:ph idx="1"/>
          </p:nvPr>
        </p:nvSpPr>
        <p:spPr>
          <a:xfrm>
            <a:off x="838200" y="990600"/>
            <a:ext cx="7620000" cy="5181600"/>
          </a:xfrm>
        </p:spPr>
        <p:txBody>
          <a:bodyPr>
            <a:normAutofit fontScale="92500" lnSpcReduction="10000"/>
          </a:bodyPr>
          <a:lstStyle/>
          <a:p>
            <a:pPr marL="457200" lvl="0" indent="-457200" algn="just" fontAlgn="base">
              <a:buFont typeface="+mj-lt"/>
              <a:buAutoNum type="arabicPeriod"/>
            </a:pPr>
            <a:r>
              <a:rPr lang="id-ID" dirty="0"/>
              <a:t>Publikasi terhadap upaya pengelolaan dan pemantauan lingkungan yang telah dilakukan.  Pemerintah dapat memberikan verifikasi atas hasil audit; </a:t>
            </a:r>
          </a:p>
          <a:p>
            <a:pPr marL="457200" lvl="0" indent="-457200" algn="just" fontAlgn="base">
              <a:buFont typeface="+mj-lt"/>
              <a:buAutoNum type="arabicPeriod"/>
            </a:pPr>
            <a:r>
              <a:rPr lang="id-ID" dirty="0"/>
              <a:t>Antisipasi kebutuhan penilaian peringkat kinerja usaha atau kegiatan lainnya; </a:t>
            </a:r>
          </a:p>
          <a:p>
            <a:pPr marL="457200" lvl="0" indent="-457200" algn="just" fontAlgn="base">
              <a:buFont typeface="+mj-lt"/>
              <a:buAutoNum type="arabicPeriod"/>
            </a:pPr>
            <a:r>
              <a:rPr lang="id-ID" dirty="0"/>
              <a:t>Tujuan lainnya yang ditetapkan oleh usaha atau kegiatan tersebut. </a:t>
            </a:r>
          </a:p>
          <a:p>
            <a:pPr marL="987425" indent="-457200" algn="just">
              <a:buFont typeface="+mj-lt"/>
              <a:buAutoNum type="alphaLcPeriod"/>
            </a:pPr>
            <a:r>
              <a:rPr lang="id-ID" dirty="0"/>
              <a:t>Kebijakan audit lingkungan dalam hal ini tidak membatasi hal-hal sebagai berikut </a:t>
            </a:r>
          </a:p>
          <a:p>
            <a:pPr marL="987425" indent="-457200" algn="just">
              <a:buFont typeface="+mj-lt"/>
              <a:buAutoNum type="alphaLcPeriod"/>
            </a:pPr>
            <a:r>
              <a:rPr lang="id-ID" dirty="0"/>
              <a:t>Hak pemerintah untuk melaksanakan pemeriksaan secara rutin pada suatu usaha atau kegiatan; </a:t>
            </a:r>
          </a:p>
          <a:p>
            <a:pPr algn="just"/>
            <a:endParaRPr lang="id-ID" dirty="0"/>
          </a:p>
        </p:txBody>
      </p:sp>
    </p:spTree>
    <p:extLst>
      <p:ext uri="{BB962C8B-B14F-4D97-AF65-F5344CB8AC3E}">
        <p14:creationId xmlns:p14="http://schemas.microsoft.com/office/powerpoint/2010/main" val="353789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3C02272-FC67-40D3-98FE-1077DC31D76C}"/>
              </a:ext>
            </a:extLst>
          </p:cNvPr>
          <p:cNvSpPr>
            <a:spLocks noGrp="1"/>
          </p:cNvSpPr>
          <p:nvPr>
            <p:ph idx="1"/>
          </p:nvPr>
        </p:nvSpPr>
        <p:spPr>
          <a:xfrm>
            <a:off x="0" y="609600"/>
            <a:ext cx="8915400" cy="6248400"/>
          </a:xfrm>
        </p:spPr>
        <p:txBody>
          <a:bodyPr>
            <a:normAutofit/>
          </a:bodyPr>
          <a:lstStyle/>
          <a:p>
            <a:pPr marL="987425" indent="-457200" algn="just">
              <a:buFont typeface="+mj-lt"/>
              <a:buAutoNum type="alphaLcPeriod" startAt="3"/>
            </a:pPr>
            <a:r>
              <a:rPr lang="id-ID" dirty="0"/>
              <a:t>Hak pemerintah untuk melakukan pemeriksaan terhadap suatu kegiatan yang dicurigai sebagai kelalaian, penghindaran kewajiban dan pelanggaran terhadap pentaatan hukum dan peraturan; </a:t>
            </a:r>
          </a:p>
          <a:p>
            <a:pPr marL="987425" indent="-457200" algn="just">
              <a:buFont typeface="+mj-lt"/>
              <a:buAutoNum type="alphaLcPeriod" startAt="3"/>
            </a:pPr>
            <a:r>
              <a:rPr lang="id-ID" dirty="0"/>
              <a:t>Hak pemerintah untuk meminta sesuatu informasi khusus sebagai dasar penentuan peringkat kinerja lingkungan suatu usaha atau kegiatan; </a:t>
            </a:r>
          </a:p>
          <a:p>
            <a:pPr marL="987425" indent="-457200" algn="just">
              <a:buFont typeface="+mj-lt"/>
              <a:buAutoNum type="alphaLcPeriod" startAt="3"/>
            </a:pPr>
            <a:r>
              <a:rPr lang="id-ID" dirty="0"/>
              <a:t>Tanggung jawab dunia usaha atau kegiatan untuk menyediakan data hasil pengelolaan dan pemantauan kepada pemerintah sesuai ketentuan Undang-undang Nomor 4 Tahun 1982, Peraturan Pemerintah Nomor 51 Tahun 1993 dan peraturan pelaksanaan lainnya. </a:t>
            </a:r>
          </a:p>
          <a:p>
            <a:pPr algn="just"/>
            <a:endParaRPr lang="id-ID" dirty="0"/>
          </a:p>
        </p:txBody>
      </p:sp>
    </p:spTree>
    <p:extLst>
      <p:ext uri="{BB962C8B-B14F-4D97-AF65-F5344CB8AC3E}">
        <p14:creationId xmlns:p14="http://schemas.microsoft.com/office/powerpoint/2010/main" val="183902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C752D9-5B1E-454E-B69E-5BB9538A7E53}"/>
              </a:ext>
            </a:extLst>
          </p:cNvPr>
          <p:cNvSpPr>
            <a:spLocks noGrp="1"/>
          </p:cNvSpPr>
          <p:nvPr>
            <p:ph type="title"/>
          </p:nvPr>
        </p:nvSpPr>
        <p:spPr/>
        <p:txBody>
          <a:bodyPr>
            <a:normAutofit/>
          </a:bodyPr>
          <a:lstStyle/>
          <a:p>
            <a:r>
              <a:rPr lang="id-ID" sz="3600" b="1" dirty="0"/>
              <a:t>PENGAWASAN MUTU HASIL AUDIT</a:t>
            </a:r>
            <a:r>
              <a:rPr lang="id-ID" sz="3600" dirty="0"/>
              <a:t> </a:t>
            </a:r>
          </a:p>
        </p:txBody>
      </p:sp>
      <p:sp>
        <p:nvSpPr>
          <p:cNvPr id="3" name="Content Placeholder 2">
            <a:extLst>
              <a:ext uri="{FF2B5EF4-FFF2-40B4-BE49-F238E27FC236}">
                <a16:creationId xmlns:a16="http://schemas.microsoft.com/office/drawing/2014/main" xmlns="" id="{ACC6FD82-A127-4190-91D0-9B004629430E}"/>
              </a:ext>
            </a:extLst>
          </p:cNvPr>
          <p:cNvSpPr>
            <a:spLocks noGrp="1"/>
          </p:cNvSpPr>
          <p:nvPr>
            <p:ph idx="1"/>
          </p:nvPr>
        </p:nvSpPr>
        <p:spPr>
          <a:xfrm>
            <a:off x="838200" y="1295400"/>
            <a:ext cx="7620000" cy="4876800"/>
          </a:xfrm>
        </p:spPr>
        <p:txBody>
          <a:bodyPr/>
          <a:lstStyle/>
          <a:p>
            <a:pPr marL="0" indent="0">
              <a:buNone/>
            </a:pPr>
            <a:endParaRPr lang="id-ID" dirty="0"/>
          </a:p>
          <a:p>
            <a:pPr algn="just"/>
            <a:r>
              <a:rPr lang="id-ID" dirty="0"/>
              <a:t>Dalam rangka menjamin bahwa audit lingkungan akan dilaksanakan secara baik dan profesional, maka usaha atau kegiatan atau organisasi (non pemerintah) dianjurkan untuk membuat dan melaksanakan kode etik serta sertifikasi auditor lingkungan. </a:t>
            </a:r>
          </a:p>
          <a:p>
            <a:endParaRPr lang="id-ID" dirty="0"/>
          </a:p>
        </p:txBody>
      </p:sp>
    </p:spTree>
    <p:extLst>
      <p:ext uri="{BB962C8B-B14F-4D97-AF65-F5344CB8AC3E}">
        <p14:creationId xmlns:p14="http://schemas.microsoft.com/office/powerpoint/2010/main" val="40430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6A5CCA8-AD51-45AE-930A-164003A2E78E}"/>
              </a:ext>
            </a:extLst>
          </p:cNvPr>
          <p:cNvSpPr>
            <a:spLocks noGrp="1"/>
          </p:cNvSpPr>
          <p:nvPr>
            <p:ph idx="1"/>
          </p:nvPr>
        </p:nvSpPr>
        <p:spPr>
          <a:xfrm>
            <a:off x="838200" y="457200"/>
            <a:ext cx="7620000" cy="5715000"/>
          </a:xfrm>
        </p:spPr>
        <p:txBody>
          <a:bodyPr>
            <a:normAutofit fontScale="92500" lnSpcReduction="20000"/>
          </a:bodyPr>
          <a:lstStyle/>
          <a:p>
            <a:pPr marL="0" indent="0">
              <a:buNone/>
            </a:pPr>
            <a:r>
              <a:rPr lang="id-ID" dirty="0"/>
              <a:t>Auditor lingkungan harus mempunyai pendidikan yang sesuai dan memiliki pengalaman profesional untuk dapat melaksanakan tugasnya. Kemampuan yang harus dimiliki oleh tim auditor adalah meliputi pengetahuan tentang : </a:t>
            </a:r>
          </a:p>
          <a:p>
            <a:pPr marL="812800" indent="-457200">
              <a:buFont typeface="+mj-lt"/>
              <a:buAutoNum type="arabicPeriod"/>
            </a:pPr>
            <a:r>
              <a:rPr lang="id-ID" dirty="0"/>
              <a:t>Proses, prosedur dan teknis audit </a:t>
            </a:r>
          </a:p>
          <a:p>
            <a:pPr marL="812800" indent="-457200">
              <a:buFont typeface="+mj-lt"/>
              <a:buAutoNum type="arabicPeriod"/>
            </a:pPr>
            <a:r>
              <a:rPr lang="id-ID" dirty="0"/>
              <a:t>Karakteristik dan analisis tentang sistem manajemen </a:t>
            </a:r>
          </a:p>
          <a:p>
            <a:pPr marL="812800" indent="-457200">
              <a:buFont typeface="+mj-lt"/>
              <a:buAutoNum type="arabicPeriod"/>
            </a:pPr>
            <a:r>
              <a:rPr lang="id-ID" dirty="0"/>
              <a:t>Peraturan perundangan-undangan dan kebijaksanaan lingkungan </a:t>
            </a:r>
          </a:p>
          <a:p>
            <a:pPr marL="812800" indent="-457200">
              <a:buFont typeface="+mj-lt"/>
              <a:buAutoNum type="arabicPeriod"/>
            </a:pPr>
            <a:r>
              <a:rPr lang="id-ID" dirty="0"/>
              <a:t>Sistim dan teknologi pengelolaan lingkungan, kesehatan dan keselamatan kerja </a:t>
            </a:r>
          </a:p>
          <a:p>
            <a:pPr marL="812800" indent="-457200">
              <a:buFont typeface="+mj-lt"/>
              <a:buAutoNum type="arabicPeriod"/>
            </a:pPr>
            <a:r>
              <a:rPr lang="id-ID" dirty="0"/>
              <a:t>Fasilitas usaha atau kegiatan yang akan diaudit </a:t>
            </a:r>
          </a:p>
          <a:p>
            <a:pPr marL="812800" indent="-457200">
              <a:buFont typeface="+mj-lt"/>
              <a:buAutoNum type="arabicPeriod"/>
            </a:pPr>
            <a:r>
              <a:rPr lang="id-ID" dirty="0"/>
              <a:t>Potensi dampak lingkungan, kesehatan dan keselamatan kerja serta resiko bahaya </a:t>
            </a:r>
          </a:p>
          <a:p>
            <a:endParaRPr lang="id-ID" dirty="0"/>
          </a:p>
        </p:txBody>
      </p:sp>
    </p:spTree>
    <p:extLst>
      <p:ext uri="{BB962C8B-B14F-4D97-AF65-F5344CB8AC3E}">
        <p14:creationId xmlns:p14="http://schemas.microsoft.com/office/powerpoint/2010/main" val="11856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34000"/>
          </a:xfrm>
        </p:spPr>
        <p:txBody>
          <a:bodyPr>
            <a:normAutofit lnSpcReduction="10000"/>
          </a:bodyPr>
          <a:lstStyle/>
          <a:p>
            <a:pPr marL="0" indent="0" algn="just">
              <a:buNone/>
            </a:pPr>
            <a:r>
              <a:rPr lang="id-ID" sz="3600" dirty="0"/>
              <a:t>Lembaga terkait yang bertugas dalam bidang lingkungan hidup mempunyai arti penting dalam pelaksanaan audit lingkungan. Peran tersebut terwujud dalam pelaksanaan peraturan-peraturan atau keputusan yang dikeluarkan oleh Pemerintah RI dalam bidang lingkungan hidup ditinjau dari aspek hukum dibawah naungan KEMENLH</a:t>
            </a:r>
            <a:endParaRPr lang="en-US" sz="3600" dirty="0"/>
          </a:p>
        </p:txBody>
      </p:sp>
    </p:spTree>
    <p:extLst>
      <p:ext uri="{BB962C8B-B14F-4D97-AF65-F5344CB8AC3E}">
        <p14:creationId xmlns:p14="http://schemas.microsoft.com/office/powerpoint/2010/main" val="217964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9153C63-9E82-46DB-B7B7-516B85ADC5DA}"/>
              </a:ext>
            </a:extLst>
          </p:cNvPr>
          <p:cNvSpPr>
            <a:spLocks noGrp="1"/>
          </p:cNvSpPr>
          <p:nvPr>
            <p:ph idx="1"/>
          </p:nvPr>
        </p:nvSpPr>
        <p:spPr>
          <a:xfrm>
            <a:off x="762000" y="609600"/>
            <a:ext cx="7620000" cy="6019800"/>
          </a:xfrm>
        </p:spPr>
        <p:txBody>
          <a:bodyPr>
            <a:normAutofit/>
          </a:bodyPr>
          <a:lstStyle/>
          <a:p>
            <a:pPr marL="0" indent="0">
              <a:buNone/>
            </a:pPr>
            <a:r>
              <a:rPr lang="id-ID" dirty="0"/>
              <a:t>Auditor juga perlu mendapatakan pelatihan dan peningkatan kemampuan dalam bidang yang dibutuhkan dalam audit, meliputi : </a:t>
            </a:r>
          </a:p>
          <a:p>
            <a:pPr marL="457200" indent="-457200">
              <a:buFont typeface="+mj-lt"/>
              <a:buAutoNum type="arabicPeriod"/>
            </a:pPr>
            <a:r>
              <a:rPr lang="id-ID" dirty="0"/>
              <a:t>Kemampuan berkomunikasi </a:t>
            </a:r>
          </a:p>
          <a:p>
            <a:pPr marL="457200" indent="-457200">
              <a:buFont typeface="+mj-lt"/>
              <a:buAutoNum type="arabicPeriod"/>
            </a:pPr>
            <a:r>
              <a:rPr lang="id-ID" dirty="0"/>
              <a:t>Kemampuan perencanaan dan penjadualan kerja </a:t>
            </a:r>
          </a:p>
          <a:p>
            <a:pPr marL="457200" indent="-457200">
              <a:buFont typeface="+mj-lt"/>
              <a:buAutoNum type="arabicPeriod"/>
            </a:pPr>
            <a:r>
              <a:rPr lang="id-ID" dirty="0"/>
              <a:t>Kemampuan untuk menganalisa data dan hasil temuan </a:t>
            </a:r>
          </a:p>
          <a:p>
            <a:pPr marL="457200" indent="-457200">
              <a:buFont typeface="+mj-lt"/>
              <a:buAutoNum type="arabicPeriod"/>
            </a:pPr>
            <a:r>
              <a:rPr lang="id-ID" dirty="0"/>
              <a:t>Kemampuan untuk menulis laporan audit </a:t>
            </a:r>
          </a:p>
          <a:p>
            <a:endParaRPr lang="id-ID" dirty="0"/>
          </a:p>
        </p:txBody>
      </p:sp>
    </p:spTree>
    <p:extLst>
      <p:ext uri="{BB962C8B-B14F-4D97-AF65-F5344CB8AC3E}">
        <p14:creationId xmlns:p14="http://schemas.microsoft.com/office/powerpoint/2010/main" val="291177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6E7E757-49DE-49FA-B942-C5EC1080248A}"/>
              </a:ext>
            </a:extLst>
          </p:cNvPr>
          <p:cNvSpPr>
            <a:spLocks noGrp="1"/>
          </p:cNvSpPr>
          <p:nvPr>
            <p:ph idx="1"/>
          </p:nvPr>
        </p:nvSpPr>
        <p:spPr>
          <a:xfrm>
            <a:off x="838200" y="1828800"/>
            <a:ext cx="7620000" cy="4343400"/>
          </a:xfrm>
        </p:spPr>
        <p:txBody>
          <a:bodyPr>
            <a:normAutofit/>
          </a:bodyPr>
          <a:lstStyle/>
          <a:p>
            <a:pPr algn="just"/>
            <a:r>
              <a:rPr lang="id-ID" sz="3200" dirty="0"/>
              <a:t>Lembaga terkait yang dimaksud adalah KEMENLH sebagai pusat Kelembagaan Bidang Lingkungan Hidup Dn Bapedal Provinsi, Bapedal Kabupaten yang masing-masing berkantor di tingkat provinsi dan Kabupaten di seluruh Indonesia.  </a:t>
            </a:r>
          </a:p>
        </p:txBody>
      </p:sp>
    </p:spTree>
    <p:extLst>
      <p:ext uri="{BB962C8B-B14F-4D97-AF65-F5344CB8AC3E}">
        <p14:creationId xmlns:p14="http://schemas.microsoft.com/office/powerpoint/2010/main" val="385364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E051F-CFD1-4BCC-91C8-1B6E908C5672}"/>
              </a:ext>
            </a:extLst>
          </p:cNvPr>
          <p:cNvSpPr>
            <a:spLocks noGrp="1"/>
          </p:cNvSpPr>
          <p:nvPr>
            <p:ph type="title"/>
          </p:nvPr>
        </p:nvSpPr>
        <p:spPr>
          <a:xfrm>
            <a:off x="152400" y="292100"/>
            <a:ext cx="9220200" cy="787400"/>
          </a:xfrm>
        </p:spPr>
        <p:txBody>
          <a:bodyPr>
            <a:normAutofit/>
          </a:bodyPr>
          <a:lstStyle/>
          <a:p>
            <a:r>
              <a:rPr lang="id-ID" sz="2800" b="1" dirty="0"/>
              <a:t>Tugas &amp; Fungsi Lembaga dalam Audit Lingkungan</a:t>
            </a:r>
          </a:p>
        </p:txBody>
      </p:sp>
      <p:sp>
        <p:nvSpPr>
          <p:cNvPr id="3" name="Content Placeholder 2">
            <a:extLst>
              <a:ext uri="{FF2B5EF4-FFF2-40B4-BE49-F238E27FC236}">
                <a16:creationId xmlns:a16="http://schemas.microsoft.com/office/drawing/2014/main" xmlns="" id="{31A05C79-B83C-4F22-A89D-D27079CD4983}"/>
              </a:ext>
            </a:extLst>
          </p:cNvPr>
          <p:cNvSpPr>
            <a:spLocks noGrp="1"/>
          </p:cNvSpPr>
          <p:nvPr>
            <p:ph idx="1"/>
          </p:nvPr>
        </p:nvSpPr>
        <p:spPr/>
        <p:txBody>
          <a:bodyPr/>
          <a:lstStyle/>
          <a:p>
            <a:pPr algn="just"/>
            <a:r>
              <a:rPr lang="id-ID" dirty="0"/>
              <a:t>Lembaga terkait dalam menjalankan tugas pembinaan dan penyusunan petunjuk teknis di bidang pelestarian dan upaya mencapai mutu lingkungan yang baik perlu meperhatikan unsur-unsur atau bagian-bagian pokok yang terdapat dalam lingkungan yang tak boleh dikesampingkan keterkaitan antara satu dengan lainnya.</a:t>
            </a:r>
          </a:p>
        </p:txBody>
      </p:sp>
    </p:spTree>
    <p:extLst>
      <p:ext uri="{BB962C8B-B14F-4D97-AF65-F5344CB8AC3E}">
        <p14:creationId xmlns:p14="http://schemas.microsoft.com/office/powerpoint/2010/main" val="378941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A0F8BA-81DB-4078-B608-9A62434AA777}"/>
              </a:ext>
            </a:extLst>
          </p:cNvPr>
          <p:cNvSpPr>
            <a:spLocks noGrp="1"/>
          </p:cNvSpPr>
          <p:nvPr>
            <p:ph type="title"/>
          </p:nvPr>
        </p:nvSpPr>
        <p:spPr>
          <a:xfrm>
            <a:off x="838200" y="228600"/>
            <a:ext cx="7620000" cy="1244600"/>
          </a:xfrm>
        </p:spPr>
        <p:txBody>
          <a:bodyPr>
            <a:normAutofit/>
          </a:bodyPr>
          <a:lstStyle/>
          <a:p>
            <a:r>
              <a:rPr lang="id-ID" sz="3600" b="1" dirty="0"/>
              <a:t>Pedoman umum pelaksanaan audit lingkungan</a:t>
            </a:r>
          </a:p>
        </p:txBody>
      </p:sp>
      <p:sp>
        <p:nvSpPr>
          <p:cNvPr id="3" name="Content Placeholder 2">
            <a:extLst>
              <a:ext uri="{FF2B5EF4-FFF2-40B4-BE49-F238E27FC236}">
                <a16:creationId xmlns:a16="http://schemas.microsoft.com/office/drawing/2014/main" xmlns="" id="{58A79645-0CA9-4EEB-BA28-DF0A7A75564F}"/>
              </a:ext>
            </a:extLst>
          </p:cNvPr>
          <p:cNvSpPr>
            <a:spLocks noGrp="1"/>
          </p:cNvSpPr>
          <p:nvPr>
            <p:ph idx="1"/>
          </p:nvPr>
        </p:nvSpPr>
        <p:spPr/>
        <p:txBody>
          <a:bodyPr/>
          <a:lstStyle/>
          <a:p>
            <a:pPr marL="0" indent="0" algn="just">
              <a:buNone/>
            </a:pPr>
            <a:r>
              <a:rPr lang="id-ID" dirty="0"/>
              <a:t>Tatalaksana audit lingkungan baik yang diatur berdasarkan surat Keputusan Menteri Negara Lingkungan Hidup RI Nomor: Kep-42/MENLH/11/94 maupun yang dijalankan berasarkan SK Menteri Negara Lingkungan Hidup No. 30 Tahun 2001.</a:t>
            </a:r>
          </a:p>
        </p:txBody>
      </p:sp>
    </p:spTree>
    <p:extLst>
      <p:ext uri="{BB962C8B-B14F-4D97-AF65-F5344CB8AC3E}">
        <p14:creationId xmlns:p14="http://schemas.microsoft.com/office/powerpoint/2010/main" val="48457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160169C-3AE8-4999-87B3-766C70BC6018}"/>
              </a:ext>
            </a:extLst>
          </p:cNvPr>
          <p:cNvSpPr>
            <a:spLocks noGrp="1"/>
          </p:cNvSpPr>
          <p:nvPr>
            <p:ph idx="1"/>
          </p:nvPr>
        </p:nvSpPr>
        <p:spPr/>
        <p:txBody>
          <a:bodyPr/>
          <a:lstStyle/>
          <a:p>
            <a:pPr algn="just"/>
            <a:r>
              <a:rPr lang="id-ID" dirty="0"/>
              <a:t>Pelaksanaan audit lingkungan perlu mengikuti suatu tata laksana audit.  Tata laksana audit</a:t>
            </a:r>
            <a:r>
              <a:rPr lang="id-ID" b="1" dirty="0"/>
              <a:t> </a:t>
            </a:r>
            <a:r>
              <a:rPr lang="id-ID" dirty="0"/>
              <a:t>merupakan suatu rencana yang harus diikuti olah auditor untuk dapat mencapai tujuan audit yang diharapkan.  Dengan mengacu pada tata laksana tersebut maka diharapkan adanya konsistensi dalam pelaksanaan audit dan pelaporan hasil audit. </a:t>
            </a:r>
          </a:p>
          <a:p>
            <a:endParaRPr lang="id-ID" dirty="0"/>
          </a:p>
        </p:txBody>
      </p:sp>
      <p:sp>
        <p:nvSpPr>
          <p:cNvPr id="5" name="Title 1">
            <a:extLst>
              <a:ext uri="{FF2B5EF4-FFF2-40B4-BE49-F238E27FC236}">
                <a16:creationId xmlns:a16="http://schemas.microsoft.com/office/drawing/2014/main" xmlns="" id="{67202F68-0513-4E0E-A947-210C8CFD9722}"/>
              </a:ext>
            </a:extLst>
          </p:cNvPr>
          <p:cNvSpPr txBox="1">
            <a:spLocks/>
          </p:cNvSpPr>
          <p:nvPr/>
        </p:nvSpPr>
        <p:spPr>
          <a:xfrm>
            <a:off x="381000" y="152400"/>
            <a:ext cx="7620000" cy="139700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id-ID" b="1" dirty="0"/>
              <a:t>1. Tatalaksana</a:t>
            </a:r>
          </a:p>
        </p:txBody>
      </p:sp>
    </p:spTree>
    <p:extLst>
      <p:ext uri="{BB962C8B-B14F-4D97-AF65-F5344CB8AC3E}">
        <p14:creationId xmlns:p14="http://schemas.microsoft.com/office/powerpoint/2010/main" val="359539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5FBE15-D6B6-4640-94DB-629374E5BB87}"/>
              </a:ext>
            </a:extLst>
          </p:cNvPr>
          <p:cNvSpPr>
            <a:spLocks noGrp="1"/>
          </p:cNvSpPr>
          <p:nvPr>
            <p:ph type="title"/>
          </p:nvPr>
        </p:nvSpPr>
        <p:spPr/>
        <p:txBody>
          <a:bodyPr>
            <a:normAutofit/>
          </a:bodyPr>
          <a:lstStyle/>
          <a:p>
            <a:r>
              <a:rPr lang="id-ID" sz="3200" dirty="0"/>
              <a:t>Tata laksana audit sangat beragam dan tergantung pada jenis usaha dan karakteristik lingkungan. </a:t>
            </a:r>
          </a:p>
        </p:txBody>
      </p:sp>
      <p:sp>
        <p:nvSpPr>
          <p:cNvPr id="3" name="Content Placeholder 2">
            <a:extLst>
              <a:ext uri="{FF2B5EF4-FFF2-40B4-BE49-F238E27FC236}">
                <a16:creationId xmlns:a16="http://schemas.microsoft.com/office/drawing/2014/main" xmlns="" id="{81EAA967-5E44-4D07-8148-6DB316D2C265}"/>
              </a:ext>
            </a:extLst>
          </p:cNvPr>
          <p:cNvSpPr>
            <a:spLocks noGrp="1"/>
          </p:cNvSpPr>
          <p:nvPr>
            <p:ph idx="1"/>
          </p:nvPr>
        </p:nvSpPr>
        <p:spPr/>
        <p:txBody>
          <a:bodyPr>
            <a:normAutofit/>
          </a:bodyPr>
          <a:lstStyle/>
          <a:p>
            <a:r>
              <a:rPr lang="id-ID" dirty="0"/>
              <a:t>Berikut ini adalah beberapa tata laksana audit yang umum dilaksanakan : </a:t>
            </a:r>
          </a:p>
          <a:p>
            <a:pPr marL="987425" lvl="0" indent="-457200" fontAlgn="base">
              <a:buFont typeface="+mj-lt"/>
              <a:buAutoNum type="arabicPeriod"/>
            </a:pPr>
            <a:r>
              <a:rPr lang="id-ID" dirty="0"/>
              <a:t>Daftar Isian.  Bentuk pelaksanaan audit yang paling sederhana adalah mempergunakan daftar isian dari laporan  yang akan dihasilkan sebagai acuan audit. </a:t>
            </a:r>
          </a:p>
          <a:p>
            <a:pPr marL="987425" lvl="0" indent="-457200" fontAlgn="base">
              <a:buFont typeface="+mj-lt"/>
              <a:buAutoNum type="arabicPeriod"/>
            </a:pPr>
            <a:r>
              <a:rPr lang="id-ID" dirty="0"/>
              <a:t>Checklist. Jenis ini merupakan cara yang umum digunakan, yaitu dengan mempergunakan daftar yang rinci mengenai isu yang akan diaudit. </a:t>
            </a:r>
          </a:p>
          <a:p>
            <a:endParaRPr lang="id-ID" dirty="0"/>
          </a:p>
        </p:txBody>
      </p:sp>
    </p:spTree>
    <p:extLst>
      <p:ext uri="{BB962C8B-B14F-4D97-AF65-F5344CB8AC3E}">
        <p14:creationId xmlns:p14="http://schemas.microsoft.com/office/powerpoint/2010/main" val="310586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34D0BC9-A6A9-498E-89CE-EAC1EB415B27}"/>
              </a:ext>
            </a:extLst>
          </p:cNvPr>
          <p:cNvSpPr>
            <a:spLocks noGrp="1"/>
          </p:cNvSpPr>
          <p:nvPr>
            <p:ph idx="1"/>
          </p:nvPr>
        </p:nvSpPr>
        <p:spPr>
          <a:xfrm>
            <a:off x="838200" y="838200"/>
            <a:ext cx="7620000" cy="5334000"/>
          </a:xfrm>
        </p:spPr>
        <p:txBody>
          <a:bodyPr>
            <a:normAutofit/>
          </a:bodyPr>
          <a:lstStyle/>
          <a:p>
            <a:pPr marL="987425" lvl="0" indent="-457200" fontAlgn="base">
              <a:buFont typeface="+mj-lt"/>
              <a:buAutoNum type="arabicPeriod" startAt="3"/>
            </a:pPr>
            <a:r>
              <a:rPr lang="id-ID" dirty="0"/>
              <a:t>Daftar pertanyaaan.  Daftar pertanyaan seringkali digunakan dalam pelaksanaan audit, dan daftar pertanyaan tersebut harus dijawab secara lengkap oleh auditor.  Pada umumnya, auditor telah mempersiapkan format baku untuk melaksanakan audit dan menyusun laporan akhir. </a:t>
            </a:r>
          </a:p>
          <a:p>
            <a:pPr marL="987425" lvl="0" indent="-457200" fontAlgn="base">
              <a:buFont typeface="+mj-lt"/>
              <a:buAutoNum type="arabicPeriod" startAt="3"/>
            </a:pPr>
            <a:r>
              <a:rPr lang="id-ID" dirty="0"/>
              <a:t>Pedoman.  Audit dengan menggunakan pedoman merupakan jenis tata laksana yang paling rinci.  Pedoman ini memuat instruksi-instruksi dan petunjuk pelaksanaan yang harus dilaksanakan oleh auditor, serta aspek yang harus diteliti. </a:t>
            </a:r>
          </a:p>
          <a:p>
            <a:endParaRPr lang="id-ID" dirty="0"/>
          </a:p>
        </p:txBody>
      </p:sp>
    </p:spTree>
    <p:extLst>
      <p:ext uri="{BB962C8B-B14F-4D97-AF65-F5344CB8AC3E}">
        <p14:creationId xmlns:p14="http://schemas.microsoft.com/office/powerpoint/2010/main" val="256946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3F27D-202F-4C49-BBE0-2DF5F3006582}"/>
              </a:ext>
            </a:extLst>
          </p:cNvPr>
          <p:cNvSpPr>
            <a:spLocks noGrp="1"/>
          </p:cNvSpPr>
          <p:nvPr>
            <p:ph type="title"/>
          </p:nvPr>
        </p:nvSpPr>
        <p:spPr/>
        <p:txBody>
          <a:bodyPr/>
          <a:lstStyle/>
          <a:p>
            <a:r>
              <a:rPr lang="id-ID" b="1" dirty="0"/>
              <a:t>2. Pelaksanaan </a:t>
            </a:r>
            <a:endParaRPr lang="id-ID" dirty="0"/>
          </a:p>
        </p:txBody>
      </p:sp>
      <p:sp>
        <p:nvSpPr>
          <p:cNvPr id="3" name="Content Placeholder 2">
            <a:extLst>
              <a:ext uri="{FF2B5EF4-FFF2-40B4-BE49-F238E27FC236}">
                <a16:creationId xmlns:a16="http://schemas.microsoft.com/office/drawing/2014/main" xmlns="" id="{6EED037A-8D77-407E-81CD-20F5BB94F119}"/>
              </a:ext>
            </a:extLst>
          </p:cNvPr>
          <p:cNvSpPr>
            <a:spLocks noGrp="1"/>
          </p:cNvSpPr>
          <p:nvPr>
            <p:ph idx="1"/>
          </p:nvPr>
        </p:nvSpPr>
        <p:spPr>
          <a:xfrm>
            <a:off x="838200" y="1473200"/>
            <a:ext cx="7620000" cy="5080000"/>
          </a:xfrm>
        </p:spPr>
        <p:txBody>
          <a:bodyPr>
            <a:normAutofit fontScale="92500"/>
          </a:bodyPr>
          <a:lstStyle/>
          <a:p>
            <a:pPr marL="0" indent="0" algn="just">
              <a:buNone/>
            </a:pPr>
            <a:r>
              <a:rPr lang="id-ID" dirty="0"/>
              <a:t>Tahapan pelaksanaan audit lingkungan adalah sebagai berikut : </a:t>
            </a:r>
          </a:p>
          <a:p>
            <a:pPr marL="457200" indent="-457200" algn="just">
              <a:buFont typeface="+mj-lt"/>
              <a:buAutoNum type="arabicPeriod"/>
            </a:pPr>
            <a:r>
              <a:rPr lang="id-ID" dirty="0"/>
              <a:t>Pendahuluan</a:t>
            </a:r>
          </a:p>
          <a:p>
            <a:pPr marL="449263" indent="0" algn="just">
              <a:buNone/>
            </a:pPr>
            <a:r>
              <a:rPr lang="id-ID" dirty="0"/>
              <a:t>Penerapan audit lingkungan akan tergantung kepada jenis audit yang dilaksanakan, jenis usaha atau  kegiatan dan pelaksanaan oleh tim auditor. </a:t>
            </a:r>
          </a:p>
          <a:p>
            <a:pPr marL="457200" indent="-457200" algn="just">
              <a:buFont typeface="+mj-lt"/>
              <a:buAutoNum type="arabicPeriod" startAt="2"/>
            </a:pPr>
            <a:r>
              <a:rPr lang="id-ID" dirty="0"/>
              <a:t>Pra-audit</a:t>
            </a:r>
          </a:p>
          <a:p>
            <a:pPr marL="449263" indent="0" algn="just">
              <a:buNone/>
            </a:pPr>
            <a:r>
              <a:rPr lang="id-ID" dirty="0"/>
              <a:t>Kegiatan pra-audit merupakan bagian yang penting dalam prosedur audit lingkungan.  Perencanaan yang baik pada tahap ini akan menentukan keberhasilan pelaksanaan audit dan tindak lanjut audit tersebut. </a:t>
            </a:r>
          </a:p>
          <a:p>
            <a:pPr algn="just"/>
            <a:endParaRPr lang="id-ID" dirty="0"/>
          </a:p>
        </p:txBody>
      </p:sp>
    </p:spTree>
    <p:extLst>
      <p:ext uri="{BB962C8B-B14F-4D97-AF65-F5344CB8AC3E}">
        <p14:creationId xmlns:p14="http://schemas.microsoft.com/office/powerpoint/2010/main" val="370744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2">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docProps/app.xml><?xml version="1.0" encoding="utf-8"?>
<Properties xmlns="http://schemas.openxmlformats.org/officeDocument/2006/extended-properties" xmlns:vt="http://schemas.openxmlformats.org/officeDocument/2006/docPropsVTypes">
  <Template>Theme2</Template>
  <TotalTime>272</TotalTime>
  <Words>1070</Words>
  <Application>Microsoft Office PowerPoint</Application>
  <PresentationFormat>On-screen Show (4:3)</PresentationFormat>
  <Paragraphs>64</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Century Gothic</vt:lpstr>
      <vt:lpstr>Theme2</vt:lpstr>
      <vt:lpstr>PERAN KELEMBAGAAN DALAM AUDIT LINGKUNGAN</vt:lpstr>
      <vt:lpstr>PowerPoint Presentation</vt:lpstr>
      <vt:lpstr>PowerPoint Presentation</vt:lpstr>
      <vt:lpstr>Tugas &amp; Fungsi Lembaga dalam Audit Lingkungan</vt:lpstr>
      <vt:lpstr>Pedoman umum pelaksanaan audit lingkungan</vt:lpstr>
      <vt:lpstr>PowerPoint Presentation</vt:lpstr>
      <vt:lpstr>Tata laksana audit sangat beragam dan tergantung pada jenis usaha dan karakteristik lingkungan. </vt:lpstr>
      <vt:lpstr>PowerPoint Presentation</vt:lpstr>
      <vt:lpstr>2. Pelaksanaan </vt:lpstr>
      <vt:lpstr>Lanjutan..... </vt:lpstr>
      <vt:lpstr>Kegiatan Lapangan </vt:lpstr>
      <vt:lpstr>PowerPoint Presentation</vt:lpstr>
      <vt:lpstr>PowerPoint Presentation</vt:lpstr>
      <vt:lpstr>3. Pasca Audit  </vt:lpstr>
      <vt:lpstr>SIFAT KERAHASIAAN </vt:lpstr>
      <vt:lpstr>PowerPoint Presentation</vt:lpstr>
      <vt:lpstr>PowerPoint Presentation</vt:lpstr>
      <vt:lpstr>PENGAWASAN MUTU HASIL AUDIT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Septia Dwi Cahyani</cp:lastModifiedBy>
  <cp:revision>28</cp:revision>
  <dcterms:created xsi:type="dcterms:W3CDTF">2018-04-08T09:06:18Z</dcterms:created>
  <dcterms:modified xsi:type="dcterms:W3CDTF">2020-06-30T05:44:53Z</dcterms:modified>
</cp:coreProperties>
</file>