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41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58" r:id="rId9"/>
    <p:sldId id="259" r:id="rId10"/>
    <p:sldId id="267" r:id="rId11"/>
    <p:sldId id="268" r:id="rId12"/>
    <p:sldId id="270" r:id="rId13"/>
    <p:sldId id="269" r:id="rId14"/>
    <p:sldId id="272" r:id="rId15"/>
    <p:sldId id="271" r:id="rId16"/>
    <p:sldId id="283" r:id="rId17"/>
    <p:sldId id="273" r:id="rId18"/>
    <p:sldId id="284" r:id="rId19"/>
    <p:sldId id="285" r:id="rId20"/>
    <p:sldId id="289" r:id="rId21"/>
    <p:sldId id="296" r:id="rId22"/>
    <p:sldId id="297" r:id="rId23"/>
    <p:sldId id="288" r:id="rId24"/>
    <p:sldId id="295" r:id="rId25"/>
    <p:sldId id="286" r:id="rId26"/>
    <p:sldId id="292" r:id="rId27"/>
    <p:sldId id="287" r:id="rId28"/>
    <p:sldId id="293" r:id="rId29"/>
    <p:sldId id="294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66" r:id="rId40"/>
  </p:sldIdLst>
  <p:sldSz cx="9144000" cy="6858000" type="screen4x3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6F3FA-2F65-466C-AECD-220796A1CF96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8A41D-41FA-45AF-8FB6-527061807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45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ECF3CC-3B29-41F0-83F4-5AA65BD9947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09BC49-4CE4-43A8-8ED8-B5C87B823E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Instrumen%20Tes%20Buatan%20Peneliti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Contoh%20Kuisioner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08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Lanjutan</a:t>
            </a:r>
            <a:r>
              <a:rPr lang="en-ID" dirty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b="1" dirty="0" err="1"/>
              <a:t>Tes</a:t>
            </a:r>
            <a:r>
              <a:rPr lang="en-ID" b="1" dirty="0"/>
              <a:t> </a:t>
            </a:r>
            <a:r>
              <a:rPr lang="en-ID" b="1" dirty="0" err="1"/>
              <a:t>Buatan</a:t>
            </a:r>
            <a:r>
              <a:rPr lang="en-ID" dirty="0"/>
              <a:t>: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subjek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r>
              <a:rPr lang="en-ID" dirty="0"/>
              <a:t>,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.</a:t>
            </a:r>
          </a:p>
          <a:p>
            <a:r>
              <a:rPr lang="en-ID" b="1" dirty="0" err="1"/>
              <a:t>Tes</a:t>
            </a:r>
            <a:r>
              <a:rPr lang="en-ID" b="1" dirty="0"/>
              <a:t> </a:t>
            </a:r>
            <a:r>
              <a:rPr lang="en-ID" b="1" dirty="0" err="1"/>
              <a:t>Terstandart</a:t>
            </a:r>
            <a:r>
              <a:rPr lang="en-ID" dirty="0"/>
              <a:t>: </a:t>
            </a:r>
            <a:r>
              <a:rPr lang="en-ID" dirty="0" err="1"/>
              <a:t>Tes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tersedia</a:t>
            </a:r>
            <a:r>
              <a:rPr lang="en-ID" dirty="0"/>
              <a:t> di </a:t>
            </a:r>
            <a:r>
              <a:rPr lang="en-ID" dirty="0" err="1"/>
              <a:t>lembaga</a:t>
            </a:r>
            <a:r>
              <a:rPr lang="en-ID" dirty="0"/>
              <a:t> testing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diakui</a:t>
            </a:r>
            <a:r>
              <a:rPr lang="en-ID" dirty="0"/>
              <a:t>,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uji</a:t>
            </a:r>
            <a:r>
              <a:rPr lang="en-ID" dirty="0"/>
              <a:t> </a:t>
            </a:r>
            <a:r>
              <a:rPr lang="en-ID" dirty="0" err="1"/>
              <a:t>coba</a:t>
            </a:r>
            <a:r>
              <a:rPr lang="en-ID" dirty="0"/>
              <a:t> </a:t>
            </a:r>
            <a:r>
              <a:rPr lang="en-ID" dirty="0" err="1"/>
              <a:t>berkali</a:t>
            </a:r>
            <a:r>
              <a:rPr lang="en-ID" dirty="0"/>
              <a:t>-kali,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kemampuannya</a:t>
            </a:r>
            <a:r>
              <a:rPr lang="en-ID" dirty="0"/>
              <a:t>, </a:t>
            </a:r>
            <a:r>
              <a:rPr lang="en-ID" dirty="0" err="1"/>
              <a:t>isntrumen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dilengkapi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, </a:t>
            </a:r>
            <a:r>
              <a:rPr lang="en-ID" dirty="0" err="1"/>
              <a:t>waktu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9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….</a:t>
            </a:r>
            <a:br>
              <a:rPr lang="en-ID" dirty="0"/>
            </a:b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Buatan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Judul</a:t>
            </a:r>
            <a:r>
              <a:rPr lang="en-ID" dirty="0"/>
              <a:t>: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b="1" dirty="0" err="1"/>
              <a:t>kompetensi</a:t>
            </a:r>
            <a:r>
              <a:rPr lang="en-ID" b="1" dirty="0"/>
              <a:t> </a:t>
            </a:r>
            <a:r>
              <a:rPr lang="en-ID" b="1" dirty="0" err="1"/>
              <a:t>penolong</a:t>
            </a:r>
            <a:r>
              <a:rPr lang="en-ID" b="1" dirty="0"/>
              <a:t> </a:t>
            </a:r>
            <a:r>
              <a:rPr lang="en-ID" b="1" dirty="0" err="1"/>
              <a:t>pertama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pencegahan</a:t>
            </a:r>
            <a:r>
              <a:rPr lang="en-ID" dirty="0"/>
              <a:t> </a:t>
            </a:r>
            <a:r>
              <a:rPr lang="en-ID" dirty="0" err="1"/>
              <a:t>cedera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sekunder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korban</a:t>
            </a:r>
            <a:r>
              <a:rPr lang="en-ID" dirty="0"/>
              <a:t> KLL.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923928" y="3789040"/>
            <a:ext cx="8640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11760" y="4653136"/>
            <a:ext cx="3888432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>
                <a:hlinkClick r:id="rId2" action="ppaction://hlinkfile"/>
              </a:rPr>
              <a:t>Instrumen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kompetensi</a:t>
            </a:r>
            <a:r>
              <a:rPr lang="en-ID" dirty="0"/>
              <a:t> </a:t>
            </a:r>
            <a:r>
              <a:rPr lang="en-ID" dirty="0" err="1"/>
              <a:t>penolong</a:t>
            </a:r>
            <a:r>
              <a:rPr lang="en-ID" dirty="0"/>
              <a:t> </a:t>
            </a:r>
            <a:r>
              <a:rPr lang="en-ID" dirty="0" err="1"/>
              <a:t>pertama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0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….</a:t>
            </a:r>
            <a:br>
              <a:rPr lang="en-ID" dirty="0"/>
            </a:b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Terstandart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Tes</a:t>
            </a:r>
            <a:r>
              <a:rPr lang="en-ID" dirty="0"/>
              <a:t> IQ</a:t>
            </a:r>
          </a:p>
          <a:p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Minat</a:t>
            </a:r>
            <a:endParaRPr lang="en-ID" dirty="0"/>
          </a:p>
          <a:p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Bakat</a:t>
            </a:r>
            <a:endParaRPr lang="en-ID" dirty="0"/>
          </a:p>
          <a:p>
            <a:r>
              <a:rPr lang="en-ID" dirty="0"/>
              <a:t>TPA</a:t>
            </a:r>
          </a:p>
          <a:p>
            <a:r>
              <a:rPr lang="en-ID" dirty="0"/>
              <a:t>TOEFL Test</a:t>
            </a:r>
          </a:p>
          <a:p>
            <a:r>
              <a:rPr lang="en-ID" dirty="0"/>
              <a:t>DDST</a:t>
            </a:r>
          </a:p>
          <a:p>
            <a:r>
              <a:rPr lang="en-ID" dirty="0" err="1"/>
              <a:t>Dll</a:t>
            </a:r>
            <a:r>
              <a:rPr lang="en-ID" dirty="0"/>
              <a:t>…</a:t>
            </a:r>
            <a:endParaRPr lang="en-US" dirty="0"/>
          </a:p>
        </p:txBody>
      </p:sp>
      <p:pic>
        <p:nvPicPr>
          <p:cNvPr id="1026" name="Picture 2" descr="Hasil gambar untuk form DD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61024"/>
            <a:ext cx="2448272" cy="403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176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2. </a:t>
            </a:r>
            <a:r>
              <a:rPr lang="en-ID" dirty="0" err="1"/>
              <a:t>Kuisioner</a:t>
            </a:r>
            <a:r>
              <a:rPr lang="en-ID" dirty="0"/>
              <a:t>/ </a:t>
            </a:r>
            <a:r>
              <a:rPr lang="en-ID" dirty="0" err="1"/>
              <a:t>Angket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b="1" dirty="0" err="1"/>
              <a:t>memberi</a:t>
            </a:r>
            <a:r>
              <a:rPr lang="en-ID" b="1" dirty="0"/>
              <a:t> </a:t>
            </a:r>
            <a:r>
              <a:rPr lang="en-ID" b="1" dirty="0" err="1"/>
              <a:t>seperangkat</a:t>
            </a:r>
            <a:r>
              <a:rPr lang="en-ID" b="1" dirty="0"/>
              <a:t> </a:t>
            </a:r>
            <a:r>
              <a:rPr lang="en-ID" b="1" dirty="0" err="1"/>
              <a:t>pertanyaan</a:t>
            </a:r>
            <a:r>
              <a:rPr lang="en-ID" b="1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pernyataan</a:t>
            </a:r>
            <a:r>
              <a:rPr lang="en-ID" dirty="0"/>
              <a:t> </a:t>
            </a:r>
            <a:r>
              <a:rPr lang="en-ID" b="1" dirty="0" err="1"/>
              <a:t>tertulis</a:t>
            </a:r>
            <a:r>
              <a:rPr lang="en-ID" b="1" dirty="0"/>
              <a:t> </a:t>
            </a:r>
            <a:r>
              <a:rPr lang="en-ID" b="1" dirty="0" err="1"/>
              <a:t>kepada</a:t>
            </a:r>
            <a:r>
              <a:rPr lang="en-ID" b="1" dirty="0"/>
              <a:t> </a:t>
            </a:r>
            <a:r>
              <a:rPr lang="en-ID" b="1" dirty="0" err="1"/>
              <a:t>responden</a:t>
            </a:r>
            <a:r>
              <a:rPr lang="en-ID" b="1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dijawab</a:t>
            </a:r>
            <a:r>
              <a:rPr lang="en-ID" dirty="0"/>
              <a:t>.</a:t>
            </a:r>
          </a:p>
          <a:p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yang </a:t>
            </a:r>
            <a:r>
              <a:rPr lang="en-ID" b="1" dirty="0" err="1"/>
              <a:t>efisien</a:t>
            </a:r>
            <a:r>
              <a:rPr lang="en-ID" b="1" dirty="0"/>
              <a:t> </a:t>
            </a:r>
            <a:r>
              <a:rPr lang="en-ID" b="1" dirty="0" err="1"/>
              <a:t>bila</a:t>
            </a:r>
            <a:r>
              <a:rPr lang="en-ID" b="1" dirty="0"/>
              <a:t> </a:t>
            </a:r>
            <a:r>
              <a:rPr lang="en-ID" b="1" dirty="0" err="1"/>
              <a:t>peneliti</a:t>
            </a:r>
            <a:r>
              <a:rPr lang="en-ID" b="1" dirty="0"/>
              <a:t> </a:t>
            </a:r>
            <a:r>
              <a:rPr lang="en-ID" b="1" dirty="0" err="1"/>
              <a:t>tahu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pasti</a:t>
            </a:r>
            <a:r>
              <a:rPr lang="en-ID" b="1" dirty="0"/>
              <a:t> </a:t>
            </a:r>
            <a:r>
              <a:rPr lang="en-ID" b="1" dirty="0" err="1"/>
              <a:t>variabel</a:t>
            </a:r>
            <a:r>
              <a:rPr lang="en-ID" b="1" dirty="0"/>
              <a:t> yang </a:t>
            </a:r>
            <a:r>
              <a:rPr lang="en-ID" b="1" dirty="0" err="1"/>
              <a:t>akan</a:t>
            </a:r>
            <a:r>
              <a:rPr lang="en-ID" b="1" dirty="0"/>
              <a:t> </a:t>
            </a:r>
            <a:r>
              <a:rPr lang="en-ID" b="1" dirty="0" err="1"/>
              <a:t>diukur</a:t>
            </a:r>
            <a:r>
              <a:rPr lang="en-ID" b="1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tahu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responden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7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….</a:t>
            </a:r>
            <a:br>
              <a:rPr lang="en-ID" dirty="0"/>
            </a:br>
            <a:r>
              <a:rPr lang="en-ID" dirty="0" err="1"/>
              <a:t>Tipe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Kuisioner</a:t>
            </a:r>
            <a:r>
              <a:rPr lang="en-ID" b="1" dirty="0"/>
              <a:t> Terbuka</a:t>
            </a:r>
            <a:r>
              <a:rPr lang="en-ID" dirty="0"/>
              <a:t>: </a:t>
            </a:r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terbuka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u="sng" dirty="0" err="1"/>
              <a:t>responden</a:t>
            </a:r>
            <a:r>
              <a:rPr lang="en-ID" u="sng" dirty="0"/>
              <a:t> </a:t>
            </a:r>
            <a:r>
              <a:rPr lang="en-ID" u="sng" dirty="0" err="1"/>
              <a:t>diberi</a:t>
            </a:r>
            <a:r>
              <a:rPr lang="en-ID" u="sng" dirty="0"/>
              <a:t> </a:t>
            </a:r>
            <a:r>
              <a:rPr lang="en-ID" u="sng" dirty="0" err="1"/>
              <a:t>kesempatan</a:t>
            </a:r>
            <a:r>
              <a:rPr lang="en-ID" u="sng" dirty="0"/>
              <a:t> </a:t>
            </a:r>
            <a:r>
              <a:rPr lang="en-ID" u="sng" dirty="0" err="1"/>
              <a:t>untuk</a:t>
            </a:r>
            <a:r>
              <a:rPr lang="en-ID" u="sng" dirty="0"/>
              <a:t> </a:t>
            </a:r>
            <a:r>
              <a:rPr lang="en-ID" u="sng" dirty="0" err="1"/>
              <a:t>menjawab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kalimatnya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pembatasan</a:t>
            </a:r>
            <a:r>
              <a:rPr lang="en-ID" dirty="0"/>
              <a:t>.</a:t>
            </a:r>
          </a:p>
          <a:p>
            <a:r>
              <a:rPr lang="en-ID" b="1" dirty="0" err="1"/>
              <a:t>Kuisioner</a:t>
            </a:r>
            <a:r>
              <a:rPr lang="en-ID" b="1" dirty="0"/>
              <a:t> </a:t>
            </a:r>
            <a:r>
              <a:rPr lang="en-ID" b="1" dirty="0" err="1"/>
              <a:t>Tertutup</a:t>
            </a:r>
            <a:r>
              <a:rPr lang="en-ID" dirty="0"/>
              <a:t>: </a:t>
            </a:r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u="sng" dirty="0" err="1"/>
              <a:t>pilihan</a:t>
            </a:r>
            <a:r>
              <a:rPr lang="en-ID" u="sng" dirty="0"/>
              <a:t> </a:t>
            </a:r>
            <a:r>
              <a:rPr lang="en-ID" u="sng" dirty="0" err="1"/>
              <a:t>jawaban</a:t>
            </a:r>
            <a:r>
              <a:rPr lang="en-ID" u="sng" dirty="0"/>
              <a:t> yang </a:t>
            </a:r>
            <a:r>
              <a:rPr lang="en-ID" u="sng" dirty="0" err="1"/>
              <a:t>sudah</a:t>
            </a:r>
            <a:r>
              <a:rPr lang="en-ID" u="sng" dirty="0"/>
              <a:t> </a:t>
            </a:r>
            <a:r>
              <a:rPr lang="en-ID" u="sng" dirty="0" err="1"/>
              <a:t>disediakan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tinggal</a:t>
            </a:r>
            <a:r>
              <a:rPr lang="en-ID" dirty="0"/>
              <a:t> </a:t>
            </a:r>
            <a:r>
              <a:rPr lang="en-ID" dirty="0" err="1"/>
              <a:t>memilih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57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/>
              <a:t>Lanjutan</a:t>
            </a:r>
            <a:r>
              <a:rPr lang="en-ID" sz="3200" dirty="0"/>
              <a:t>…</a:t>
            </a:r>
            <a:br>
              <a:rPr lang="en-ID" sz="3200" dirty="0"/>
            </a:br>
            <a:r>
              <a:rPr lang="en-ID" sz="3200" dirty="0" err="1"/>
              <a:t>Prosedur</a:t>
            </a:r>
            <a:r>
              <a:rPr lang="en-ID" sz="3200" dirty="0"/>
              <a:t> </a:t>
            </a:r>
            <a:r>
              <a:rPr lang="en-ID" sz="3200" dirty="0" err="1"/>
              <a:t>penyusunan</a:t>
            </a:r>
            <a:r>
              <a:rPr lang="en-ID" sz="3200" dirty="0"/>
              <a:t> </a:t>
            </a:r>
            <a:r>
              <a:rPr lang="en-ID" sz="3200" dirty="0" err="1"/>
              <a:t>kuisioner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ID" dirty="0" err="1"/>
              <a:t>Merumuskan</a:t>
            </a:r>
            <a:r>
              <a:rPr lang="en-ID" dirty="0"/>
              <a:t> </a:t>
            </a:r>
            <a:r>
              <a:rPr lang="en-ID" b="1" dirty="0" err="1"/>
              <a:t>tujuan</a:t>
            </a:r>
            <a:r>
              <a:rPr lang="en-ID" b="1" dirty="0"/>
              <a:t> yang </a:t>
            </a:r>
            <a:r>
              <a:rPr lang="en-ID" b="1" dirty="0" err="1"/>
              <a:t>akan</a:t>
            </a:r>
            <a:r>
              <a:rPr lang="en-ID" b="1" dirty="0"/>
              <a:t> </a:t>
            </a:r>
            <a:r>
              <a:rPr lang="en-ID" b="1" dirty="0" err="1"/>
              <a:t>dicapai</a:t>
            </a:r>
            <a:r>
              <a:rPr lang="en-ID" b="1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Mengidentifikasi</a:t>
            </a:r>
            <a:r>
              <a:rPr lang="en-ID" dirty="0"/>
              <a:t> </a:t>
            </a:r>
            <a:r>
              <a:rPr lang="en-ID" b="1" dirty="0" err="1"/>
              <a:t>variabel</a:t>
            </a:r>
            <a:r>
              <a:rPr lang="en-ID" b="1" dirty="0"/>
              <a:t> </a:t>
            </a:r>
            <a:r>
              <a:rPr lang="en-ID" dirty="0"/>
              <a:t>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dijadikan</a:t>
            </a:r>
            <a:r>
              <a:rPr lang="en-ID" dirty="0"/>
              <a:t> </a:t>
            </a: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Menjabarkan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b="1" dirty="0"/>
              <a:t>sub-</a:t>
            </a:r>
            <a:r>
              <a:rPr lang="en-ID" b="1" dirty="0" err="1"/>
              <a:t>variabel</a:t>
            </a:r>
            <a:r>
              <a:rPr lang="en-ID" b="1" dirty="0"/>
              <a:t> yang </a:t>
            </a:r>
            <a:r>
              <a:rPr lang="en-ID" b="1" dirty="0" err="1"/>
              <a:t>lebih</a:t>
            </a:r>
            <a:r>
              <a:rPr lang="en-ID" b="1" dirty="0"/>
              <a:t> </a:t>
            </a:r>
            <a:r>
              <a:rPr lang="en-ID" b="1" dirty="0" err="1"/>
              <a:t>spesifik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tunggal</a:t>
            </a:r>
            <a:endParaRPr lang="en-ID" b="1" dirty="0"/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b="1" dirty="0" err="1"/>
              <a:t>jenis</a:t>
            </a:r>
            <a:r>
              <a:rPr lang="en-ID" b="1" dirty="0"/>
              <a:t> data </a:t>
            </a:r>
            <a:r>
              <a:rPr lang="en-ID" dirty="0"/>
              <a:t>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dikumpulkan</a:t>
            </a:r>
            <a:r>
              <a:rPr lang="en-ID" dirty="0"/>
              <a:t>,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analisisnya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93168" y="869860"/>
            <a:ext cx="3700117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>
                <a:hlinkClick r:id="rId2" action="ppaction://hlinkfile"/>
              </a:rPr>
              <a:t>Kuisioner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77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</a:t>
            </a:r>
            <a:br>
              <a:rPr lang="en-ID" dirty="0"/>
            </a:br>
            <a:r>
              <a:rPr lang="en-ID" dirty="0" err="1"/>
              <a:t>Pilih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Pertanyaan</a:t>
            </a:r>
            <a:r>
              <a:rPr lang="en-ID" dirty="0"/>
              <a:t> dg </a:t>
            </a:r>
            <a:r>
              <a:rPr lang="en-ID" b="1" dirty="0" err="1"/>
              <a:t>jawaban</a:t>
            </a:r>
            <a:r>
              <a:rPr lang="en-ID" b="1" dirty="0"/>
              <a:t> </a:t>
            </a:r>
            <a:r>
              <a:rPr lang="en-ID" b="1" dirty="0" err="1"/>
              <a:t>dikotomis</a:t>
            </a:r>
            <a:r>
              <a:rPr lang="en-ID" b="1" dirty="0"/>
              <a:t> </a:t>
            </a:r>
            <a:r>
              <a:rPr lang="en-ID" dirty="0">
                <a:sym typeface="Wingdings" pitchFamily="2" charset="2"/>
              </a:rPr>
              <a:t> </a:t>
            </a:r>
            <a:r>
              <a:rPr lang="en-ID" dirty="0" err="1">
                <a:sym typeface="Wingdings" pitchFamily="2" charset="2"/>
              </a:rPr>
              <a:t>Ya</a:t>
            </a:r>
            <a:r>
              <a:rPr lang="en-ID" dirty="0">
                <a:sym typeface="Wingdings" pitchFamily="2" charset="2"/>
              </a:rPr>
              <a:t>/ </a:t>
            </a:r>
            <a:r>
              <a:rPr lang="en-ID" dirty="0" err="1">
                <a:sym typeface="Wingdings" pitchFamily="2" charset="2"/>
              </a:rPr>
              <a:t>Tidak</a:t>
            </a:r>
            <a:r>
              <a:rPr lang="en-ID" dirty="0">
                <a:sym typeface="Wingdings" pitchFamily="2" charset="2"/>
              </a:rPr>
              <a:t>, </a:t>
            </a:r>
            <a:r>
              <a:rPr lang="en-ID" dirty="0" err="1">
                <a:sym typeface="Wingdings" pitchFamily="2" charset="2"/>
              </a:rPr>
              <a:t>Setuju</a:t>
            </a:r>
            <a:r>
              <a:rPr lang="en-ID" dirty="0">
                <a:sym typeface="Wingdings" pitchFamily="2" charset="2"/>
              </a:rPr>
              <a:t>/ </a:t>
            </a:r>
            <a:r>
              <a:rPr lang="en-ID" dirty="0" err="1">
                <a:sym typeface="Wingdings" pitchFamily="2" charset="2"/>
              </a:rPr>
              <a:t>Tidak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setuju</a:t>
            </a:r>
            <a:r>
              <a:rPr lang="en-ID" dirty="0">
                <a:sym typeface="Wingdings" pitchFamily="2" charset="2"/>
              </a:rPr>
              <a:t>, </a:t>
            </a:r>
            <a:r>
              <a:rPr lang="en-ID" dirty="0" err="1">
                <a:sym typeface="Wingdings" pitchFamily="2" charset="2"/>
              </a:rPr>
              <a:t>mudah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dianalisis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namun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kurang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akurat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tidak</a:t>
            </a:r>
            <a:r>
              <a:rPr lang="en-ID" dirty="0">
                <a:sym typeface="Wingdings" pitchFamily="2" charset="2"/>
              </a:rPr>
              <a:t> detail. </a:t>
            </a:r>
            <a:r>
              <a:rPr lang="en-ID" dirty="0" err="1">
                <a:sym typeface="Wingdings" pitchFamily="2" charset="2"/>
              </a:rPr>
              <a:t>Tipe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jawaban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disesuaikan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dengan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skala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ukur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variabel</a:t>
            </a:r>
            <a:r>
              <a:rPr lang="en-ID" dirty="0">
                <a:sym typeface="Wingdings" pitchFamily="2" charset="2"/>
              </a:rPr>
              <a:t>.</a:t>
            </a:r>
          </a:p>
          <a:p>
            <a:r>
              <a:rPr lang="en-ID" b="1" dirty="0" err="1">
                <a:sym typeface="Wingdings" pitchFamily="2" charset="2"/>
              </a:rPr>
              <a:t>Pertanyaan</a:t>
            </a:r>
            <a:r>
              <a:rPr lang="en-ID" b="1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terbuka</a:t>
            </a:r>
            <a:r>
              <a:rPr lang="en-ID" b="1" dirty="0">
                <a:sym typeface="Wingdings" pitchFamily="2" charset="2"/>
              </a:rPr>
              <a:t> </a:t>
            </a:r>
            <a:r>
              <a:rPr lang="en-ID" dirty="0">
                <a:sym typeface="Wingdings" pitchFamily="2" charset="2"/>
              </a:rPr>
              <a:t> </a:t>
            </a:r>
            <a:r>
              <a:rPr lang="en-ID" dirty="0" err="1">
                <a:sym typeface="Wingdings" pitchFamily="2" charset="2"/>
              </a:rPr>
              <a:t>untuk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pertanyaan</a:t>
            </a:r>
            <a:r>
              <a:rPr lang="en-ID" dirty="0">
                <a:sym typeface="Wingdings" pitchFamily="2" charset="2"/>
              </a:rPr>
              <a:t> ‘</a:t>
            </a:r>
            <a:r>
              <a:rPr lang="en-ID" dirty="0" err="1">
                <a:sym typeface="Wingdings" pitchFamily="2" charset="2"/>
              </a:rPr>
              <a:t>mengapa</a:t>
            </a:r>
            <a:r>
              <a:rPr lang="en-ID" dirty="0">
                <a:sym typeface="Wingdings" pitchFamily="2" charset="2"/>
              </a:rPr>
              <a:t>’, </a:t>
            </a:r>
            <a:r>
              <a:rPr lang="en-ID" dirty="0" err="1">
                <a:sym typeface="Wingdings" pitchFamily="2" charset="2"/>
              </a:rPr>
              <a:t>sulit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dianalisis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namun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dapat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memahami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sudut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pandang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responden</a:t>
            </a:r>
            <a:endParaRPr lang="en-ID" dirty="0">
              <a:sym typeface="Wingdings" pitchFamily="2" charset="2"/>
            </a:endParaRPr>
          </a:p>
          <a:p>
            <a:r>
              <a:rPr lang="en-ID" dirty="0" err="1">
                <a:sym typeface="Wingdings" pitchFamily="2" charset="2"/>
              </a:rPr>
              <a:t>Pertanyaan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dengan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pilihan</a:t>
            </a:r>
            <a:r>
              <a:rPr lang="en-ID" b="1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berganda</a:t>
            </a:r>
            <a:r>
              <a:rPr lang="en-ID" b="1" dirty="0">
                <a:sym typeface="Wingdings" pitchFamily="2" charset="2"/>
              </a:rPr>
              <a:t> </a:t>
            </a:r>
          </a:p>
          <a:p>
            <a:r>
              <a:rPr lang="en-ID" dirty="0" err="1">
                <a:sym typeface="Wingdings" pitchFamily="2" charset="2"/>
              </a:rPr>
              <a:t>Pertanyaan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dengan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skala</a:t>
            </a:r>
            <a:r>
              <a:rPr lang="en-ID" b="1" dirty="0">
                <a:sym typeface="Wingdings" pitchFamily="2" charset="2"/>
              </a:rPr>
              <a:t> ordinal</a:t>
            </a:r>
          </a:p>
          <a:p>
            <a:r>
              <a:rPr lang="en-ID" dirty="0" err="1">
                <a:sym typeface="Wingdings" pitchFamily="2" charset="2"/>
              </a:rPr>
              <a:t>Pertanyaan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dengan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skala</a:t>
            </a:r>
            <a:r>
              <a:rPr lang="en-ID" b="1" dirty="0">
                <a:sym typeface="Wingdings" pitchFamily="2" charset="2"/>
              </a:rPr>
              <a:t> </a:t>
            </a:r>
            <a:r>
              <a:rPr lang="en-ID" b="1" dirty="0" err="1">
                <a:sym typeface="Wingdings" pitchFamily="2" charset="2"/>
              </a:rPr>
              <a:t>bertingkat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6830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</a:t>
            </a:r>
            <a:br>
              <a:rPr lang="en-ID" dirty="0"/>
            </a:b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penulisan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penulisan</a:t>
            </a:r>
            <a:r>
              <a:rPr lang="en-ID" b="1" dirty="0"/>
              <a:t> </a:t>
            </a:r>
            <a:r>
              <a:rPr lang="en-ID" b="1" dirty="0" err="1"/>
              <a:t>angket</a:t>
            </a:r>
            <a:r>
              <a:rPr lang="en-ID" dirty="0"/>
              <a:t>: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,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dipahami</a:t>
            </a:r>
            <a:r>
              <a:rPr lang="en-ID" dirty="0"/>
              <a:t>,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(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ambigu</a:t>
            </a:r>
            <a:r>
              <a:rPr lang="en-ID" dirty="0"/>
              <a:t>),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mengarahkan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,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urutan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.</a:t>
            </a:r>
          </a:p>
          <a:p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pengukuran</a:t>
            </a:r>
            <a:r>
              <a:rPr lang="en-ID" dirty="0"/>
              <a:t>: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.</a:t>
            </a:r>
          </a:p>
          <a:p>
            <a:r>
              <a:rPr lang="en-ID" b="1" dirty="0" err="1"/>
              <a:t>Penampilan</a:t>
            </a:r>
            <a:r>
              <a:rPr lang="en-ID" b="1" dirty="0"/>
              <a:t> </a:t>
            </a:r>
            <a:r>
              <a:rPr lang="en-ID" b="1" dirty="0" err="1"/>
              <a:t>fisik</a:t>
            </a:r>
            <a:r>
              <a:rPr lang="en-ID" dirty="0"/>
              <a:t>: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pengisian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, </a:t>
            </a:r>
            <a:r>
              <a:rPr lang="en-ID" dirty="0" err="1"/>
              <a:t>tata</a:t>
            </a:r>
            <a:r>
              <a:rPr lang="en-ID" dirty="0"/>
              <a:t> </a:t>
            </a:r>
            <a:r>
              <a:rPr lang="en-ID" dirty="0" err="1"/>
              <a:t>penulisan</a:t>
            </a:r>
            <a:r>
              <a:rPr lang="en-ID" dirty="0"/>
              <a:t> </a:t>
            </a:r>
            <a:r>
              <a:rPr lang="en-ID" dirty="0" err="1"/>
              <a:t>rapi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dibaca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37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Perkenalkan</a:t>
            </a:r>
            <a:r>
              <a:rPr lang="en-ID" dirty="0"/>
              <a:t> </a:t>
            </a:r>
            <a:r>
              <a:rPr lang="en-ID" dirty="0" err="1"/>
              <a:t>diri</a:t>
            </a:r>
            <a:endParaRPr lang="en-ID" dirty="0"/>
          </a:p>
          <a:p>
            <a:r>
              <a:rPr lang="en-ID" dirty="0" err="1"/>
              <a:t>Jelaskan</a:t>
            </a:r>
            <a:r>
              <a:rPr lang="en-ID" dirty="0"/>
              <a:t> </a:t>
            </a:r>
            <a:r>
              <a:rPr lang="en-ID" dirty="0" err="1"/>
              <a:t>maksud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(informed)</a:t>
            </a:r>
          </a:p>
          <a:p>
            <a:r>
              <a:rPr lang="en-ID" dirty="0" err="1"/>
              <a:t>Minta</a:t>
            </a:r>
            <a:r>
              <a:rPr lang="en-ID" dirty="0"/>
              <a:t> </a:t>
            </a:r>
            <a:r>
              <a:rPr lang="en-ID" dirty="0" err="1"/>
              <a:t>kesediaan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(consent)</a:t>
            </a:r>
          </a:p>
          <a:p>
            <a:r>
              <a:rPr lang="en-ID" dirty="0" err="1"/>
              <a:t>Pastikan</a:t>
            </a:r>
            <a:r>
              <a:rPr lang="en-ID" dirty="0"/>
              <a:t> </a:t>
            </a:r>
            <a:r>
              <a:rPr lang="en-ID" dirty="0" err="1"/>
              <a:t>kerahasiaan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terjaga</a:t>
            </a:r>
            <a:r>
              <a:rPr lang="en-ID" dirty="0"/>
              <a:t> (</a:t>
            </a:r>
            <a:r>
              <a:rPr lang="en-ID" dirty="0" err="1"/>
              <a:t>anonimitas</a:t>
            </a:r>
            <a:r>
              <a:rPr lang="en-ID" dirty="0"/>
              <a:t>)</a:t>
            </a:r>
          </a:p>
          <a:p>
            <a:r>
              <a:rPr lang="en-ID" dirty="0"/>
              <a:t>Form </a:t>
            </a:r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profesional</a:t>
            </a:r>
            <a:r>
              <a:rPr lang="en-ID" dirty="0"/>
              <a:t>, </a:t>
            </a:r>
            <a:r>
              <a:rPr lang="en-ID" dirty="0" err="1"/>
              <a:t>ringkas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, </a:t>
            </a:r>
            <a:r>
              <a:rPr lang="en-ID" dirty="0" err="1"/>
              <a:t>tersusun</a:t>
            </a:r>
            <a:r>
              <a:rPr lang="en-ID" dirty="0"/>
              <a:t> </a:t>
            </a:r>
            <a:r>
              <a:rPr lang="en-ID" dirty="0" err="1"/>
              <a:t>rapi</a:t>
            </a:r>
            <a:r>
              <a:rPr lang="en-ID" dirty="0"/>
              <a:t>,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dibaca</a:t>
            </a:r>
            <a:endParaRPr lang="en-ID" dirty="0"/>
          </a:p>
          <a:p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batas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40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Olah</a:t>
            </a:r>
            <a:r>
              <a:rPr lang="en-ID" dirty="0"/>
              <a:t> Data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Kuisioner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Thrustone</a:t>
            </a:r>
            <a:endParaRPr lang="en-ID" dirty="0"/>
          </a:p>
          <a:p>
            <a:r>
              <a:rPr lang="en-ID" dirty="0" err="1"/>
              <a:t>Skala</a:t>
            </a:r>
            <a:r>
              <a:rPr lang="en-ID" dirty="0"/>
              <a:t> Rating</a:t>
            </a:r>
          </a:p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Diferential</a:t>
            </a:r>
            <a:r>
              <a:rPr lang="en-ID" dirty="0"/>
              <a:t> </a:t>
            </a:r>
            <a:r>
              <a:rPr lang="en-ID" dirty="0" err="1"/>
              <a:t>Semantik</a:t>
            </a:r>
            <a:endParaRPr lang="en-ID" dirty="0"/>
          </a:p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Guttman</a:t>
            </a:r>
            <a:endParaRPr lang="en-ID" dirty="0"/>
          </a:p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Likert</a:t>
            </a:r>
            <a:endParaRPr lang="en-US" dirty="0"/>
          </a:p>
        </p:txBody>
      </p:sp>
      <p:pic>
        <p:nvPicPr>
          <p:cNvPr id="1026" name="Picture 2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24944"/>
            <a:ext cx="3168352" cy="31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78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b="1" dirty="0" err="1"/>
              <a:t>langkah</a:t>
            </a:r>
            <a:r>
              <a:rPr lang="en-ID" b="1" dirty="0"/>
              <a:t> </a:t>
            </a:r>
            <a:r>
              <a:rPr lang="en-ID" b="1" dirty="0" err="1"/>
              <a:t>strategis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sejatinya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menarik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, </a:t>
            </a:r>
            <a:r>
              <a:rPr lang="en-ID" b="1" dirty="0" err="1"/>
              <a:t>membuktikan</a:t>
            </a:r>
            <a:r>
              <a:rPr lang="en-ID" b="1" dirty="0"/>
              <a:t> </a:t>
            </a:r>
            <a:r>
              <a:rPr lang="en-ID" b="1" dirty="0" err="1"/>
              <a:t>hipotesis</a:t>
            </a:r>
            <a:r>
              <a:rPr lang="en-ID" b="1" dirty="0"/>
              <a:t> </a:t>
            </a:r>
            <a:r>
              <a:rPr lang="en-ID" b="1" dirty="0" err="1"/>
              <a:t>berdasarkan</a:t>
            </a:r>
            <a:r>
              <a:rPr lang="en-ID" b="1" dirty="0"/>
              <a:t> data</a:t>
            </a:r>
            <a:r>
              <a:rPr lang="en-ID" dirty="0"/>
              <a:t>.</a:t>
            </a:r>
          </a:p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pengumpul</a:t>
            </a:r>
            <a:r>
              <a:rPr lang="en-ID" dirty="0"/>
              <a:t> data yang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.</a:t>
            </a:r>
          </a:p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mengumpulkan</a:t>
            </a:r>
            <a:r>
              <a:rPr lang="en-ID" dirty="0"/>
              <a:t> data.</a:t>
            </a:r>
          </a:p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b="1" dirty="0" err="1"/>
              <a:t>menghasilkan</a:t>
            </a:r>
            <a:r>
              <a:rPr lang="en-ID" b="1" dirty="0"/>
              <a:t> data </a:t>
            </a:r>
            <a:r>
              <a:rPr lang="en-ID" b="1" dirty="0" err="1"/>
              <a:t>penelitian</a:t>
            </a:r>
            <a:r>
              <a:rPr lang="en-ID" b="1" dirty="0"/>
              <a:t> yang </a:t>
            </a:r>
            <a:r>
              <a:rPr lang="en-ID" b="1" dirty="0" err="1"/>
              <a:t>baik</a:t>
            </a:r>
            <a:r>
              <a:rPr lang="en-ID" b="1" dirty="0"/>
              <a:t> </a:t>
            </a:r>
            <a:r>
              <a:rPr lang="en-ID" dirty="0"/>
              <a:t>pula.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09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Skala</a:t>
            </a:r>
            <a:r>
              <a:rPr lang="en-ID" dirty="0"/>
              <a:t> Deferential </a:t>
            </a:r>
            <a:r>
              <a:rPr lang="en-ID" dirty="0" err="1"/>
              <a:t>Semantik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semantik</a:t>
            </a:r>
            <a:r>
              <a:rPr lang="en-US" dirty="0"/>
              <a:t> (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kata) yang </a:t>
            </a:r>
            <a:r>
              <a:rPr lang="en-US" dirty="0" err="1"/>
              <a:t>berisikan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bipolar (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kutub</a:t>
            </a:r>
            <a:r>
              <a:rPr lang="en-US" dirty="0"/>
              <a:t>). </a:t>
            </a:r>
          </a:p>
          <a:p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deferensial</a:t>
            </a:r>
            <a:r>
              <a:rPr lang="en-US" dirty="0"/>
              <a:t> </a:t>
            </a:r>
            <a:r>
              <a:rPr lang="en-US" dirty="0" err="1"/>
              <a:t>semantik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:  </a:t>
            </a:r>
            <a:r>
              <a:rPr lang="en-US" b="1" dirty="0" err="1"/>
              <a:t>Potensi</a:t>
            </a:r>
            <a:r>
              <a:rPr lang="en-US" b="1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; </a:t>
            </a:r>
            <a:r>
              <a:rPr lang="en-US" b="1" dirty="0" err="1"/>
              <a:t>Evaluasi</a:t>
            </a:r>
            <a:r>
              <a:rPr lang="en-US" b="1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menguntukan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Aktivitas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99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E:\Pendidikan dan Pengajaran\Nursing Research\2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86749"/>
            <a:ext cx="7056784" cy="571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018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E:\Pendidikan dan Pengajaran\Nursing Research\3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200800" cy="48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268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Guttman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mengiyakan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berbobot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mengiyakan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berbobot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diurutkan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hierarkis</a:t>
            </a:r>
            <a:r>
              <a:rPr lang="en-US" dirty="0"/>
              <a:t>.</a:t>
            </a:r>
          </a:p>
          <a:p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guttman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Yakin-</a:t>
            </a:r>
            <a:r>
              <a:rPr lang="en-US" dirty="0" err="1"/>
              <a:t>tidak</a:t>
            </a:r>
            <a:r>
              <a:rPr lang="en-US" dirty="0"/>
              <a:t>,  </a:t>
            </a:r>
            <a:r>
              <a:rPr lang="en-US" dirty="0" err="1"/>
              <a:t>Benar-salah</a:t>
            </a:r>
            <a:r>
              <a:rPr lang="en-US" dirty="0"/>
              <a:t>,  </a:t>
            </a:r>
            <a:r>
              <a:rPr lang="en-US" dirty="0" err="1"/>
              <a:t>Pernah-belum</a:t>
            </a:r>
            <a:r>
              <a:rPr lang="en-US" dirty="0"/>
              <a:t>, </a:t>
            </a:r>
            <a:r>
              <a:rPr lang="en-US" dirty="0" err="1"/>
              <a:t>Setuju-tidak</a:t>
            </a:r>
            <a:r>
              <a:rPr lang="en-US" dirty="0"/>
              <a:t> </a:t>
            </a:r>
            <a:r>
              <a:rPr lang="en-US" dirty="0" err="1"/>
              <a:t>setuju</a:t>
            </a:r>
            <a:r>
              <a:rPr lang="en-US" dirty="0"/>
              <a:t>, </a:t>
            </a:r>
            <a:r>
              <a:rPr lang="en-US" dirty="0" err="1"/>
              <a:t>Positif-negatif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533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E:\Pendidikan dan Pengajaran\Nursing Research\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84916"/>
            <a:ext cx="7704856" cy="559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466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Likert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Skala</a:t>
            </a:r>
            <a:r>
              <a:rPr lang="en-US" sz="2000" dirty="0"/>
              <a:t> </a:t>
            </a:r>
            <a:r>
              <a:rPr lang="en-US" sz="2000" dirty="0" err="1"/>
              <a:t>Likert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skala</a:t>
            </a:r>
            <a:r>
              <a:rPr lang="en-US" sz="2000" dirty="0"/>
              <a:t> bipolar yang </a:t>
            </a:r>
            <a:r>
              <a:rPr lang="en-US" sz="2000" dirty="0" err="1"/>
              <a:t>mengukur</a:t>
            </a:r>
            <a:r>
              <a:rPr lang="en-US" sz="2000" dirty="0"/>
              <a:t> </a:t>
            </a:r>
            <a:r>
              <a:rPr lang="en-US" sz="2000" dirty="0" err="1"/>
              <a:t>pendapat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gejala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endParaRPr lang="en-US" sz="2000" dirty="0"/>
          </a:p>
          <a:p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tanggapan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negatif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pernyataan</a:t>
            </a:r>
            <a:endParaRPr lang="en-US" sz="2000" dirty="0"/>
          </a:p>
          <a:p>
            <a:pPr marL="6858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18721"/>
              </p:ext>
            </p:extLst>
          </p:nvPr>
        </p:nvGraphicFramePr>
        <p:xfrm>
          <a:off x="1403648" y="40842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ID" dirty="0" err="1"/>
                        <a:t>Pernyataan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Positif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D" dirty="0" err="1"/>
                        <a:t>Pernyataan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Negatif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Netral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Netral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setuju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371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Tabulasi</a:t>
            </a:r>
            <a:r>
              <a:rPr lang="en-ID" dirty="0"/>
              <a:t> Data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Likert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Pendidikan dan Pengajaran\Nursing Research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1"/>
            <a:ext cx="6912768" cy="513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57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Lanjutan</a:t>
            </a:r>
            <a:r>
              <a:rPr lang="en-ID" dirty="0"/>
              <a:t>…</a:t>
            </a:r>
            <a:br>
              <a:rPr lang="en-ID" dirty="0"/>
            </a:br>
            <a:r>
              <a:rPr lang="en-ID" dirty="0" err="1"/>
              <a:t>Intepretasi</a:t>
            </a:r>
            <a:r>
              <a:rPr lang="en-ID" dirty="0"/>
              <a:t> </a:t>
            </a:r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Likert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</a:t>
            </a:r>
            <a:r>
              <a:rPr lang="en-ID" dirty="0" err="1"/>
              <a:t>maksimal</a:t>
            </a:r>
            <a:r>
              <a:rPr lang="en-ID" dirty="0"/>
              <a:t>: 5X5= 25</a:t>
            </a:r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minimal: 5X1 = 5</a:t>
            </a:r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median: (25+5):2= 15</a:t>
            </a:r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kuartil</a:t>
            </a:r>
            <a:r>
              <a:rPr lang="en-ID" dirty="0"/>
              <a:t> 1: (5+15):2= 10</a:t>
            </a:r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kuartil</a:t>
            </a:r>
            <a:r>
              <a:rPr lang="en-ID" dirty="0"/>
              <a:t> 3: (15+25): 2= 20</a:t>
            </a:r>
          </a:p>
          <a:p>
            <a:pPr marL="525780" indent="-457200">
              <a:buFont typeface="+mj-lt"/>
              <a:buAutoNum type="arabicPeriod"/>
            </a:pPr>
            <a:endParaRPr lang="en-ID" dirty="0"/>
          </a:p>
          <a:p>
            <a:pPr marL="525780" indent="-457200">
              <a:buFont typeface="+mj-lt"/>
              <a:buAutoNum type="arabicPeriod"/>
            </a:pPr>
            <a:endParaRPr lang="en-ID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3568" y="4941168"/>
            <a:ext cx="7776864" cy="1398806"/>
            <a:chOff x="683568" y="4941168"/>
            <a:chExt cx="7776864" cy="139880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899592" y="5661248"/>
              <a:ext cx="7128792" cy="0"/>
            </a:xfrm>
            <a:prstGeom prst="line">
              <a:avLst/>
            </a:prstGeom>
            <a:ln w="476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6" name="Rounded Rectangular Callout 5"/>
            <p:cNvSpPr/>
            <p:nvPr/>
          </p:nvSpPr>
          <p:spPr>
            <a:xfrm>
              <a:off x="683568" y="4941168"/>
              <a:ext cx="72008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/>
                <a:t>Min. 5</a:t>
              </a:r>
              <a:endParaRPr lang="en-US" sz="1200" dirty="0"/>
            </a:p>
          </p:txBody>
        </p:sp>
        <p:sp>
          <p:nvSpPr>
            <p:cNvPr id="7" name="Rounded Rectangular Callout 6"/>
            <p:cNvSpPr/>
            <p:nvPr/>
          </p:nvSpPr>
          <p:spPr>
            <a:xfrm>
              <a:off x="7740352" y="4958324"/>
              <a:ext cx="72008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Mak</a:t>
              </a:r>
              <a:r>
                <a:rPr lang="en-ID" sz="1200" dirty="0"/>
                <a:t>. 25</a:t>
              </a:r>
              <a:endParaRPr lang="en-US" sz="1200" dirty="0"/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4103948" y="4958324"/>
              <a:ext cx="90010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/>
                <a:t>Median 15</a:t>
              </a:r>
              <a:endParaRPr lang="en-US" sz="1200" dirty="0"/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2123728" y="5877272"/>
              <a:ext cx="900100" cy="432048"/>
            </a:xfrm>
            <a:prstGeom prst="wedgeRoundRectCallout">
              <a:avLst>
                <a:gd name="adj1" fmla="val -16985"/>
                <a:gd name="adj2" fmla="val -94629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Kuartil</a:t>
              </a:r>
              <a:r>
                <a:rPr lang="en-ID" sz="1200" dirty="0"/>
                <a:t> I 10</a:t>
              </a:r>
              <a:endParaRPr lang="en-US" sz="1200" dirty="0"/>
            </a:p>
          </p:txBody>
        </p:sp>
        <p:sp>
          <p:nvSpPr>
            <p:cNvPr id="10" name="Rounded Rectangular Callout 9"/>
            <p:cNvSpPr/>
            <p:nvPr/>
          </p:nvSpPr>
          <p:spPr>
            <a:xfrm>
              <a:off x="6156176" y="5907926"/>
              <a:ext cx="900100" cy="432048"/>
            </a:xfrm>
            <a:prstGeom prst="wedgeRoundRectCallout">
              <a:avLst>
                <a:gd name="adj1" fmla="val -16985"/>
                <a:gd name="adj2" fmla="val -94629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Kuartil</a:t>
              </a:r>
              <a:r>
                <a:rPr lang="en-ID" sz="1200" dirty="0"/>
                <a:t> 3 20</a:t>
              </a:r>
              <a:endParaRPr lang="en-US" sz="1200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827584" y="5517232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339752" y="5531474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dirty="0"/>
                <a:t>  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4319972" y="5539858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6372200" y="5549017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7884368" y="5517232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821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212976"/>
            <a:ext cx="6777317" cy="2619653"/>
          </a:xfrm>
        </p:spPr>
        <p:txBody>
          <a:bodyPr>
            <a:normAutofit/>
          </a:bodyPr>
          <a:lstStyle/>
          <a:p>
            <a:r>
              <a:rPr lang="en-ID" sz="2000" dirty="0" err="1"/>
              <a:t>Sikap</a:t>
            </a:r>
            <a:r>
              <a:rPr lang="en-ID" sz="2000" dirty="0"/>
              <a:t> </a:t>
            </a:r>
            <a:r>
              <a:rPr lang="en-ID" sz="2000" dirty="0" err="1"/>
              <a:t>sangat</a:t>
            </a:r>
            <a:r>
              <a:rPr lang="en-ID" sz="2000" dirty="0"/>
              <a:t> </a:t>
            </a:r>
            <a:r>
              <a:rPr lang="en-ID" sz="2000" dirty="0" err="1"/>
              <a:t>positif</a:t>
            </a:r>
            <a:r>
              <a:rPr lang="en-ID" sz="2000" dirty="0"/>
              <a:t>: </a:t>
            </a:r>
            <a:r>
              <a:rPr lang="en-ID" sz="2000" dirty="0" err="1"/>
              <a:t>kuartil</a:t>
            </a:r>
            <a:r>
              <a:rPr lang="en-ID" sz="2000" dirty="0"/>
              <a:t> 3 ≤ X ≤ </a:t>
            </a:r>
            <a:r>
              <a:rPr lang="en-ID" sz="2000" dirty="0" err="1"/>
              <a:t>mak</a:t>
            </a:r>
            <a:r>
              <a:rPr lang="en-ID" sz="2000" dirty="0"/>
              <a:t>. = </a:t>
            </a:r>
            <a:r>
              <a:rPr lang="en-ID" sz="2000" b="1" dirty="0"/>
              <a:t>20 </a:t>
            </a:r>
            <a:r>
              <a:rPr lang="en-ID" sz="2000" b="1" dirty="0" err="1"/>
              <a:t>s.d</a:t>
            </a:r>
            <a:r>
              <a:rPr lang="en-ID" sz="2000" b="1" dirty="0"/>
              <a:t> 25</a:t>
            </a:r>
          </a:p>
          <a:p>
            <a:r>
              <a:rPr lang="en-ID" sz="2000" dirty="0" err="1"/>
              <a:t>Sikap</a:t>
            </a:r>
            <a:r>
              <a:rPr lang="en-ID" sz="2000" dirty="0"/>
              <a:t> </a:t>
            </a:r>
            <a:r>
              <a:rPr lang="en-ID" sz="2000" dirty="0" err="1"/>
              <a:t>positif</a:t>
            </a:r>
            <a:r>
              <a:rPr lang="en-ID" sz="2000" dirty="0"/>
              <a:t>: median ≤ X ≤ </a:t>
            </a:r>
            <a:r>
              <a:rPr lang="en-ID" sz="2000" dirty="0" err="1"/>
              <a:t>kuartil</a:t>
            </a:r>
            <a:r>
              <a:rPr lang="en-ID" sz="2000" dirty="0"/>
              <a:t> 3 = </a:t>
            </a:r>
            <a:r>
              <a:rPr lang="en-ID" sz="2000" b="1" dirty="0"/>
              <a:t>15-20</a:t>
            </a:r>
          </a:p>
          <a:p>
            <a:r>
              <a:rPr lang="en-ID" sz="2000" dirty="0" err="1"/>
              <a:t>Sikap</a:t>
            </a:r>
            <a:r>
              <a:rPr lang="en-ID" sz="2000" dirty="0"/>
              <a:t> </a:t>
            </a:r>
            <a:r>
              <a:rPr lang="en-ID" sz="2000" dirty="0" err="1"/>
              <a:t>negatif</a:t>
            </a:r>
            <a:r>
              <a:rPr lang="en-ID" sz="2000" dirty="0"/>
              <a:t>: </a:t>
            </a:r>
            <a:r>
              <a:rPr lang="en-ID" sz="2000" dirty="0" err="1"/>
              <a:t>kuartil</a:t>
            </a:r>
            <a:r>
              <a:rPr lang="en-ID" sz="2000" dirty="0"/>
              <a:t> 1 ≤ X ≤ median = </a:t>
            </a:r>
            <a:r>
              <a:rPr lang="en-ID" sz="2000" b="1" dirty="0"/>
              <a:t>10-15</a:t>
            </a:r>
          </a:p>
          <a:p>
            <a:r>
              <a:rPr lang="en-ID" sz="2000" dirty="0" err="1"/>
              <a:t>Sikap</a:t>
            </a:r>
            <a:r>
              <a:rPr lang="en-ID" sz="2000" dirty="0"/>
              <a:t> </a:t>
            </a:r>
            <a:r>
              <a:rPr lang="en-ID" sz="2000" dirty="0" err="1"/>
              <a:t>sangat</a:t>
            </a:r>
            <a:r>
              <a:rPr lang="en-ID" sz="2000" dirty="0"/>
              <a:t> </a:t>
            </a:r>
            <a:r>
              <a:rPr lang="en-ID" sz="2000" dirty="0" err="1"/>
              <a:t>negatif</a:t>
            </a:r>
            <a:r>
              <a:rPr lang="en-ID" sz="2000" dirty="0"/>
              <a:t>: min ≤ X ≤ </a:t>
            </a:r>
            <a:r>
              <a:rPr lang="en-ID" sz="2000" dirty="0" err="1"/>
              <a:t>kuartil</a:t>
            </a:r>
            <a:r>
              <a:rPr lang="en-ID" sz="2000" dirty="0"/>
              <a:t> 1 = </a:t>
            </a:r>
            <a:r>
              <a:rPr lang="en-ID" sz="2000" b="1" dirty="0"/>
              <a:t>5-10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827584" y="1454130"/>
            <a:ext cx="7776864" cy="1398806"/>
            <a:chOff x="683568" y="4941168"/>
            <a:chExt cx="7776864" cy="139880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899592" y="5661248"/>
              <a:ext cx="7128792" cy="0"/>
            </a:xfrm>
            <a:prstGeom prst="line">
              <a:avLst/>
            </a:prstGeom>
            <a:ln w="476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6" name="Rounded Rectangular Callout 5"/>
            <p:cNvSpPr/>
            <p:nvPr/>
          </p:nvSpPr>
          <p:spPr>
            <a:xfrm>
              <a:off x="683568" y="4941168"/>
              <a:ext cx="72008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/>
                <a:t>Min. 5</a:t>
              </a:r>
              <a:endParaRPr lang="en-US" sz="1200" dirty="0"/>
            </a:p>
          </p:txBody>
        </p:sp>
        <p:sp>
          <p:nvSpPr>
            <p:cNvPr id="7" name="Rounded Rectangular Callout 6"/>
            <p:cNvSpPr/>
            <p:nvPr/>
          </p:nvSpPr>
          <p:spPr>
            <a:xfrm>
              <a:off x="7740352" y="4958324"/>
              <a:ext cx="72008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Mak</a:t>
              </a:r>
              <a:r>
                <a:rPr lang="en-ID" sz="1200" dirty="0"/>
                <a:t>. 25</a:t>
              </a:r>
              <a:endParaRPr lang="en-US" sz="1200" dirty="0"/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4103948" y="4958324"/>
              <a:ext cx="900100" cy="432048"/>
            </a:xfrm>
            <a:prstGeom prst="wedgeRoundRectCallout">
              <a:avLst>
                <a:gd name="adj1" fmla="val -16985"/>
                <a:gd name="adj2" fmla="val 94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/>
                <a:t>Median 15</a:t>
              </a:r>
              <a:endParaRPr lang="en-US" sz="1200" dirty="0"/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2123728" y="5877272"/>
              <a:ext cx="900100" cy="432048"/>
            </a:xfrm>
            <a:prstGeom prst="wedgeRoundRectCallout">
              <a:avLst>
                <a:gd name="adj1" fmla="val -16985"/>
                <a:gd name="adj2" fmla="val -94629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Kuartil</a:t>
              </a:r>
              <a:r>
                <a:rPr lang="en-ID" sz="1200" dirty="0"/>
                <a:t> I 10</a:t>
              </a:r>
              <a:endParaRPr lang="en-US" sz="1200" dirty="0"/>
            </a:p>
          </p:txBody>
        </p:sp>
        <p:sp>
          <p:nvSpPr>
            <p:cNvPr id="10" name="Rounded Rectangular Callout 9"/>
            <p:cNvSpPr/>
            <p:nvPr/>
          </p:nvSpPr>
          <p:spPr>
            <a:xfrm>
              <a:off x="6156176" y="5907926"/>
              <a:ext cx="900100" cy="432048"/>
            </a:xfrm>
            <a:prstGeom prst="wedgeRoundRectCallout">
              <a:avLst>
                <a:gd name="adj1" fmla="val -16985"/>
                <a:gd name="adj2" fmla="val -94629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D" sz="1200" dirty="0" err="1"/>
                <a:t>Kuartil</a:t>
              </a:r>
              <a:r>
                <a:rPr lang="en-ID" sz="1200" dirty="0"/>
                <a:t> 3 20</a:t>
              </a:r>
              <a:endParaRPr lang="en-US" sz="1200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827584" y="5517232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339752" y="5531474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dirty="0"/>
                <a:t>  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4319972" y="5539858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6372200" y="5549017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7884368" y="5517232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0868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Intepretasi</a:t>
            </a:r>
            <a:r>
              <a:rPr lang="en-ID" dirty="0"/>
              <a:t>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194767"/>
              </p:ext>
            </p:extLst>
          </p:nvPr>
        </p:nvGraphicFramePr>
        <p:xfrm>
          <a:off x="1042988" y="2324100"/>
          <a:ext cx="67770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dirty="0" err="1"/>
                        <a:t>Kategori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Sikap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err="1"/>
                        <a:t>Kategori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Skor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err="1"/>
                        <a:t>Frekuensi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positif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20-25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Positif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15-20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Negatif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10-15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Sangat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negatif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5-10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115616" y="4925144"/>
            <a:ext cx="6696744" cy="1224136"/>
          </a:xfrm>
          <a:prstGeom prst="wedgeRoundRectCallout">
            <a:avLst>
              <a:gd name="adj1" fmla="val 33371"/>
              <a:gd name="adj2" fmla="val -11179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600" dirty="0"/>
              <a:t>5 (50%) </a:t>
            </a:r>
            <a:r>
              <a:rPr lang="en-ID" sz="1600" dirty="0" err="1"/>
              <a:t>responden</a:t>
            </a:r>
            <a:r>
              <a:rPr lang="en-ID" sz="1600" dirty="0"/>
              <a:t> </a:t>
            </a:r>
            <a:r>
              <a:rPr lang="en-ID" sz="1600" dirty="0" err="1"/>
              <a:t>menilai</a:t>
            </a:r>
            <a:r>
              <a:rPr lang="en-ID" sz="1600" dirty="0"/>
              <a:t> </a:t>
            </a:r>
            <a:r>
              <a:rPr lang="en-ID" sz="1600" dirty="0" err="1"/>
              <a:t>produk</a:t>
            </a:r>
            <a:r>
              <a:rPr lang="en-ID" sz="1600" dirty="0"/>
              <a:t> </a:t>
            </a:r>
            <a:r>
              <a:rPr lang="en-ID" sz="1600" dirty="0" err="1"/>
              <a:t>sangat</a:t>
            </a:r>
            <a:r>
              <a:rPr lang="en-ID" sz="1600" dirty="0"/>
              <a:t> </a:t>
            </a:r>
            <a:r>
              <a:rPr lang="en-ID" sz="1600" dirty="0" err="1"/>
              <a:t>berkualitas</a:t>
            </a:r>
            <a:r>
              <a:rPr lang="en-ID" sz="1600" dirty="0"/>
              <a:t>, 3 (30%) </a:t>
            </a:r>
            <a:r>
              <a:rPr lang="en-ID" sz="1600" dirty="0" err="1"/>
              <a:t>responden</a:t>
            </a:r>
            <a:r>
              <a:rPr lang="en-ID" sz="1600" dirty="0"/>
              <a:t> </a:t>
            </a:r>
            <a:r>
              <a:rPr lang="en-ID" sz="1600" dirty="0" err="1"/>
              <a:t>menilai</a:t>
            </a:r>
            <a:r>
              <a:rPr lang="en-ID" sz="1600" dirty="0"/>
              <a:t> </a:t>
            </a:r>
            <a:r>
              <a:rPr lang="en-ID" sz="1600" dirty="0" err="1"/>
              <a:t>produk</a:t>
            </a:r>
            <a:r>
              <a:rPr lang="en-ID" sz="1600" dirty="0"/>
              <a:t>  </a:t>
            </a:r>
            <a:r>
              <a:rPr lang="en-ID" sz="1600" dirty="0" err="1"/>
              <a:t>berkualitas</a:t>
            </a:r>
            <a:r>
              <a:rPr lang="en-ID" sz="1600" dirty="0"/>
              <a:t>, 2 </a:t>
            </a:r>
            <a:r>
              <a:rPr lang="en-ID" sz="1600" dirty="0" err="1"/>
              <a:t>responden</a:t>
            </a:r>
            <a:r>
              <a:rPr lang="en-ID" sz="1600" dirty="0"/>
              <a:t> (20%) </a:t>
            </a:r>
            <a:r>
              <a:rPr lang="en-ID" sz="1600" dirty="0" err="1"/>
              <a:t>menilai</a:t>
            </a:r>
            <a:r>
              <a:rPr lang="en-ID" sz="1600" dirty="0"/>
              <a:t> </a:t>
            </a:r>
            <a:r>
              <a:rPr lang="en-ID" sz="1600" dirty="0" err="1"/>
              <a:t>produk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berkualitas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ada</a:t>
            </a:r>
            <a:r>
              <a:rPr lang="en-ID" sz="1600" dirty="0"/>
              <a:t> </a:t>
            </a:r>
            <a:r>
              <a:rPr lang="en-ID" sz="1600" dirty="0" err="1"/>
              <a:t>responden</a:t>
            </a:r>
            <a:r>
              <a:rPr lang="en-ID" sz="1600" dirty="0"/>
              <a:t> yang </a:t>
            </a:r>
            <a:r>
              <a:rPr lang="en-ID" sz="1600" dirty="0" err="1"/>
              <a:t>menilai</a:t>
            </a:r>
            <a:r>
              <a:rPr lang="en-ID" sz="1600" dirty="0"/>
              <a:t> </a:t>
            </a:r>
            <a:r>
              <a:rPr lang="en-ID" sz="1600" dirty="0" err="1"/>
              <a:t>produk</a:t>
            </a:r>
            <a:r>
              <a:rPr lang="en-ID" sz="1600" dirty="0"/>
              <a:t> </a:t>
            </a:r>
            <a:r>
              <a:rPr lang="en-ID" sz="1600" dirty="0" err="1"/>
              <a:t>sangat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berkualitas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7506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benar-benar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/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b="1" dirty="0"/>
              <a:t>(Valid)</a:t>
            </a:r>
          </a:p>
          <a:p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juga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yang </a:t>
            </a:r>
            <a:r>
              <a:rPr lang="en-ID" dirty="0" err="1"/>
              <a:t>berulang</a:t>
            </a:r>
            <a:r>
              <a:rPr lang="en-ID" dirty="0"/>
              <a:t> </a:t>
            </a:r>
            <a:r>
              <a:rPr lang="en-ID" b="1" dirty="0"/>
              <a:t>(Reliable)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0680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3. </a:t>
            </a:r>
            <a:r>
              <a:rPr lang="en-ID" dirty="0" err="1"/>
              <a:t>Wawancara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data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b="1" dirty="0" err="1"/>
              <a:t>langsung</a:t>
            </a:r>
            <a:r>
              <a:rPr lang="en-ID" b="1" dirty="0"/>
              <a:t> </a:t>
            </a:r>
            <a:r>
              <a:rPr lang="en-ID" b="1" dirty="0" err="1"/>
              <a:t>berdialog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responden</a:t>
            </a:r>
            <a:r>
              <a:rPr lang="en-ID" b="1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menggali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. </a:t>
            </a:r>
          </a:p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kualitatif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b="1" dirty="0" err="1"/>
              <a:t>studi</a:t>
            </a:r>
            <a:r>
              <a:rPr lang="en-ID" b="1" dirty="0"/>
              <a:t> </a:t>
            </a:r>
            <a:r>
              <a:rPr lang="en-ID" b="1" dirty="0" err="1"/>
              <a:t>pendahuluan</a:t>
            </a:r>
            <a:r>
              <a:rPr lang="en-ID" b="1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r>
              <a:rPr lang="en-ID" dirty="0"/>
              <a:t>, </a:t>
            </a:r>
            <a:r>
              <a:rPr lang="en-ID" b="1" dirty="0" err="1"/>
              <a:t>ingin</a:t>
            </a:r>
            <a:r>
              <a:rPr lang="en-ID" b="1" dirty="0"/>
              <a:t> </a:t>
            </a:r>
            <a:r>
              <a:rPr lang="en-ID" b="1" dirty="0" err="1"/>
              <a:t>mengetahui</a:t>
            </a:r>
            <a:r>
              <a:rPr lang="en-ID" b="1" dirty="0"/>
              <a:t> </a:t>
            </a:r>
            <a:r>
              <a:rPr lang="en-ID" b="1" dirty="0" err="1"/>
              <a:t>permasalahan</a:t>
            </a:r>
            <a:r>
              <a:rPr lang="en-ID" b="1" dirty="0"/>
              <a:t> </a:t>
            </a:r>
            <a:r>
              <a:rPr lang="en-ID" b="1" dirty="0" err="1"/>
              <a:t>secara</a:t>
            </a:r>
            <a:r>
              <a:rPr lang="en-ID" b="1" dirty="0"/>
              <a:t> </a:t>
            </a:r>
            <a:r>
              <a:rPr lang="en-ID" b="1" dirty="0" err="1"/>
              <a:t>mendalam</a:t>
            </a:r>
            <a:r>
              <a:rPr lang="en-ID" b="1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sedikit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567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orang yang paling </a:t>
            </a:r>
            <a:r>
              <a:rPr lang="en-ID" dirty="0" err="1"/>
              <a:t>tahu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sendiri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benar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dipercaya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dirty="0" err="1"/>
              <a:t>Responden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persepsi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yang </a:t>
            </a:r>
            <a:r>
              <a:rPr lang="en-ID" dirty="0" err="1"/>
              <a:t>diajukan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79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Pedoman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ID" b="1" dirty="0" err="1"/>
              <a:t>Wawancara</a:t>
            </a:r>
            <a:r>
              <a:rPr lang="en-ID" b="1" dirty="0"/>
              <a:t> </a:t>
            </a:r>
            <a:r>
              <a:rPr lang="en-ID" b="1" dirty="0" err="1"/>
              <a:t>terstruktur</a:t>
            </a:r>
            <a:r>
              <a:rPr lang="en-ID" dirty="0"/>
              <a:t>: </a:t>
            </a:r>
            <a:r>
              <a:rPr lang="en-ID" dirty="0" err="1"/>
              <a:t>pedoman</a:t>
            </a:r>
            <a:r>
              <a:rPr lang="en-ID" dirty="0"/>
              <a:t> </a:t>
            </a:r>
            <a:r>
              <a:rPr lang="en-ID" dirty="0" err="1"/>
              <a:t>wawancara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disusun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menyerupai</a:t>
            </a:r>
            <a:r>
              <a:rPr lang="en-ID" dirty="0"/>
              <a:t> </a:t>
            </a:r>
            <a:r>
              <a:rPr lang="en-ID" dirty="0" err="1"/>
              <a:t>ceklist</a:t>
            </a:r>
            <a:r>
              <a:rPr lang="en-ID" dirty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en-ID" b="1" dirty="0" err="1"/>
              <a:t>Wawancara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terstruktur</a:t>
            </a:r>
            <a:r>
              <a:rPr lang="en-ID" dirty="0"/>
              <a:t>: </a:t>
            </a:r>
            <a:r>
              <a:rPr lang="en-ID" dirty="0" err="1"/>
              <a:t>wawancara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pedoman</a:t>
            </a:r>
            <a:r>
              <a:rPr lang="en-ID" dirty="0"/>
              <a:t> </a:t>
            </a:r>
            <a:r>
              <a:rPr lang="en-ID" dirty="0" err="1"/>
              <a:t>wawancara</a:t>
            </a:r>
            <a:r>
              <a:rPr lang="en-ID" dirty="0"/>
              <a:t>,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pengendali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</a:p>
          <a:p>
            <a:pPr marL="525780" indent="-457200">
              <a:buFont typeface="+mj-lt"/>
              <a:buAutoNum type="arabicPeriod"/>
            </a:pPr>
            <a:r>
              <a:rPr lang="en-ID" b="1" dirty="0" err="1"/>
              <a:t>Wawancara</a:t>
            </a:r>
            <a:r>
              <a:rPr lang="en-ID" b="1" dirty="0"/>
              <a:t> </a:t>
            </a:r>
            <a:r>
              <a:rPr lang="en-ID" b="1" dirty="0" err="1"/>
              <a:t>semiterstruktur</a:t>
            </a:r>
            <a:r>
              <a:rPr lang="en-ID" dirty="0"/>
              <a:t>: </a:t>
            </a:r>
            <a:r>
              <a:rPr lang="en-ID" dirty="0" err="1"/>
              <a:t>diawali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wawancara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disusun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pewawancara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pedoman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76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Kelemahan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,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biaya</a:t>
            </a:r>
            <a:endParaRPr lang="en-ID" dirty="0"/>
          </a:p>
          <a:p>
            <a:r>
              <a:rPr lang="en-ID" dirty="0" err="1"/>
              <a:t>Bahasa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ID" dirty="0"/>
          </a:p>
          <a:p>
            <a:r>
              <a:rPr lang="en-ID" dirty="0" err="1"/>
              <a:t>Bertele-tele</a:t>
            </a:r>
            <a:endParaRPr lang="en-ID" dirty="0"/>
          </a:p>
          <a:p>
            <a:r>
              <a:rPr lang="en-ID" dirty="0" err="1"/>
              <a:t>Menyita</a:t>
            </a:r>
            <a:r>
              <a:rPr lang="en-ID" dirty="0"/>
              <a:t> </a:t>
            </a:r>
            <a:r>
              <a:rPr lang="en-ID" dirty="0" err="1"/>
              <a:t>kerelaan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responden</a:t>
            </a:r>
            <a:endParaRPr lang="en-ID" dirty="0"/>
          </a:p>
          <a:p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wawancara</a:t>
            </a:r>
            <a:r>
              <a:rPr lang="en-ID" dirty="0"/>
              <a:t> </a:t>
            </a:r>
            <a:r>
              <a:rPr lang="en-ID" dirty="0" err="1"/>
              <a:t>bergantung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menggali</a:t>
            </a:r>
            <a:r>
              <a:rPr lang="en-ID" dirty="0"/>
              <a:t>, </a:t>
            </a:r>
            <a:r>
              <a:rPr lang="en-ID" dirty="0" err="1"/>
              <a:t>mencatat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menafsirkan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jawaban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90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3600" dirty="0" err="1"/>
              <a:t>Kualifikasi</a:t>
            </a:r>
            <a:r>
              <a:rPr lang="en-ID" sz="3600" dirty="0"/>
              <a:t> </a:t>
            </a:r>
            <a:r>
              <a:rPr lang="en-ID" sz="3600" dirty="0" err="1"/>
              <a:t>pewawancara</a:t>
            </a:r>
            <a:r>
              <a:rPr lang="en-ID" sz="3600" dirty="0"/>
              <a:t> yang </a:t>
            </a:r>
            <a:r>
              <a:rPr lang="en-ID" sz="3600" dirty="0" err="1"/>
              <a:t>baik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b="1" dirty="0" err="1"/>
              <a:t>Jujur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memanipulasi</a:t>
            </a:r>
            <a:r>
              <a:rPr lang="en-ID" dirty="0"/>
              <a:t> 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proses </a:t>
            </a:r>
            <a:r>
              <a:rPr lang="en-ID" dirty="0" err="1"/>
              <a:t>wawancara</a:t>
            </a:r>
            <a:endParaRPr lang="en-ID" dirty="0"/>
          </a:p>
          <a:p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b="1" dirty="0" err="1"/>
              <a:t>minat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yang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diteliti</a:t>
            </a:r>
            <a:endParaRPr lang="en-ID" dirty="0"/>
          </a:p>
          <a:p>
            <a:r>
              <a:rPr lang="en-ID" dirty="0" err="1"/>
              <a:t>Bersikap</a:t>
            </a:r>
            <a:r>
              <a:rPr lang="en-ID" dirty="0"/>
              <a:t> </a:t>
            </a:r>
            <a:r>
              <a:rPr lang="en-ID" dirty="0" err="1"/>
              <a:t>luwes</a:t>
            </a:r>
            <a:r>
              <a:rPr lang="en-ID" dirty="0"/>
              <a:t>, </a:t>
            </a:r>
            <a:r>
              <a:rPr lang="en-ID" b="1" dirty="0" err="1"/>
              <a:t>fleksibel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temperamental</a:t>
            </a:r>
          </a:p>
          <a:p>
            <a:r>
              <a:rPr lang="en-ID" b="1" dirty="0" err="1"/>
              <a:t>Adaptif</a:t>
            </a:r>
            <a:r>
              <a:rPr lang="en-ID" dirty="0"/>
              <a:t>,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lingkungan</a:t>
            </a:r>
            <a:endParaRPr lang="en-ID" dirty="0"/>
          </a:p>
          <a:p>
            <a:r>
              <a:rPr lang="en-ID" b="1" dirty="0" err="1"/>
              <a:t>Akurasi</a:t>
            </a:r>
            <a:r>
              <a:rPr lang="en-ID" dirty="0"/>
              <a:t>,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,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wawancara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akurat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cermat</a:t>
            </a:r>
            <a:endParaRPr lang="en-ID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71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4. </a:t>
            </a:r>
            <a:r>
              <a:rPr lang="en-ID" dirty="0" err="1"/>
              <a:t>Observasi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pancaindra</a:t>
            </a:r>
            <a:r>
              <a:rPr lang="en-ID" dirty="0"/>
              <a:t>.</a:t>
            </a:r>
          </a:p>
          <a:p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pengamatan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sistematis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yang </a:t>
            </a:r>
            <a:r>
              <a:rPr lang="en-ID" dirty="0" err="1"/>
              <a:t>diteliti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di </a:t>
            </a:r>
            <a:r>
              <a:rPr lang="en-ID" dirty="0" err="1"/>
              <a:t>laboratorium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di </a:t>
            </a:r>
            <a:r>
              <a:rPr lang="en-ID" dirty="0" err="1"/>
              <a:t>lapangan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045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observasi</a:t>
            </a:r>
            <a:r>
              <a:rPr lang="en-ID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ID" b="1" dirty="0"/>
              <a:t>Participant observation</a:t>
            </a:r>
            <a:r>
              <a:rPr lang="en-ID" dirty="0"/>
              <a:t>: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yang </a:t>
            </a:r>
            <a:r>
              <a:rPr lang="en-ID" dirty="0" err="1"/>
              <a:t>diamati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b="1" dirty="0"/>
              <a:t>Non-participant observation</a:t>
            </a:r>
            <a:r>
              <a:rPr lang="en-ID" dirty="0"/>
              <a:t>: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bertindak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pengamat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b="1" dirty="0" err="1"/>
              <a:t>Observasi</a:t>
            </a:r>
            <a:r>
              <a:rPr lang="en-ID" b="1" dirty="0"/>
              <a:t> </a:t>
            </a:r>
            <a:r>
              <a:rPr lang="en-ID" b="1" dirty="0" err="1"/>
              <a:t>terstruktur</a:t>
            </a:r>
            <a:r>
              <a:rPr lang="en-ID" dirty="0"/>
              <a:t>: </a:t>
            </a:r>
            <a:r>
              <a:rPr lang="en-ID" dirty="0" err="1"/>
              <a:t>observasi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dirancang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sistematis</a:t>
            </a:r>
            <a:r>
              <a:rPr lang="en-ID" dirty="0"/>
              <a:t>,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perihal</a:t>
            </a:r>
            <a:r>
              <a:rPr lang="en-ID" dirty="0"/>
              <a:t> yang </a:t>
            </a:r>
            <a:r>
              <a:rPr lang="en-ID" dirty="0" err="1"/>
              <a:t>diamati</a:t>
            </a:r>
            <a:endParaRPr lang="en-ID" dirty="0"/>
          </a:p>
          <a:p>
            <a:pPr marL="525780" indent="-457200">
              <a:buFont typeface="+mj-lt"/>
              <a:buAutoNum type="arabicPeriod"/>
            </a:pPr>
            <a:r>
              <a:rPr lang="en-ID" b="1" dirty="0" err="1"/>
              <a:t>Observasi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terstruktur</a:t>
            </a:r>
            <a:r>
              <a:rPr lang="en-ID" dirty="0"/>
              <a:t>: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dipersiapkan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sistematis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diamati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10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observasi</a:t>
            </a:r>
            <a:r>
              <a:rPr lang="en-ID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</a:t>
            </a:r>
            <a:r>
              <a:rPr lang="en-ID" dirty="0" err="1"/>
              <a:t>pandangan</a:t>
            </a:r>
            <a:r>
              <a:rPr lang="en-ID" dirty="0"/>
              <a:t> yang </a:t>
            </a:r>
            <a:r>
              <a:rPr lang="en-ID" dirty="0" err="1"/>
              <a:t>holistik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yang </a:t>
            </a:r>
            <a:r>
              <a:rPr lang="en-ID" dirty="0" err="1"/>
              <a:t>diamati</a:t>
            </a:r>
            <a:endParaRPr lang="en-ID" dirty="0"/>
          </a:p>
          <a:p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langsung</a:t>
            </a:r>
            <a:endParaRPr lang="en-ID" dirty="0"/>
          </a:p>
          <a:p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melihat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diamati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orang lain</a:t>
            </a:r>
          </a:p>
          <a:p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terungkap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responden</a:t>
            </a:r>
            <a:r>
              <a:rPr lang="en-ID" dirty="0"/>
              <a:t> (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sensitif</a:t>
            </a:r>
            <a:r>
              <a:rPr lang="en-ID" dirty="0"/>
              <a:t>)</a:t>
            </a:r>
          </a:p>
          <a:p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752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5. </a:t>
            </a:r>
            <a:r>
              <a:rPr lang="en-ID" dirty="0" err="1"/>
              <a:t>Dokumentasi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data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, </a:t>
            </a:r>
            <a:r>
              <a:rPr lang="en-ID" dirty="0" err="1"/>
              <a:t>transkrip</a:t>
            </a:r>
            <a:r>
              <a:rPr lang="en-ID" dirty="0"/>
              <a:t>, </a:t>
            </a:r>
            <a:r>
              <a:rPr lang="en-ID" dirty="0" err="1"/>
              <a:t>buku</a:t>
            </a:r>
            <a:r>
              <a:rPr lang="en-ID" dirty="0"/>
              <a:t>,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kabar</a:t>
            </a:r>
            <a:r>
              <a:rPr lang="en-ID" dirty="0"/>
              <a:t>, </a:t>
            </a:r>
            <a:r>
              <a:rPr lang="en-ID" dirty="0" err="1"/>
              <a:t>majalah</a:t>
            </a:r>
            <a:r>
              <a:rPr lang="en-ID" dirty="0"/>
              <a:t>, </a:t>
            </a:r>
            <a:r>
              <a:rPr lang="en-ID" dirty="0" err="1"/>
              <a:t>prasasti</a:t>
            </a:r>
            <a:r>
              <a:rPr lang="en-ID" dirty="0"/>
              <a:t>, </a:t>
            </a:r>
            <a:r>
              <a:rPr lang="en-ID" dirty="0" err="1"/>
              <a:t>rekam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, </a:t>
            </a:r>
            <a:r>
              <a:rPr lang="en-ID" dirty="0" err="1"/>
              <a:t>notulen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  <a:p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ceklist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943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81338" y="2967335"/>
            <a:ext cx="43813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Kasih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303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Judul</a:t>
            </a:r>
            <a:r>
              <a:rPr lang="en-ID" dirty="0"/>
              <a:t>: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b="1" dirty="0" err="1"/>
              <a:t>obesitas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b="1" dirty="0" err="1"/>
              <a:t>hipertensi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remaja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Dependen</a:t>
            </a:r>
            <a:r>
              <a:rPr lang="en-ID" dirty="0"/>
              <a:t>: </a:t>
            </a:r>
            <a:r>
              <a:rPr lang="en-ID" dirty="0" err="1"/>
              <a:t>Hipertensi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Independen</a:t>
            </a:r>
            <a:r>
              <a:rPr lang="en-ID" dirty="0"/>
              <a:t>: </a:t>
            </a:r>
            <a:r>
              <a:rPr lang="en-ID" dirty="0" err="1"/>
              <a:t>Obesitas</a:t>
            </a:r>
            <a:endParaRPr lang="en-US" dirty="0"/>
          </a:p>
        </p:txBody>
      </p:sp>
      <p:pic>
        <p:nvPicPr>
          <p:cNvPr id="1028" name="Picture 4" descr="Hasil gambar untuk hipertens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34352"/>
            <a:ext cx="2542827" cy="14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asil gambar untuk obesi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24897"/>
            <a:ext cx="1656184" cy="211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923928" y="4725144"/>
            <a:ext cx="115212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10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/>
              <a:t>Lanjutan</a:t>
            </a:r>
            <a:r>
              <a:rPr lang="en-ID" sz="3200" dirty="0"/>
              <a:t>…</a:t>
            </a:r>
            <a:br>
              <a:rPr lang="en-ID" sz="3200" dirty="0"/>
            </a:br>
            <a:r>
              <a:rPr lang="en-ID" sz="3200" dirty="0" err="1"/>
              <a:t>Instrumen</a:t>
            </a:r>
            <a:r>
              <a:rPr lang="en-ID" sz="3200" dirty="0"/>
              <a:t> (</a:t>
            </a:r>
            <a:r>
              <a:rPr lang="en-ID" sz="3200" dirty="0" err="1"/>
              <a:t>Alat</a:t>
            </a:r>
            <a:r>
              <a:rPr lang="en-ID" sz="3200" dirty="0"/>
              <a:t> </a:t>
            </a:r>
            <a:r>
              <a:rPr lang="en-ID" sz="3200" dirty="0" err="1"/>
              <a:t>Pengumpul</a:t>
            </a:r>
            <a:r>
              <a:rPr lang="en-ID" sz="3200" dirty="0"/>
              <a:t> Data)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Obesitas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D" dirty="0" err="1"/>
              <a:t>Hipertensi</a:t>
            </a:r>
            <a:endParaRPr lang="en-US" dirty="0"/>
          </a:p>
        </p:txBody>
      </p:sp>
      <p:pic>
        <p:nvPicPr>
          <p:cNvPr id="2050" name="Picture 2" descr="Hasil gambar untuk timbangan berat bad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41948"/>
            <a:ext cx="2107332" cy="2107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asil gambar untuk tensime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126" y="3483765"/>
            <a:ext cx="2034170" cy="289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own Arrow 6"/>
          <p:cNvSpPr/>
          <p:nvPr/>
        </p:nvSpPr>
        <p:spPr>
          <a:xfrm>
            <a:off x="1907704" y="3068960"/>
            <a:ext cx="693626" cy="772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419359" y="3068960"/>
            <a:ext cx="693626" cy="772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3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744532" cy="3508977"/>
          </a:xfrm>
        </p:spPr>
        <p:txBody>
          <a:bodyPr>
            <a:normAutofit fontScale="92500"/>
          </a:bodyPr>
          <a:lstStyle/>
          <a:p>
            <a:r>
              <a:rPr lang="en-ID" dirty="0" err="1"/>
              <a:t>Judul</a:t>
            </a:r>
            <a:r>
              <a:rPr lang="en-ID" dirty="0"/>
              <a:t>: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b="1" dirty="0" err="1"/>
              <a:t>kepatuhan</a:t>
            </a:r>
            <a:r>
              <a:rPr lang="en-ID" b="1" dirty="0"/>
              <a:t> </a:t>
            </a:r>
            <a:r>
              <a:rPr lang="en-ID" b="1" dirty="0" err="1"/>
              <a:t>terapi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b="1" dirty="0" err="1"/>
              <a:t>kualitas</a:t>
            </a:r>
            <a:r>
              <a:rPr lang="en-ID" b="1" dirty="0"/>
              <a:t> </a:t>
            </a:r>
            <a:r>
              <a:rPr lang="en-ID" b="1" dirty="0" err="1"/>
              <a:t>hidup</a:t>
            </a:r>
            <a:r>
              <a:rPr lang="en-ID" b="1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hipertensi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Dependen</a:t>
            </a:r>
            <a:r>
              <a:rPr lang="en-ID" dirty="0"/>
              <a:t>: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hidup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Independen</a:t>
            </a:r>
            <a:r>
              <a:rPr lang="en-ID" dirty="0"/>
              <a:t>: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terapi</a:t>
            </a:r>
            <a:endParaRPr lang="en-ID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4572000" y="1124744"/>
            <a:ext cx="3456384" cy="1296144"/>
          </a:xfrm>
          <a:prstGeom prst="cloudCallout">
            <a:avLst>
              <a:gd name="adj1" fmla="val 3863"/>
              <a:gd name="adj2" fmla="val 11835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 err="1"/>
              <a:t>Apa</a:t>
            </a:r>
            <a:r>
              <a:rPr lang="en-ID" sz="1400" dirty="0"/>
              <a:t> </a:t>
            </a:r>
            <a:r>
              <a:rPr lang="en-ID" sz="1400" dirty="0" err="1"/>
              <a:t>instrumen</a:t>
            </a:r>
            <a:r>
              <a:rPr lang="en-ID" sz="1400" dirty="0"/>
              <a:t> yang </a:t>
            </a:r>
            <a:r>
              <a:rPr lang="en-ID" sz="1400" dirty="0" err="1"/>
              <a:t>digunakan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penelitian</a:t>
            </a:r>
            <a:r>
              <a:rPr lang="en-ID" sz="1400" dirty="0"/>
              <a:t> </a:t>
            </a:r>
            <a:r>
              <a:rPr lang="en-ID" sz="1400" dirty="0" err="1"/>
              <a:t>tersebut</a:t>
            </a:r>
            <a:r>
              <a:rPr lang="en-ID" sz="1400" dirty="0"/>
              <a:t>?</a:t>
            </a:r>
            <a:endParaRPr lang="en-US" sz="1400" dirty="0"/>
          </a:p>
        </p:txBody>
      </p:sp>
      <p:pic>
        <p:nvPicPr>
          <p:cNvPr id="4098" name="Picture 2" descr="Hasil gambar untuk berfik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56992"/>
            <a:ext cx="36671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10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/>
              <a:t>Lanjutan</a:t>
            </a:r>
            <a:r>
              <a:rPr lang="en-ID" sz="3200" dirty="0"/>
              <a:t>…</a:t>
            </a:r>
            <a:br>
              <a:rPr lang="en-ID" sz="3200" dirty="0"/>
            </a:br>
            <a:r>
              <a:rPr lang="en-ID" sz="3200" dirty="0" err="1"/>
              <a:t>Instrumen</a:t>
            </a:r>
            <a:r>
              <a:rPr lang="en-ID" sz="3200" dirty="0"/>
              <a:t> (</a:t>
            </a:r>
            <a:r>
              <a:rPr lang="en-ID" sz="3200" dirty="0" err="1"/>
              <a:t>Alat</a:t>
            </a:r>
            <a:r>
              <a:rPr lang="en-ID" sz="3200" dirty="0"/>
              <a:t> </a:t>
            </a:r>
            <a:r>
              <a:rPr lang="en-ID" sz="3200" dirty="0" err="1"/>
              <a:t>Pengumpul</a:t>
            </a:r>
            <a:r>
              <a:rPr lang="en-ID" sz="3200" dirty="0"/>
              <a:t> Data)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Terapi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Hidup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907704" y="3068960"/>
            <a:ext cx="693626" cy="772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419359" y="3068960"/>
            <a:ext cx="693626" cy="772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asil gambar untuk kuisioner SF 3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05064"/>
            <a:ext cx="270174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sil gambar untuk kuisioner mm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71477"/>
            <a:ext cx="3335586" cy="278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7584" y="5949280"/>
            <a:ext cx="309634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Kuisioner</a:t>
            </a:r>
            <a:r>
              <a:rPr lang="en-ID" dirty="0"/>
              <a:t> MMAS-8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88024" y="5971461"/>
            <a:ext cx="309634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Kuisioner</a:t>
            </a:r>
            <a:r>
              <a:rPr lang="en-ID" dirty="0"/>
              <a:t> SF-36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Tes</a:t>
            </a:r>
            <a:endParaRPr lang="en-ID" dirty="0"/>
          </a:p>
          <a:p>
            <a:r>
              <a:rPr lang="en-ID" dirty="0" err="1"/>
              <a:t>Kuisioner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angket</a:t>
            </a:r>
            <a:endParaRPr lang="en-ID" dirty="0"/>
          </a:p>
          <a:p>
            <a:r>
              <a:rPr lang="en-ID" dirty="0"/>
              <a:t>Interview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wawancara</a:t>
            </a:r>
            <a:endParaRPr lang="en-ID" dirty="0"/>
          </a:p>
          <a:p>
            <a:r>
              <a:rPr lang="en-ID" dirty="0" err="1"/>
              <a:t>Observasi</a:t>
            </a:r>
            <a:endParaRPr lang="en-ID" dirty="0"/>
          </a:p>
          <a:p>
            <a:r>
              <a:rPr lang="en-ID" dirty="0" err="1"/>
              <a:t>Dokumentasi</a:t>
            </a:r>
            <a:endParaRPr lang="en-US" dirty="0"/>
          </a:p>
        </p:txBody>
      </p:sp>
      <p:pic>
        <p:nvPicPr>
          <p:cNvPr id="5122" name="Picture 2" descr="Hasil gambar untuk instrumen penelit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2762250" cy="2571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73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1. </a:t>
            </a:r>
            <a:r>
              <a:rPr lang="en-ID"/>
              <a:t>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/>
          <a:lstStyle/>
          <a:p>
            <a:r>
              <a:rPr lang="en-ID" dirty="0" err="1"/>
              <a:t>Jenis</a:t>
            </a:r>
            <a:r>
              <a:rPr lang="en-ID" dirty="0"/>
              <a:t> data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: </a:t>
            </a:r>
          </a:p>
          <a:p>
            <a:pPr marL="68580" indent="0">
              <a:buNone/>
            </a:pPr>
            <a:r>
              <a:rPr lang="en-ID" dirty="0"/>
              <a:t>	a. </a:t>
            </a:r>
            <a:r>
              <a:rPr lang="en-ID" dirty="0" err="1"/>
              <a:t>Fakta</a:t>
            </a:r>
            <a:endParaRPr lang="en-ID" dirty="0"/>
          </a:p>
          <a:p>
            <a:pPr marL="68580" indent="0">
              <a:buNone/>
            </a:pPr>
            <a:r>
              <a:rPr lang="en-ID" dirty="0"/>
              <a:t>	b. </a:t>
            </a:r>
            <a:r>
              <a:rPr lang="en-ID" dirty="0" err="1"/>
              <a:t>Pendapat</a:t>
            </a:r>
            <a:endParaRPr lang="en-ID" dirty="0"/>
          </a:p>
          <a:p>
            <a:pPr marL="68580" indent="0">
              <a:buNone/>
            </a:pPr>
            <a:r>
              <a:rPr lang="en-ID" dirty="0"/>
              <a:t>	c. </a:t>
            </a:r>
            <a:r>
              <a:rPr lang="en-ID" b="1" dirty="0" err="1"/>
              <a:t>Kemampuan</a:t>
            </a:r>
            <a:endParaRPr lang="en-ID" b="1" dirty="0"/>
          </a:p>
          <a:p>
            <a:r>
              <a:rPr lang="en-ID" b="1" dirty="0" err="1"/>
              <a:t>Kemampuan</a:t>
            </a:r>
            <a:r>
              <a:rPr lang="en-ID" b="1" dirty="0"/>
              <a:t> </a:t>
            </a:r>
            <a:r>
              <a:rPr lang="en-ID" b="1" dirty="0" err="1"/>
              <a:t>subjek</a:t>
            </a:r>
            <a:r>
              <a:rPr lang="en-ID" b="1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tes</a:t>
            </a:r>
            <a:endParaRPr lang="en-ID" dirty="0"/>
          </a:p>
          <a:p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2 </a:t>
            </a:r>
            <a:r>
              <a:rPr lang="en-ID" dirty="0" err="1"/>
              <a:t>macam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:</a:t>
            </a:r>
          </a:p>
          <a:p>
            <a:pPr marL="68580" indent="0">
              <a:buNone/>
            </a:pPr>
            <a:r>
              <a:rPr lang="en-ID" dirty="0"/>
              <a:t>	a.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Buatan</a:t>
            </a:r>
            <a:r>
              <a:rPr lang="en-ID" dirty="0"/>
              <a:t> </a:t>
            </a:r>
          </a:p>
          <a:p>
            <a:pPr marL="68580" indent="0">
              <a:buNone/>
            </a:pPr>
            <a:r>
              <a:rPr lang="en-ID" dirty="0"/>
              <a:t>	b.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Terstandart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69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1866</TotalTime>
  <Words>1425</Words>
  <Application>Microsoft Office PowerPoint</Application>
  <PresentationFormat>On-screen Show (4:3)</PresentationFormat>
  <Paragraphs>201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Calibri</vt:lpstr>
      <vt:lpstr>Century Gothic</vt:lpstr>
      <vt:lpstr>Wingdings 2</vt:lpstr>
      <vt:lpstr>Austin</vt:lpstr>
      <vt:lpstr>Instrumen Penelitian</vt:lpstr>
      <vt:lpstr>Pendahuluan</vt:lpstr>
      <vt:lpstr>Instrumen penelitian </vt:lpstr>
      <vt:lpstr>Contoh....</vt:lpstr>
      <vt:lpstr>Lanjutan… Instrumen (Alat Pengumpul Data)</vt:lpstr>
      <vt:lpstr>Contoh....</vt:lpstr>
      <vt:lpstr>Lanjutan… Instrumen (Alat Pengumpul Data)</vt:lpstr>
      <vt:lpstr>Teknik dan Instrumen Pengumpulan Data Penelitian</vt:lpstr>
      <vt:lpstr>1. Tes</vt:lpstr>
      <vt:lpstr>Lanjutan….</vt:lpstr>
      <vt:lpstr>Lanjutan…. Contoh Jenis Tes Buatan</vt:lpstr>
      <vt:lpstr>Lanjutan…. Contoh Jenis Tes Terstandart</vt:lpstr>
      <vt:lpstr>2. Kuisioner/ Angket</vt:lpstr>
      <vt:lpstr>Lanjutan…. Tipe Kuisioner</vt:lpstr>
      <vt:lpstr>Lanjutan… Prosedur penyusunan kuisioner</vt:lpstr>
      <vt:lpstr>Lanjutan… Pilih tipe pertanyaan kuisioner</vt:lpstr>
      <vt:lpstr>Lanjutan… Teknik penulisan kuisioner</vt:lpstr>
      <vt:lpstr>Pengumpulan Data dengan Kuisioner</vt:lpstr>
      <vt:lpstr>Olah Data Hasil Kuisioner</vt:lpstr>
      <vt:lpstr>Skala Deferential Semantik</vt:lpstr>
      <vt:lpstr>PowerPoint Presentation</vt:lpstr>
      <vt:lpstr>PowerPoint Presentation</vt:lpstr>
      <vt:lpstr>Skala Guttman</vt:lpstr>
      <vt:lpstr>PowerPoint Presentation</vt:lpstr>
      <vt:lpstr>Skala Likert</vt:lpstr>
      <vt:lpstr>Contoh Tabulasi Data dengan Skala Likert</vt:lpstr>
      <vt:lpstr>Lanjutan… Intepretasi Skala Likert</vt:lpstr>
      <vt:lpstr>PowerPoint Presentation</vt:lpstr>
      <vt:lpstr>Intepretasi Data</vt:lpstr>
      <vt:lpstr>3. Wawancara</vt:lpstr>
      <vt:lpstr>Prinsip metode wawancara</vt:lpstr>
      <vt:lpstr>Pedoman wawancara</vt:lpstr>
      <vt:lpstr>Kelemahan teknik wawancara</vt:lpstr>
      <vt:lpstr>Kualifikasi pewawancara yang baik</vt:lpstr>
      <vt:lpstr>4. Observasi</vt:lpstr>
      <vt:lpstr>Jenis metode observasi:</vt:lpstr>
      <vt:lpstr>Manfaat teknik observasi:</vt:lpstr>
      <vt:lpstr>5. Dokumentasi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 Penelitian</dc:title>
  <dc:creator>Windows User</dc:creator>
  <cp:lastModifiedBy>wira</cp:lastModifiedBy>
  <cp:revision>118</cp:revision>
  <cp:lastPrinted>2018-11-28T13:13:03Z</cp:lastPrinted>
  <dcterms:created xsi:type="dcterms:W3CDTF">2018-11-18T01:15:28Z</dcterms:created>
  <dcterms:modified xsi:type="dcterms:W3CDTF">2024-04-25T01:40:56Z</dcterms:modified>
</cp:coreProperties>
</file>