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42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416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67" r:id="rId38"/>
    <p:sldId id="368" r:id="rId39"/>
    <p:sldId id="369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601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94FFFB-3971-841D-61B8-26A631992A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79388-13BF-BCCC-E459-B941B655B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F9B7720-5011-477E-81B6-418A88506740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02E30D-B283-3C58-4A82-AC972BAD7C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D22824-434B-5A01-CAA1-2495F0034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DE2E4-FA22-DA2E-356B-07662B4DF0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F3A50-A4C4-7DDC-2C4A-381AD77C6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B07D130-24AD-43E7-8DA2-4B1FBAD39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D66FD7B-5BEB-9A31-D628-C697F297E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E331CC8-A7EE-CBAE-4A4A-4162F6738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Anatomi ginjal terdiri dari :</a:t>
            </a:r>
          </a:p>
          <a:p>
            <a:pPr>
              <a:spcBef>
                <a:spcPct val="0"/>
              </a:spcBef>
            </a:pPr>
            <a:r>
              <a:rPr lang="en-US" altLang="en-US"/>
              <a:t>1. Nefron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0610126-B7A7-E22A-F25D-7BB71D622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16B5A31-B595-41F0-8171-5284F830CB5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74B55474-9ABD-3B12-EB5B-B2D13ADE6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A9D097-DAEB-4C62-9075-EEF05FEB2B07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63725ED-C737-FE5F-D598-02CDAC440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1851F75-1DBA-DF04-E748-28BBC72AF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08165245-2A06-C23D-22A3-1561C3DD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AD3FA8F1-0F08-EA7E-71BC-C488B9245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E9A96B7E-41D1-C316-B068-F385E7C8D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3A3D6-0EFD-4ED4-8338-D06FC62C82C3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2D8CBF71-6771-0AC0-80F5-5F642CC632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F6A860A-7D7F-DE5A-0F29-1F26F0796E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CB3C2DF-0F5B-FE7E-7776-712E839BA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00E56-E509-4CBF-A81D-4C535C7BF65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DC211470-9A87-BC9B-D348-2D0A7E681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0418D7C2-FAB0-2AB8-C02D-3B383CB86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F7AB292A-F8C2-705B-72EE-10A678256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94D9C-83FD-4E27-BC75-FBF80FBD5D4C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7A7B2F-9DC5-4E29-8C6D-524D1ECD38BA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47DCF-3ED0-46D7-8A8C-4E80AAC1F3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8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FEF5E1-F685-48A1-AAAE-646E40DEBD62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248A-13FE-43B6-9C0C-CD92646656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0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0E859-CF5B-4C8D-A39C-5BB7F9876509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6799-7BD7-435E-85AD-3D62043AB2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5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11480800" cy="640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A88EAD-71F4-2E6E-C5C3-0AB50E7BD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5AA93E-C549-2379-D4DE-9BE175831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3724D1-F49B-A07A-C12A-EF591CD1D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28C121-2DF3-477B-A796-BBBC4E315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555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8B5D0-D6AF-4E7A-BBFD-4B2C24695006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024D9-725A-4885-A0C6-19D4F99E5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7A06-EA08-4F02-944B-0146ECBE80D4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61DB8-F9B6-4277-BBBA-D6DC3455A7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1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5926D-C7EA-4172-9CAC-7D0C2C975611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B80D5-C967-4A0F-9517-ECBBE797BD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5F65-C1DE-4C18-A6DE-D2E4675E5F3A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B67A3-1D2F-4FC4-BD14-B84B668839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7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0F98A-49FA-4472-8FC2-759B3330CB0A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663E9-461F-4B04-B302-D229631A4B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1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FE2FC-6775-4DD6-BC13-66E291643915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8FA31-CB23-4CA1-959A-15CA2EBC35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4E61C-F03B-4F1D-AB9D-8FF0E6A024FE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9E979-1F80-4BB6-83C6-B69A88036D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58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D365A-543B-42B9-88D7-538F03D10A56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498CF-D946-43E7-9EAC-B2984893ED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1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0A2CD63-AD8C-4692-A02C-7A712B06ECC7}" type="datetimeFigureOut">
              <a:rPr lang="en-US" smtClean="0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29B5285-42A1-4DF6-9EFC-143A748232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97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_ENREF_3"/><Relationship Id="rId2" Type="http://schemas.openxmlformats.org/officeDocument/2006/relationships/hyperlink" Target="#_ENREF_1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FEF1-B643-5025-C348-784F28431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086" y="1897863"/>
            <a:ext cx="7772400" cy="14630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GAGAL GINJAL AKUT &amp; KRONIK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GLOMERULONEFRITIS AKUT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7D08-9BBF-4E01-1C91-45E525D2C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600" y="4959350"/>
            <a:ext cx="7137400" cy="947738"/>
          </a:xfrm>
        </p:spPr>
        <p:txBody>
          <a:bodyPr rtlCol="0"/>
          <a:lstStyle/>
          <a:p>
            <a:pPr eaLnBrk="1" fontAlgn="auto" hangingPunct="1">
              <a:defRPr/>
            </a:pPr>
            <a:endParaRPr lang="en-US" dirty="0"/>
          </a:p>
          <a:p>
            <a:pPr eaLnBrk="1" fontAlgn="auto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4F02-4324-AE54-AFBD-F6C0B4C0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849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GAGAL GINJAL KRONIK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9708-B098-BE7D-CFBB-CB1E8056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435100"/>
            <a:ext cx="9720262" cy="48736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Seorang anak dikatakan menderita PGK apabila 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selama </a:t>
            </a:r>
            <a:r>
              <a:rPr lang="id-ID" sz="31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bulan </a:t>
            </a: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terdapat salah satu dari kriteria di bawah ini:</a:t>
            </a:r>
            <a:r>
              <a:rPr lang="id-ID" sz="3100" baseline="30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file" tooltip=", 2002 #1"/>
              </a:rPr>
              <a:t>1</a:t>
            </a:r>
            <a:r>
              <a:rPr lang="id-ID" sz="3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d-ID" sz="3100" baseline="30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file" tooltip="Dilys, 2008 #2"/>
              </a:rPr>
              <a:t>3</a:t>
            </a:r>
            <a:endParaRPr lang="id-ID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bnormalitas struktur atau fungsi ginjal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dengan/ tanpa penurunan LFG, dengan </a:t>
            </a:r>
            <a:r>
              <a:rPr lang="id-ID" sz="3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manifestasi satu atau lebih tanda</a:t>
            </a: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Kelaina</a:t>
            </a: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Lab.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komposisi</a:t>
            </a:r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darah</a:t>
            </a:r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urin</a:t>
            </a:r>
            <a:r>
              <a:rPr lang="fr-FR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d-ID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Kelainan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pada </a:t>
            </a:r>
            <a:r>
              <a:rPr lang="en-US" sz="31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Pencitraan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ginjal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dan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saluran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kemih</a:t>
            </a:r>
            <a:endParaRPr lang="id-ID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Kelainan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pada 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Hasil </a:t>
            </a:r>
            <a:r>
              <a:rPr lang="en-US" sz="31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Biopsi</a:t>
            </a: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ginjal</a:t>
            </a:r>
            <a:endParaRPr lang="id-ID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 : LFG &lt;60 ml/ menit/ 1,73 m</a:t>
            </a:r>
            <a:r>
              <a:rPr lang="id-ID" sz="31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d-ID" sz="31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dengan/ tanpa kerusakan ginjal seperti yang disebutkan pada kriteria tersebut di atas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91440" indent="-91440" eaLnBrk="1" fontAlgn="auto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6CD0-123D-35BD-27F3-2ED27E92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44500"/>
            <a:ext cx="9718675" cy="62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STADIUM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Gagal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GINjal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kronik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945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34D353-1FB8-1625-0AF6-4A17C8D25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300163"/>
            <a:ext cx="7837487" cy="51133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6558-6EED-6ADF-B562-8926E7EB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201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PERHITUNGAN GFR (SCHWARTZ FORMULA)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18313C-1251-9C3E-E005-4B01D166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338" y="1411288"/>
            <a:ext cx="9186862" cy="4341812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endParaRPr lang="id-ID" dirty="0"/>
          </a:p>
          <a:p>
            <a:pPr marL="91440" indent="-9144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GFR (</a:t>
            </a:r>
            <a:r>
              <a:rPr lang="en-US" sz="2800" dirty="0" err="1"/>
              <a:t>mL</a:t>
            </a:r>
            <a:r>
              <a:rPr lang="en-US" sz="2800" dirty="0"/>
              <a:t>/min/1.73 m2) = k </a:t>
            </a:r>
            <a:r>
              <a:rPr lang="id-ID" sz="2800" dirty="0"/>
              <a:t>x </a:t>
            </a:r>
            <a:r>
              <a:rPr lang="en-US" sz="2800" dirty="0"/>
              <a:t>Height / Serum </a:t>
            </a:r>
            <a:r>
              <a:rPr lang="en-US" sz="2800" dirty="0" err="1"/>
              <a:t>Creatinine</a:t>
            </a:r>
            <a:endParaRPr lang="en-US" sz="2800" dirty="0"/>
          </a:p>
          <a:p>
            <a:pPr marL="265176" lvl="1" indent="-137160" eaLnBrk="1" fontAlgn="auto" hangingPunct="1">
              <a:spcAft>
                <a:spcPts val="0"/>
              </a:spcAft>
              <a:defRPr/>
            </a:pPr>
            <a:endParaRPr lang="id-ID" sz="2800" dirty="0"/>
          </a:p>
          <a:p>
            <a:pPr marL="265176" lvl="1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k = Constant</a:t>
            </a: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k = 0.33 in Pre</a:t>
            </a:r>
            <a:r>
              <a:rPr lang="id-ID" sz="2800" dirty="0"/>
              <a:t>term</a:t>
            </a:r>
            <a:r>
              <a:rPr lang="en-US" sz="2800" dirty="0"/>
              <a:t> Infants</a:t>
            </a: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k = 0.45 in Term infants to 1 year old</a:t>
            </a: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k = 0.55 </a:t>
            </a:r>
            <a:r>
              <a:rPr lang="id-ID" sz="2800" dirty="0"/>
              <a:t>for</a:t>
            </a:r>
            <a:r>
              <a:rPr lang="en-US" sz="2800" dirty="0"/>
              <a:t> Children to 13 years</a:t>
            </a: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k = 0.65 </a:t>
            </a:r>
            <a:r>
              <a:rPr lang="id-ID" sz="2800" dirty="0"/>
              <a:t>for a</a:t>
            </a:r>
            <a:r>
              <a:rPr lang="en-US" sz="2800" dirty="0" err="1"/>
              <a:t>dolescent</a:t>
            </a:r>
            <a:r>
              <a:rPr lang="en-US" sz="2800" dirty="0"/>
              <a:t> males (because of the presumed increase in male muscle mass</a:t>
            </a:r>
            <a:endParaRPr lang="id-ID" sz="2800" dirty="0"/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r>
              <a:rPr lang="id-ID" sz="2800" dirty="0"/>
              <a:t>K = 0</a:t>
            </a:r>
            <a:r>
              <a:rPr lang="en-US" sz="2800" dirty="0"/>
              <a:t>.55 </a:t>
            </a:r>
            <a:r>
              <a:rPr lang="id-ID" sz="2800" dirty="0"/>
              <a:t>for adolescent</a:t>
            </a:r>
            <a:r>
              <a:rPr lang="en-US" sz="2800" dirty="0"/>
              <a:t> females</a:t>
            </a:r>
          </a:p>
          <a:p>
            <a:pPr marL="265176" lvl="1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Height in cm</a:t>
            </a:r>
          </a:p>
          <a:p>
            <a:pPr marL="265176" lvl="1" indent="-137160" eaLnBrk="1" fontAlgn="auto" hangingPunct="1">
              <a:spcAft>
                <a:spcPts val="0"/>
              </a:spcAft>
              <a:defRPr/>
            </a:pPr>
            <a:r>
              <a:rPr lang="en-US" sz="2800" dirty="0"/>
              <a:t>Serum </a:t>
            </a:r>
            <a:r>
              <a:rPr lang="en-US" sz="2800" dirty="0" err="1"/>
              <a:t>Creatinine</a:t>
            </a:r>
            <a:r>
              <a:rPr lang="en-US" sz="2800" dirty="0"/>
              <a:t> in mg/</a:t>
            </a:r>
            <a:r>
              <a:rPr lang="en-US" sz="2800" dirty="0" err="1"/>
              <a:t>dL</a:t>
            </a:r>
            <a:endParaRPr lang="en-US" sz="2800" dirty="0"/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0D8E-959D-5B96-42A8-38E25D8E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71463"/>
            <a:ext cx="9720262" cy="554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PENYEBAB GANGGUAN GINJAL </a:t>
            </a:r>
          </a:p>
        </p:txBody>
      </p:sp>
      <p:pic>
        <p:nvPicPr>
          <p:cNvPr id="2150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C904F4-5718-D1C6-EA57-D26357E61D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246188"/>
            <a:ext cx="10055225" cy="42402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7E8D-8503-94ED-CFC3-71841D63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23850"/>
            <a:ext cx="9718675" cy="568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PENYEBAB GANGGUAN GINJAL </a:t>
            </a:r>
          </a:p>
        </p:txBody>
      </p:sp>
      <p:pic>
        <p:nvPicPr>
          <p:cNvPr id="22531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04D292-A89E-B931-AA3A-AE65ACBA4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1344613"/>
            <a:ext cx="10133013" cy="43370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37E8-C484-5A03-48F1-11856CEE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PATofisiologi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Gagal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ginjal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355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17C7C3-3237-255B-EBD2-7F223A16D7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1331913"/>
            <a:ext cx="9259887" cy="45878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23B1-06DE-F47B-0DC0-5F7EAC37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</p:txBody>
      </p:sp>
      <p:pic>
        <p:nvPicPr>
          <p:cNvPr id="2457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0A9CEB-7947-1902-DD0A-7D25125DC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35" y="2286000"/>
            <a:ext cx="9252267" cy="40227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0572-420C-712A-3A9A-886B9047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</p:txBody>
      </p:sp>
      <p:pic>
        <p:nvPicPr>
          <p:cNvPr id="2560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21EB32-F2CF-2905-7C39-13ED1E168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1" y="2320925"/>
            <a:ext cx="9439275" cy="39528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0FFF-0DBD-357D-80D8-82747D73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PEMERIKSAAN PENUNJAANG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</p:txBody>
      </p:sp>
      <p:pic>
        <p:nvPicPr>
          <p:cNvPr id="26627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8CFD49-96AF-F228-8905-09E70CB31E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4" y="2286000"/>
            <a:ext cx="9168070" cy="40227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A548-4646-F6B3-332A-A984B60C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</p:txBody>
      </p:sp>
      <p:pic>
        <p:nvPicPr>
          <p:cNvPr id="2765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6DBC9-C17B-B914-3D55-879309EBCC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2084388"/>
            <a:ext cx="9837738" cy="42243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8121-7E28-F323-DA7D-4BF4DE0D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933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2D55-185B-D37B-26B9-29BE5791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8" y="1695450"/>
            <a:ext cx="9720262" cy="4576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Epidemiologi</a:t>
            </a:r>
            <a:r>
              <a:rPr lang="en-US" dirty="0"/>
              <a:t> </a:t>
            </a:r>
          </a:p>
          <a:p>
            <a:pPr marL="91440" indent="-9144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pada </a:t>
            </a:r>
            <a:r>
              <a:rPr lang="en-US" dirty="0" err="1"/>
              <a:t>anak</a:t>
            </a:r>
            <a:r>
              <a:rPr lang="en-US" dirty="0"/>
              <a:t>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Gejala</a:t>
            </a:r>
            <a:r>
              <a:rPr lang="en-US" dirty="0"/>
              <a:t>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Diagnosis 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• </a:t>
            </a:r>
            <a:r>
              <a:rPr lang="en-US" dirty="0" err="1"/>
              <a:t>Dampak</a:t>
            </a:r>
            <a:endParaRPr lang="en-US" dirty="0"/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dirty="0"/>
              <a:t> •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dan </a:t>
            </a:r>
            <a:r>
              <a:rPr lang="en-US" dirty="0" err="1"/>
              <a:t>pencegahan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E064-8595-DE7C-F5AA-9AE1B185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RISIKO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</a:p>
        </p:txBody>
      </p:sp>
      <p:pic>
        <p:nvPicPr>
          <p:cNvPr id="2867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431CB7-689B-F986-5AEF-A0A1513D3C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2306637"/>
            <a:ext cx="9696450" cy="39814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kck_t148">
            <a:extLst>
              <a:ext uri="{FF2B5EF4-FFF2-40B4-BE49-F238E27FC236}">
                <a16:creationId xmlns:a16="http://schemas.microsoft.com/office/drawing/2014/main" id="{E3EAF9FF-77DA-8837-895F-AD7A82D7C37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914" y="747714"/>
            <a:ext cx="6657975" cy="5210175"/>
          </a:xfrm>
          <a:noFill/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C9F2-6063-423D-8717-6078FB7F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525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TERAPI PADA GAGAL GINJAL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9E5036EF-C240-8EB5-044A-7FC7DC1AD7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1209675"/>
            <a:ext cx="10652125" cy="5099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- Terapi sesuai penyakit primer</a:t>
            </a:r>
          </a:p>
          <a:p>
            <a:pPr eaLnBrk="1" hangingPunct="1"/>
            <a:r>
              <a:rPr lang="en-US" altLang="en-US"/>
              <a:t>-  Bila terdapat infeksi, dosis antibiotik disesuaikan dengan beratnya penurunan fungsi ginjal </a:t>
            </a:r>
          </a:p>
          <a:p>
            <a:pPr eaLnBrk="1" hangingPunct="1"/>
            <a:r>
              <a:rPr lang="en-US" altLang="en-US"/>
              <a:t>- Pemberian cairan disesuaikan dengan keadaan hidrasi</a:t>
            </a:r>
          </a:p>
          <a:p>
            <a:pPr eaLnBrk="1" hangingPunct="1"/>
            <a:r>
              <a:rPr lang="en-US" altLang="en-US"/>
              <a:t> - Koreksi gangguan ketidakseimbangan cairan elektrolit terutama hiperkalemia </a:t>
            </a:r>
          </a:p>
          <a:p>
            <a:pPr eaLnBrk="1" hangingPunct="1"/>
            <a:r>
              <a:rPr lang="en-US" altLang="en-US"/>
              <a:t>- Natrium bikarbonat untuk mengatasi asidosis metabolik sebanyak 1-2 mEq/kgBB/ hari sesuai dengan beratnya asidosis </a:t>
            </a:r>
          </a:p>
          <a:p>
            <a:pPr eaLnBrk="1" hangingPunct="1"/>
            <a:r>
              <a:rPr lang="en-US" altLang="en-US"/>
              <a:t>- Pemberian diuretik pada GGA renal untuk memacu diuresis dengan furosemid 1-2 mg/kgBB dua kali sehari dan dapat dinaikkan secara bertahap sampai maksimum 10 mg/kgBB/kali.</a:t>
            </a:r>
          </a:p>
          <a:p>
            <a:pPr eaLnBrk="1" hangingPunct="1"/>
            <a:r>
              <a:rPr lang="en-US" altLang="en-US"/>
              <a:t>- Sebelum pemberian diuretik, pastikan kecukupan sirkulasi dan GGA yang terjadi bukan akibat obstruksi (pascarenal). </a:t>
            </a:r>
          </a:p>
          <a:p>
            <a:pPr eaLnBrk="1" hangingPunct="1"/>
            <a:r>
              <a:rPr lang="en-US" altLang="en-US"/>
              <a:t>− Bila gagal dengan medikamentosa, maka dilakukan dialisis peritoneal atau hemodialisis.</a:t>
            </a:r>
          </a:p>
          <a:p>
            <a:pPr eaLnBrk="1" hangingPunct="1"/>
            <a:r>
              <a:rPr lang="en-US" altLang="en-US"/>
              <a:t>- Pemberian transfusi sel darah merah harus dilakukan secara hati-hati. Transfusi dilakukan bila kadar hemoglobin &lt; 6g/dL sebanyak 5-10 ml/kgBB.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4F5D-6E2D-B252-4B93-5D186A7E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49275"/>
            <a:ext cx="9720262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TINDAKAN HEMODIALISA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CF72597-6512-1E13-D30D-8934D42E8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1181100"/>
            <a:ext cx="9720262" cy="5127625"/>
          </a:xfrm>
        </p:spPr>
        <p:txBody>
          <a:bodyPr/>
          <a:lstStyle/>
          <a:p>
            <a:pPr eaLnBrk="1" hangingPunct="1"/>
            <a:r>
              <a:rPr lang="en-US" altLang="en-US"/>
              <a:t>Terapi pengganti ginjal Dialisis peritoneal atau hemodialisis dilakukan bila: </a:t>
            </a:r>
          </a:p>
          <a:p>
            <a:pPr eaLnBrk="1" hangingPunct="1"/>
            <a:r>
              <a:rPr lang="en-US" altLang="en-US"/>
              <a:t>1. Terdapat keadaan darurat pada acute on chronic renal failure</a:t>
            </a:r>
          </a:p>
          <a:p>
            <a:pPr eaLnBrk="1" hangingPunct="1"/>
            <a:r>
              <a:rPr lang="en-US" altLang="en-US"/>
              <a:t> 2. Gagal ginjal terminal </a:t>
            </a:r>
          </a:p>
          <a:p>
            <a:pPr eaLnBrk="1" hangingPunct="1"/>
            <a:r>
              <a:rPr lang="en-US" altLang="en-US"/>
              <a:t>3. Pasien sedang menunggu transplantasi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Indikasi absolut untuk tindakan awal dialisis kronik pada anak dengan GGK adalah: − Hipertensi tidak terkendali (ensefalopati hipertensi)</a:t>
            </a:r>
          </a:p>
          <a:p>
            <a:pPr eaLnBrk="1" hangingPunct="1"/>
            <a:r>
              <a:rPr lang="en-US" altLang="en-US"/>
              <a:t> − Gagal jantung kongestif (kardiomiopati) </a:t>
            </a:r>
          </a:p>
          <a:p>
            <a:pPr eaLnBrk="1" hangingPunct="1"/>
            <a:r>
              <a:rPr lang="en-US" altLang="en-US"/>
              <a:t>− Neuropati perifer (parestesia, disfungsi motorik) </a:t>
            </a:r>
          </a:p>
          <a:p>
            <a:pPr eaLnBrk="1" hangingPunct="1"/>
            <a:r>
              <a:rPr lang="en-US" altLang="en-US"/>
              <a:t>− Ostedistrofi ginjal (kalsifikasi tersebar, deformitas tulang) </a:t>
            </a:r>
          </a:p>
          <a:p>
            <a:pPr eaLnBrk="1" hangingPunct="1"/>
            <a:r>
              <a:rPr lang="en-US" altLang="en-US"/>
              <a:t>− Depresi sumsum tulang (anemia berat, leukopenia, trombositopenia).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F4C0-E1D3-0AA9-C799-E2E335CC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441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NUTRISI PADA GAGAL GINJAL </a:t>
            </a:r>
          </a:p>
        </p:txBody>
      </p:sp>
      <p:pic>
        <p:nvPicPr>
          <p:cNvPr id="3174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2E840-A7CB-7B09-9875-6E2C13CAD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238" y="1406525"/>
            <a:ext cx="8243887" cy="35036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F472-4255-70DE-25FD-81B537E0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GLOMERULONEFRITIS AKUT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FF6BB35-3DE7-3CEA-82A9-746E410682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- </a:t>
            </a:r>
            <a:r>
              <a:rPr lang="en-US" altLang="en-US" sz="3200"/>
              <a:t>GNAPS dapat terjadi pada semua usia, tetapi paling sering terjadi pada usia 6 – 7 tahun. </a:t>
            </a:r>
          </a:p>
          <a:p>
            <a:r>
              <a:rPr lang="en-US" altLang="en-US" sz="3200"/>
              <a:t>- Rasio ♂ : ♀ = 1, 34 : 1.1 </a:t>
            </a:r>
          </a:p>
          <a:p>
            <a:r>
              <a:rPr lang="en-US" altLang="en-US" sz="3200"/>
              <a:t>- Angka kejadian GNAPS sukar ditentukan mengingat bentuk asimtomatik lebih banyak dijumpai daripada bentuk simtomatik.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46F7-52E6-DAF6-CFD9-925C27D1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DEFINISI GLOMERULONEFRITIS AKUT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27A2CA3-5BA7-7016-30A1-3D246D723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2084388"/>
            <a:ext cx="9836150" cy="4224337"/>
          </a:xfrm>
        </p:spPr>
        <p:txBody>
          <a:bodyPr/>
          <a:lstStyle/>
          <a:p>
            <a:pPr indent="22225"/>
            <a:r>
              <a:rPr lang="en-US" altLang="en-US" sz="2400"/>
              <a:t>- Suatu proses penyakit yang dikarakteristikan  berupa proliferasi &amp; inflamasi sel glomeruli akibat proses imunologik yang ditandai dengan gejala nefritik seperti hematuria, edema, hipertensi, oliguria yang terjadi secara akut. </a:t>
            </a:r>
          </a:p>
          <a:p>
            <a:pPr indent="22225"/>
            <a:endParaRPr lang="en-US" altLang="en-US" sz="2400"/>
          </a:p>
          <a:p>
            <a:pPr indent="22225"/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44CE-81AC-C58F-D871-388892AC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85788"/>
            <a:ext cx="9378950" cy="681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glomerulonefirtis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FCC943C-0288-DBC0-1961-C9A1BD99C0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1417638"/>
            <a:ext cx="9720262" cy="4022725"/>
          </a:xfrm>
        </p:spPr>
        <p:txBody>
          <a:bodyPr/>
          <a:lstStyle/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id-ID" altLang="en-US" sz="2800" b="1">
                <a:solidFill>
                  <a:srgbClr val="FF0000"/>
                </a:solidFill>
              </a:rPr>
              <a:t>P</a:t>
            </a:r>
            <a:r>
              <a:rPr lang="en-US" altLang="en-US" sz="2800" b="1">
                <a:solidFill>
                  <a:srgbClr val="FF0000"/>
                </a:solidFill>
              </a:rPr>
              <a:t>ost-streptococcal </a:t>
            </a:r>
            <a:r>
              <a:rPr lang="id-ID" altLang="en-US" sz="2800" b="1">
                <a:solidFill>
                  <a:srgbClr val="FF0000"/>
                </a:solidFill>
              </a:rPr>
              <a:t>acute GN</a:t>
            </a:r>
            <a:endParaRPr lang="en-US" altLang="en-US" sz="2800" b="1">
              <a:solidFill>
                <a:srgbClr val="FF0000"/>
              </a:solidFill>
            </a:endParaRP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/>
              <a:t>Penyebab Lain: </a:t>
            </a:r>
            <a:endParaRPr lang="id-ID" altLang="en-US" sz="2800" b="1"/>
          </a:p>
          <a:p>
            <a:pPr marL="128588" lvl="1" indent="0">
              <a:spcAft>
                <a:spcPct val="0"/>
              </a:spcAft>
              <a:buFont typeface="Wingdings 3" panose="05040102010807070707" pitchFamily="18" charset="2"/>
              <a:buNone/>
            </a:pPr>
            <a:r>
              <a:rPr lang="id-ID" altLang="en-US" sz="2800" b="1"/>
              <a:t>Autoimune disease</a:t>
            </a:r>
          </a:p>
          <a:p>
            <a:pPr lvl="2">
              <a:spcAft>
                <a:spcPct val="0"/>
              </a:spcAft>
            </a:pPr>
            <a:r>
              <a:rPr lang="id-ID" altLang="en-US" sz="2800"/>
              <a:t>Ig A nephropathy</a:t>
            </a:r>
          </a:p>
          <a:p>
            <a:pPr lvl="2">
              <a:spcAft>
                <a:spcPct val="0"/>
              </a:spcAft>
            </a:pPr>
            <a:r>
              <a:rPr lang="id-ID" altLang="en-US" sz="2800"/>
              <a:t>Henoch Schonlein Purpura</a:t>
            </a:r>
          </a:p>
          <a:p>
            <a:pPr lvl="2">
              <a:spcAft>
                <a:spcPct val="0"/>
              </a:spcAft>
            </a:pPr>
            <a:r>
              <a:rPr lang="id-ID" altLang="en-US" sz="2800"/>
              <a:t>Systemic Lupus Eritmeatousus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89F6-0335-48D7-D36C-0AAB38A4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STREPTOKOKOUS B HEMOLITIKUS 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2B78D16-FB1A-80F6-4749-62B4A9D227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3538" y="2193925"/>
            <a:ext cx="5300662" cy="4114800"/>
          </a:xfrm>
        </p:spPr>
        <p:txBody>
          <a:bodyPr/>
          <a:lstStyle/>
          <a:p>
            <a:r>
              <a:rPr lang="id-ID" altLang="en-US"/>
              <a:t>Group A </a:t>
            </a:r>
            <a:r>
              <a:rPr lang="en-US" altLang="en-US"/>
              <a:t>Strep</a:t>
            </a:r>
            <a:r>
              <a:rPr lang="id-ID" altLang="en-US"/>
              <a:t>t</a:t>
            </a:r>
            <a:r>
              <a:rPr lang="en-US" altLang="en-US"/>
              <a:t>o</a:t>
            </a:r>
            <a:r>
              <a:rPr lang="id-ID" altLang="en-US"/>
              <a:t>c</a:t>
            </a:r>
            <a:r>
              <a:rPr lang="en-US" altLang="en-US"/>
              <a:t>o</a:t>
            </a:r>
            <a:r>
              <a:rPr lang="id-ID" altLang="en-US"/>
              <a:t>cc</a:t>
            </a:r>
            <a:r>
              <a:rPr lang="en-US" altLang="en-US"/>
              <a:t>us </a:t>
            </a:r>
            <a:r>
              <a:rPr lang="el-GR" altLang="en-US" i="1"/>
              <a:t>β-</a:t>
            </a:r>
            <a:r>
              <a:rPr lang="en-US" altLang="en-US"/>
              <a:t>hemolitikus (GA</a:t>
            </a:r>
            <a:r>
              <a:rPr lang="id-ID" altLang="en-US"/>
              <a:t>S</a:t>
            </a:r>
            <a:r>
              <a:rPr lang="en-US" altLang="en-US"/>
              <a:t>) ne</a:t>
            </a:r>
            <a:r>
              <a:rPr lang="id-ID" altLang="en-US"/>
              <a:t>ph</a:t>
            </a:r>
            <a:r>
              <a:rPr lang="en-US" altLang="en-US"/>
              <a:t>ritogenic</a:t>
            </a:r>
            <a:r>
              <a:rPr lang="id-ID" altLang="en-US"/>
              <a:t> </a:t>
            </a:r>
            <a:r>
              <a:rPr lang="en-US" altLang="en-US"/>
              <a:t>strain</a:t>
            </a:r>
            <a:endParaRPr lang="id-ID" altLang="en-US"/>
          </a:p>
          <a:p>
            <a:r>
              <a:rPr lang="en-US" altLang="en-US"/>
              <a:t>Serotipe</a:t>
            </a:r>
            <a:r>
              <a:rPr lang="id-ID" altLang="en-US"/>
              <a:t> </a:t>
            </a:r>
            <a:r>
              <a:rPr lang="en-US" altLang="en-US"/>
              <a:t>associated with URI: M types 1,3,4,12,49</a:t>
            </a:r>
            <a:endParaRPr lang="id-ID" altLang="en-US"/>
          </a:p>
          <a:p>
            <a:r>
              <a:rPr lang="en-US" altLang="en-US"/>
              <a:t>Serotipe</a:t>
            </a:r>
            <a:r>
              <a:rPr lang="id-ID" altLang="en-US"/>
              <a:t> </a:t>
            </a:r>
            <a:r>
              <a:rPr lang="en-US" altLang="en-US"/>
              <a:t>associated with pyodermitis:</a:t>
            </a:r>
            <a:r>
              <a:rPr lang="id-ID" altLang="en-US"/>
              <a:t> </a:t>
            </a:r>
            <a:r>
              <a:rPr lang="en-US" altLang="en-US"/>
              <a:t>M types 2,49,55,57,60</a:t>
            </a:r>
          </a:p>
          <a:p>
            <a:endParaRPr lang="en-US" altLang="en-US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3D8D24AE-E233-ABEC-6952-BAA0845D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3596"/>
          <a:stretch>
            <a:fillRect/>
          </a:stretch>
        </p:blipFill>
        <p:spPr bwMode="auto">
          <a:xfrm>
            <a:off x="852488" y="2387600"/>
            <a:ext cx="43942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B124-F0AE-E25E-1D33-15E026A9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00" y="501650"/>
            <a:ext cx="3530600" cy="1130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PATHOGENESIS GNAPS 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3DDA2B4-B752-5905-900A-DD559939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5088"/>
            <a:ext cx="5670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F7BF-7820-E5BF-D806-795E6D72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EPDIEMiologi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024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C826FA-0091-25E4-74E3-04B7C4124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688" y="2084388"/>
            <a:ext cx="10164762" cy="399415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A223-12D1-511D-D831-4E9383B3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33363"/>
            <a:ext cx="9140825" cy="427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GEJALA KLINIS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FC29E2-19AA-489D-6FE6-04E463489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6663" y="850900"/>
            <a:ext cx="9718675" cy="4565650"/>
          </a:xfrm>
        </p:spPr>
        <p:txBody>
          <a:bodyPr/>
          <a:lstStyle/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US" sz="2800" dirty="0" err="1"/>
              <a:t>Riwayat</a:t>
            </a:r>
            <a:r>
              <a:rPr lang="en-US" sz="2800" dirty="0"/>
              <a:t> </a:t>
            </a:r>
            <a:r>
              <a:rPr lang="en-US" sz="2800" dirty="0" err="1"/>
              <a:t>Klinis</a:t>
            </a:r>
            <a:r>
              <a:rPr lang="en-US" sz="2800" dirty="0"/>
              <a:t>:</a:t>
            </a:r>
          </a:p>
          <a:p>
            <a:pPr marL="0" indent="0">
              <a:buFont typeface="Tw Cen MT" panose="020B0602020104020603" pitchFamily="34" charset="0"/>
              <a:buNone/>
              <a:defRPr/>
            </a:pP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Laten</a:t>
            </a:r>
            <a:endParaRPr lang="en-US" sz="2800" dirty="0"/>
          </a:p>
          <a:p>
            <a:pPr marL="338138" indent="-57150">
              <a:buFont typeface="Tw Cen MT" panose="020B0602020104020603" pitchFamily="34" charset="0"/>
              <a:buNone/>
              <a:defRPr/>
            </a:pPr>
            <a:r>
              <a:rPr lang="en-US" sz="2800" dirty="0"/>
              <a:t>GNAPS yang </a:t>
            </a:r>
            <a:r>
              <a:rPr lang="en-US" sz="2800" dirty="0" err="1"/>
              <a:t>khas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laten</a:t>
            </a:r>
            <a:r>
              <a:rPr lang="en-US" sz="2800" dirty="0"/>
              <a:t>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streptokokus</a:t>
            </a:r>
            <a:r>
              <a:rPr lang="en-US" sz="2800" dirty="0"/>
              <a:t> dan </a:t>
            </a:r>
            <a:r>
              <a:rPr lang="en-US" sz="2800" dirty="0" err="1"/>
              <a:t>timbulnya</a:t>
            </a:r>
            <a:r>
              <a:rPr lang="en-US" sz="2800" dirty="0"/>
              <a:t> </a:t>
            </a:r>
            <a:r>
              <a:rPr lang="en-US" sz="2800" dirty="0" err="1"/>
              <a:t>gejala</a:t>
            </a:r>
            <a:r>
              <a:rPr lang="en-US" sz="2800" dirty="0"/>
              <a:t> </a:t>
            </a:r>
            <a:r>
              <a:rPr lang="en-US" sz="2800" dirty="0" err="1"/>
              <a:t>klinik</a:t>
            </a:r>
            <a:r>
              <a:rPr lang="en-US" sz="2800" dirty="0"/>
              <a:t>. </a:t>
            </a:r>
          </a:p>
          <a:p>
            <a:pPr marL="338138" indent="-57150">
              <a:buFont typeface="Tw Cen MT" panose="020B0602020104020603" pitchFamily="34" charset="0"/>
              <a:buNone/>
              <a:defRPr/>
            </a:pPr>
            <a:r>
              <a:rPr lang="en-US" sz="2800" dirty="0" err="1"/>
              <a:t>Periode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berkisar</a:t>
            </a:r>
            <a:r>
              <a:rPr lang="en-US" sz="2800" dirty="0"/>
              <a:t> 1-3 </a:t>
            </a:r>
            <a:r>
              <a:rPr lang="en-US" sz="2800" dirty="0" err="1"/>
              <a:t>minggu</a:t>
            </a:r>
            <a:r>
              <a:rPr lang="en-US" sz="2800" dirty="0"/>
              <a:t>; </a:t>
            </a:r>
          </a:p>
          <a:p>
            <a:pPr marL="338138" indent="-57150">
              <a:buFont typeface="Tw Cen MT" panose="020B0602020104020603" pitchFamily="34" charset="0"/>
              <a:buNone/>
              <a:defRPr/>
            </a:pPr>
            <a:r>
              <a:rPr lang="en-US" sz="2800" dirty="0" err="1"/>
              <a:t>Periode</a:t>
            </a:r>
            <a:r>
              <a:rPr lang="en-US" sz="2800" dirty="0"/>
              <a:t> 1-2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pada GNAPS yang </a:t>
            </a:r>
            <a:r>
              <a:rPr lang="en-US" sz="2800" dirty="0" err="1"/>
              <a:t>didahului</a:t>
            </a:r>
            <a:r>
              <a:rPr lang="en-US" sz="2800" dirty="0"/>
              <a:t> oleh ISPA, </a:t>
            </a:r>
          </a:p>
          <a:p>
            <a:pPr marL="338138" indent="-57150">
              <a:buFont typeface="Tw Cen MT" panose="020B0602020104020603" pitchFamily="34" charset="0"/>
              <a:buNone/>
              <a:defRPr/>
            </a:pPr>
            <a:r>
              <a:rPr lang="en-US" sz="2800" dirty="0" err="1"/>
              <a:t>Periode</a:t>
            </a:r>
            <a:r>
              <a:rPr lang="en-US" sz="2800" dirty="0"/>
              <a:t> 3-6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en-US" sz="2800" dirty="0" err="1"/>
              <a:t>didahului</a:t>
            </a:r>
            <a:r>
              <a:rPr lang="en-US" sz="2800" dirty="0"/>
              <a:t> oleh </a:t>
            </a:r>
            <a:r>
              <a:rPr lang="en-US" sz="2800" dirty="0" err="1"/>
              <a:t>infeksi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/</a:t>
            </a:r>
            <a:r>
              <a:rPr lang="en-US" sz="2800" dirty="0" err="1"/>
              <a:t>piodermi</a:t>
            </a:r>
            <a:r>
              <a:rPr lang="en-US" sz="2800" dirty="0"/>
              <a:t>. </a:t>
            </a:r>
            <a:endParaRPr lang="id-ID" altLang="en-US" sz="2800" dirty="0"/>
          </a:p>
        </p:txBody>
      </p:sp>
      <p:pic>
        <p:nvPicPr>
          <p:cNvPr id="5" name="Picture 2" descr="http://www.dermnetnz.org/bacterial/img/impet1-s.jpg">
            <a:extLst>
              <a:ext uri="{FF2B5EF4-FFF2-40B4-BE49-F238E27FC236}">
                <a16:creationId xmlns:a16="http://schemas.microsoft.com/office/drawing/2014/main" id="{6053A56C-8FBD-2ED1-B560-1451FE02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216" y="4806000"/>
            <a:ext cx="2736001" cy="205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://infectionnet.org/wp-content/uploads/2011/06/throat_petechiae.jpg">
            <a:extLst>
              <a:ext uri="{FF2B5EF4-FFF2-40B4-BE49-F238E27FC236}">
                <a16:creationId xmlns:a16="http://schemas.microsoft.com/office/drawing/2014/main" id="{0B29A29A-B552-338F-3A6F-292EDDE5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9038"/>
          <a:stretch>
            <a:fillRect/>
          </a:stretch>
        </p:blipFill>
        <p:spPr bwMode="auto">
          <a:xfrm>
            <a:off x="5850217" y="4806000"/>
            <a:ext cx="2762308" cy="2052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48B6-C2B2-0382-C6C3-26910E6F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891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5288FC-B2AD-071F-9FCE-596F7C62C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550" y="331788"/>
            <a:ext cx="8555038" cy="642461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1E07-0173-3236-1F42-3140089C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85788"/>
            <a:ext cx="10012362" cy="342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Diagnostic work up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E01C5DE9-B8A4-5646-EDF4-A84892D52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1060450"/>
            <a:ext cx="9720262" cy="521176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400"/>
              <a:t>U</a:t>
            </a:r>
            <a:r>
              <a:rPr lang="id-ID" altLang="en-US" sz="2400"/>
              <a:t>rinalysis</a:t>
            </a:r>
          </a:p>
          <a:p>
            <a:pPr lvl="1">
              <a:spcAft>
                <a:spcPct val="0"/>
              </a:spcAft>
            </a:pPr>
            <a:r>
              <a:rPr lang="id-ID" altLang="en-US" sz="2400"/>
              <a:t>Dismorphic RBC</a:t>
            </a:r>
          </a:p>
          <a:p>
            <a:pPr lvl="1">
              <a:spcAft>
                <a:spcPct val="0"/>
              </a:spcAft>
            </a:pPr>
            <a:r>
              <a:rPr lang="id-ID" altLang="en-US" sz="2400"/>
              <a:t>RBC cast, granular cast</a:t>
            </a:r>
          </a:p>
          <a:p>
            <a:pPr lvl="1">
              <a:spcAft>
                <a:spcPct val="0"/>
              </a:spcAft>
            </a:pPr>
            <a:r>
              <a:rPr lang="id-ID" altLang="en-US" sz="2400"/>
              <a:t>Variying degree of proteinuria</a:t>
            </a:r>
          </a:p>
          <a:p>
            <a:pPr lvl="1">
              <a:spcAft>
                <a:spcPct val="0"/>
              </a:spcAft>
            </a:pPr>
            <a:r>
              <a:rPr lang="id-ID" altLang="en-US" sz="2400"/>
              <a:t>Pyuria may be found</a:t>
            </a:r>
          </a:p>
          <a:p>
            <a:pPr lvl="1">
              <a:spcAft>
                <a:spcPct val="0"/>
              </a:spcAft>
            </a:pPr>
            <a:endParaRPr lang="id-ID" altLang="en-US" sz="2400"/>
          </a:p>
          <a:p>
            <a:pPr>
              <a:spcAft>
                <a:spcPct val="0"/>
              </a:spcAft>
            </a:pPr>
            <a:r>
              <a:rPr lang="id-ID" altLang="en-US" sz="2400"/>
              <a:t>Renal function: serum creatinin, ureum/ BUN</a:t>
            </a:r>
          </a:p>
          <a:p>
            <a:pPr>
              <a:spcAft>
                <a:spcPct val="0"/>
              </a:spcAft>
            </a:pPr>
            <a:endParaRPr lang="id-ID" altLang="en-US" sz="2400"/>
          </a:p>
          <a:p>
            <a:pPr>
              <a:spcAft>
                <a:spcPct val="0"/>
              </a:spcAft>
            </a:pPr>
            <a:r>
              <a:rPr lang="id-ID" altLang="en-US" sz="2400"/>
              <a:t>C3 complement level</a:t>
            </a:r>
          </a:p>
          <a:p>
            <a:pPr lvl="1">
              <a:spcAft>
                <a:spcPct val="0"/>
              </a:spcAft>
            </a:pPr>
            <a:r>
              <a:rPr lang="en-US" altLang="en-US" sz="2400"/>
              <a:t>90 </a:t>
            </a:r>
            <a:r>
              <a:rPr lang="id-ID" altLang="en-US" sz="2400"/>
              <a:t>%</a:t>
            </a:r>
            <a:r>
              <a:rPr lang="en-US" altLang="en-US" sz="2400"/>
              <a:t> of patients, C3 and CH50 (total complement activity) are significantly </a:t>
            </a:r>
            <a:r>
              <a:rPr lang="id-ID" altLang="en-US" sz="2400"/>
              <a:t>low</a:t>
            </a:r>
            <a:r>
              <a:rPr lang="en-US" altLang="en-US" sz="2400"/>
              <a:t> in the first </a:t>
            </a:r>
            <a:r>
              <a:rPr lang="id-ID" altLang="en-US" sz="2400"/>
              <a:t>2</a:t>
            </a:r>
            <a:r>
              <a:rPr lang="en-US" altLang="en-US" sz="2400"/>
              <a:t> weeks  </a:t>
            </a:r>
            <a:endParaRPr lang="id-ID" altLang="en-US" sz="2400"/>
          </a:p>
          <a:p>
            <a:pPr lvl="1">
              <a:spcAft>
                <a:spcPct val="0"/>
              </a:spcAft>
            </a:pPr>
            <a:r>
              <a:rPr lang="id-ID" altLang="en-US" sz="2400"/>
              <a:t>R</a:t>
            </a:r>
            <a:r>
              <a:rPr lang="en-US" altLang="en-US" sz="2400"/>
              <a:t>eturned to normal</a:t>
            </a:r>
            <a:r>
              <a:rPr lang="id-ID" altLang="en-US" sz="2400"/>
              <a:t> </a:t>
            </a:r>
            <a:r>
              <a:rPr lang="en-US" altLang="en-US" sz="2400"/>
              <a:t>within two months</a:t>
            </a:r>
            <a:endParaRPr lang="id-ID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0970-2463-93E6-436C-C6A8BF55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5397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DIAGnostic</a:t>
            </a:r>
            <a:r>
              <a:rPr lang="en-US" dirty="0"/>
              <a:t> work up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3982323D-300D-95B4-95DC-58A35B2307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3938" y="1490663"/>
            <a:ext cx="9720262" cy="4818062"/>
          </a:xfrm>
        </p:spPr>
        <p:txBody>
          <a:bodyPr/>
          <a:lstStyle/>
          <a:p>
            <a:r>
              <a:rPr lang="en-US" altLang="en-US" sz="3200"/>
              <a:t>Laboratory</a:t>
            </a:r>
            <a:r>
              <a:rPr lang="id-ID" altLang="en-US" sz="3200"/>
              <a:t> </a:t>
            </a:r>
            <a:r>
              <a:rPr lang="en-US" altLang="en-US" sz="3200"/>
              <a:t>evidence of inflammation and a preceding streptococcal  infection</a:t>
            </a:r>
            <a:r>
              <a:rPr lang="id-ID" altLang="en-US" sz="3200"/>
              <a:t> </a:t>
            </a:r>
            <a:r>
              <a:rPr lang="id-ID" altLang="en-US" sz="3200">
                <a:sym typeface="Wingdings" panose="05000000000000000000" pitchFamily="2" charset="2"/>
              </a:rPr>
              <a:t> p</a:t>
            </a:r>
            <a:r>
              <a:rPr lang="id-ID" altLang="en-US" sz="3200"/>
              <a:t>ositive </a:t>
            </a:r>
            <a:r>
              <a:rPr lang="en-US" altLang="en-US" sz="3200"/>
              <a:t>antistreptolysin O (AS</a:t>
            </a:r>
            <a:r>
              <a:rPr lang="id-ID" altLang="en-US" sz="3200"/>
              <a:t>T</a:t>
            </a:r>
            <a:r>
              <a:rPr lang="en-US" altLang="en-US" sz="3200"/>
              <a:t>O) titers </a:t>
            </a:r>
            <a:endParaRPr lang="id-ID" altLang="en-US" sz="3200"/>
          </a:p>
          <a:p>
            <a:pPr lvl="1"/>
            <a:r>
              <a:rPr lang="id-ID" altLang="en-US" sz="3200"/>
              <a:t>F</a:t>
            </a:r>
            <a:r>
              <a:rPr lang="en-US" altLang="en-US" sz="3200"/>
              <a:t>irst noted</a:t>
            </a:r>
            <a:r>
              <a:rPr lang="id-ID" altLang="en-US" sz="3200"/>
              <a:t>: 2nd</a:t>
            </a:r>
            <a:r>
              <a:rPr lang="en-US" altLang="en-US" sz="3200"/>
              <a:t> or </a:t>
            </a:r>
            <a:r>
              <a:rPr lang="id-ID" altLang="en-US" sz="3200"/>
              <a:t>3rd </a:t>
            </a:r>
            <a:r>
              <a:rPr lang="en-US" altLang="en-US" sz="3200"/>
              <a:t>week of an acute episode</a:t>
            </a:r>
            <a:endParaRPr lang="id-ID" altLang="en-US" sz="3200"/>
          </a:p>
          <a:p>
            <a:pPr lvl="1"/>
            <a:r>
              <a:rPr lang="en-US" altLang="en-US" sz="3200"/>
              <a:t>Peaks</a:t>
            </a:r>
            <a:r>
              <a:rPr lang="id-ID" altLang="en-US" sz="3200"/>
              <a:t>: 4</a:t>
            </a:r>
            <a:r>
              <a:rPr lang="en-US" altLang="en-US" sz="3200"/>
              <a:t> to </a:t>
            </a:r>
            <a:r>
              <a:rPr lang="id-ID" altLang="en-US" sz="3200"/>
              <a:t>5</a:t>
            </a:r>
            <a:r>
              <a:rPr lang="en-US" altLang="en-US" sz="3200"/>
              <a:t> week</a:t>
            </a:r>
            <a:endParaRPr lang="id-ID" altLang="en-US" sz="3200"/>
          </a:p>
          <a:p>
            <a:pPr lvl="1"/>
            <a:r>
              <a:rPr lang="en-US" altLang="en-US" sz="3200"/>
              <a:t>Its</a:t>
            </a:r>
            <a:r>
              <a:rPr lang="id-ID" altLang="en-US" sz="3200"/>
              <a:t> </a:t>
            </a:r>
            <a:r>
              <a:rPr lang="en-US" altLang="en-US" sz="3200"/>
              <a:t>absence does not exclude the diagnosis</a:t>
            </a:r>
            <a:r>
              <a:rPr lang="id-ID" altLang="en-US" sz="3200"/>
              <a:t> </a:t>
            </a:r>
            <a:r>
              <a:rPr lang="id-ID" altLang="en-US" sz="3200">
                <a:sym typeface="Wingdings" panose="05000000000000000000" pitchFamily="2" charset="2"/>
              </a:rPr>
              <a:t></a:t>
            </a:r>
            <a:r>
              <a:rPr lang="en-US" altLang="en-US" sz="3200"/>
              <a:t> many</a:t>
            </a:r>
            <a:r>
              <a:rPr lang="id-ID" altLang="en-US" sz="3200"/>
              <a:t> </a:t>
            </a:r>
            <a:r>
              <a:rPr lang="en-US" altLang="en-US" sz="3200"/>
              <a:t>nephritogenic strains do not produce streptolysin</a:t>
            </a:r>
          </a:p>
          <a:p>
            <a:pPr lvl="1"/>
            <a:r>
              <a:rPr lang="sv-SE" altLang="en-US" sz="3200"/>
              <a:t>Gold standard : biakan positif untuk streptokokus ß hemolitikus grup A.</a:t>
            </a:r>
            <a:endParaRPr lang="id-ID" altLang="en-US" sz="3200"/>
          </a:p>
          <a:p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CE64-A3BA-F9C7-2E1E-7D043B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39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CLINICAL COURSE 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770CF62B-0264-9D22-4FE0-8F237B64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 b="4140"/>
          <a:stretch>
            <a:fillRect/>
          </a:stretch>
        </p:blipFill>
        <p:spPr bwMode="auto">
          <a:xfrm>
            <a:off x="1878013" y="1463675"/>
            <a:ext cx="67818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A5DC-A3D0-FB6C-D64D-8E854276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300038"/>
            <a:ext cx="9464675" cy="498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Terapi</a:t>
            </a:r>
            <a:r>
              <a:rPr lang="en-US" dirty="0"/>
              <a:t> 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F6AFD64E-2EC8-9A4C-1A73-392464ED4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5363" y="935038"/>
            <a:ext cx="9720262" cy="4987925"/>
          </a:xfrm>
        </p:spPr>
        <p:txBody>
          <a:bodyPr>
            <a:normAutofit fontScale="92500"/>
          </a:bodyPr>
          <a:lstStyle/>
          <a:p>
            <a:pPr>
              <a:spcAft>
                <a:spcPct val="0"/>
              </a:spcAft>
            </a:pPr>
            <a:r>
              <a:rPr lang="id-ID" altLang="en-US" sz="3200"/>
              <a:t>S</a:t>
            </a:r>
            <a:r>
              <a:rPr lang="en-US" altLang="en-US" sz="3200"/>
              <a:t>upportive, </a:t>
            </a:r>
            <a:r>
              <a:rPr lang="id-ID" altLang="en-US" sz="3200"/>
              <a:t> </a:t>
            </a:r>
            <a:r>
              <a:rPr lang="en-US" altLang="en-US" sz="3200"/>
              <a:t>focusing on</a:t>
            </a:r>
            <a:r>
              <a:rPr lang="id-ID" altLang="en-US" sz="3200"/>
              <a:t> </a:t>
            </a:r>
            <a:r>
              <a:rPr lang="en-US" altLang="en-US" sz="3200"/>
              <a:t>the  short-term  </a:t>
            </a:r>
            <a:r>
              <a:rPr lang="en-US" altLang="en-US" sz="3200" b="1"/>
              <a:t>management  of  fluid  overload</a:t>
            </a:r>
            <a:r>
              <a:rPr lang="en-US" altLang="en-US" sz="3200"/>
              <a:t>  and</a:t>
            </a:r>
            <a:r>
              <a:rPr lang="id-ID" altLang="en-US" sz="3200"/>
              <a:t> </a:t>
            </a:r>
            <a:r>
              <a:rPr lang="en-US" altLang="en-US" sz="3200" b="1"/>
              <a:t>hypertension</a:t>
            </a:r>
            <a:r>
              <a:rPr lang="en-US" altLang="en-US" sz="3200"/>
              <a:t> </a:t>
            </a:r>
            <a:r>
              <a:rPr lang="en-US" altLang="en-US" sz="3200">
                <a:sym typeface="Wingdings" panose="05000000000000000000" pitchFamily="2" charset="2"/>
              </a:rPr>
              <a:t></a:t>
            </a:r>
            <a:r>
              <a:rPr lang="id-ID" altLang="en-US" sz="3200">
                <a:sym typeface="Wingdings" panose="05000000000000000000" pitchFamily="2" charset="2"/>
              </a:rPr>
              <a:t> </a:t>
            </a:r>
            <a:r>
              <a:rPr lang="en-US" altLang="en-US" sz="3200"/>
              <a:t>Loop diuretics </a:t>
            </a:r>
            <a:r>
              <a:rPr lang="id-ID" altLang="en-US" sz="3200"/>
              <a:t>(</a:t>
            </a:r>
            <a:r>
              <a:rPr lang="en-US" altLang="en-US" sz="3200"/>
              <a:t>i</a:t>
            </a:r>
            <a:r>
              <a:rPr lang="id-ID" altLang="en-US" sz="3200"/>
              <a:t>v furosemide</a:t>
            </a:r>
            <a:r>
              <a:rPr lang="en-US" altLang="en-US" sz="3200"/>
              <a:t> of 1 mg/kg</a:t>
            </a:r>
            <a:r>
              <a:rPr lang="id-ID" altLang="en-US" sz="3200"/>
              <a:t>) and other antihipertensive drug (ACEi, ARB, CCB)</a:t>
            </a:r>
          </a:p>
          <a:p>
            <a:pPr>
              <a:spcAft>
                <a:spcPct val="0"/>
              </a:spcAft>
            </a:pPr>
            <a:r>
              <a:rPr lang="id-ID" altLang="en-US" sz="3200"/>
              <a:t>Bacterial eradication: Ampicillin 100 mg/kgBW/day for 10 – 14 days</a:t>
            </a:r>
          </a:p>
          <a:p>
            <a:pPr>
              <a:spcAft>
                <a:spcPct val="0"/>
              </a:spcAft>
            </a:pPr>
            <a:r>
              <a:rPr lang="id-ID" altLang="en-US" sz="3200"/>
              <a:t>Bedrest: 3 – 4 weeks</a:t>
            </a:r>
          </a:p>
          <a:p>
            <a:pPr>
              <a:spcAft>
                <a:spcPct val="0"/>
              </a:spcAft>
            </a:pPr>
            <a:r>
              <a:rPr lang="id-ID" altLang="en-US" sz="3200"/>
              <a:t>Diet: protein restriction (1g/kg/day), salt restriction (1 g/kg/day)</a:t>
            </a:r>
          </a:p>
          <a:p>
            <a:pPr>
              <a:spcAft>
                <a:spcPct val="0"/>
              </a:spcAft>
            </a:pPr>
            <a:r>
              <a:rPr lang="id-ID" altLang="en-US" sz="3200"/>
              <a:t>Dialysis: anuria, refracter hyperkalemia, pulmoanry edema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20AB-ED03-CC65-A80A-05E10E90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1063625"/>
            <a:ext cx="9899650" cy="455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Prognosis 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A0B3AC4C-4E0E-45CC-B8D8-DBB97FA89A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8400" y="1814513"/>
            <a:ext cx="9575800" cy="449421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2800"/>
              <a:t>More  than  95 </a:t>
            </a:r>
            <a:r>
              <a:rPr lang="id-ID" altLang="en-US" sz="2800"/>
              <a:t>%</a:t>
            </a:r>
            <a:r>
              <a:rPr lang="en-US" altLang="en-US" sz="2800"/>
              <a:t> of patients recover spontaneously and return to baseline renal function within </a:t>
            </a:r>
            <a:r>
              <a:rPr lang="id-ID" altLang="en-US" sz="2800"/>
              <a:t>3</a:t>
            </a:r>
            <a:r>
              <a:rPr lang="en-US" altLang="en-US" sz="2800"/>
              <a:t> to </a:t>
            </a:r>
            <a:r>
              <a:rPr lang="id-ID" altLang="en-US" sz="2800"/>
              <a:t>4</a:t>
            </a:r>
            <a:r>
              <a:rPr lang="en-US" altLang="en-US" sz="2800"/>
              <a:t> weeks with no long-term sequelae.</a:t>
            </a:r>
          </a:p>
          <a:p>
            <a:pPr>
              <a:spcAft>
                <a:spcPct val="0"/>
              </a:spcAft>
            </a:pPr>
            <a:r>
              <a:rPr lang="en-US" altLang="en-US" sz="2800"/>
              <a:t>Hypertension, recurrent or</a:t>
            </a:r>
            <a:r>
              <a:rPr lang="id-ID" altLang="en-US" sz="2800"/>
              <a:t> </a:t>
            </a:r>
            <a:r>
              <a:rPr lang="en-US" altLang="en-US" sz="2800"/>
              <a:t>persistent proteinuria, and chronic renal insufficiency  develop  in  some</a:t>
            </a:r>
            <a:r>
              <a:rPr lang="id-ID" altLang="en-US" sz="2800"/>
              <a:t> (</a:t>
            </a:r>
            <a:r>
              <a:rPr lang="en-US" altLang="en-US" sz="2800"/>
              <a:t>reported  incidence ranges from 0 to 20</a:t>
            </a:r>
            <a:r>
              <a:rPr lang="id-ID" altLang="en-US" sz="2800"/>
              <a:t>%)</a:t>
            </a:r>
          </a:p>
          <a:p>
            <a:pPr>
              <a:spcAft>
                <a:spcPct val="0"/>
              </a:spcAft>
            </a:pPr>
            <a:endParaRPr lang="id-ID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itle 5">
            <a:extLst>
              <a:ext uri="{FF2B5EF4-FFF2-40B4-BE49-F238E27FC236}">
                <a16:creationId xmlns:a16="http://schemas.microsoft.com/office/drawing/2014/main" id="{0EC74F31-4582-717F-F78C-C572DC0126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7400" y="685800"/>
            <a:ext cx="8229600" cy="68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Asuhan Keperawatan</a:t>
            </a:r>
          </a:p>
        </p:txBody>
      </p:sp>
      <p:sp>
        <p:nvSpPr>
          <p:cNvPr id="31748" name="Content Placeholder 5">
            <a:extLst>
              <a:ext uri="{FF2B5EF4-FFF2-40B4-BE49-F238E27FC236}">
                <a16:creationId xmlns:a16="http://schemas.microsoft.com/office/drawing/2014/main" id="{D3BC2E65-559D-C4DE-7B04-4FF2CF93E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Pengkajian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Riwayat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kesehata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anoreksia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edema,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frekuensi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kronik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diabetes,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jantung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ginjal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status mental, TTV,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jantung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haluaran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urine, BB,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edema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periobital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tungkai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fistula</a:t>
            </a:r>
          </a:p>
          <a:p>
            <a:pPr marL="457200" lvl="1" indent="0">
              <a:buNone/>
              <a:defRPr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itle 5">
            <a:extLst>
              <a:ext uri="{FF2B5EF4-FFF2-40B4-BE49-F238E27FC236}">
                <a16:creationId xmlns:a16="http://schemas.microsoft.com/office/drawing/2014/main" id="{37E404A0-E48D-40E3-6FEA-96167BFD24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7400" y="685800"/>
            <a:ext cx="8229600" cy="68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Diagnosa Keperawatan</a:t>
            </a:r>
          </a:p>
        </p:txBody>
      </p:sp>
      <p:sp>
        <p:nvSpPr>
          <p:cNvPr id="89091" name="Content Placeholder 5">
            <a:extLst>
              <a:ext uri="{FF2B5EF4-FFF2-40B4-BE49-F238E27FC236}">
                <a16:creationId xmlns:a16="http://schemas.microsoft.com/office/drawing/2014/main" id="{79F6ED0B-409F-841D-0360-0DC9BED1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Resiko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ketidakefektifan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perfusi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ginjal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Hipervolemia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nutrisi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Resiko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perfusi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perifer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Ketidakefektifan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pertukaran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itle 5">
            <a:extLst>
              <a:ext uri="{FF2B5EF4-FFF2-40B4-BE49-F238E27FC236}">
                <a16:creationId xmlns:a16="http://schemas.microsoft.com/office/drawing/2014/main" id="{22DEA511-7117-EC84-0A1E-202EE566A4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7400" y="685800"/>
            <a:ext cx="8229600" cy="68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Intervensi Keperawatan</a:t>
            </a:r>
          </a:p>
        </p:txBody>
      </p:sp>
      <p:sp>
        <p:nvSpPr>
          <p:cNvPr id="91139" name="Content Placeholder 5">
            <a:extLst>
              <a:ext uri="{FF2B5EF4-FFF2-40B4-BE49-F238E27FC236}">
                <a16:creationId xmlns:a16="http://schemas.microsoft.com/office/drawing/2014/main" id="{BB787683-0539-EC99-D4C0-8BD56439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DX1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Monitro asupan dan haluaran, tanda vital termasuk tekanan darah ortostatik, dan BB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Batasi cairan sesuai intruksi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Monitor status pernafasan, termasuk bunyi paru, setiap 4 sampai 8 jam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Monitor BUN, kreatinin serum,eGFR, pH, elektrolit, CBC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Berikan medikasi mengatasi ketidakseimbangan elektrolit sesuai indikasi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Berikan medikasi antihipertensi sesuai intruksi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Jadwalkan aktivitas dan prosedur untuk memungkinkan periode istirahat</a:t>
            </a:r>
          </a:p>
          <a:p>
            <a:pPr lvl="1"/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A46-7E43-5D24-EA84-8C656CA5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EPIDemiologi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126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6A5B69-DE70-16E6-254B-7BA0A3AFA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963738"/>
            <a:ext cx="10263188" cy="4241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56DE-21BA-921F-5817-18A7A4CA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3273425"/>
            <a:ext cx="9720263" cy="1498600"/>
          </a:xfrm>
        </p:spPr>
        <p:txBody>
          <a:bodyPr/>
          <a:lstStyle/>
          <a:p>
            <a:pPr>
              <a:defRPr/>
            </a:pPr>
            <a:r>
              <a:rPr lang="en-US" dirty="0"/>
              <a:t>TERIMA KASIH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8B48-9338-02C0-664D-36D2E3B0D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300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MENGENAL ANATOMI GINJAL </a:t>
            </a:r>
          </a:p>
        </p:txBody>
      </p:sp>
      <p:pic>
        <p:nvPicPr>
          <p:cNvPr id="12291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10A1F1B-546A-78EC-741C-1D631E4C8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1247775"/>
            <a:ext cx="11229975" cy="5060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7706-F703-F6E9-AB70-88AEF8A5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619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FUNGSI GINJAL </a:t>
            </a:r>
          </a:p>
        </p:txBody>
      </p:sp>
      <p:pic>
        <p:nvPicPr>
          <p:cNvPr id="1433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D35226-8020-5AE9-6B84-2697AF155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438" y="1465263"/>
            <a:ext cx="9899650" cy="42354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F545-016B-E9E0-2E39-7FC24B3E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396875"/>
            <a:ext cx="9720262" cy="560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JENIS GANGGUAN GINJAL </a:t>
            </a:r>
          </a:p>
        </p:txBody>
      </p:sp>
      <p:pic>
        <p:nvPicPr>
          <p:cNvPr id="1536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289760-24CC-49A1-4AD9-309C9575E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938" y="1363663"/>
            <a:ext cx="10756900" cy="4394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C1B2-06B4-333B-6F18-04F3AF3F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GAGAL GINJAL AKUT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9942-1511-66C3-BDB8-51931CE1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2084388"/>
            <a:ext cx="9872662" cy="4187825"/>
          </a:xfrm>
        </p:spPr>
        <p:txBody>
          <a:bodyPr rtlCol="0">
            <a:normAutofit lnSpcReduction="10000"/>
          </a:bodyPr>
          <a:lstStyle/>
          <a:p>
            <a:pPr marL="91440" indent="-91440" algn="just" eaLnBrk="1" fontAlgn="auto" hangingPunct="1">
              <a:defRPr/>
            </a:pPr>
            <a:r>
              <a:rPr lang="id-ID" sz="2800" dirty="0"/>
              <a:t>Gagal ginjal akut (GGA) adalah penurunan fungsi ginjal yang mendadak dengan akibat hilangnya kemampuan ginjal untuk mempertahankan homeostasis tubuh.</a:t>
            </a:r>
            <a:endParaRPr lang="en-US" sz="2800" dirty="0"/>
          </a:p>
          <a:p>
            <a:pPr marL="91440" indent="-91440" algn="just" eaLnBrk="1" fontAlgn="auto" hangingPunct="1">
              <a:defRPr/>
            </a:pPr>
            <a:r>
              <a:rPr lang="id-ID" sz="2800" dirty="0"/>
              <a:t>Akibat penurunan fungsi ginjal terjadi peningkatan metabolit persenyawaan nitrogen seperti ureum dan kreatinin serta gangguan keseimbangan cairan dan elektrolit.</a:t>
            </a:r>
            <a:endParaRPr lang="en-US" sz="2800" dirty="0"/>
          </a:p>
          <a:p>
            <a:pPr marL="91440" indent="-91440" algn="just" eaLnBrk="1" fontAlgn="auto" hangingPunct="1">
              <a:defRPr/>
            </a:pPr>
            <a:r>
              <a:rPr lang="id-ID" sz="2800" dirty="0"/>
              <a:t>Kriteria tambahan lain untuk menegakkan diagnosis GGA yaitu terjadinya peningkatan kadar kreatinin darah secara progresif 0,5 mg/dl per hari dan peningkatan kadar ureum darah sekitar 10-20 mg/dl per hari</a:t>
            </a:r>
            <a:r>
              <a:rPr lang="en-US" sz="2800" dirty="0"/>
              <a:t>. </a:t>
            </a:r>
          </a:p>
          <a:p>
            <a:pPr marL="91440" indent="-91440" algn="just" eaLnBrk="1" fontAlgn="auto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64B0-873C-DAD0-D05B-480FFA1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396875"/>
            <a:ext cx="9720262" cy="633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KRITERIA RIFLE PADA GAGAL GINJAL AKUT </a:t>
            </a:r>
          </a:p>
        </p:txBody>
      </p:sp>
      <p:pic>
        <p:nvPicPr>
          <p:cNvPr id="1741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833DD7-5EA0-2BD4-D19B-F51D0DA19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75" y="1292225"/>
            <a:ext cx="7146925" cy="48720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1236</Words>
  <Application>Microsoft Office PowerPoint</Application>
  <PresentationFormat>Widescreen</PresentationFormat>
  <Paragraphs>155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GAGAL GINJAL AKUT &amp; KRONIK  GLOMERULONEFRITIS AKUT </vt:lpstr>
      <vt:lpstr>OUTLINE </vt:lpstr>
      <vt:lpstr>EPDIEMiologi </vt:lpstr>
      <vt:lpstr>EPIDemiologi </vt:lpstr>
      <vt:lpstr>MENGENAL ANATOMI GINJAL </vt:lpstr>
      <vt:lpstr>FUNGSI GINJAL </vt:lpstr>
      <vt:lpstr>JENIS GANGGUAN GINJAL </vt:lpstr>
      <vt:lpstr>GAGAL GINJAL AKUT </vt:lpstr>
      <vt:lpstr>KRITERIA RIFLE PADA GAGAL GINJAL AKUT </vt:lpstr>
      <vt:lpstr>GAGAL GINJAL KRONIK </vt:lpstr>
      <vt:lpstr>STADIUM Gagal GINjal kronik </vt:lpstr>
      <vt:lpstr>PERHITUNGAN GFR (SCHWARTZ FORMULA) </vt:lpstr>
      <vt:lpstr>PENYEBAB GANGGUAN GINJAL </vt:lpstr>
      <vt:lpstr>PENYEBAB GANGGUAN GINJAL </vt:lpstr>
      <vt:lpstr>PATofisiologi Gagal ginjal </vt:lpstr>
      <vt:lpstr>Gejala gangguan ginjal </vt:lpstr>
      <vt:lpstr>Gejala gangguan ginjal </vt:lpstr>
      <vt:lpstr>PEMERIKSAAN PENUNJAANG Gangguan ginjal </vt:lpstr>
      <vt:lpstr>Dampak gangguan ginjal </vt:lpstr>
      <vt:lpstr>RISIKO kematian gangguan ginjal </vt:lpstr>
      <vt:lpstr>PowerPoint Presentation</vt:lpstr>
      <vt:lpstr>TERAPI PADA GAGAL GINJAL </vt:lpstr>
      <vt:lpstr>TINDAKAN HEMODIALISA </vt:lpstr>
      <vt:lpstr>NUTRISI PADA GAGAL GINJAL </vt:lpstr>
      <vt:lpstr>GLOMERULONEFRITIS AKUT </vt:lpstr>
      <vt:lpstr>DEFINISI GLOMERULONEFRITIS AKUT </vt:lpstr>
      <vt:lpstr>PENYEBAb glomerulonefirtis akut </vt:lpstr>
      <vt:lpstr>STREPTOKOKOUS B HEMOLITIKUS </vt:lpstr>
      <vt:lpstr>PATHOGENESIS GNAPS </vt:lpstr>
      <vt:lpstr>GEJALA KLINIS </vt:lpstr>
      <vt:lpstr>PowerPoint Presentation</vt:lpstr>
      <vt:lpstr>Diagnostic work up</vt:lpstr>
      <vt:lpstr>DIAGnostic work up</vt:lpstr>
      <vt:lpstr>CLINICAL COURSE </vt:lpstr>
      <vt:lpstr>Terapi </vt:lpstr>
      <vt:lpstr>Prognosis </vt:lpstr>
      <vt:lpstr> Asuhan Keperawatan</vt:lpstr>
      <vt:lpstr>Diagnosa Keperawatan</vt:lpstr>
      <vt:lpstr>Intervensi Keperawatan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GAGAL GINJAL AKUT &amp; KRONIK  GLOMERULONEFRITIS AKUT</dc:title>
  <dc:creator>Gina Puspita</dc:creator>
  <cp:lastModifiedBy>Angernani Trias</cp:lastModifiedBy>
  <cp:revision>34</cp:revision>
  <dcterms:created xsi:type="dcterms:W3CDTF">2019-10-21T01:33:01Z</dcterms:created>
  <dcterms:modified xsi:type="dcterms:W3CDTF">2025-02-13T05:17:02Z</dcterms:modified>
</cp:coreProperties>
</file>