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89" r:id="rId3"/>
    <p:sldId id="291" r:id="rId4"/>
    <p:sldId id="292" r:id="rId5"/>
    <p:sldId id="293" r:id="rId6"/>
    <p:sldId id="294" r:id="rId7"/>
    <p:sldId id="296" r:id="rId8"/>
    <p:sldId id="300" r:id="rId9"/>
    <p:sldId id="305" r:id="rId10"/>
    <p:sldId id="306" r:id="rId11"/>
    <p:sldId id="307" r:id="rId12"/>
    <p:sldId id="308" r:id="rId13"/>
    <p:sldId id="309" r:id="rId14"/>
    <p:sldId id="313" r:id="rId15"/>
    <p:sldId id="314" r:id="rId16"/>
    <p:sldId id="315" r:id="rId17"/>
    <p:sldId id="316" r:id="rId18"/>
    <p:sldId id="317" r:id="rId19"/>
    <p:sldId id="319" r:id="rId20"/>
    <p:sldId id="321" r:id="rId21"/>
    <p:sldId id="322" r:id="rId22"/>
    <p:sldId id="323" r:id="rId23"/>
    <p:sldId id="324" r:id="rId24"/>
    <p:sldId id="325" r:id="rId25"/>
    <p:sldId id="326" r:id="rId26"/>
    <p:sldId id="329" r:id="rId27"/>
    <p:sldId id="350" r:id="rId2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9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2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0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7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0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7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0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8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87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D3359-3409-4746-BBC0-D0D6A009C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</p:spPr>
        <p:txBody>
          <a:bodyPr anchor="t">
            <a:normAutofit/>
          </a:bodyPr>
          <a:lstStyle/>
          <a:p>
            <a:r>
              <a:rPr lang="id-ID" sz="4400" b="1" dirty="0">
                <a:solidFill>
                  <a:schemeClr val="bg1"/>
                </a:solidFill>
              </a:rPr>
              <a:t>GANGGUAN  SISTEM  </a:t>
            </a:r>
            <a:r>
              <a:rPr lang="id-ID" sz="2800" b="1" dirty="0">
                <a:solidFill>
                  <a:schemeClr val="bg1"/>
                </a:solidFill>
              </a:rPr>
              <a:t>MUSKULOSKELETAL </a:t>
            </a:r>
            <a:endParaRPr lang="id-ID" sz="44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E2B02-B873-4B04-9F18-C550D166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934" y="5220450"/>
            <a:ext cx="3380437" cy="570748"/>
          </a:xfrm>
        </p:spPr>
        <p:txBody>
          <a:bodyPr anchor="b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Abdul Qodir</a:t>
            </a:r>
            <a:endParaRPr lang="id-ID" sz="18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03B9D0D-EDA5-4717-A805-BB3E5C194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058" y="800306"/>
            <a:ext cx="8121238" cy="54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C36A4EE-86D9-4C70-8751-B343036DF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1700" y="914400"/>
            <a:ext cx="10591800" cy="1143000"/>
          </a:xfrm>
        </p:spPr>
        <p:txBody>
          <a:bodyPr>
            <a:normAutofit fontScale="90000"/>
          </a:bodyPr>
          <a:lstStyle/>
          <a:p>
            <a:r>
              <a:rPr lang="en-US" altLang="id-ID" dirty="0"/>
              <a:t>Collaborative Care</a:t>
            </a:r>
            <a:br>
              <a:rPr lang="en-US" altLang="id-ID" dirty="0"/>
            </a:br>
            <a:r>
              <a:rPr lang="id-ID" altLang="id-ID" sz="3100" dirty="0"/>
              <a:t>Penataan kembali anatomi fragmen tulang </a:t>
            </a:r>
            <a:r>
              <a:rPr lang="en-US" altLang="id-ID" sz="3100" dirty="0">
                <a:solidFill>
                  <a:srgbClr val="993366"/>
                </a:solidFill>
              </a:rPr>
              <a:t>(reduction)</a:t>
            </a:r>
            <a:br>
              <a:rPr lang="en-US" altLang="id-ID" sz="3100" dirty="0">
                <a:solidFill>
                  <a:srgbClr val="993366"/>
                </a:solidFill>
              </a:rPr>
            </a:br>
            <a:endParaRPr lang="en-US" altLang="id-ID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9313D2A-D25D-4B72-85E1-2DD794D53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5700" y="2184400"/>
            <a:ext cx="7023100" cy="2616201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altLang="id-ID" sz="2800" dirty="0">
                <a:solidFill>
                  <a:srgbClr val="000066"/>
                </a:solidFill>
              </a:rPr>
              <a:t>Closed reduction</a:t>
            </a:r>
          </a:p>
          <a:p>
            <a:pPr lvl="1"/>
            <a:r>
              <a:rPr lang="en-US" altLang="id-ID" sz="2400" dirty="0">
                <a:solidFill>
                  <a:srgbClr val="993366"/>
                </a:solidFill>
              </a:rPr>
              <a:t>Nonsurgical, </a:t>
            </a:r>
            <a:r>
              <a:rPr lang="id-ID" altLang="id-ID" sz="2400" dirty="0">
                <a:solidFill>
                  <a:srgbClr val="993366"/>
                </a:solidFill>
              </a:rPr>
              <a:t>Penataan kembali secara manual</a:t>
            </a:r>
            <a:endParaRPr lang="en-US" altLang="id-ID" sz="1400" dirty="0">
              <a:solidFill>
                <a:srgbClr val="993366"/>
              </a:solidFill>
            </a:endParaRPr>
          </a:p>
          <a:p>
            <a:r>
              <a:rPr lang="en-US" altLang="id-ID" sz="2800" dirty="0">
                <a:solidFill>
                  <a:srgbClr val="000066"/>
                </a:solidFill>
              </a:rPr>
              <a:t>Open reduction</a:t>
            </a:r>
            <a:endParaRPr lang="en-US" altLang="id-ID" sz="4400" dirty="0">
              <a:solidFill>
                <a:srgbClr val="993366"/>
              </a:solidFill>
            </a:endParaRPr>
          </a:p>
          <a:p>
            <a:pPr lvl="1"/>
            <a:r>
              <a:rPr lang="id-ID" altLang="id-ID" sz="2400" dirty="0"/>
              <a:t>Koreksi kesejajaran tulang melalui bedah</a:t>
            </a:r>
            <a:endParaRPr lang="en-US" altLang="id-ID" sz="2400" dirty="0">
              <a:solidFill>
                <a:srgbClr val="993366"/>
              </a:solidFill>
            </a:endParaRPr>
          </a:p>
          <a:p>
            <a:endParaRPr lang="en-US" altLang="id-ID" dirty="0">
              <a:solidFill>
                <a:srgbClr val="993366"/>
              </a:solidFill>
            </a:endParaRPr>
          </a:p>
          <a:p>
            <a:pPr lvl="1">
              <a:buFontTx/>
              <a:buNone/>
            </a:pPr>
            <a:endParaRPr lang="en-US" altLang="id-ID" dirty="0">
              <a:solidFill>
                <a:srgbClr val="9933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C0ABB21-04DE-408F-B4C6-ABE49C3CE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300" y="990600"/>
            <a:ext cx="8978900" cy="1143000"/>
          </a:xfrm>
        </p:spPr>
        <p:txBody>
          <a:bodyPr>
            <a:normAutofit fontScale="90000"/>
          </a:bodyPr>
          <a:lstStyle/>
          <a:p>
            <a:r>
              <a:rPr lang="en-US" altLang="id-ID" dirty="0"/>
              <a:t>Collaborative Care</a:t>
            </a:r>
            <a:br>
              <a:rPr lang="en-US" altLang="id-ID" dirty="0"/>
            </a:br>
            <a:r>
              <a:rPr lang="en-US" altLang="id-ID" dirty="0"/>
              <a:t> </a:t>
            </a:r>
            <a:r>
              <a:rPr lang="en-US" altLang="id-ID" dirty="0">
                <a:solidFill>
                  <a:srgbClr val="666699"/>
                </a:solidFill>
              </a:rPr>
              <a:t>Fracture Reduction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2FB0E3A-F8DD-4544-8FC3-3C4A1ABF8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0400" y="2336800"/>
            <a:ext cx="6875464" cy="41148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altLang="id-ID" sz="2800" dirty="0">
                <a:solidFill>
                  <a:srgbClr val="000066"/>
                </a:solidFill>
              </a:rPr>
              <a:t>Traction (with simultaneous counter-traction)</a:t>
            </a:r>
          </a:p>
          <a:p>
            <a:pPr lvl="1"/>
            <a:r>
              <a:rPr lang="id-ID" altLang="id-ID" sz="3200" dirty="0"/>
              <a:t>Penerapan gaya tarik untuk mencapai penataan kembali</a:t>
            </a:r>
          </a:p>
          <a:p>
            <a:pPr lvl="2"/>
            <a:r>
              <a:rPr lang="en-US" altLang="id-ID" sz="2000" dirty="0">
                <a:solidFill>
                  <a:srgbClr val="993366"/>
                </a:solidFill>
              </a:rPr>
              <a:t>Skin traction (short-term: 48-72 </a:t>
            </a:r>
            <a:r>
              <a:rPr lang="en-US" altLang="id-ID" sz="2000" dirty="0" err="1">
                <a:solidFill>
                  <a:srgbClr val="993366"/>
                </a:solidFill>
              </a:rPr>
              <a:t>hrs</a:t>
            </a:r>
            <a:r>
              <a:rPr lang="en-US" altLang="id-ID" sz="2000" dirty="0">
                <a:solidFill>
                  <a:srgbClr val="993366"/>
                </a:solidFill>
              </a:rPr>
              <a:t>)</a:t>
            </a:r>
            <a:endParaRPr lang="id-ID" altLang="id-ID" sz="2000" dirty="0">
              <a:solidFill>
                <a:srgbClr val="993366"/>
              </a:solidFill>
            </a:endParaRPr>
          </a:p>
          <a:p>
            <a:pPr lvl="2"/>
            <a:r>
              <a:rPr lang="en-US" altLang="id-ID" sz="2400" dirty="0">
                <a:solidFill>
                  <a:srgbClr val="993366"/>
                </a:solidFill>
              </a:rPr>
              <a:t>Skeletal traction (longer periods)</a:t>
            </a:r>
            <a:endParaRPr lang="id-ID" altLang="id-ID" sz="2400" dirty="0">
              <a:solidFill>
                <a:srgbClr val="993366"/>
              </a:solidFill>
            </a:endParaRPr>
          </a:p>
          <a:p>
            <a:pPr lvl="2"/>
            <a:endParaRPr lang="en-US" altLang="id-ID" dirty="0">
              <a:solidFill>
                <a:srgbClr val="993366"/>
              </a:solidFill>
            </a:endParaRPr>
          </a:p>
          <a:p>
            <a:pPr lvl="1">
              <a:buFontTx/>
              <a:buNone/>
            </a:pPr>
            <a:endParaRPr lang="en-US" altLang="id-ID" dirty="0">
              <a:solidFill>
                <a:srgbClr val="993366"/>
              </a:solidFill>
            </a:endParaRPr>
          </a:p>
        </p:txBody>
      </p:sp>
      <p:sp>
        <p:nvSpPr>
          <p:cNvPr id="15364" name="AutoShape 5" descr="Hasil gambar untuk traksi">
            <a:extLst>
              <a:ext uri="{FF2B5EF4-FFF2-40B4-BE49-F238E27FC236}">
                <a16:creationId xmlns:a16="http://schemas.microsoft.com/office/drawing/2014/main" id="{5AC7DFC0-8134-45E4-A111-3EFE115B08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id-ID"/>
          </a:p>
        </p:txBody>
      </p:sp>
      <p:pic>
        <p:nvPicPr>
          <p:cNvPr id="15365" name="Picture 6">
            <a:extLst>
              <a:ext uri="{FF2B5EF4-FFF2-40B4-BE49-F238E27FC236}">
                <a16:creationId xmlns:a16="http://schemas.microsoft.com/office/drawing/2014/main" id="{57EA19A5-5D85-45B8-9C47-5FD54AD57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713037"/>
            <a:ext cx="4961701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7175D6B-5934-4FF0-A301-B4E702686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100" y="990600"/>
            <a:ext cx="9309100" cy="1143000"/>
          </a:xfrm>
        </p:spPr>
        <p:txBody>
          <a:bodyPr>
            <a:normAutofit fontScale="90000"/>
          </a:bodyPr>
          <a:lstStyle/>
          <a:p>
            <a:r>
              <a:rPr lang="en-US" altLang="id-ID" dirty="0"/>
              <a:t>Collaborative Care</a:t>
            </a:r>
            <a:br>
              <a:rPr lang="en-US" altLang="id-ID" dirty="0"/>
            </a:br>
            <a:r>
              <a:rPr lang="en-US" altLang="id-ID" dirty="0"/>
              <a:t> </a:t>
            </a:r>
            <a:r>
              <a:rPr lang="en-US" altLang="id-ID" dirty="0">
                <a:solidFill>
                  <a:srgbClr val="A50021"/>
                </a:solidFill>
              </a:rPr>
              <a:t>Fracture Immobilization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1B566AB-0382-457B-8C07-E271D45F0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8550" y="2133600"/>
            <a:ext cx="4756150" cy="1566863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US" altLang="id-ID" dirty="0">
                <a:solidFill>
                  <a:srgbClr val="000066"/>
                </a:solidFill>
              </a:rPr>
              <a:t>Casts</a:t>
            </a:r>
            <a:r>
              <a:rPr lang="id-ID" altLang="id-ID" dirty="0">
                <a:solidFill>
                  <a:srgbClr val="000066"/>
                </a:solidFill>
              </a:rPr>
              <a:t> (</a:t>
            </a:r>
            <a:r>
              <a:rPr lang="id-ID" altLang="id-ID" dirty="0"/>
              <a:t>Gips)</a:t>
            </a:r>
            <a:endParaRPr lang="en-US" altLang="id-ID" dirty="0">
              <a:solidFill>
                <a:srgbClr val="000066"/>
              </a:solidFill>
            </a:endParaRPr>
          </a:p>
          <a:p>
            <a:pPr lvl="1"/>
            <a:r>
              <a:rPr lang="id-ID" altLang="id-ID" sz="3200" dirty="0">
                <a:solidFill>
                  <a:srgbClr val="993366"/>
                </a:solidFill>
              </a:rPr>
              <a:t>Biasanya digunakan setelah </a:t>
            </a:r>
            <a:r>
              <a:rPr lang="id-ID" altLang="id-ID" sz="3200" dirty="0"/>
              <a:t>reduksi tertutup</a:t>
            </a:r>
            <a:endParaRPr lang="en-US" altLang="id-ID" sz="3200" dirty="0">
              <a:solidFill>
                <a:srgbClr val="993366"/>
              </a:solidFill>
            </a:endParaRPr>
          </a:p>
          <a:p>
            <a:pPr lvl="1">
              <a:buFontTx/>
              <a:buNone/>
            </a:pPr>
            <a:endParaRPr lang="en-US" altLang="id-ID" sz="3200" dirty="0">
              <a:solidFill>
                <a:srgbClr val="993366"/>
              </a:solidFill>
            </a:endParaRPr>
          </a:p>
        </p:txBody>
      </p:sp>
      <p:pic>
        <p:nvPicPr>
          <p:cNvPr id="16388" name="Picture 5" descr="All About Casts | Rocky Mountain Hospital for Children">
            <a:extLst>
              <a:ext uri="{FF2B5EF4-FFF2-40B4-BE49-F238E27FC236}">
                <a16:creationId xmlns:a16="http://schemas.microsoft.com/office/drawing/2014/main" id="{72C120FD-8FEE-4C77-821B-A60512554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2374901"/>
            <a:ext cx="5075074" cy="337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0" name="Rectangle 8">
            <a:extLst>
              <a:ext uri="{FF2B5EF4-FFF2-40B4-BE49-F238E27FC236}">
                <a16:creationId xmlns:a16="http://schemas.microsoft.com/office/drawing/2014/main" id="{746FBCDC-63CE-42B9-BFEA-765D38C98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655364" name="Rectangle 4">
            <a:extLst>
              <a:ext uri="{FF2B5EF4-FFF2-40B4-BE49-F238E27FC236}">
                <a16:creationId xmlns:a16="http://schemas.microsoft.com/office/drawing/2014/main" id="{CFE7493C-2792-4B7A-A591-CED9AB2B7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9350" y="1816100"/>
            <a:ext cx="23177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Casts</a:t>
            </a:r>
          </a:p>
        </p:txBody>
      </p:sp>
      <p:pic>
        <p:nvPicPr>
          <p:cNvPr id="17412" name="Picture 6" descr="Fig">
            <a:extLst>
              <a:ext uri="{FF2B5EF4-FFF2-40B4-BE49-F238E27FC236}">
                <a16:creationId xmlns:a16="http://schemas.microsoft.com/office/drawing/2014/main" id="{992514A4-9F68-4873-B38F-200771EDF6A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4862" y="101599"/>
            <a:ext cx="3563938" cy="645056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Text Box 7">
            <a:extLst>
              <a:ext uri="{FF2B5EF4-FFF2-40B4-BE49-F238E27FC236}">
                <a16:creationId xmlns:a16="http://schemas.microsoft.com/office/drawing/2014/main" id="{BCC893A8-DB7F-4300-9982-E6282D321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63246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id-ID" sz="1800" b="1">
                <a:solidFill>
                  <a:schemeClr val="tx2"/>
                </a:solidFill>
              </a:rPr>
              <a:t>Fig. 61-9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2B7E712-2FCE-4E43-B4BB-40B40E3C4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914400"/>
            <a:ext cx="8940800" cy="1143000"/>
          </a:xfrm>
        </p:spPr>
        <p:txBody>
          <a:bodyPr>
            <a:normAutofit fontScale="90000"/>
          </a:bodyPr>
          <a:lstStyle/>
          <a:p>
            <a:r>
              <a:rPr lang="en-US" altLang="id-ID" dirty="0"/>
              <a:t>Collaborative Care</a:t>
            </a:r>
            <a:br>
              <a:rPr lang="en-US" altLang="id-ID" dirty="0"/>
            </a:br>
            <a:r>
              <a:rPr lang="en-US" altLang="id-ID" dirty="0"/>
              <a:t> </a:t>
            </a:r>
            <a:r>
              <a:rPr lang="en-US" altLang="id-ID" dirty="0">
                <a:solidFill>
                  <a:srgbClr val="A50021"/>
                </a:solidFill>
              </a:rPr>
              <a:t>Fracture Immobilization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463BCA2-5776-4C69-A2B0-25A9084A5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2362200"/>
            <a:ext cx="8382000" cy="41148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altLang="id-ID">
                <a:solidFill>
                  <a:srgbClr val="000066"/>
                </a:solidFill>
              </a:rPr>
              <a:t>Purpose of traction:</a:t>
            </a:r>
            <a:endParaRPr lang="en-US" altLang="id-ID" sz="3600">
              <a:solidFill>
                <a:srgbClr val="993366"/>
              </a:solidFill>
            </a:endParaRPr>
          </a:p>
          <a:p>
            <a:pPr lvl="1"/>
            <a:r>
              <a:rPr lang="id-ID" altLang="id-ID" sz="3200">
                <a:solidFill>
                  <a:srgbClr val="993366"/>
                </a:solidFill>
              </a:rPr>
              <a:t>Mencegah dan mengurangi spasme otot</a:t>
            </a:r>
            <a:endParaRPr lang="en-US" altLang="id-ID" sz="3200">
              <a:solidFill>
                <a:srgbClr val="993366"/>
              </a:solidFill>
            </a:endParaRPr>
          </a:p>
          <a:p>
            <a:pPr lvl="1"/>
            <a:r>
              <a:rPr lang="id-ID" altLang="id-ID" sz="3200">
                <a:solidFill>
                  <a:srgbClr val="993366"/>
                </a:solidFill>
              </a:rPr>
              <a:t>imobilisasi</a:t>
            </a:r>
            <a:endParaRPr lang="en-US" altLang="id-ID" sz="3200">
              <a:solidFill>
                <a:srgbClr val="993366"/>
              </a:solidFill>
            </a:endParaRPr>
          </a:p>
          <a:p>
            <a:pPr lvl="1"/>
            <a:r>
              <a:rPr lang="en-US" altLang="id-ID" sz="3200">
                <a:solidFill>
                  <a:srgbClr val="993366"/>
                </a:solidFill>
              </a:rPr>
              <a:t>Reduction</a:t>
            </a:r>
          </a:p>
          <a:p>
            <a:pPr lvl="1"/>
            <a:r>
              <a:rPr lang="en-US" altLang="id-ID" sz="3200">
                <a:solidFill>
                  <a:srgbClr val="993366"/>
                </a:solidFill>
              </a:rPr>
              <a:t>Treat</a:t>
            </a:r>
            <a:r>
              <a:rPr lang="id-ID" altLang="id-ID" sz="3200">
                <a:solidFill>
                  <a:srgbClr val="993366"/>
                </a:solidFill>
              </a:rPr>
              <a:t>ment kondisi patologis</a:t>
            </a:r>
            <a:endParaRPr lang="en-US" altLang="id-ID" sz="3200">
              <a:solidFill>
                <a:srgbClr val="9933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FB30347-04EB-433B-8DB9-83325C20A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914400"/>
            <a:ext cx="9334500" cy="1143000"/>
          </a:xfrm>
        </p:spPr>
        <p:txBody>
          <a:bodyPr>
            <a:normAutofit fontScale="90000"/>
          </a:bodyPr>
          <a:lstStyle/>
          <a:p>
            <a:r>
              <a:rPr lang="en-US" altLang="id-ID" dirty="0"/>
              <a:t>Nursing Management </a:t>
            </a:r>
            <a:br>
              <a:rPr lang="en-US" altLang="id-ID" dirty="0"/>
            </a:br>
            <a:r>
              <a:rPr lang="en-US" altLang="id-ID" dirty="0">
                <a:solidFill>
                  <a:srgbClr val="993300"/>
                </a:solidFill>
              </a:rPr>
              <a:t>Nursing Assessment for Fractures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E78EB47-FA7A-4BC6-B05C-9D8A4C7F6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2336800"/>
            <a:ext cx="8534400" cy="4114800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id-ID" altLang="id-ID" sz="2800" dirty="0">
                <a:solidFill>
                  <a:srgbClr val="000066"/>
                </a:solidFill>
              </a:rPr>
              <a:t>Riwayat singkat trauma/kecelakaan</a:t>
            </a:r>
            <a:endParaRPr lang="en-US" altLang="id-ID" sz="2800" dirty="0">
              <a:solidFill>
                <a:srgbClr val="000066"/>
              </a:solidFill>
            </a:endParaRPr>
          </a:p>
          <a:p>
            <a:r>
              <a:rPr lang="id-ID" altLang="id-ID" sz="2800" dirty="0">
                <a:solidFill>
                  <a:srgbClr val="000066"/>
                </a:solidFill>
              </a:rPr>
              <a:t>Mekanisme injury</a:t>
            </a:r>
            <a:endParaRPr lang="en-US" altLang="id-ID" sz="2800" dirty="0">
              <a:solidFill>
                <a:srgbClr val="000066"/>
              </a:solidFill>
            </a:endParaRPr>
          </a:p>
          <a:p>
            <a:r>
              <a:rPr lang="id-ID" altLang="id-ID" sz="2800" dirty="0"/>
              <a:t>Pengkajian </a:t>
            </a:r>
            <a:r>
              <a:rPr lang="sv-SE" altLang="id-ID" sz="2800" dirty="0"/>
              <a:t>khusus difokuskan pada daerah distal </a:t>
            </a:r>
            <a:r>
              <a:rPr lang="id-ID" altLang="id-ID" sz="2800" dirty="0"/>
              <a:t>di</a:t>
            </a:r>
            <a:r>
              <a:rPr lang="sv-SE" altLang="id-ID" sz="2800" dirty="0"/>
              <a:t> lokasi cedera</a:t>
            </a:r>
            <a:endParaRPr lang="en-US" altLang="id-ID" sz="4400" dirty="0">
              <a:solidFill>
                <a:srgbClr val="9933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073ADDD-C828-47D3-9450-AC055FAC6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914400"/>
            <a:ext cx="9232900" cy="1143000"/>
          </a:xfrm>
        </p:spPr>
        <p:txBody>
          <a:bodyPr>
            <a:normAutofit fontScale="90000"/>
          </a:bodyPr>
          <a:lstStyle/>
          <a:p>
            <a:r>
              <a:rPr lang="en-US" altLang="id-ID"/>
              <a:t>Nursing Management </a:t>
            </a:r>
            <a:br>
              <a:rPr lang="en-US" altLang="id-ID"/>
            </a:br>
            <a:r>
              <a:rPr lang="en-US" altLang="id-ID">
                <a:solidFill>
                  <a:srgbClr val="993300"/>
                </a:solidFill>
              </a:rPr>
              <a:t>Nursing Assessment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3DDB15F-0BC7-4611-9776-3648977B0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1100" y="2222500"/>
            <a:ext cx="9144000" cy="41148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altLang="id-ID" dirty="0">
                <a:solidFill>
                  <a:srgbClr val="000066"/>
                </a:solidFill>
              </a:rPr>
              <a:t>Neurovascular assessment</a:t>
            </a:r>
          </a:p>
          <a:p>
            <a:pPr lvl="1"/>
            <a:r>
              <a:rPr lang="id-ID" altLang="id-ID" sz="3200" dirty="0">
                <a:solidFill>
                  <a:srgbClr val="993366"/>
                </a:solidFill>
              </a:rPr>
              <a:t>warna</a:t>
            </a:r>
            <a:r>
              <a:rPr lang="en-US" altLang="id-ID" sz="3200" dirty="0">
                <a:solidFill>
                  <a:srgbClr val="993366"/>
                </a:solidFill>
              </a:rPr>
              <a:t> and temperature</a:t>
            </a:r>
          </a:p>
          <a:p>
            <a:pPr lvl="2"/>
            <a:r>
              <a:rPr lang="en-US" altLang="id-ID" sz="2800" dirty="0">
                <a:solidFill>
                  <a:srgbClr val="993366"/>
                </a:solidFill>
              </a:rPr>
              <a:t>cyanotic and cool/cold:  arterial </a:t>
            </a:r>
            <a:r>
              <a:rPr lang="en-US" altLang="id-ID" sz="2800" dirty="0">
                <a:solidFill>
                  <a:srgbClr val="993366"/>
                </a:solidFill>
                <a:cs typeface="Times New Roman" panose="02020603050405020304" pitchFamily="18" charset="0"/>
              </a:rPr>
              <a:t>insufficiency</a:t>
            </a:r>
          </a:p>
          <a:p>
            <a:pPr lvl="2"/>
            <a:r>
              <a:rPr lang="id-ID" altLang="id-ID" sz="2800" dirty="0">
                <a:solidFill>
                  <a:srgbClr val="993366"/>
                </a:solidFill>
                <a:cs typeface="Times New Roman" panose="02020603050405020304" pitchFamily="18" charset="0"/>
              </a:rPr>
              <a:t>Biru dan hangat</a:t>
            </a:r>
            <a:r>
              <a:rPr lang="en-US" altLang="id-ID" sz="2800" dirty="0">
                <a:solidFill>
                  <a:srgbClr val="993366"/>
                </a:solidFill>
                <a:cs typeface="Times New Roman" panose="02020603050405020304" pitchFamily="18" charset="0"/>
              </a:rPr>
              <a:t>: venous insufficiency</a:t>
            </a:r>
            <a:endParaRPr lang="en-US" altLang="id-ID" sz="2800" dirty="0">
              <a:solidFill>
                <a:srgbClr val="993366"/>
              </a:solidFill>
            </a:endParaRPr>
          </a:p>
          <a:p>
            <a:pPr lvl="1"/>
            <a:r>
              <a:rPr lang="en-US" altLang="id-ID" sz="3200" dirty="0">
                <a:solidFill>
                  <a:srgbClr val="993366"/>
                </a:solidFill>
              </a:rPr>
              <a:t>Capillary refill </a:t>
            </a:r>
            <a:r>
              <a:rPr lang="en-US" altLang="id-ID" dirty="0">
                <a:solidFill>
                  <a:srgbClr val="993366"/>
                </a:solidFill>
              </a:rPr>
              <a:t>(want </a:t>
            </a:r>
            <a:r>
              <a:rPr lang="en-US" altLang="id-ID" u="sng" dirty="0">
                <a:solidFill>
                  <a:srgbClr val="993366"/>
                </a:solidFill>
              </a:rPr>
              <a:t>&lt;</a:t>
            </a:r>
            <a:r>
              <a:rPr lang="en-US" altLang="id-ID" dirty="0">
                <a:solidFill>
                  <a:srgbClr val="993366"/>
                </a:solidFill>
              </a:rPr>
              <a:t> 3 sec)</a:t>
            </a:r>
          </a:p>
          <a:p>
            <a:pPr lvl="1"/>
            <a:r>
              <a:rPr lang="en-US" altLang="id-ID" sz="3200" dirty="0">
                <a:solidFill>
                  <a:srgbClr val="993366"/>
                </a:solidFill>
              </a:rPr>
              <a:t>Peripheral pulses </a:t>
            </a:r>
            <a:r>
              <a:rPr lang="en-US" altLang="id-ID" dirty="0">
                <a:solidFill>
                  <a:srgbClr val="993366"/>
                </a:solidFill>
              </a:rPr>
              <a:t>(</a:t>
            </a:r>
            <a:r>
              <a:rPr lang="en-US" altLang="id-ID" dirty="0">
                <a:solidFill>
                  <a:srgbClr val="993366"/>
                </a:solidFill>
                <a:cs typeface="Times New Roman" panose="02020603050405020304" pitchFamily="18" charset="0"/>
              </a:rPr>
              <a:t>↓ indicates vascular insufficiency)</a:t>
            </a:r>
          </a:p>
          <a:p>
            <a:pPr lvl="1">
              <a:buFontTx/>
              <a:buNone/>
            </a:pPr>
            <a:endParaRPr lang="en-US" altLang="id-ID" dirty="0">
              <a:solidFill>
                <a:srgbClr val="9933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A53EE64-012D-4EC1-BAE6-59C83E7D9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300" y="914400"/>
            <a:ext cx="9359900" cy="1143000"/>
          </a:xfrm>
        </p:spPr>
        <p:txBody>
          <a:bodyPr>
            <a:normAutofit fontScale="90000"/>
          </a:bodyPr>
          <a:lstStyle/>
          <a:p>
            <a:r>
              <a:rPr lang="en-US" altLang="id-ID" dirty="0"/>
              <a:t>Nursing Management </a:t>
            </a:r>
            <a:br>
              <a:rPr lang="en-US" altLang="id-ID" dirty="0"/>
            </a:br>
            <a:r>
              <a:rPr lang="en-US" altLang="id-ID" dirty="0">
                <a:solidFill>
                  <a:srgbClr val="993300"/>
                </a:solidFill>
              </a:rPr>
              <a:t>Nursing Assessment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6802002-53B5-4F3B-9522-6E6F0477F1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2298700"/>
            <a:ext cx="8534400" cy="41148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altLang="id-ID" dirty="0">
                <a:solidFill>
                  <a:srgbClr val="000066"/>
                </a:solidFill>
              </a:rPr>
              <a:t>Neurovascular assessment</a:t>
            </a:r>
          </a:p>
          <a:p>
            <a:pPr lvl="1"/>
            <a:r>
              <a:rPr lang="en-US" altLang="id-ID" sz="3200" dirty="0">
                <a:solidFill>
                  <a:srgbClr val="993366"/>
                </a:solidFill>
              </a:rPr>
              <a:t>Edema</a:t>
            </a:r>
          </a:p>
          <a:p>
            <a:pPr lvl="1"/>
            <a:r>
              <a:rPr lang="en-US" altLang="id-ID" sz="3200" dirty="0">
                <a:solidFill>
                  <a:srgbClr val="993366"/>
                </a:solidFill>
              </a:rPr>
              <a:t>Sensation</a:t>
            </a:r>
            <a:r>
              <a:rPr lang="id-ID" altLang="id-ID" sz="3200" dirty="0">
                <a:solidFill>
                  <a:srgbClr val="993366"/>
                </a:solidFill>
              </a:rPr>
              <a:t> (sensorik)</a:t>
            </a:r>
            <a:endParaRPr lang="en-US" altLang="id-ID" sz="3200" dirty="0">
              <a:solidFill>
                <a:srgbClr val="993366"/>
              </a:solidFill>
            </a:endParaRPr>
          </a:p>
          <a:p>
            <a:pPr lvl="1"/>
            <a:r>
              <a:rPr lang="en-US" altLang="id-ID" sz="3200" dirty="0">
                <a:solidFill>
                  <a:srgbClr val="993366"/>
                </a:solidFill>
              </a:rPr>
              <a:t>Motor function</a:t>
            </a:r>
            <a:r>
              <a:rPr lang="id-ID" altLang="id-ID" sz="3200" dirty="0">
                <a:solidFill>
                  <a:srgbClr val="993366"/>
                </a:solidFill>
              </a:rPr>
              <a:t> (motrik)</a:t>
            </a:r>
            <a:endParaRPr lang="en-US" altLang="id-ID" sz="3200" dirty="0">
              <a:solidFill>
                <a:srgbClr val="993366"/>
              </a:solidFill>
            </a:endParaRPr>
          </a:p>
          <a:p>
            <a:pPr lvl="1"/>
            <a:r>
              <a:rPr lang="en-US" altLang="id-ID" sz="3200" dirty="0">
                <a:solidFill>
                  <a:srgbClr val="993366"/>
                </a:solidFill>
              </a:rPr>
              <a:t>Pain</a:t>
            </a:r>
          </a:p>
          <a:p>
            <a:pPr lvl="1"/>
            <a:endParaRPr lang="en-US" altLang="id-ID" sz="3200" dirty="0">
              <a:solidFill>
                <a:srgbClr val="9933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01D68FA-1118-4232-AD36-2EADF92E4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914400"/>
            <a:ext cx="9271000" cy="1143000"/>
          </a:xfrm>
        </p:spPr>
        <p:txBody>
          <a:bodyPr>
            <a:normAutofit fontScale="90000"/>
          </a:bodyPr>
          <a:lstStyle/>
          <a:p>
            <a:r>
              <a:rPr lang="en-US" altLang="id-ID" dirty="0"/>
              <a:t>Nursing Management </a:t>
            </a:r>
            <a:br>
              <a:rPr lang="en-US" altLang="id-ID" dirty="0"/>
            </a:br>
            <a:r>
              <a:rPr lang="en-US" altLang="id-ID" dirty="0">
                <a:solidFill>
                  <a:srgbClr val="993300"/>
                </a:solidFill>
              </a:rPr>
              <a:t>Nursing Diagnoses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4EAB22C-B4D5-4D21-B9BC-5EB5DFC5C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600" y="2514600"/>
            <a:ext cx="9652000" cy="3429000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 fontScale="85000" lnSpcReduction="20000"/>
          </a:bodyPr>
          <a:lstStyle/>
          <a:p>
            <a:r>
              <a:rPr lang="id-ID" altLang="id-ID" sz="3200" dirty="0">
                <a:solidFill>
                  <a:srgbClr val="000066"/>
                </a:solidFill>
              </a:rPr>
              <a:t>Risiko Neurovakuler perifer</a:t>
            </a:r>
            <a:r>
              <a:rPr lang="en-US" altLang="id-ID" sz="3200" dirty="0">
                <a:solidFill>
                  <a:srgbClr val="000066"/>
                </a:solidFill>
              </a:rPr>
              <a:t> </a:t>
            </a:r>
            <a:r>
              <a:rPr lang="en-US" altLang="id-ID" sz="3200" dirty="0" err="1">
                <a:solidFill>
                  <a:srgbClr val="000066"/>
                </a:solidFill>
              </a:rPr>
              <a:t>tidak</a:t>
            </a:r>
            <a:r>
              <a:rPr lang="en-US" altLang="id-ID" sz="3200" dirty="0">
                <a:solidFill>
                  <a:srgbClr val="000066"/>
                </a:solidFill>
              </a:rPr>
              <a:t> </a:t>
            </a:r>
            <a:r>
              <a:rPr lang="en-US" altLang="id-ID" sz="3200" dirty="0" err="1">
                <a:solidFill>
                  <a:srgbClr val="000066"/>
                </a:solidFill>
              </a:rPr>
              <a:t>efektif</a:t>
            </a:r>
            <a:endParaRPr lang="en-US" altLang="id-ID" sz="3200" dirty="0">
              <a:solidFill>
                <a:srgbClr val="000066"/>
              </a:solidFill>
            </a:endParaRPr>
          </a:p>
          <a:p>
            <a:r>
              <a:rPr lang="id-ID" altLang="id-ID" sz="3200" dirty="0">
                <a:solidFill>
                  <a:srgbClr val="000066"/>
                </a:solidFill>
              </a:rPr>
              <a:t>Nyeri akut</a:t>
            </a:r>
            <a:endParaRPr lang="en-US" altLang="id-ID" sz="3200" dirty="0">
              <a:solidFill>
                <a:srgbClr val="000066"/>
              </a:solidFill>
            </a:endParaRPr>
          </a:p>
          <a:p>
            <a:r>
              <a:rPr lang="id-ID" altLang="id-ID" sz="3200" dirty="0">
                <a:solidFill>
                  <a:srgbClr val="000066"/>
                </a:solidFill>
              </a:rPr>
              <a:t>Risiko infeksi</a:t>
            </a:r>
            <a:endParaRPr lang="en-US" altLang="id-ID" sz="3200" dirty="0">
              <a:solidFill>
                <a:srgbClr val="000066"/>
              </a:solidFill>
            </a:endParaRPr>
          </a:p>
          <a:p>
            <a:r>
              <a:rPr lang="id-ID" altLang="id-ID" sz="3200" dirty="0">
                <a:solidFill>
                  <a:srgbClr val="000066"/>
                </a:solidFill>
              </a:rPr>
              <a:t>Gangguan intergritas kulit/jaringan</a:t>
            </a:r>
          </a:p>
          <a:p>
            <a:r>
              <a:rPr lang="id-ID" altLang="id-ID" sz="3200" dirty="0">
                <a:solidFill>
                  <a:srgbClr val="000066"/>
                </a:solidFill>
              </a:rPr>
              <a:t>Risiko gangguan intergritas kulit/jaringan</a:t>
            </a:r>
            <a:endParaRPr lang="en-US" altLang="id-ID" sz="3200" dirty="0">
              <a:solidFill>
                <a:srgbClr val="000066"/>
              </a:solidFill>
            </a:endParaRPr>
          </a:p>
          <a:p>
            <a:r>
              <a:rPr lang="id-ID" altLang="id-ID" sz="3200" dirty="0">
                <a:solidFill>
                  <a:srgbClr val="000066"/>
                </a:solidFill>
              </a:rPr>
              <a:t>Gangguan mobilitas fisik</a:t>
            </a:r>
            <a:endParaRPr lang="en-US" altLang="id-ID" sz="3200" dirty="0">
              <a:solidFill>
                <a:srgbClr val="000066"/>
              </a:solidFill>
            </a:endParaRPr>
          </a:p>
          <a:p>
            <a:endParaRPr lang="en-US" altLang="id-ID" sz="3200" dirty="0">
              <a:solidFill>
                <a:srgbClr val="000066"/>
              </a:solidFill>
            </a:endParaRPr>
          </a:p>
          <a:p>
            <a:pPr lvl="1">
              <a:buFontTx/>
              <a:buNone/>
            </a:pPr>
            <a:endParaRPr lang="en-US" altLang="id-ID" sz="4400" dirty="0">
              <a:solidFill>
                <a:srgbClr val="99336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05A68E2-B682-4548-947C-A87EC3F46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825500"/>
            <a:ext cx="7772400" cy="1295400"/>
          </a:xfrm>
        </p:spPr>
        <p:txBody>
          <a:bodyPr/>
          <a:lstStyle/>
          <a:p>
            <a:r>
              <a:rPr lang="en-US" altLang="id-ID" dirty="0"/>
              <a:t>Nursing Management </a:t>
            </a:r>
            <a:br>
              <a:rPr lang="en-US" altLang="id-ID" dirty="0"/>
            </a:br>
            <a:r>
              <a:rPr lang="en-US" altLang="id-ID" sz="3600" dirty="0">
                <a:solidFill>
                  <a:srgbClr val="993300"/>
                </a:solidFill>
              </a:rPr>
              <a:t>Nursing Implementation</a:t>
            </a:r>
            <a:endParaRPr lang="en-CA" altLang="id-ID" sz="3600" dirty="0">
              <a:solidFill>
                <a:srgbClr val="993300"/>
              </a:solidFill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1965650-2E88-4E39-9712-661DBAABA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260601"/>
            <a:ext cx="8610600" cy="4953000"/>
          </a:xfrm>
        </p:spPr>
        <p:txBody>
          <a:bodyPr>
            <a:normAutofit/>
          </a:bodyPr>
          <a:lstStyle/>
          <a:p>
            <a:r>
              <a:rPr lang="en-US" altLang="id-ID" sz="3200" dirty="0"/>
              <a:t>General post-op care</a:t>
            </a:r>
          </a:p>
          <a:p>
            <a:pPr lvl="1"/>
            <a:r>
              <a:rPr lang="en-US" altLang="id-ID" sz="2800" dirty="0"/>
              <a:t>Assess dressings/casts for bleeding/drainage</a:t>
            </a:r>
          </a:p>
          <a:p>
            <a:pPr lvl="1"/>
            <a:r>
              <a:rPr lang="en-US" altLang="id-ID" sz="2800" dirty="0"/>
              <a:t>Prevent complications of immobility</a:t>
            </a:r>
          </a:p>
          <a:p>
            <a:pPr lvl="2"/>
            <a:r>
              <a:rPr lang="id-ID" altLang="id-ID" sz="2400" dirty="0"/>
              <a:t>Cegah konstipasi</a:t>
            </a:r>
            <a:endParaRPr lang="en-US" altLang="id-ID" sz="2400" dirty="0"/>
          </a:p>
          <a:p>
            <a:pPr lvl="2"/>
            <a:r>
              <a:rPr lang="id-ID" altLang="id-ID" sz="2400" dirty="0"/>
              <a:t>Sering mengubah posisi </a:t>
            </a:r>
          </a:p>
          <a:p>
            <a:pPr lvl="2"/>
            <a:r>
              <a:rPr lang="en-US" altLang="id-ID" sz="2400" dirty="0"/>
              <a:t>ROM exercised </a:t>
            </a:r>
            <a:r>
              <a:rPr lang="id-ID" altLang="id-ID" sz="2400" dirty="0"/>
              <a:t>pada sendi yang tidak fraktur</a:t>
            </a:r>
          </a:p>
          <a:p>
            <a:pPr lvl="2"/>
            <a:r>
              <a:rPr lang="id-ID" altLang="id-ID" sz="2400" dirty="0"/>
              <a:t>Napas dalam</a:t>
            </a:r>
            <a:endParaRPr lang="en-US" altLang="id-ID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47D3742-99E2-439D-847B-097155E7B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36" y="699434"/>
            <a:ext cx="9144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id-ID" altLang="id-ID" sz="4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Definisi </a:t>
            </a:r>
            <a:r>
              <a:rPr lang="en-US" altLang="id-ID" sz="4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Fra</a:t>
            </a:r>
            <a:r>
              <a:rPr lang="id-ID" altLang="id-ID" sz="4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k</a:t>
            </a:r>
            <a:r>
              <a:rPr lang="en-US" altLang="id-ID" sz="4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tur </a:t>
            </a:r>
            <a:r>
              <a:rPr lang="en-US" altLang="id-ID" sz="4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Tulang</a:t>
            </a:r>
            <a:endParaRPr lang="en-US" altLang="id-ID" sz="40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67B8252-5596-418E-9CB1-C831D1F91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36" y="1748911"/>
            <a:ext cx="6906964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8013" indent="-6080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008063" indent="-6080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FFFF00"/>
              </a:buClr>
              <a:buSzPct val="95000"/>
            </a:pPr>
            <a:r>
              <a:rPr lang="id-ID" altLang="id-ID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Terjadinya diskontinuitas (Ketidak Sinambungan) jaringan tulang / tulang rawan</a:t>
            </a:r>
            <a:r>
              <a:rPr lang="en-US" altLang="id-ID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   </a:t>
            </a:r>
          </a:p>
          <a:p>
            <a:pPr lvl="2">
              <a:spcBef>
                <a:spcPct val="20000"/>
              </a:spcBef>
              <a:buClr>
                <a:srgbClr val="FFFF00"/>
              </a:buClr>
              <a:buSzPct val="70000"/>
              <a:buFont typeface="Wingdings" panose="05000000000000000000" pitchFamily="2" charset="2"/>
              <a:buChar char="u"/>
            </a:pPr>
            <a:r>
              <a:rPr lang="id-ID" altLang="id-ID" sz="2100" b="1" dirty="0">
                <a:latin typeface="Cambria" panose="02040503050406030204" pitchFamily="18" charset="0"/>
                <a:ea typeface="Cambria" panose="02040503050406030204" pitchFamily="18" charset="0"/>
              </a:rPr>
              <a:t>Penyebab:  </a:t>
            </a:r>
            <a:r>
              <a:rPr lang="id-ID" altLang="id-ID" sz="2100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Trauma  </a:t>
            </a:r>
          </a:p>
          <a:p>
            <a:pPr lvl="2">
              <a:spcBef>
                <a:spcPct val="20000"/>
              </a:spcBef>
              <a:buClr>
                <a:srgbClr val="FFFF00"/>
              </a:buClr>
              <a:buSzPct val="70000"/>
              <a:buFont typeface="Wingdings" panose="05000000000000000000" pitchFamily="2" charset="2"/>
              <a:buChar char="u"/>
            </a:pPr>
            <a:r>
              <a:rPr lang="id-ID" altLang="id-ID" sz="2100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Berat </a:t>
            </a:r>
          </a:p>
          <a:p>
            <a:pPr lvl="2">
              <a:spcBef>
                <a:spcPct val="20000"/>
              </a:spcBef>
              <a:buClr>
                <a:srgbClr val="FFFF00"/>
              </a:buClr>
              <a:buSzPct val="70000"/>
              <a:buFont typeface="Wingdings" panose="05000000000000000000" pitchFamily="2" charset="2"/>
              <a:buChar char="u"/>
            </a:pPr>
            <a:r>
              <a:rPr lang="id-ID" altLang="id-ID" sz="2100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Ringan</a:t>
            </a: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8AECD95E-8B8E-4786-AC39-9310F324D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39" y="1555096"/>
            <a:ext cx="1536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>
            <a:extLst>
              <a:ext uri="{FF2B5EF4-FFF2-40B4-BE49-F238E27FC236}">
                <a16:creationId xmlns:a16="http://schemas.microsoft.com/office/drawing/2014/main" id="{57A582B3-BAA9-4BCE-B8B7-E0DBBA139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5" y="1705115"/>
            <a:ext cx="16129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8C45FD7-91CF-464B-BBFD-BF803190B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Nursing Management </a:t>
            </a:r>
            <a:br>
              <a:rPr lang="en-US" altLang="id-ID"/>
            </a:br>
            <a:r>
              <a:rPr lang="en-US" altLang="id-ID" sz="3600">
                <a:solidFill>
                  <a:srgbClr val="993300"/>
                </a:solidFill>
              </a:rPr>
              <a:t>Nursing Implementation: Cast care</a:t>
            </a:r>
            <a:endParaRPr lang="en-CA" altLang="id-ID" sz="3600">
              <a:solidFill>
                <a:srgbClr val="993300"/>
              </a:solidFill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232B787-FEBB-496D-AF0D-1AED4A77B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id-ID" sz="2800" dirty="0"/>
              <a:t>Casts can cause neurovascular complications if</a:t>
            </a:r>
          </a:p>
          <a:p>
            <a:pPr lvl="1"/>
            <a:r>
              <a:rPr lang="en-US" altLang="id-ID" sz="2400" dirty="0"/>
              <a:t>Too tight</a:t>
            </a:r>
            <a:r>
              <a:rPr lang="id-ID" altLang="id-ID" sz="2400" dirty="0"/>
              <a:t> (terlalu ketat)</a:t>
            </a:r>
            <a:endParaRPr lang="en-US" altLang="id-ID" sz="2400" dirty="0"/>
          </a:p>
          <a:p>
            <a:pPr lvl="1"/>
            <a:r>
              <a:rPr lang="en-US" altLang="id-ID" sz="2400" dirty="0"/>
              <a:t>Edematous</a:t>
            </a:r>
          </a:p>
          <a:p>
            <a:r>
              <a:rPr lang="en-US" altLang="id-ID" sz="2800" dirty="0"/>
              <a:t>Frequent neurovascular checks</a:t>
            </a:r>
          </a:p>
          <a:p>
            <a:r>
              <a:rPr lang="en-US" altLang="id-ID" sz="2800" dirty="0"/>
              <a:t>Ice and elevation during early phase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78D1688-48DA-4917-A0BA-9B6FEC98E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990600"/>
            <a:ext cx="8877300" cy="1143000"/>
          </a:xfrm>
        </p:spPr>
        <p:txBody>
          <a:bodyPr>
            <a:normAutofit fontScale="90000"/>
          </a:bodyPr>
          <a:lstStyle/>
          <a:p>
            <a:r>
              <a:rPr lang="en-US" altLang="id-ID" dirty="0"/>
              <a:t>Complications of Fractures</a:t>
            </a:r>
            <a:br>
              <a:rPr lang="en-US" altLang="id-ID" dirty="0"/>
            </a:br>
            <a:r>
              <a:rPr lang="en-US" altLang="id-ID" dirty="0">
                <a:solidFill>
                  <a:srgbClr val="003399"/>
                </a:solidFill>
              </a:rPr>
              <a:t>Infection</a:t>
            </a:r>
            <a:endParaRPr lang="en-US" altLang="id-ID" dirty="0">
              <a:solidFill>
                <a:srgbClr val="993300"/>
              </a:solidFill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29DD4F7-C635-4FAF-99A1-00D372CB6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4900" y="2362200"/>
            <a:ext cx="9258300" cy="4114800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en-US" altLang="id-ID" sz="2800" dirty="0">
                <a:solidFill>
                  <a:srgbClr val="000066"/>
                </a:solidFill>
              </a:rPr>
              <a:t>Open fractures and soft tissue injuries have </a:t>
            </a:r>
            <a:r>
              <a:rPr lang="en-US" altLang="id-ID" sz="2800" dirty="0">
                <a:solidFill>
                  <a:srgbClr val="000066"/>
                </a:solidFill>
                <a:sym typeface="Symbol" panose="05050102010706020507" pitchFamily="18" charset="2"/>
              </a:rPr>
              <a:t></a:t>
            </a:r>
            <a:r>
              <a:rPr lang="en-US" altLang="id-ID" sz="2800" dirty="0">
                <a:solidFill>
                  <a:srgbClr val="000066"/>
                </a:solidFill>
              </a:rPr>
              <a:t> incidence</a:t>
            </a:r>
          </a:p>
          <a:p>
            <a:r>
              <a:rPr lang="en-US" altLang="id-ID" sz="2800" dirty="0">
                <a:solidFill>
                  <a:srgbClr val="000066"/>
                </a:solidFill>
              </a:rPr>
              <a:t>Osteomyelitis can become chronic</a:t>
            </a:r>
            <a:endParaRPr lang="en-US" altLang="id-ID" sz="4400" dirty="0">
              <a:solidFill>
                <a:srgbClr val="9933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64865FA-17B4-4AEC-8CEC-8F6FAA29C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99060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altLang="id-ID" dirty="0"/>
              <a:t>Complications of Fractures</a:t>
            </a:r>
            <a:br>
              <a:rPr lang="en-US" altLang="id-ID" dirty="0"/>
            </a:br>
            <a:r>
              <a:rPr lang="en-US" altLang="id-ID" dirty="0">
                <a:solidFill>
                  <a:srgbClr val="003399"/>
                </a:solidFill>
              </a:rPr>
              <a:t>Infection</a:t>
            </a:r>
            <a:endParaRPr lang="en-US" altLang="id-ID" dirty="0">
              <a:solidFill>
                <a:srgbClr val="993300"/>
              </a:solidFill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94C4AB4-2E0D-4D22-A9E9-87B1033FC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900" y="2362200"/>
            <a:ext cx="9385300" cy="41148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altLang="id-ID" sz="2800" dirty="0">
                <a:solidFill>
                  <a:srgbClr val="000066"/>
                </a:solidFill>
              </a:rPr>
              <a:t>Collaborative Care</a:t>
            </a:r>
          </a:p>
          <a:p>
            <a:pPr lvl="1"/>
            <a:r>
              <a:rPr lang="en-US" altLang="id-ID" sz="3200" dirty="0">
                <a:solidFill>
                  <a:srgbClr val="993366"/>
                </a:solidFill>
              </a:rPr>
              <a:t>Open fractures require aggressive surgical debridement</a:t>
            </a:r>
          </a:p>
          <a:p>
            <a:pPr lvl="1"/>
            <a:r>
              <a:rPr lang="en-US" altLang="id-ID" sz="3200" dirty="0">
                <a:solidFill>
                  <a:srgbClr val="993366"/>
                </a:solidFill>
              </a:rPr>
              <a:t>Post-op IV antibiotics for 3 to 7 days (prophylactic)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FD2CC51-0C35-442F-80AA-5E546A212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400" y="990600"/>
            <a:ext cx="9194800" cy="1143000"/>
          </a:xfrm>
        </p:spPr>
        <p:txBody>
          <a:bodyPr>
            <a:normAutofit fontScale="90000"/>
          </a:bodyPr>
          <a:lstStyle/>
          <a:p>
            <a:r>
              <a:rPr lang="en-US" altLang="id-ID" dirty="0"/>
              <a:t>Complications of Fractures</a:t>
            </a:r>
            <a:br>
              <a:rPr lang="en-US" altLang="id-ID" dirty="0"/>
            </a:br>
            <a:r>
              <a:rPr lang="en-US" altLang="id-ID" dirty="0">
                <a:solidFill>
                  <a:srgbClr val="003399"/>
                </a:solidFill>
              </a:rPr>
              <a:t>Compartment Syndrome</a:t>
            </a:r>
            <a:endParaRPr lang="en-US" altLang="id-ID" dirty="0">
              <a:solidFill>
                <a:srgbClr val="993300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14B3D3B-BC80-4897-A443-23AD07504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2362200"/>
            <a:ext cx="10833100" cy="4114800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id-ID" altLang="id-ID" sz="2800" dirty="0"/>
              <a:t>Kondisi di mana peningkatan tekanan intrakomparmental dalam kompartemen myofascial yang terbatas membahayakan fungsi neurovaskular jaringan di dalam ruang tersebut.</a:t>
            </a:r>
          </a:p>
          <a:p>
            <a:r>
              <a:rPr lang="id-ID" altLang="id-ID" sz="2800" dirty="0">
                <a:solidFill>
                  <a:srgbClr val="000066"/>
                </a:solidFill>
              </a:rPr>
              <a:t>Penurunan perfusi</a:t>
            </a:r>
            <a:endParaRPr lang="en-US" altLang="id-ID" sz="2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ABE5801-CF8C-4753-8CBF-BA2E73A0D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990600"/>
            <a:ext cx="9271000" cy="1143000"/>
          </a:xfrm>
        </p:spPr>
        <p:txBody>
          <a:bodyPr>
            <a:normAutofit fontScale="90000"/>
          </a:bodyPr>
          <a:lstStyle/>
          <a:p>
            <a:r>
              <a:rPr lang="en-US" altLang="id-ID"/>
              <a:t>Complications of Fractures</a:t>
            </a:r>
            <a:br>
              <a:rPr lang="en-US" altLang="id-ID"/>
            </a:br>
            <a:r>
              <a:rPr lang="en-US" altLang="id-ID">
                <a:solidFill>
                  <a:srgbClr val="003399"/>
                </a:solidFill>
              </a:rPr>
              <a:t>Compartment Syndrome</a:t>
            </a:r>
            <a:endParaRPr lang="en-US" altLang="id-ID">
              <a:solidFill>
                <a:srgbClr val="993300"/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E4E5EFB-117B-4E9B-8EA8-6534EEB63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0900" y="2362200"/>
            <a:ext cx="10668000" cy="41148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altLang="id-ID" sz="2800" dirty="0">
                <a:solidFill>
                  <a:srgbClr val="000066"/>
                </a:solidFill>
              </a:rPr>
              <a:t>Two basic etiologies create compartment syndrome:</a:t>
            </a:r>
          </a:p>
          <a:p>
            <a:pPr lvl="1"/>
            <a:r>
              <a:rPr lang="id-ID" altLang="id-ID" sz="3200" dirty="0">
                <a:solidFill>
                  <a:srgbClr val="993366"/>
                </a:solidFill>
              </a:rPr>
              <a:t>Penurunan ukuran</a:t>
            </a:r>
            <a:r>
              <a:rPr lang="en-US" altLang="id-ID" sz="3200" dirty="0">
                <a:solidFill>
                  <a:srgbClr val="993366"/>
                </a:solidFill>
              </a:rPr>
              <a:t> compartment (dressings, splints, casts)</a:t>
            </a:r>
          </a:p>
          <a:p>
            <a:pPr lvl="1"/>
            <a:r>
              <a:rPr lang="id-ID" altLang="id-ID" sz="3200" dirty="0">
                <a:solidFill>
                  <a:srgbClr val="993366"/>
                </a:solidFill>
              </a:rPr>
              <a:t>Peningkatan isi</a:t>
            </a:r>
            <a:r>
              <a:rPr lang="en-US" altLang="id-ID" sz="3200" dirty="0">
                <a:solidFill>
                  <a:srgbClr val="993366"/>
                </a:solidFill>
              </a:rPr>
              <a:t> compartment</a:t>
            </a:r>
            <a:r>
              <a:rPr lang="id-ID" altLang="id-ID" sz="3200" dirty="0">
                <a:solidFill>
                  <a:srgbClr val="993366"/>
                </a:solidFill>
              </a:rPr>
              <a:t> </a:t>
            </a:r>
            <a:r>
              <a:rPr lang="en-US" altLang="id-ID" sz="3200" dirty="0">
                <a:solidFill>
                  <a:srgbClr val="993366"/>
                </a:solidFill>
              </a:rPr>
              <a:t>(bleeding, edema)</a:t>
            </a:r>
          </a:p>
          <a:p>
            <a:pPr lvl="1">
              <a:buFontTx/>
              <a:buNone/>
            </a:pPr>
            <a:endParaRPr lang="en-US" altLang="id-ID" sz="3200" dirty="0">
              <a:solidFill>
                <a:srgbClr val="993366"/>
              </a:solidFill>
            </a:endParaRPr>
          </a:p>
          <a:p>
            <a:pPr lvl="2"/>
            <a:endParaRPr lang="en-US" altLang="id-ID" sz="3200" dirty="0">
              <a:solidFill>
                <a:srgbClr val="00669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5EB5DBD-208F-47E2-A860-74E566CB1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400" y="838200"/>
            <a:ext cx="9677400" cy="1143000"/>
          </a:xfrm>
        </p:spPr>
        <p:txBody>
          <a:bodyPr>
            <a:normAutofit fontScale="90000"/>
          </a:bodyPr>
          <a:lstStyle/>
          <a:p>
            <a:r>
              <a:rPr lang="en-US" altLang="id-ID" dirty="0"/>
              <a:t>Complications of Fractures</a:t>
            </a:r>
            <a:br>
              <a:rPr lang="en-US" altLang="id-ID" dirty="0"/>
            </a:br>
            <a:r>
              <a:rPr lang="en-US" altLang="id-ID" dirty="0">
                <a:solidFill>
                  <a:srgbClr val="003399"/>
                </a:solidFill>
              </a:rPr>
              <a:t>Compartment Syndrome</a:t>
            </a:r>
            <a:endParaRPr lang="en-US" altLang="id-ID" dirty="0">
              <a:solidFill>
                <a:srgbClr val="993300"/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4A15CDB-6E95-4F43-BC8B-1BF642ECA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900" y="1955800"/>
            <a:ext cx="4648200" cy="4114800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000066"/>
                </a:solidFill>
              </a:rPr>
              <a:t>Clinical Manifestations</a:t>
            </a:r>
          </a:p>
          <a:p>
            <a:pPr marL="996950" lvl="1" indent="-533400">
              <a:defRPr/>
            </a:pPr>
            <a:r>
              <a:rPr lang="en-US" sz="3200" dirty="0">
                <a:solidFill>
                  <a:srgbClr val="993366"/>
                </a:solidFill>
              </a:rPr>
              <a:t>Six </a:t>
            </a:r>
            <a:r>
              <a:rPr lang="en-US" sz="3200" i="1" dirty="0">
                <a:solidFill>
                  <a:srgbClr val="993366"/>
                </a:solidFill>
              </a:rPr>
              <a:t>P</a:t>
            </a:r>
            <a:r>
              <a:rPr lang="en-US" sz="3200" dirty="0">
                <a:solidFill>
                  <a:srgbClr val="993366"/>
                </a:solidFill>
              </a:rPr>
              <a:t>s</a:t>
            </a:r>
          </a:p>
          <a:p>
            <a:pPr marL="1371600" lvl="2" indent="-457200">
              <a:buFontTx/>
              <a:buAutoNum type="arabicPeriod"/>
              <a:defRPr/>
            </a:pPr>
            <a:r>
              <a:rPr lang="en-US" sz="2800" i="1" dirty="0" err="1">
                <a:solidFill>
                  <a:srgbClr val="006699"/>
                </a:solidFill>
              </a:rPr>
              <a:t>Paresthesia</a:t>
            </a:r>
            <a:r>
              <a:rPr lang="en-US" sz="2800" i="1" dirty="0">
                <a:solidFill>
                  <a:srgbClr val="006699"/>
                </a:solidFill>
              </a:rPr>
              <a:t>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id-ID" sz="1800" dirty="0">
                <a:solidFill>
                  <a:schemeClr val="bg2">
                    <a:lumMod val="10000"/>
                  </a:schemeClr>
                </a:solidFill>
              </a:rPr>
              <a:t>sensasi seperti tertusuk jarum atau mati rasa pada bagian tubuh tertentu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en-US" sz="1800" i="1" dirty="0">
              <a:solidFill>
                <a:schemeClr val="bg2">
                  <a:lumMod val="10000"/>
                </a:schemeClr>
              </a:solidFill>
            </a:endParaRPr>
          </a:p>
          <a:p>
            <a:pPr marL="1371600" lvl="2" indent="-457200">
              <a:buFontTx/>
              <a:buAutoNum type="arabicPeriod"/>
              <a:defRPr/>
            </a:pPr>
            <a:r>
              <a:rPr lang="en-US" sz="2800" i="1" dirty="0">
                <a:solidFill>
                  <a:srgbClr val="006699"/>
                </a:solidFill>
              </a:rPr>
              <a:t>Pain</a:t>
            </a:r>
            <a:r>
              <a:rPr lang="en-US" sz="2800" dirty="0">
                <a:solidFill>
                  <a:srgbClr val="006699"/>
                </a:solidFill>
              </a:rPr>
              <a:t> </a:t>
            </a:r>
            <a:endParaRPr lang="id-ID" sz="2800" dirty="0">
              <a:solidFill>
                <a:srgbClr val="006699"/>
              </a:solidFill>
            </a:endParaRPr>
          </a:p>
          <a:p>
            <a:pPr marL="1371600" lvl="2" indent="-457200">
              <a:buFontTx/>
              <a:buAutoNum type="arabicPeriod"/>
              <a:defRPr/>
            </a:pPr>
            <a:r>
              <a:rPr lang="en-US" sz="2800" i="1" dirty="0">
                <a:solidFill>
                  <a:srgbClr val="006699"/>
                </a:solidFill>
              </a:rPr>
              <a:t>Pressure</a:t>
            </a:r>
          </a:p>
          <a:p>
            <a:pPr marL="1371600" lvl="2" indent="-457200">
              <a:buNone/>
              <a:defRPr/>
            </a:pPr>
            <a:endParaRPr lang="en-US" sz="3200" dirty="0">
              <a:solidFill>
                <a:srgbClr val="00669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C4E09-1B10-421A-B85A-D7F889BDA716}"/>
              </a:ext>
            </a:extLst>
          </p:cNvPr>
          <p:cNvSpPr txBox="1"/>
          <p:nvPr/>
        </p:nvSpPr>
        <p:spPr>
          <a:xfrm>
            <a:off x="5842000" y="2819400"/>
            <a:ext cx="5588000" cy="3069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lvl="2" indent="-4572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Pallor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(loss of normal color, coolness)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Paralysis</a:t>
            </a:r>
            <a:r>
              <a:rPr kumimoji="0" lang="id-ID" sz="2400" b="0" i="1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id-ID" b="0" i="1" u="none" strike="noStrike" kern="1200" cap="none" spc="0" normalizeH="0" baseline="0" noProof="0" dirty="0">
                <a:ln>
                  <a:noFill/>
                </a:ln>
                <a:solidFill>
                  <a:srgbClr val="E2E8E8">
                    <a:lumMod val="10000"/>
                  </a:srgbClr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(</a:t>
            </a:r>
            <a:r>
              <a:rPr kumimoji="0" lang="id-ID" b="0" i="0" u="none" strike="noStrike" kern="1200" cap="none" spc="0" normalizeH="0" baseline="0" noProof="0" dirty="0">
                <a:ln>
                  <a:noFill/>
                </a:ln>
                <a:solidFill>
                  <a:srgbClr val="E2E8E8">
                    <a:lumMod val="10000"/>
                  </a:srgbClr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lumpuh karena gangguan pada saraf yang berperan dalam mengatur gerakan otot tubuh)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E2E8E8">
                  <a:lumMod val="10000"/>
                </a:srgbClr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Pulselessness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(decreased/absent pulses)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240C8-14E9-456A-AA5B-A94FF0F0DB4A}"/>
              </a:ext>
            </a:extLst>
          </p:cNvPr>
          <p:cNvSpPr txBox="1"/>
          <p:nvPr/>
        </p:nvSpPr>
        <p:spPr>
          <a:xfrm>
            <a:off x="889000" y="5747434"/>
            <a:ext cx="10833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altLang="id-ID" sz="1800" dirty="0">
                <a:solidFill>
                  <a:srgbClr val="006699"/>
                </a:solidFill>
              </a:rPr>
              <a:t>Patient may present with one or all of the six</a:t>
            </a:r>
            <a:r>
              <a:rPr lang="en-US" altLang="id-ID" sz="1800" i="1" dirty="0">
                <a:solidFill>
                  <a:srgbClr val="006699"/>
                </a:solidFill>
              </a:rPr>
              <a:t> P</a:t>
            </a:r>
            <a:r>
              <a:rPr lang="en-US" altLang="id-ID" sz="1800" dirty="0">
                <a:solidFill>
                  <a:srgbClr val="006699"/>
                </a:solidFill>
              </a:rPr>
              <a:t>s and Compare </a:t>
            </a:r>
            <a:r>
              <a:rPr lang="en-US" altLang="id-ID" sz="1800" dirty="0" err="1">
                <a:solidFill>
                  <a:srgbClr val="006699"/>
                </a:solidFill>
              </a:rPr>
              <a:t>extemities</a:t>
            </a:r>
            <a:endParaRPr lang="en-US" altLang="id-ID" sz="1800" dirty="0">
              <a:solidFill>
                <a:srgbClr val="00669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1FB25F2-3C73-443C-9CA4-1EA5C18A2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990600"/>
            <a:ext cx="9334500" cy="1143000"/>
          </a:xfrm>
        </p:spPr>
        <p:txBody>
          <a:bodyPr>
            <a:normAutofit fontScale="90000"/>
          </a:bodyPr>
          <a:lstStyle/>
          <a:p>
            <a:r>
              <a:rPr lang="en-US" altLang="id-ID" dirty="0"/>
              <a:t>Complications of Fractures</a:t>
            </a:r>
            <a:br>
              <a:rPr lang="en-US" altLang="id-ID" dirty="0"/>
            </a:br>
            <a:r>
              <a:rPr lang="en-US" altLang="id-ID" dirty="0">
                <a:solidFill>
                  <a:srgbClr val="003399"/>
                </a:solidFill>
              </a:rPr>
              <a:t>Compartment Syndrome</a:t>
            </a:r>
            <a:endParaRPr lang="en-US" altLang="id-ID" dirty="0">
              <a:solidFill>
                <a:srgbClr val="993300"/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0C39752-3C6F-4615-ADA8-DE0F98E61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8700" y="2362200"/>
            <a:ext cx="9334500" cy="41148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r>
              <a:rPr lang="en-US" altLang="id-ID" dirty="0">
                <a:solidFill>
                  <a:srgbClr val="000066"/>
                </a:solidFill>
              </a:rPr>
              <a:t>Clinical Manifestations</a:t>
            </a:r>
          </a:p>
          <a:p>
            <a:pPr lvl="1"/>
            <a:r>
              <a:rPr lang="en-US" altLang="id-ID" sz="3200" dirty="0">
                <a:solidFill>
                  <a:srgbClr val="993366"/>
                </a:solidFill>
              </a:rPr>
              <a:t>Absence of peripheral pulse = ominous late sign</a:t>
            </a:r>
          </a:p>
          <a:p>
            <a:pPr lvl="1"/>
            <a:r>
              <a:rPr lang="en-US" altLang="id-ID" sz="3200" dirty="0">
                <a:solidFill>
                  <a:srgbClr val="993366"/>
                </a:solidFill>
              </a:rPr>
              <a:t>Myoglobinuria</a:t>
            </a:r>
          </a:p>
          <a:p>
            <a:pPr lvl="2"/>
            <a:r>
              <a:rPr lang="en-US" altLang="id-ID" sz="3200" dirty="0">
                <a:solidFill>
                  <a:srgbClr val="006699"/>
                </a:solidFill>
              </a:rPr>
              <a:t>Dark reddish-brown urine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06D61E0-AE11-4D40-9CA4-C31C4B543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1314" y="2565400"/>
            <a:ext cx="3659187" cy="1143000"/>
          </a:xfrm>
        </p:spPr>
        <p:txBody>
          <a:bodyPr/>
          <a:lstStyle/>
          <a:p>
            <a:r>
              <a:rPr lang="id-ID" altLang="id-ID">
                <a:solidFill>
                  <a:srgbClr val="0066FF"/>
                </a:solidFill>
              </a:rPr>
              <a:t>Terima Kasih</a:t>
            </a:r>
            <a:endParaRPr lang="en-CA" altLang="id-ID">
              <a:solidFill>
                <a:srgbClr val="0066FF"/>
              </a:solidFill>
            </a:endParaRPr>
          </a:p>
        </p:txBody>
      </p:sp>
      <p:sp>
        <p:nvSpPr>
          <p:cNvPr id="34819" name="Content Placeholder 1">
            <a:extLst>
              <a:ext uri="{FF2B5EF4-FFF2-40B4-BE49-F238E27FC236}">
                <a16:creationId xmlns:a16="http://schemas.microsoft.com/office/drawing/2014/main" id="{08F7A234-903C-4DC3-AB60-9493AC4C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altLang="id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A70A932-1127-4839-9B0B-27EBDC4AC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7747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id-ID" altLang="id-ID" dirty="0"/>
              <a:t>Klasifikasi </a:t>
            </a:r>
            <a:br>
              <a:rPr lang="en-US" altLang="id-ID" dirty="0"/>
            </a:br>
            <a:endParaRPr lang="en-US" altLang="id-ID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BD8D2B7-A3B5-412B-84AF-F4A021519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5100" y="1638300"/>
            <a:ext cx="5461000" cy="4114800"/>
          </a:xfrm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r>
              <a:rPr lang="id-ID" altLang="id-ID" dirty="0">
                <a:solidFill>
                  <a:srgbClr val="000066"/>
                </a:solidFill>
              </a:rPr>
              <a:t>Fraktur diklasifikasikan berdasarkan</a:t>
            </a:r>
            <a:r>
              <a:rPr lang="en-US" altLang="id-ID" dirty="0">
                <a:solidFill>
                  <a:srgbClr val="000066"/>
                </a:solidFill>
              </a:rPr>
              <a:t>:</a:t>
            </a:r>
          </a:p>
          <a:p>
            <a:pPr lvl="1"/>
            <a:r>
              <a:rPr lang="en-US" altLang="id-ID" sz="3200" dirty="0">
                <a:solidFill>
                  <a:srgbClr val="993366"/>
                </a:solidFill>
              </a:rPr>
              <a:t>Type</a:t>
            </a:r>
          </a:p>
          <a:p>
            <a:pPr lvl="1"/>
            <a:r>
              <a:rPr lang="en-US" altLang="id-ID" sz="3200" dirty="0">
                <a:solidFill>
                  <a:srgbClr val="993366"/>
                </a:solidFill>
              </a:rPr>
              <a:t>Communication or noncommunication with external environment</a:t>
            </a:r>
          </a:p>
          <a:p>
            <a:pPr lvl="1"/>
            <a:r>
              <a:rPr lang="en-US" altLang="id-ID" sz="3200" dirty="0">
                <a:solidFill>
                  <a:srgbClr val="993366"/>
                </a:solidFill>
              </a:rPr>
              <a:t>Anatomic location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4" name="Rectangle 8">
            <a:extLst>
              <a:ext uri="{FF2B5EF4-FFF2-40B4-BE49-F238E27FC236}">
                <a16:creationId xmlns:a16="http://schemas.microsoft.com/office/drawing/2014/main" id="{51F547B0-3BE6-4B95-A2A6-7EED3F5D9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E83E4DF-9DF8-4616-BE6D-586E5BC704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altLang="id-ID" sz="3600"/>
              <a:t>Types of Fractures</a:t>
            </a:r>
          </a:p>
        </p:txBody>
      </p:sp>
      <p:pic>
        <p:nvPicPr>
          <p:cNvPr id="8196" name="Picture 6" descr="Fig">
            <a:extLst>
              <a:ext uri="{FF2B5EF4-FFF2-40B4-BE49-F238E27FC236}">
                <a16:creationId xmlns:a16="http://schemas.microsoft.com/office/drawing/2014/main" id="{80C99AC0-A1AA-47D3-BC6F-04E81D897E9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00" y="647700"/>
            <a:ext cx="10820400" cy="58293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 Box 7">
            <a:extLst>
              <a:ext uri="{FF2B5EF4-FFF2-40B4-BE49-F238E27FC236}">
                <a16:creationId xmlns:a16="http://schemas.microsoft.com/office/drawing/2014/main" id="{27FD793A-1C61-4F42-A117-4547BCEBB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6400801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id-ID" sz="1800" b="1">
                <a:solidFill>
                  <a:schemeClr val="tx2"/>
                </a:solidFill>
              </a:rPr>
              <a:t>Fig. 61-4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18" name="Rectangle 8">
            <a:extLst>
              <a:ext uri="{FF2B5EF4-FFF2-40B4-BE49-F238E27FC236}">
                <a16:creationId xmlns:a16="http://schemas.microsoft.com/office/drawing/2014/main" id="{1B76B9F6-A0C7-40BE-B4BB-C1B6D1385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84685ADF-3EBC-4856-A87D-34A1854F9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8800" y="266700"/>
            <a:ext cx="11391900" cy="11049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id-ID" sz="3600" dirty="0"/>
              <a:t>Classification by Communication with</a:t>
            </a:r>
            <a:br>
              <a:rPr lang="en-US" altLang="id-ID" sz="3600" dirty="0"/>
            </a:br>
            <a:r>
              <a:rPr lang="en-US" altLang="id-ID" sz="3600" dirty="0"/>
              <a:t>External Environment </a:t>
            </a:r>
          </a:p>
        </p:txBody>
      </p:sp>
      <p:pic>
        <p:nvPicPr>
          <p:cNvPr id="9220" name="Picture 6" descr="Fig">
            <a:extLst>
              <a:ext uri="{FF2B5EF4-FFF2-40B4-BE49-F238E27FC236}">
                <a16:creationId xmlns:a16="http://schemas.microsoft.com/office/drawing/2014/main" id="{DC98D2DB-3F7D-4CD1-8E33-4600349EC9B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325563"/>
            <a:ext cx="7620000" cy="50085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Text Box 7">
            <a:extLst>
              <a:ext uri="{FF2B5EF4-FFF2-40B4-BE49-F238E27FC236}">
                <a16:creationId xmlns:a16="http://schemas.microsoft.com/office/drawing/2014/main" id="{16BBEA98-0E21-4344-9E31-4FD6EDD8B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3246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id-ID" sz="1800" b="1">
                <a:solidFill>
                  <a:schemeClr val="tx2"/>
                </a:solidFill>
              </a:rPr>
              <a:t>Fig. 61-5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2" name="Rectangle 8">
            <a:extLst>
              <a:ext uri="{FF2B5EF4-FFF2-40B4-BE49-F238E27FC236}">
                <a16:creationId xmlns:a16="http://schemas.microsoft.com/office/drawing/2014/main" id="{45A7AD77-8C92-4487-A6BB-33AA696F2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A6BA54F-ED7D-470E-B68A-EA2C4EB36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25400"/>
            <a:ext cx="77724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id-ID" sz="3600" dirty="0"/>
              <a:t>Classification by Fracture Location</a:t>
            </a:r>
          </a:p>
        </p:txBody>
      </p:sp>
      <p:pic>
        <p:nvPicPr>
          <p:cNvPr id="10244" name="Picture 6" descr="Fig">
            <a:extLst>
              <a:ext uri="{FF2B5EF4-FFF2-40B4-BE49-F238E27FC236}">
                <a16:creationId xmlns:a16="http://schemas.microsoft.com/office/drawing/2014/main" id="{B31D81AC-19E0-4D44-AE7A-B0886ABB331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1" y="1524000"/>
            <a:ext cx="4333875" cy="495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7">
            <a:extLst>
              <a:ext uri="{FF2B5EF4-FFF2-40B4-BE49-F238E27FC236}">
                <a16:creationId xmlns:a16="http://schemas.microsoft.com/office/drawing/2014/main" id="{E461082F-B415-4FA0-AE68-C887D2F0D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6324601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id-ID" sz="1800" b="1" dirty="0">
                <a:solidFill>
                  <a:schemeClr val="tx2"/>
                </a:solidFill>
              </a:rPr>
              <a:t>Fig. 61-6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9207541-B5D8-4EAA-A73E-A2007FC71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00" y="1219200"/>
            <a:ext cx="10198100" cy="1143000"/>
          </a:xfrm>
        </p:spPr>
        <p:txBody>
          <a:bodyPr>
            <a:noAutofit/>
          </a:bodyPr>
          <a:lstStyle/>
          <a:p>
            <a:r>
              <a:rPr lang="id-ID" altLang="id-ID" sz="4800" dirty="0"/>
              <a:t>Klasifikasi</a:t>
            </a:r>
            <a:br>
              <a:rPr lang="en-US" altLang="id-ID" sz="4800" dirty="0"/>
            </a:br>
            <a:br>
              <a:rPr lang="en-US" altLang="id-ID" sz="2400" dirty="0">
                <a:solidFill>
                  <a:srgbClr val="993366"/>
                </a:solidFill>
              </a:rPr>
            </a:br>
            <a:br>
              <a:rPr lang="en-US" altLang="id-ID" sz="4800" dirty="0"/>
            </a:br>
            <a:endParaRPr lang="en-US" altLang="id-ID" sz="4800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7968528-4EB3-4EF4-B785-ECBB03677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6600" y="2362200"/>
            <a:ext cx="6565900" cy="2489200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id-ID" sz="2400" dirty="0">
                <a:solidFill>
                  <a:srgbClr val="993366"/>
                </a:solidFill>
              </a:rPr>
              <a:t>Communication or noncommunication with external environment</a:t>
            </a:r>
            <a:endParaRPr lang="en-US" altLang="id-ID" sz="2400" dirty="0">
              <a:solidFill>
                <a:srgbClr val="000066"/>
              </a:solidFill>
            </a:endParaRPr>
          </a:p>
          <a:p>
            <a:r>
              <a:rPr lang="en-US" altLang="id-ID" sz="2400" dirty="0">
                <a:solidFill>
                  <a:srgbClr val="000066"/>
                </a:solidFill>
              </a:rPr>
              <a:t>Fraktur </a:t>
            </a:r>
            <a:r>
              <a:rPr lang="en-US" altLang="id-ID" sz="2400" dirty="0" err="1">
                <a:solidFill>
                  <a:srgbClr val="000066"/>
                </a:solidFill>
              </a:rPr>
              <a:t>tertutup</a:t>
            </a:r>
            <a:endParaRPr lang="en-US" altLang="id-ID" sz="2400" dirty="0">
              <a:solidFill>
                <a:srgbClr val="000066"/>
              </a:solidFill>
            </a:endParaRPr>
          </a:p>
          <a:p>
            <a:r>
              <a:rPr lang="en-US" altLang="id-ID" sz="2400" dirty="0" err="1">
                <a:solidFill>
                  <a:srgbClr val="000066"/>
                </a:solidFill>
              </a:rPr>
              <a:t>Braktur</a:t>
            </a:r>
            <a:r>
              <a:rPr lang="en-US" altLang="id-ID" sz="2400" dirty="0">
                <a:solidFill>
                  <a:srgbClr val="000066"/>
                </a:solidFill>
              </a:rPr>
              <a:t> </a:t>
            </a:r>
            <a:r>
              <a:rPr lang="en-US" altLang="id-ID" sz="2400" dirty="0" err="1">
                <a:solidFill>
                  <a:srgbClr val="000066"/>
                </a:solidFill>
              </a:rPr>
              <a:t>terbuka</a:t>
            </a:r>
            <a:endParaRPr lang="en-US" altLang="id-ID" sz="4000" dirty="0">
              <a:solidFill>
                <a:srgbClr val="993366"/>
              </a:solidFill>
            </a:endParaRPr>
          </a:p>
          <a:p>
            <a:endParaRPr lang="en-US" altLang="id-ID" sz="2400" dirty="0">
              <a:solidFill>
                <a:srgbClr val="000066"/>
              </a:solidFill>
            </a:endParaRPr>
          </a:p>
          <a:p>
            <a:endParaRPr lang="en-US" altLang="id-ID" sz="2400" dirty="0">
              <a:solidFill>
                <a:srgbClr val="000066"/>
              </a:solidFill>
            </a:endParaRPr>
          </a:p>
          <a:p>
            <a:pPr lvl="1">
              <a:buFontTx/>
              <a:buNone/>
            </a:pPr>
            <a:endParaRPr lang="en-US" altLang="id-ID" sz="2000" dirty="0">
              <a:solidFill>
                <a:srgbClr val="993366"/>
              </a:solidFill>
            </a:endParaRP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F23F8AEB-A600-44A8-8707-83B18ED87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7" y="1541463"/>
            <a:ext cx="3915186" cy="418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E4A326E-D48E-40C5-8077-75C18F61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 err="1"/>
              <a:t>Manifestasi</a:t>
            </a:r>
            <a:r>
              <a:rPr lang="en-US" altLang="id-ID" dirty="0"/>
              <a:t> </a:t>
            </a:r>
            <a:r>
              <a:rPr lang="en-US" altLang="id-ID" dirty="0" err="1"/>
              <a:t>klinis</a:t>
            </a:r>
            <a:endParaRPr lang="id-ID" altLang="id-ID" dirty="0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7B2FFDB3-127B-4885-990F-8E90632FB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778000"/>
            <a:ext cx="10691265" cy="4151214"/>
          </a:xfrm>
        </p:spPr>
        <p:txBody>
          <a:bodyPr>
            <a:normAutofit/>
          </a:bodyPr>
          <a:lstStyle/>
          <a:p>
            <a:r>
              <a:rPr lang="en-US" altLang="id-ID" sz="2400" dirty="0"/>
              <a:t>P</a:t>
            </a:r>
            <a:r>
              <a:rPr lang="id-ID" altLang="id-ID" sz="2400" dirty="0"/>
              <a:t>ergerakan abnormal </a:t>
            </a:r>
          </a:p>
          <a:p>
            <a:r>
              <a:rPr lang="en-US" altLang="id-ID" sz="2400" dirty="0"/>
              <a:t>Crepitus </a:t>
            </a:r>
            <a:endParaRPr lang="id-ID" altLang="id-ID" sz="2400" dirty="0"/>
          </a:p>
          <a:p>
            <a:r>
              <a:rPr lang="id-ID" altLang="id-ID" sz="2400" dirty="0"/>
              <a:t>D</a:t>
            </a:r>
            <a:r>
              <a:rPr lang="en-US" altLang="id-ID" sz="2400" dirty="0" err="1"/>
              <a:t>eformity</a:t>
            </a:r>
            <a:r>
              <a:rPr lang="en-US" altLang="id-ID" sz="2400" dirty="0"/>
              <a:t> </a:t>
            </a:r>
            <a:endParaRPr lang="id-ID" altLang="id-ID" sz="2400" dirty="0"/>
          </a:p>
          <a:p>
            <a:r>
              <a:rPr lang="en-US" altLang="id-ID" sz="2400" dirty="0"/>
              <a:t>Tenderness </a:t>
            </a:r>
            <a:endParaRPr lang="id-ID" altLang="id-ID" sz="2400" dirty="0"/>
          </a:p>
          <a:p>
            <a:r>
              <a:rPr lang="id-ID" altLang="id-ID" sz="2400" dirty="0"/>
              <a:t>Pain</a:t>
            </a:r>
          </a:p>
          <a:p>
            <a:r>
              <a:rPr lang="en-US" altLang="id-ID" sz="2400" dirty="0"/>
              <a:t>G</a:t>
            </a:r>
            <a:r>
              <a:rPr lang="id-ID" altLang="id-ID" sz="2400" dirty="0"/>
              <a:t>angguang fungsi</a:t>
            </a:r>
          </a:p>
          <a:p>
            <a:r>
              <a:rPr lang="id-ID" altLang="id-ID" sz="2400" dirty="0"/>
              <a:t>Bengkak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D01483C4-F43A-4726-AC89-90BC49F69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6" y="1597346"/>
            <a:ext cx="3673929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6CE484-75B9-4622-B743-573B2C584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586" y="3429000"/>
            <a:ext cx="3673929" cy="24448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F4F3CCF-D256-41AB-ABAF-20401A476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7100" y="685800"/>
            <a:ext cx="7772400" cy="1143000"/>
          </a:xfrm>
        </p:spPr>
        <p:txBody>
          <a:bodyPr/>
          <a:lstStyle/>
          <a:p>
            <a:r>
              <a:rPr lang="en-US" altLang="id-ID" dirty="0"/>
              <a:t>Collaborative Care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0363D0D-2B42-4B36-A9AE-FC8E6ADCC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1536700"/>
            <a:ext cx="5372100" cy="4114800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id-ID" sz="3600" dirty="0">
                <a:solidFill>
                  <a:srgbClr val="000066"/>
                </a:solidFill>
              </a:rPr>
              <a:t>Overall goals of treatment:</a:t>
            </a:r>
          </a:p>
          <a:p>
            <a:pPr lvl="1"/>
            <a:r>
              <a:rPr lang="id-ID" altLang="id-ID" sz="2400" dirty="0"/>
              <a:t>Penataan kembali anatomi fragmen tulang </a:t>
            </a:r>
            <a:r>
              <a:rPr lang="en-US" altLang="id-ID" sz="2400" dirty="0">
                <a:solidFill>
                  <a:srgbClr val="993366"/>
                </a:solidFill>
              </a:rPr>
              <a:t>(reduction)</a:t>
            </a:r>
          </a:p>
          <a:p>
            <a:pPr lvl="1"/>
            <a:r>
              <a:rPr lang="id-ID" altLang="id-ID" sz="2400" dirty="0"/>
              <a:t>Imobilisasi untuk mempertahankan kesejajaran </a:t>
            </a:r>
            <a:r>
              <a:rPr lang="en-US" altLang="id-ID" sz="2400" dirty="0">
                <a:solidFill>
                  <a:srgbClr val="993366"/>
                </a:solidFill>
              </a:rPr>
              <a:t>(fixation)</a:t>
            </a:r>
          </a:p>
          <a:p>
            <a:pPr lvl="1"/>
            <a:r>
              <a:rPr lang="id-ID" altLang="id-ID" sz="2400" dirty="0"/>
              <a:t>Pemulihan fungsi normal</a:t>
            </a:r>
            <a:endParaRPr lang="en-US" altLang="id-ID" sz="1400" dirty="0">
              <a:solidFill>
                <a:srgbClr val="000066"/>
              </a:solidFill>
            </a:endParaRPr>
          </a:p>
          <a:p>
            <a:endParaRPr lang="en-US" altLang="id-ID" dirty="0">
              <a:solidFill>
                <a:srgbClr val="000066"/>
              </a:solidFill>
            </a:endParaRPr>
          </a:p>
          <a:p>
            <a:pPr lvl="1">
              <a:buFontTx/>
              <a:buNone/>
            </a:pPr>
            <a:endParaRPr lang="en-US" altLang="id-ID" dirty="0">
              <a:solidFill>
                <a:srgbClr val="993366"/>
              </a:solidFill>
            </a:endParaRPr>
          </a:p>
        </p:txBody>
      </p:sp>
      <p:pic>
        <p:nvPicPr>
          <p:cNvPr id="22530" name="Picture 2" descr="Mallet Finger Mallet Finger">
            <a:extLst>
              <a:ext uri="{FF2B5EF4-FFF2-40B4-BE49-F238E27FC236}">
                <a16:creationId xmlns:a16="http://schemas.microsoft.com/office/drawing/2014/main" id="{C7AD1B68-1B1A-44A7-8928-64E976A4D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4" y="1181100"/>
            <a:ext cx="3973419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Mallet Finger Mallet Finger">
            <a:extLst>
              <a:ext uri="{FF2B5EF4-FFF2-40B4-BE49-F238E27FC236}">
                <a16:creationId xmlns:a16="http://schemas.microsoft.com/office/drawing/2014/main" id="{D04A50EE-4DE1-44F7-BEDE-B46591551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4" y="254000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Internal Fixation for Fractures - OrthoInfo - AAOS">
            <a:extLst>
              <a:ext uri="{FF2B5EF4-FFF2-40B4-BE49-F238E27FC236}">
                <a16:creationId xmlns:a16="http://schemas.microsoft.com/office/drawing/2014/main" id="{BEDC8BD2-D6E4-41B8-82CD-8B84B20B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083" y="2876550"/>
            <a:ext cx="19716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412428"/>
      </a:dk2>
      <a:lt2>
        <a:srgbClr val="E2E8E8"/>
      </a:lt2>
      <a:accent1>
        <a:srgbClr val="C69996"/>
      </a:accent1>
      <a:accent2>
        <a:srgbClr val="BA9B7F"/>
      </a:accent2>
      <a:accent3>
        <a:srgbClr val="A9A480"/>
      </a:accent3>
      <a:accent4>
        <a:srgbClr val="99AA74"/>
      </a:accent4>
      <a:accent5>
        <a:srgbClr val="8EAC82"/>
      </a:accent5>
      <a:accent6>
        <a:srgbClr val="78AF80"/>
      </a:accent6>
      <a:hlink>
        <a:srgbClr val="578D90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585</Words>
  <Application>Microsoft Office PowerPoint</Application>
  <PresentationFormat>Widescreen</PresentationFormat>
  <Paragraphs>125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Calisto MT</vt:lpstr>
      <vt:lpstr>Cambria</vt:lpstr>
      <vt:lpstr>Comic Sans MS</vt:lpstr>
      <vt:lpstr>Times New Roman</vt:lpstr>
      <vt:lpstr>Univers Condensed</vt:lpstr>
      <vt:lpstr>Wingdings</vt:lpstr>
      <vt:lpstr>ChronicleVTI</vt:lpstr>
      <vt:lpstr>GANGGUAN  SISTEM  MUSKULOSKELETAL </vt:lpstr>
      <vt:lpstr>PowerPoint Presentation</vt:lpstr>
      <vt:lpstr>Klasifikasi  </vt:lpstr>
      <vt:lpstr>Types of Fractures</vt:lpstr>
      <vt:lpstr>Classification by Communication with External Environment </vt:lpstr>
      <vt:lpstr>Classification by Fracture Location</vt:lpstr>
      <vt:lpstr>Klasifikasi   </vt:lpstr>
      <vt:lpstr>Manifestasi klinis</vt:lpstr>
      <vt:lpstr>Collaborative Care</vt:lpstr>
      <vt:lpstr>Collaborative Care Penataan kembali anatomi fragmen tulang (reduction) </vt:lpstr>
      <vt:lpstr>Collaborative Care  Fracture Reduction</vt:lpstr>
      <vt:lpstr>Collaborative Care  Fracture Immobilization</vt:lpstr>
      <vt:lpstr>Casts</vt:lpstr>
      <vt:lpstr>Collaborative Care  Fracture Immobilization</vt:lpstr>
      <vt:lpstr>Nursing Management  Nursing Assessment for Fractures</vt:lpstr>
      <vt:lpstr>Nursing Management  Nursing Assessment</vt:lpstr>
      <vt:lpstr>Nursing Management  Nursing Assessment</vt:lpstr>
      <vt:lpstr>Nursing Management  Nursing Diagnoses</vt:lpstr>
      <vt:lpstr>Nursing Management  Nursing Implementation</vt:lpstr>
      <vt:lpstr>Nursing Management  Nursing Implementation: Cast care</vt:lpstr>
      <vt:lpstr>Complications of Fractures Infection</vt:lpstr>
      <vt:lpstr>Complications of Fractures Infection</vt:lpstr>
      <vt:lpstr>Complications of Fractures Compartment Syndrome</vt:lpstr>
      <vt:lpstr>Complications of Fractures Compartment Syndrome</vt:lpstr>
      <vt:lpstr>Complications of Fractures Compartment Syndrome</vt:lpstr>
      <vt:lpstr>Complications of Fractures Compartment Syndrome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GANGGUAN  SISTEM  MUSKULOSKELETAL</dc:title>
  <dc:creator>Abdul Qodir</dc:creator>
  <cp:lastModifiedBy>Abdul Qodir</cp:lastModifiedBy>
  <cp:revision>3</cp:revision>
  <dcterms:created xsi:type="dcterms:W3CDTF">2021-07-22T05:41:07Z</dcterms:created>
  <dcterms:modified xsi:type="dcterms:W3CDTF">2021-07-23T01:30:04Z</dcterms:modified>
</cp:coreProperties>
</file>