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1" r:id="rId4"/>
    <p:sldId id="262" r:id="rId5"/>
    <p:sldId id="270" r:id="rId6"/>
    <p:sldId id="271" r:id="rId7"/>
    <p:sldId id="272" r:id="rId8"/>
    <p:sldId id="273" r:id="rId9"/>
    <p:sldId id="258" r:id="rId10"/>
    <p:sldId id="274" r:id="rId11"/>
    <p:sldId id="275" r:id="rId12"/>
    <p:sldId id="276" r:id="rId13"/>
    <p:sldId id="259" r:id="rId14"/>
    <p:sldId id="264" r:id="rId15"/>
    <p:sldId id="265" r:id="rId16"/>
    <p:sldId id="266" r:id="rId17"/>
    <p:sldId id="267" r:id="rId18"/>
    <p:sldId id="268" r:id="rId19"/>
    <p:sldId id="286" r:id="rId20"/>
    <p:sldId id="269" r:id="rId21"/>
    <p:sldId id="278" r:id="rId22"/>
    <p:sldId id="277" r:id="rId23"/>
    <p:sldId id="279" r:id="rId24"/>
    <p:sldId id="281" r:id="rId25"/>
    <p:sldId id="282" r:id="rId26"/>
    <p:sldId id="283" r:id="rId27"/>
    <p:sldId id="284" r:id="rId28"/>
    <p:sldId id="285" r:id="rId29"/>
    <p:sldId id="26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2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4539-C2CA-49D2-9C88-DB3771996C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6135-1E5A-4E6E-A68F-8DF600979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1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E6135-1E5A-4E6E-A68F-8DF6009797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9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3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4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1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48BAAF0-6AC0-4B1E-8290-9B0F8573AA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D408A32-439F-471B-A13D-69EB78266D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12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11B2-C165-403B-B285-125BEB9AA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871F6-AAC6-4031-8080-DF1737F92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Mata Kuliah : EPIDEMIOLOGI</a:t>
            </a:r>
          </a:p>
        </p:txBody>
      </p:sp>
    </p:spTree>
    <p:extLst>
      <p:ext uri="{BB962C8B-B14F-4D97-AF65-F5344CB8AC3E}">
        <p14:creationId xmlns:p14="http://schemas.microsoft.com/office/powerpoint/2010/main" val="179265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BCFB-169D-4886-86DE-C81CA6E3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Trias</a:t>
            </a:r>
            <a:r>
              <a:rPr lang="en-US" dirty="0"/>
              <a:t> 1- factor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0C833-9C3C-4A97-BD70-ACA6E974D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Agent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5 </a:t>
            </a:r>
            <a:r>
              <a:rPr lang="en-US" dirty="0" err="1"/>
              <a:t>kelompok</a:t>
            </a:r>
            <a:r>
              <a:rPr lang="en-US" dirty="0"/>
              <a:t> :</a:t>
            </a:r>
          </a:p>
          <a:p>
            <a:r>
              <a:rPr lang="en-US" dirty="0"/>
              <a:t>Agent </a:t>
            </a:r>
            <a:r>
              <a:rPr lang="en-US" dirty="0" err="1"/>
              <a:t>biologis</a:t>
            </a:r>
            <a:r>
              <a:rPr lang="en-US" dirty="0"/>
              <a:t>; virus, </a:t>
            </a:r>
            <a:r>
              <a:rPr lang="en-US" dirty="0" err="1"/>
              <a:t>bakteri</a:t>
            </a:r>
            <a:r>
              <a:rPr lang="en-US" dirty="0"/>
              <a:t>, protozoa, </a:t>
            </a:r>
            <a:r>
              <a:rPr lang="en-US" dirty="0" err="1"/>
              <a:t>jamur</a:t>
            </a:r>
            <a:r>
              <a:rPr lang="en-US" dirty="0"/>
              <a:t>, </a:t>
            </a:r>
            <a:r>
              <a:rPr lang="en-US" dirty="0" err="1"/>
              <a:t>cacing</a:t>
            </a:r>
            <a:r>
              <a:rPr lang="en-US" dirty="0"/>
              <a:t> an </a:t>
            </a:r>
            <a:r>
              <a:rPr lang="en-US" dirty="0" err="1"/>
              <a:t>insekta</a:t>
            </a:r>
            <a:r>
              <a:rPr lang="en-US" dirty="0"/>
              <a:t> </a:t>
            </a:r>
          </a:p>
          <a:p>
            <a:r>
              <a:rPr lang="en-US" dirty="0"/>
              <a:t>Agent </a:t>
            </a:r>
            <a:r>
              <a:rPr lang="en-US" dirty="0" err="1"/>
              <a:t>kimiawi</a:t>
            </a:r>
            <a:r>
              <a:rPr lang="en-US" dirty="0"/>
              <a:t>;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racun</a:t>
            </a:r>
            <a:r>
              <a:rPr lang="en-US" dirty="0"/>
              <a:t>, </a:t>
            </a:r>
            <a:r>
              <a:rPr lang="en-US" dirty="0" err="1"/>
              <a:t>obat</a:t>
            </a:r>
            <a:r>
              <a:rPr lang="en-US" dirty="0"/>
              <a:t>,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),  dan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</a:t>
            </a:r>
            <a:r>
              <a:rPr lang="en-US" dirty="0" err="1"/>
              <a:t>ureum</a:t>
            </a:r>
            <a:r>
              <a:rPr lang="en-US" dirty="0"/>
              <a:t>, </a:t>
            </a:r>
            <a:r>
              <a:rPr lang="en-US" dirty="0" err="1"/>
              <a:t>kolesterol</a:t>
            </a:r>
            <a:r>
              <a:rPr lang="en-US" dirty="0"/>
              <a:t>)</a:t>
            </a:r>
          </a:p>
          <a:p>
            <a:r>
              <a:rPr lang="en-US" dirty="0"/>
              <a:t>Agent </a:t>
            </a:r>
            <a:r>
              <a:rPr lang="en-US" dirty="0" err="1"/>
              <a:t>fisika</a:t>
            </a:r>
            <a:r>
              <a:rPr lang="en-US" dirty="0"/>
              <a:t>; </a:t>
            </a:r>
            <a:r>
              <a:rPr lang="en-US" dirty="0" err="1"/>
              <a:t>panas</a:t>
            </a:r>
            <a:r>
              <a:rPr lang="en-US" dirty="0"/>
              <a:t> (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), </a:t>
            </a:r>
            <a:r>
              <a:rPr lang="en-US" dirty="0" err="1"/>
              <a:t>irisan</a:t>
            </a:r>
            <a:r>
              <a:rPr lang="en-US" dirty="0"/>
              <a:t>, </a:t>
            </a:r>
            <a:r>
              <a:rPr lang="en-US" dirty="0" err="1"/>
              <a:t>tikaman</a:t>
            </a:r>
            <a:r>
              <a:rPr lang="en-US" dirty="0"/>
              <a:t>, </a:t>
            </a:r>
            <a:r>
              <a:rPr lang="en-US" dirty="0" err="1"/>
              <a:t>pukulan</a:t>
            </a:r>
            <a:r>
              <a:rPr lang="en-US" dirty="0"/>
              <a:t>, </a:t>
            </a:r>
            <a:r>
              <a:rPr lang="en-US" dirty="0" err="1"/>
              <a:t>radiasi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/>
              <a:t>Agent </a:t>
            </a:r>
            <a:r>
              <a:rPr lang="en-US" dirty="0" err="1"/>
              <a:t>nutrisi</a:t>
            </a:r>
            <a:r>
              <a:rPr lang="en-US" dirty="0"/>
              <a:t>;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: protein, lemak, </a:t>
            </a:r>
            <a:r>
              <a:rPr lang="en-US" dirty="0" err="1"/>
              <a:t>karbohidtar</a:t>
            </a:r>
            <a:r>
              <a:rPr lang="en-US" dirty="0"/>
              <a:t>, vitamin, mineral dan air</a:t>
            </a:r>
          </a:p>
          <a:p>
            <a:r>
              <a:rPr lang="en-US" dirty="0"/>
              <a:t>Agent </a:t>
            </a:r>
            <a:r>
              <a:rPr lang="en-US" dirty="0" err="1"/>
              <a:t>psikis</a:t>
            </a:r>
            <a:r>
              <a:rPr lang="en-US" dirty="0"/>
              <a:t>;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dan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1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BCFB-169D-4886-86DE-C81CA6E3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Trias</a:t>
            </a:r>
            <a:r>
              <a:rPr lang="en-US" dirty="0"/>
              <a:t> 2- factor  host (</a:t>
            </a:r>
            <a:r>
              <a:rPr lang="en-US" dirty="0" err="1"/>
              <a:t>pejamu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0C833-9C3C-4A97-BD70-ACA6E974D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Intrinsic factor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terpapar</a:t>
            </a:r>
            <a:r>
              <a:rPr lang="en-US" dirty="0"/>
              <a:t>, </a:t>
            </a:r>
            <a:r>
              <a:rPr lang="en-US" dirty="0" err="1"/>
              <a:t>kepekaan</a:t>
            </a:r>
            <a:r>
              <a:rPr lang="en-US" dirty="0"/>
              <a:t> (susceptibility),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berespon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agent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umue</a:t>
            </a:r>
            <a:r>
              <a:rPr lang="en-US" dirty="0"/>
              <a:t>, sex, 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dan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beberaa</a:t>
            </a:r>
            <a:r>
              <a:rPr lang="en-US" dirty="0"/>
              <a:t> factor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terpapar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agent</a:t>
            </a:r>
          </a:p>
          <a:p>
            <a:r>
              <a:rPr lang="en-US" dirty="0" err="1"/>
              <a:t>Umur</a:t>
            </a:r>
            <a:r>
              <a:rPr lang="en-US" dirty="0"/>
              <a:t>, </a:t>
            </a:r>
            <a:r>
              <a:rPr lang="en-US" dirty="0" err="1"/>
              <a:t>komposisi</a:t>
            </a:r>
            <a:r>
              <a:rPr lang="en-US" dirty="0"/>
              <a:t> gen, </a:t>
            </a:r>
            <a:r>
              <a:rPr lang="en-US" dirty="0" err="1"/>
              <a:t>nutrisi</a:t>
            </a:r>
            <a:r>
              <a:rPr lang="en-US" dirty="0"/>
              <a:t> dan </a:t>
            </a:r>
            <a:r>
              <a:rPr lang="en-US" dirty="0" err="1"/>
              <a:t>ststus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factor-factor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kepekaan</a:t>
            </a:r>
            <a:r>
              <a:rPr lang="en-US" dirty="0"/>
              <a:t> dan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agent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8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BCFB-169D-4886-86DE-C81CA6E3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Trias</a:t>
            </a:r>
            <a:r>
              <a:rPr lang="en-US" dirty="0"/>
              <a:t> 3- factor  </a:t>
            </a:r>
            <a:r>
              <a:rPr lang="en-US" dirty="0" err="1"/>
              <a:t>lingkungan</a:t>
            </a:r>
            <a:r>
              <a:rPr lang="en-US" dirty="0"/>
              <a:t>  (</a:t>
            </a:r>
            <a:r>
              <a:rPr lang="en-US" dirty="0" err="1"/>
              <a:t>penjamu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0C833-9C3C-4A97-BD70-ACA6E974D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Extrinsic factor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dan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terpapar</a:t>
            </a:r>
            <a:endParaRPr lang="en-US" dirty="0"/>
          </a:p>
          <a:p>
            <a:r>
              <a:rPr lang="en-US" dirty="0" err="1"/>
              <a:t>Meliputi</a:t>
            </a:r>
            <a:r>
              <a:rPr lang="en-US" dirty="0"/>
              <a:t> factor </a:t>
            </a:r>
            <a:r>
              <a:rPr lang="en-US" dirty="0" err="1"/>
              <a:t>fisika</a:t>
            </a:r>
            <a:r>
              <a:rPr lang="en-US" dirty="0"/>
              <a:t>, (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iklim</a:t>
            </a:r>
            <a:r>
              <a:rPr lang="en-US" dirty="0"/>
              <a:t>, </a:t>
            </a:r>
            <a:r>
              <a:rPr lang="en-US" dirty="0" err="1"/>
              <a:t>kaakteristik</a:t>
            </a:r>
            <a:r>
              <a:rPr lang="en-US" dirty="0"/>
              <a:t> </a:t>
            </a:r>
            <a:r>
              <a:rPr lang="en-US" dirty="0" err="1"/>
              <a:t>geologis</a:t>
            </a:r>
            <a:r>
              <a:rPr lang="en-US" dirty="0"/>
              <a:t>)</a:t>
            </a:r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biologis</a:t>
            </a:r>
            <a:r>
              <a:rPr lang="en-US" dirty="0"/>
              <a:t>, (</a:t>
            </a:r>
            <a:r>
              <a:rPr lang="en-US" dirty="0" err="1"/>
              <a:t>contoh</a:t>
            </a:r>
            <a:r>
              <a:rPr lang="en-US" dirty="0"/>
              <a:t> : vector, </a:t>
            </a:r>
            <a:r>
              <a:rPr lang="en-US" dirty="0" err="1"/>
              <a:t>serangga</a:t>
            </a:r>
            <a:r>
              <a:rPr lang="en-US" dirty="0"/>
              <a:t> yang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)</a:t>
            </a:r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struktural</a:t>
            </a:r>
            <a:r>
              <a:rPr lang="en-US" dirty="0"/>
              <a:t> ( 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,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Kesehatan </a:t>
            </a:r>
            <a:r>
              <a:rPr lang="en-US" dirty="0" err="1"/>
              <a:t>dn</a:t>
            </a:r>
            <a:r>
              <a:rPr lang="en-US" dirty="0"/>
              <a:t> </a:t>
            </a:r>
            <a:r>
              <a:rPr lang="en-US" dirty="0" err="1"/>
              <a:t>sanitasi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23E9-A713-4F23-B43E-8503DE0E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alamiah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8DA7F-797A-44D2-8F77-D74150B1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63" y="2082018"/>
            <a:ext cx="7840136" cy="4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3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73A1-93DE-4014-BA73-4E643140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alamiah</a:t>
            </a:r>
            <a:br>
              <a:rPr lang="en-US" dirty="0"/>
            </a:br>
            <a:r>
              <a:rPr lang="en-US" dirty="0"/>
              <a:t>TAHAP RIWAYAT ALAMIAH PENYAKIT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24339-75DB-4675-B907-BB6050F5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Tahap</a:t>
            </a:r>
            <a:r>
              <a:rPr lang="en-US" b="1" dirty="0"/>
              <a:t> Pre-pathogenesis (Stage of Susceptibility)</a:t>
            </a:r>
          </a:p>
          <a:p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host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ditemukan</a:t>
            </a:r>
            <a:endParaRPr lang="en-US" dirty="0"/>
          </a:p>
          <a:p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host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kuat</a:t>
            </a:r>
            <a:endParaRPr lang="en-US" dirty="0"/>
          </a:p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1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73A1-93DE-4014-BA73-4E643140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alamiah</a:t>
            </a:r>
            <a:br>
              <a:rPr lang="en-US" dirty="0"/>
            </a:br>
            <a:r>
              <a:rPr lang="en-US" dirty="0"/>
              <a:t>TAHAP RIWAYAT ALAMIAH PENYAKIT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24339-75DB-4675-B907-BB6050F5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Tahap</a:t>
            </a:r>
            <a:r>
              <a:rPr lang="en-US" b="1" dirty="0"/>
              <a:t> </a:t>
            </a:r>
            <a:r>
              <a:rPr lang="en-US" b="1" dirty="0" err="1"/>
              <a:t>Inkubasi</a:t>
            </a:r>
            <a:r>
              <a:rPr lang="en-US" b="1" dirty="0"/>
              <a:t> (Stage of Pre symptomatic </a:t>
            </a:r>
            <a:r>
              <a:rPr lang="en-US" b="1" dirty="0" err="1"/>
              <a:t>disesase</a:t>
            </a:r>
            <a:r>
              <a:rPr lang="en-US" b="1" dirty="0"/>
              <a:t>)</a:t>
            </a:r>
          </a:p>
          <a:p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host</a:t>
            </a:r>
          </a:p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laten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subklinis</a:t>
            </a:r>
            <a:r>
              <a:rPr lang="en-US" dirty="0"/>
              <a:t> (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dikenali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uji </a:t>
            </a:r>
            <a:r>
              <a:rPr lang="en-US" dirty="0" err="1"/>
              <a:t>serologi</a:t>
            </a:r>
            <a:r>
              <a:rPr lang="en-US" dirty="0"/>
              <a:t>)</a:t>
            </a:r>
          </a:p>
          <a:p>
            <a:r>
              <a:rPr lang="en-US" dirty="0"/>
              <a:t>Masa </a:t>
            </a:r>
            <a:r>
              <a:rPr lang="en-US" dirty="0" err="1"/>
              <a:t>inkubasi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beberapa</a:t>
            </a:r>
            <a:r>
              <a:rPr lang="en-US" dirty="0"/>
              <a:t> jam,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minggu</a:t>
            </a:r>
            <a:r>
              <a:rPr lang="en-US" dirty="0"/>
              <a:t>,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bertahun-tahun</a:t>
            </a:r>
            <a:endParaRPr lang="en-US" dirty="0"/>
          </a:p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inkubasi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sesaat</a:t>
            </a:r>
            <a:r>
              <a:rPr lang="en-US" dirty="0"/>
              <a:t> </a:t>
            </a:r>
            <a:r>
              <a:rPr lang="en-US" dirty="0" err="1"/>
              <a:t>seblum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gejala</a:t>
            </a:r>
            <a:endParaRPr lang="en-US" dirty="0"/>
          </a:p>
          <a:p>
            <a:r>
              <a:rPr lang="en-US" dirty="0"/>
              <a:t>Jika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pada </a:t>
            </a:r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hebat</a:t>
            </a:r>
            <a:r>
              <a:rPr lang="en-US" dirty="0"/>
              <a:t>  dan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gejala</a:t>
            </a:r>
            <a:endParaRPr lang="en-US" dirty="0"/>
          </a:p>
          <a:p>
            <a:r>
              <a:rPr lang="en-US" dirty="0"/>
              <a:t>Horizon </a:t>
            </a:r>
            <a:r>
              <a:rPr lang="en-US" dirty="0" err="1"/>
              <a:t>klinik</a:t>
            </a:r>
            <a:r>
              <a:rPr lang="en-US" dirty="0"/>
              <a:t> :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dan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8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73A1-93DE-4014-BA73-4E643140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alamiah</a:t>
            </a:r>
            <a:br>
              <a:rPr lang="en-US" dirty="0"/>
            </a:br>
            <a:r>
              <a:rPr lang="en-US" dirty="0"/>
              <a:t>TAHAP RIWAYAT ALAMIAH PENYAKIT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24339-75DB-4675-B907-BB6050F5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Tahap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dini</a:t>
            </a:r>
            <a:r>
              <a:rPr lang="en-US" b="1" dirty="0"/>
              <a:t> (Stage of Clinical </a:t>
            </a:r>
            <a:r>
              <a:rPr lang="en-US" b="1" dirty="0" err="1"/>
              <a:t>disesase</a:t>
            </a:r>
            <a:r>
              <a:rPr lang="en-US" b="1" dirty="0"/>
              <a:t>)</a:t>
            </a:r>
          </a:p>
          <a:p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gejla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. </a:t>
            </a:r>
          </a:p>
          <a:p>
            <a:r>
              <a:rPr lang="en-US" dirty="0" err="1"/>
              <a:t>Penjamu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ringan</a:t>
            </a:r>
            <a:endParaRPr lang="en-US" dirty="0"/>
          </a:p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berobat</a:t>
            </a:r>
            <a:endParaRPr lang="en-US" dirty="0"/>
          </a:p>
          <a:p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berobat</a:t>
            </a:r>
            <a:r>
              <a:rPr lang="en-US" dirty="0"/>
              <a:t> </a:t>
            </a:r>
            <a:r>
              <a:rPr lang="en-US" dirty="0" err="1"/>
              <a:t>jalan</a:t>
            </a:r>
            <a:endParaRPr lang="en-US" dirty="0"/>
          </a:p>
          <a:p>
            <a:r>
              <a:rPr lang="en-US" dirty="0"/>
              <a:t>Jika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mendatangkan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anatara</a:t>
            </a:r>
            <a:r>
              <a:rPr lang="en-US" dirty="0"/>
              <a:t> lain:</a:t>
            </a:r>
          </a:p>
          <a:p>
            <a:pPr lvl="1"/>
            <a:r>
              <a:rPr lang="en-US" dirty="0" err="1"/>
              <a:t>Penyakitnya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 dan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yang relative mahal</a:t>
            </a:r>
          </a:p>
          <a:p>
            <a:pPr lvl="1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menularkan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KLB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wabah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8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73A1-93DE-4014-BA73-4E643140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alamiah</a:t>
            </a:r>
            <a:br>
              <a:rPr lang="en-US" dirty="0"/>
            </a:br>
            <a:r>
              <a:rPr lang="en-US" dirty="0"/>
              <a:t>TAHAP RIWAYAT ALAMIAH PENYAKIT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24339-75DB-4675-B907-BB6050F5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Tahap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lanjut</a:t>
            </a:r>
            <a:endParaRPr lang="en-US" b="1" dirty="0"/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hebat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en-US" dirty="0"/>
          </a:p>
          <a:p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r>
              <a:rPr lang="en-US" dirty="0"/>
              <a:t>Jika dating </a:t>
            </a:r>
            <a:r>
              <a:rPr lang="en-US" dirty="0" err="1"/>
              <a:t>berobat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(bedrest)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05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73A1-93DE-4014-BA73-4E643140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alamiah</a:t>
            </a:r>
            <a:br>
              <a:rPr lang="en-US" dirty="0"/>
            </a:br>
            <a:r>
              <a:rPr lang="en-US" dirty="0"/>
              <a:t>TAHAP RIWAYAT ALAMIAH PENYAKIT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24339-75DB-4675-B907-BB6050F5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Tahap</a:t>
            </a:r>
            <a:r>
              <a:rPr lang="en-US" b="1" dirty="0"/>
              <a:t> </a:t>
            </a:r>
            <a:r>
              <a:rPr lang="en-US" b="1" dirty="0" err="1"/>
              <a:t>akhir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endParaRPr lang="en-US" b="1" dirty="0"/>
          </a:p>
          <a:p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berhenti</a:t>
            </a:r>
            <a:endParaRPr lang="en-US" dirty="0"/>
          </a:p>
          <a:p>
            <a:r>
              <a:rPr lang="en-US" dirty="0"/>
              <a:t>Bisa </a:t>
            </a:r>
            <a:r>
              <a:rPr lang="en-US" dirty="0" err="1"/>
              <a:t>menhadi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Sembuh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; </a:t>
            </a:r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  <a:p>
            <a:pPr lvl="1"/>
            <a:r>
              <a:rPr lang="en-US" dirty="0" err="1"/>
              <a:t>Sembuh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; </a:t>
            </a:r>
            <a:r>
              <a:rPr lang="en-US" dirty="0" err="1"/>
              <a:t>kesembuhannya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pada </a:t>
            </a:r>
            <a:r>
              <a:rPr lang="en-US" dirty="0" err="1"/>
              <a:t>pejamu</a:t>
            </a:r>
            <a:r>
              <a:rPr lang="en-US" dirty="0"/>
              <a:t>.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fungsional</a:t>
            </a:r>
            <a:r>
              <a:rPr lang="en-US" dirty="0"/>
              <a:t>, mental dan social</a:t>
            </a:r>
          </a:p>
          <a:p>
            <a:pPr lvl="1"/>
            <a:r>
              <a:rPr lang="en-US" dirty="0" err="1"/>
              <a:t>Karier</a:t>
            </a:r>
            <a:r>
              <a:rPr lang="en-US" dirty="0"/>
              <a:t>;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seolah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err="1"/>
              <a:t>terhenti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,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pejamu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penularan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pPr lvl="1"/>
            <a:r>
              <a:rPr lang="en-US" dirty="0" err="1"/>
              <a:t>Kronis</a:t>
            </a:r>
            <a:r>
              <a:rPr lang="en-US" dirty="0"/>
              <a:t>; 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, 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pejamu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  <a:p>
            <a:pPr lvl="1"/>
            <a:r>
              <a:rPr lang="en-US" dirty="0" err="1"/>
              <a:t>Meninggal</a:t>
            </a:r>
            <a:r>
              <a:rPr lang="en-US" dirty="0"/>
              <a:t> dunia; </a:t>
            </a:r>
            <a:r>
              <a:rPr lang="en-US" dirty="0" err="1"/>
              <a:t>terhentinya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pnyakit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sembuh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pejamu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 dunia,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5054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DDF2D-64F5-4901-A0CE-FFECB1508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6" t="20293" r="14153" b="8082"/>
          <a:stretch/>
        </p:blipFill>
        <p:spPr>
          <a:xfrm>
            <a:off x="450165" y="0"/>
            <a:ext cx="11465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4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57B-8318-4C1B-A7EE-1E9C735A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DC5DB-EDC3-4048-9BB7-53F817CD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abnormal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ketidaknyamanan</a:t>
            </a:r>
            <a:r>
              <a:rPr lang="en-US" dirty="0"/>
              <a:t>, </a:t>
            </a:r>
            <a:r>
              <a:rPr lang="en-US" dirty="0" err="1"/>
              <a:t>disfungsi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kesukaran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 yang </a:t>
            </a:r>
            <a:r>
              <a:rPr lang="en-US" dirty="0" err="1"/>
              <a:t>dipengaruhinya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menyembuhkan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orang-orang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berkonsultasi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dokter</a:t>
            </a:r>
            <a:endParaRPr lang="en-US" dirty="0"/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 (discomfort),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Kesehatan badan </a:t>
            </a:r>
            <a:r>
              <a:rPr lang="en-US" dirty="0" err="1"/>
              <a:t>terganggu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, </a:t>
            </a:r>
            <a:r>
              <a:rPr lang="en-US" dirty="0" err="1"/>
              <a:t>penyimpangan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,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badan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penampilan</a:t>
            </a:r>
            <a:r>
              <a:rPr lang="en-US" dirty="0"/>
              <a:t> </a:t>
            </a:r>
            <a:r>
              <a:rPr lang="en-US" dirty="0" err="1"/>
              <a:t>fungsi-fungsi</a:t>
            </a:r>
            <a:r>
              <a:rPr lang="en-US" dirty="0"/>
              <a:t> </a:t>
            </a:r>
            <a:r>
              <a:rPr lang="en-US" dirty="0" err="1"/>
              <a:t>vitalnya</a:t>
            </a:r>
            <a:r>
              <a:rPr lang="en-US" dirty="0"/>
              <a:t> </a:t>
            </a:r>
            <a:r>
              <a:rPr lang="en-US" dirty="0" err="1"/>
              <a:t>terganggu</a:t>
            </a:r>
            <a:endParaRPr lang="en-US" dirty="0"/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organ badan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menyimpang</a:t>
            </a:r>
            <a:r>
              <a:rPr lang="en-US" dirty="0"/>
              <a:t> </a:t>
            </a:r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statis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dinamis</a:t>
            </a:r>
            <a:r>
              <a:rPr lang="en-US" dirty="0"/>
              <a:t>, </a:t>
            </a:r>
            <a:r>
              <a:rPr lang="en-US" dirty="0" err="1"/>
              <a:t>pelan</a:t>
            </a:r>
            <a:r>
              <a:rPr lang="en-US" dirty="0"/>
              <a:t>/</a:t>
            </a:r>
            <a:r>
              <a:rPr lang="en-US" dirty="0" err="1"/>
              <a:t>mendadak</a:t>
            </a:r>
            <a:r>
              <a:rPr lang="en-US" dirty="0"/>
              <a:t>, lama/</a:t>
            </a:r>
            <a:r>
              <a:rPr lang="en-US" dirty="0" err="1"/>
              <a:t>singkat</a:t>
            </a:r>
            <a:r>
              <a:rPr lang="en-US" dirty="0"/>
              <a:t> yang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sembuh</a:t>
            </a:r>
            <a:r>
              <a:rPr lang="en-US" dirty="0"/>
              <a:t>,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kematian</a:t>
            </a:r>
            <a:endParaRPr lang="en-US" dirty="0"/>
          </a:p>
          <a:p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Patologi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34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3A738-4A28-4635-A5C6-7C5EA5F61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9" t="18446" r="12076" b="15881"/>
          <a:stretch/>
        </p:blipFill>
        <p:spPr>
          <a:xfrm>
            <a:off x="1252025" y="647114"/>
            <a:ext cx="9017390" cy="60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A0E-3708-4ED8-8BCF-544C2AB7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F9342-05D4-4168-8444-8ED374E8B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1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37F0F-A86C-4835-9EB5-A434F0FA9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8" t="9827" r="17846" b="19165"/>
          <a:stretch/>
        </p:blipFill>
        <p:spPr>
          <a:xfrm>
            <a:off x="829994" y="703386"/>
            <a:ext cx="10846191" cy="63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65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424C85-3F84-4AAF-86D3-E05EF1C86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3" t="8414" r="18423" b="26324"/>
          <a:stretch/>
        </p:blipFill>
        <p:spPr>
          <a:xfrm>
            <a:off x="1256713" y="675248"/>
            <a:ext cx="9678573" cy="59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4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24C7C-3063-4DE1-824A-0E4B72E13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3" t="12084" r="18423" b="18549"/>
          <a:stretch/>
        </p:blipFill>
        <p:spPr>
          <a:xfrm>
            <a:off x="872197" y="242218"/>
            <a:ext cx="10480431" cy="63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15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8D6E5-5396-45CB-94C5-5702CC78B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9" t="11673" r="18769" b="18549"/>
          <a:stretch/>
        </p:blipFill>
        <p:spPr>
          <a:xfrm>
            <a:off x="1123070" y="133101"/>
            <a:ext cx="9945859" cy="65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7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F9844-75E5-4387-BFC9-E2328FCDB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9" t="9211" r="19115" b="19370"/>
          <a:stretch/>
        </p:blipFill>
        <p:spPr>
          <a:xfrm>
            <a:off x="1181685" y="98475"/>
            <a:ext cx="10072469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4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C4808-BC6E-41B4-AC67-80777EBC4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8" t="19268" r="18769" b="25115"/>
          <a:stretch/>
        </p:blipFill>
        <p:spPr>
          <a:xfrm>
            <a:off x="323556" y="225083"/>
            <a:ext cx="11563644" cy="608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07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0A415-74E2-4261-9D91-170B56E1D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8" t="12084" r="18885" b="17318"/>
          <a:stretch/>
        </p:blipFill>
        <p:spPr>
          <a:xfrm>
            <a:off x="1227406" y="157913"/>
            <a:ext cx="9737188" cy="65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60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28D8-EFE4-4C32-9344-40F3B9A1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INDIVIDU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167A7-1448-4D0C-8D8D-AC9E69FF0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r>
              <a:rPr lang="en-US" dirty="0" err="1"/>
              <a:t>Sebutkan</a:t>
            </a:r>
            <a:r>
              <a:rPr lang="en-US" dirty="0"/>
              <a:t> minimal 3 Tindakan di </a:t>
            </a:r>
            <a:r>
              <a:rPr lang="en-US" dirty="0" err="1"/>
              <a:t>tiap</a:t>
            </a:r>
            <a:r>
              <a:rPr lang="en-US" dirty="0"/>
              <a:t> level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level prevention “</a:t>
            </a:r>
            <a:r>
              <a:rPr lang="en-US" dirty="0" err="1"/>
              <a:t>leavel</a:t>
            </a:r>
            <a:r>
              <a:rPr lang="en-US" dirty="0"/>
              <a:t> and </a:t>
            </a:r>
            <a:r>
              <a:rPr lang="en-US" dirty="0" err="1"/>
              <a:t>clark</a:t>
            </a:r>
            <a:r>
              <a:rPr lang="en-US" dirty="0"/>
              <a:t>”</a:t>
            </a:r>
          </a:p>
          <a:p>
            <a:r>
              <a:rPr lang="en-US" dirty="0"/>
              <a:t>Susun dalam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  <a:p>
            <a:r>
              <a:rPr lang="en-US" dirty="0" err="1"/>
              <a:t>Presentasi</a:t>
            </a:r>
            <a:r>
              <a:rPr lang="en-US" dirty="0"/>
              <a:t> pada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5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516C-5878-47D9-9BE9-430EA5F3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4F97C-08DC-46CA-8D50-A1440CDA0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halus</a:t>
            </a:r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hipocrates</a:t>
            </a:r>
            <a:r>
              <a:rPr lang="en-US" dirty="0"/>
              <a:t>;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air,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tanah</a:t>
            </a:r>
            <a:r>
              <a:rPr lang="en-US" dirty="0"/>
              <a:t>, </a:t>
            </a:r>
            <a:r>
              <a:rPr lang="en-US" dirty="0" err="1"/>
              <a:t>cuaca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Humoral;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Miasma;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mati</a:t>
            </a:r>
            <a:r>
              <a:rPr lang="en-US" dirty="0"/>
              <a:t> </a:t>
            </a:r>
            <a:r>
              <a:rPr lang="en-US" dirty="0" err="1"/>
              <a:t>membususk</a:t>
            </a:r>
            <a:r>
              <a:rPr lang="en-US" dirty="0"/>
              <a:t>,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pengotoran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dan </a:t>
            </a:r>
            <a:r>
              <a:rPr lang="en-US" dirty="0" err="1"/>
              <a:t>lingkungan</a:t>
            </a:r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jasad</a:t>
            </a:r>
            <a:r>
              <a:rPr lang="en-US" dirty="0"/>
              <a:t> </a:t>
            </a:r>
            <a:r>
              <a:rPr lang="en-US" dirty="0" err="1"/>
              <a:t>renik</a:t>
            </a:r>
            <a:r>
              <a:rPr lang="en-US" dirty="0"/>
              <a:t> (</a:t>
            </a:r>
            <a:r>
              <a:rPr lang="en-US" dirty="0" err="1"/>
              <a:t>teori</a:t>
            </a:r>
            <a:r>
              <a:rPr lang="en-US" dirty="0"/>
              <a:t> germ);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jasad</a:t>
            </a:r>
            <a:r>
              <a:rPr lang="en-US" dirty="0"/>
              <a:t> </a:t>
            </a:r>
            <a:r>
              <a:rPr lang="en-US" dirty="0" err="1"/>
              <a:t>rebik</a:t>
            </a:r>
            <a:r>
              <a:rPr lang="en-US" dirty="0"/>
              <a:t>, </a:t>
            </a:r>
            <a:r>
              <a:rPr lang="en-US" dirty="0" err="1"/>
              <a:t>trutama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dan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imunitas</a:t>
            </a:r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dan </a:t>
            </a:r>
            <a:r>
              <a:rPr lang="en-US" dirty="0" err="1"/>
              <a:t>resistensi</a:t>
            </a:r>
            <a:r>
              <a:rPr lang="en-US" dirty="0"/>
              <a:t>;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epidemiologis</a:t>
            </a:r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ekologi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;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0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221A-1454-444F-B24C-ECA9D63A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2E28-3F63-4B06-8324-1DFA1C21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620273" cy="3678303"/>
          </a:xfrm>
          <a:solidFill>
            <a:schemeClr val="accent1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Klasifikasi</a:t>
            </a:r>
            <a:r>
              <a:rPr lang="en-US" dirty="0"/>
              <a:t> 1</a:t>
            </a:r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;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kuman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kuman</a:t>
            </a:r>
            <a:r>
              <a:rPr lang="en-US" dirty="0"/>
              <a:t> yang </a:t>
            </a:r>
            <a:r>
              <a:rPr lang="en-US" dirty="0" err="1"/>
              <a:t>menjangkiti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Kuman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virus, </a:t>
            </a:r>
            <a:r>
              <a:rPr lang="en-US" dirty="0" err="1"/>
              <a:t>bakteri</a:t>
            </a:r>
            <a:r>
              <a:rPr lang="en-US" dirty="0"/>
              <a:t>, </a:t>
            </a:r>
            <a:r>
              <a:rPr lang="en-US" dirty="0" err="1"/>
              <a:t>amuba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antraks</a:t>
            </a:r>
            <a:r>
              <a:rPr lang="en-US" dirty="0"/>
              <a:t>, malaria, DBD, TBC, Rabies, Flu </a:t>
            </a:r>
            <a:r>
              <a:rPr lang="en-US" dirty="0" err="1"/>
              <a:t>burung</a:t>
            </a:r>
            <a:r>
              <a:rPr lang="en-US" dirty="0"/>
              <a:t>, </a:t>
            </a:r>
            <a:r>
              <a:rPr lang="en-US" dirty="0" err="1"/>
              <a:t>Covid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;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kuman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fisiologis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pada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sariawan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, 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ketergantungan</a:t>
            </a:r>
            <a:r>
              <a:rPr lang="en-US" dirty="0"/>
              <a:t> dan </a:t>
            </a:r>
            <a:r>
              <a:rPr lang="en-US" dirty="0" err="1"/>
              <a:t>penyalahgunaan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terlarang</a:t>
            </a:r>
            <a:r>
              <a:rPr lang="en-US" dirty="0"/>
              <a:t>, </a:t>
            </a:r>
            <a:r>
              <a:rPr lang="en-US" dirty="0" err="1"/>
              <a:t>kecelakaan</a:t>
            </a:r>
            <a:r>
              <a:rPr lang="en-US" dirty="0"/>
              <a:t> dan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mental</a:t>
            </a:r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kkronis</a:t>
            </a:r>
            <a:r>
              <a:rPr lang="en-US" dirty="0"/>
              <a:t>;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lama.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pada </a:t>
            </a:r>
            <a:r>
              <a:rPr lang="en-US" dirty="0" err="1"/>
              <a:t>penderitanya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: HIV/AIDS,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, </a:t>
            </a:r>
            <a:r>
              <a:rPr lang="en-US" dirty="0" err="1"/>
              <a:t>Kanker</a:t>
            </a:r>
            <a:r>
              <a:rPr lang="en-US" dirty="0"/>
              <a:t>, </a:t>
            </a:r>
            <a:r>
              <a:rPr lang="en-US" dirty="0" err="1"/>
              <a:t>Hipertensi</a:t>
            </a:r>
            <a:r>
              <a:rPr lang="en-US" dirty="0"/>
              <a:t>, DM, </a:t>
            </a:r>
            <a:r>
              <a:rPr lang="en-US" dirty="0" err="1"/>
              <a:t>dll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CE1484-EABD-46F0-9C6E-71B68469F8B6}"/>
              </a:ext>
            </a:extLst>
          </p:cNvPr>
          <p:cNvSpPr txBox="1">
            <a:spLocks/>
          </p:cNvSpPr>
          <p:nvPr/>
        </p:nvSpPr>
        <p:spPr>
          <a:xfrm>
            <a:off x="8430965" y="2194567"/>
            <a:ext cx="3179843" cy="3678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Klasifikasi</a:t>
            </a:r>
            <a:r>
              <a:rPr lang="en-US" dirty="0"/>
              <a:t> 2</a:t>
            </a:r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: Malaria, ISPA, TB </a:t>
            </a:r>
            <a:r>
              <a:rPr lang="en-US" dirty="0" err="1"/>
              <a:t>Paru</a:t>
            </a:r>
            <a:r>
              <a:rPr lang="en-US" dirty="0"/>
              <a:t>, </a:t>
            </a:r>
            <a:r>
              <a:rPr lang="en-US" dirty="0" err="1"/>
              <a:t>Diare</a:t>
            </a:r>
            <a:r>
              <a:rPr lang="en-US" dirty="0"/>
              <a:t>, DBD, Hepatitis, </a:t>
            </a:r>
            <a:r>
              <a:rPr lang="en-US" dirty="0" err="1"/>
              <a:t>Campak</a:t>
            </a:r>
            <a:r>
              <a:rPr lang="en-US" dirty="0"/>
              <a:t>, </a:t>
            </a:r>
            <a:r>
              <a:rPr lang="en-US" dirty="0" err="1"/>
              <a:t>Difteri</a:t>
            </a:r>
            <a:endParaRPr lang="en-US" dirty="0"/>
          </a:p>
          <a:p>
            <a:r>
              <a:rPr lang="en-US" dirty="0" err="1"/>
              <a:t>Penyakit</a:t>
            </a:r>
            <a:r>
              <a:rPr lang="en-US" dirty="0"/>
              <a:t> non </a:t>
            </a:r>
            <a:r>
              <a:rPr lang="en-US" dirty="0" err="1"/>
              <a:t>infeksi</a:t>
            </a:r>
            <a:r>
              <a:rPr lang="en-US" dirty="0"/>
              <a:t>/degenerative (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kebudayaan</a:t>
            </a:r>
            <a:r>
              <a:rPr lang="en-US" dirty="0"/>
              <a:t>) : Ca </a:t>
            </a:r>
            <a:r>
              <a:rPr lang="en-US" dirty="0" err="1"/>
              <a:t>Paru</a:t>
            </a:r>
            <a:r>
              <a:rPr lang="en-US" dirty="0"/>
              <a:t>, </a:t>
            </a:r>
            <a:r>
              <a:rPr lang="en-US" dirty="0" err="1"/>
              <a:t>Keracunan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Kooroner</a:t>
            </a:r>
            <a:r>
              <a:rPr lang="en-US" dirty="0"/>
              <a:t>, </a:t>
            </a:r>
            <a:r>
              <a:rPr lang="en-US" dirty="0" err="1"/>
              <a:t>Hipertensi</a:t>
            </a:r>
            <a:r>
              <a:rPr lang="en-US" dirty="0"/>
              <a:t>, Stroke, DM,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gizi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5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8780-2FDA-4440-88B2-359779E7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keterpaparan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EA3B1-8AF1-49DB-AE6E-7B2122ADD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41" t="20633" r="9216" b="25823"/>
          <a:stretch/>
        </p:blipFill>
        <p:spPr>
          <a:xfrm>
            <a:off x="1854591" y="2039816"/>
            <a:ext cx="8482818" cy="4414852"/>
          </a:xfrm>
        </p:spPr>
      </p:pic>
    </p:spTree>
    <p:extLst>
      <p:ext uri="{BB962C8B-B14F-4D97-AF65-F5344CB8AC3E}">
        <p14:creationId xmlns:p14="http://schemas.microsoft.com/office/powerpoint/2010/main" val="26696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906B-542C-449C-8373-DC3026BB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model </a:t>
            </a:r>
            <a:r>
              <a:rPr lang="en-US" dirty="0" err="1"/>
              <a:t>penyakit</a:t>
            </a:r>
            <a:br>
              <a:rPr lang="en-US" dirty="0"/>
            </a:br>
            <a:r>
              <a:rPr lang="en-US" dirty="0"/>
              <a:t>(Model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r>
              <a:rPr lang="en-US" dirty="0"/>
              <a:t>) -1-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4BD11-D0D3-4EAB-A2AD-366C75E52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9" t="36301" r="15307" b="10219"/>
          <a:stretch/>
        </p:blipFill>
        <p:spPr>
          <a:xfrm>
            <a:off x="1547445" y="1871003"/>
            <a:ext cx="8848580" cy="51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906B-542C-449C-8373-DC3026BB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model </a:t>
            </a:r>
            <a:r>
              <a:rPr lang="en-US" dirty="0" err="1"/>
              <a:t>penyakit</a:t>
            </a:r>
            <a:br>
              <a:rPr lang="en-US" dirty="0"/>
            </a:br>
            <a:r>
              <a:rPr lang="en-US" dirty="0"/>
              <a:t>(Model </a:t>
            </a:r>
            <a:r>
              <a:rPr lang="en-US" dirty="0" err="1"/>
              <a:t>jaring-jaring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) -2-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F5B17-0949-4192-831C-F9405F20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07" t="23090" r="12654" b="16568"/>
          <a:stretch/>
        </p:blipFill>
        <p:spPr>
          <a:xfrm>
            <a:off x="1763150" y="1715956"/>
            <a:ext cx="8665699" cy="51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1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906B-542C-449C-8373-DC3026BB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model </a:t>
            </a:r>
            <a:r>
              <a:rPr lang="en-US" dirty="0" err="1"/>
              <a:t>penyakit</a:t>
            </a:r>
            <a:br>
              <a:rPr lang="en-US" dirty="0"/>
            </a:br>
            <a:r>
              <a:rPr lang="en-US" dirty="0"/>
              <a:t>((Model </a:t>
            </a:r>
            <a:r>
              <a:rPr lang="en-US" dirty="0" err="1"/>
              <a:t>roda</a:t>
            </a:r>
            <a:r>
              <a:rPr lang="en-US" dirty="0"/>
              <a:t> (the wheel)) -3-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7A9B2-0E4C-4279-B08C-9C17AF0F4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7" t="34865" r="14846" b="11981"/>
          <a:stretch/>
        </p:blipFill>
        <p:spPr>
          <a:xfrm>
            <a:off x="1955409" y="1899137"/>
            <a:ext cx="8539089" cy="49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4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C93E-1830-40DC-9471-BC36DE0F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Trias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6CFE4-142F-489C-802E-4A9E4A3B6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50" t="26722" r="36740" b="14304"/>
          <a:stretch/>
        </p:blipFill>
        <p:spPr>
          <a:xfrm>
            <a:off x="1649235" y="1715956"/>
            <a:ext cx="8893529" cy="5251385"/>
          </a:xfrm>
        </p:spPr>
      </p:pic>
    </p:spTree>
    <p:extLst>
      <p:ext uri="{BB962C8B-B14F-4D97-AF65-F5344CB8AC3E}">
        <p14:creationId xmlns:p14="http://schemas.microsoft.com/office/powerpoint/2010/main" val="22101682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435</TotalTime>
  <Words>1199</Words>
  <Application>Microsoft Office PowerPoint</Application>
  <PresentationFormat>Widescreen</PresentationFormat>
  <Paragraphs>93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Gill Sans MT</vt:lpstr>
      <vt:lpstr>Wingdings 2</vt:lpstr>
      <vt:lpstr>Dividend</vt:lpstr>
      <vt:lpstr>Konsep penyakit</vt:lpstr>
      <vt:lpstr>Definisi penyakit</vt:lpstr>
      <vt:lpstr>Perkembangan teori terjadinya penyakit</vt:lpstr>
      <vt:lpstr>Jenis penyakit  </vt:lpstr>
      <vt:lpstr>Hubungan antara derajat keterpaparan dengan kondisi kerentanan dalam proses terjadinya penyakit</vt:lpstr>
      <vt:lpstr>Tiga konsep model penyakit (Model segitiga epidemiologi) -1-</vt:lpstr>
      <vt:lpstr>Tiga konsep model penyakit (Model jaring-jaring sebab akibat) -2-</vt:lpstr>
      <vt:lpstr>Tiga konsep model penyakit ((Model roda (the wheel)) -3-</vt:lpstr>
      <vt:lpstr>Trias Penyebab penyakit</vt:lpstr>
      <vt:lpstr>Trias 1- factor agent</vt:lpstr>
      <vt:lpstr>Trias 2- factor  host (pejamu)</vt:lpstr>
      <vt:lpstr>Trias 3- factor  lingkungan  (penjamu)</vt:lpstr>
      <vt:lpstr>Perjalanan penyakit secara alamiah</vt:lpstr>
      <vt:lpstr>Perjalanan penyakit secara alamiah TAHAP RIWAYAT ALAMIAH PENYAKIT (1)</vt:lpstr>
      <vt:lpstr>Perjalanan penyakit secara alamiah TAHAP RIWAYAT ALAMIAH PENYAKIT (2)</vt:lpstr>
      <vt:lpstr>Perjalanan penyakit secara alamiah TAHAP RIWAYAT ALAMIAH PENYAKIT (3)</vt:lpstr>
      <vt:lpstr>Perjalanan penyakit secara alamiah TAHAP RIWAYAT ALAMIAH PENYAKIT (4)</vt:lpstr>
      <vt:lpstr>Perjalanan penyakit secara alamiah TAHAP RIWAYAT ALAMIAH PENYAKIT (5)</vt:lpstr>
      <vt:lpstr>PowerPoint Presentation</vt:lpstr>
      <vt:lpstr>PowerPoint Presentation</vt:lpstr>
      <vt:lpstr>Tahapan  pencegahan penyakit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INDIVIDU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penyakit</dc:title>
  <dc:creator>ACER</dc:creator>
  <cp:lastModifiedBy>jiarti kusbandiyah</cp:lastModifiedBy>
  <cp:revision>7</cp:revision>
  <dcterms:created xsi:type="dcterms:W3CDTF">2022-03-09T23:41:31Z</dcterms:created>
  <dcterms:modified xsi:type="dcterms:W3CDTF">2025-04-10T01:18:35Z</dcterms:modified>
</cp:coreProperties>
</file>