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57" r:id="rId3"/>
    <p:sldId id="258" r:id="rId4"/>
    <p:sldId id="259" r:id="rId5"/>
    <p:sldId id="260" r:id="rId6"/>
    <p:sldId id="284" r:id="rId7"/>
    <p:sldId id="261" r:id="rId8"/>
    <p:sldId id="262" r:id="rId9"/>
    <p:sldId id="263" r:id="rId10"/>
    <p:sldId id="285"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Lst>
  <p:sldSz cx="9144000" cy="6858000" type="screen4x3"/>
  <p:notesSz cx="6858000" cy="9313863"/>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7311"/>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4"/>
            <a:ext cx="2971800" cy="467310"/>
          </a:xfrm>
          <a:prstGeom prst="rect">
            <a:avLst/>
          </a:prstGeom>
        </p:spPr>
        <p:txBody>
          <a:bodyPr vert="horz" lIns="91440" tIns="45720" rIns="91440" bIns="45720" rtlCol="0" anchor="b"/>
          <a:lstStyle>
            <a:lvl1pPr algn="r">
              <a:defRPr sz="1200"/>
            </a:lvl1pPr>
          </a:lstStyle>
          <a:p>
            <a:fld id="{F7E2AAF2-41D5-43AA-8C9B-D396F249D1A7}" type="slidenum">
              <a:rPr lang="en-US" smtClean="0"/>
              <a:t>‹#›</a:t>
            </a:fld>
            <a:endParaRPr lang="en-US"/>
          </a:p>
        </p:txBody>
      </p:sp>
    </p:spTree>
    <p:extLst>
      <p:ext uri="{BB962C8B-B14F-4D97-AF65-F5344CB8AC3E}">
        <p14:creationId xmlns:p14="http://schemas.microsoft.com/office/powerpoint/2010/main" val="35480764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333500" y="1163638"/>
            <a:ext cx="4191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1F71E833-7692-4664-8447-D7A30CFBA092}" type="slidenum">
              <a:rPr lang="en-US" smtClean="0"/>
              <a:t>‹#›</a:t>
            </a:fld>
            <a:endParaRPr lang="en-US"/>
          </a:p>
        </p:txBody>
      </p:sp>
    </p:spTree>
    <p:extLst>
      <p:ext uri="{BB962C8B-B14F-4D97-AF65-F5344CB8AC3E}">
        <p14:creationId xmlns:p14="http://schemas.microsoft.com/office/powerpoint/2010/main" val="89843310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F71E833-7692-4664-8447-D7A30CFBA092}" type="slidenum">
              <a:rPr lang="en-US" smtClean="0"/>
              <a:t>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962671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B83E32-1A2F-426D-9CF2-98800483BF0D}" type="datetimeFigureOut">
              <a:rPr lang="id-ID" smtClean="0"/>
              <a:t>12/08/2023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FAB29D-8867-460E-9C02-7207CA6DD6DB}" type="slidenum">
              <a:rPr lang="id-ID" smtClean="0"/>
              <a:t>‹#›</a:t>
            </a:fld>
            <a:endParaRPr lang="id-ID"/>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B83E32-1A2F-426D-9CF2-98800483BF0D}" type="datetimeFigureOut">
              <a:rPr lang="id-ID" smtClean="0"/>
              <a:t>12/08/2023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FAB29D-8867-460E-9C02-7207CA6DD6D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B83E32-1A2F-426D-9CF2-98800483BF0D}" type="datetimeFigureOut">
              <a:rPr lang="id-ID" smtClean="0"/>
              <a:t>12/08/2023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FAB29D-8867-460E-9C02-7207CA6DD6D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B83E32-1A2F-426D-9CF2-98800483BF0D}" type="datetimeFigureOut">
              <a:rPr lang="id-ID" smtClean="0"/>
              <a:t>12/08/2023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FAB29D-8867-460E-9C02-7207CA6DD6DB}"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B83E32-1A2F-426D-9CF2-98800483BF0D}" type="datetimeFigureOut">
              <a:rPr lang="id-ID" smtClean="0"/>
              <a:t>12/08/2023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AFAB29D-8867-460E-9C02-7207CA6DD6DB}" type="slidenum">
              <a:rPr lang="id-ID" smtClean="0"/>
              <a:t>‹#›</a:t>
            </a:fld>
            <a:endParaRPr lang="id-ID"/>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B83E32-1A2F-426D-9CF2-98800483BF0D}" type="datetimeFigureOut">
              <a:rPr lang="id-ID" smtClean="0"/>
              <a:t>12/08/2023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AFAB29D-8867-460E-9C02-7207CA6DD6DB}"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B83E32-1A2F-426D-9CF2-98800483BF0D}" type="datetimeFigureOut">
              <a:rPr lang="id-ID" smtClean="0"/>
              <a:t>12/08/2023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AFAB29D-8867-460E-9C02-7207CA6DD6DB}" type="slidenum">
              <a:rPr lang="id-ID" smtClean="0"/>
              <a:t>‹#›</a:t>
            </a:fld>
            <a:endParaRPr lang="id-ID"/>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B83E32-1A2F-426D-9CF2-98800483BF0D}" type="datetimeFigureOut">
              <a:rPr lang="id-ID" smtClean="0"/>
              <a:t>12/08/2023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AFAB29D-8867-460E-9C02-7207CA6DD6DB}"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B83E32-1A2F-426D-9CF2-98800483BF0D}" type="datetimeFigureOut">
              <a:rPr lang="id-ID" smtClean="0"/>
              <a:t>12/08/2023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AFAB29D-8867-460E-9C02-7207CA6DD6D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B83E32-1A2F-426D-9CF2-98800483BF0D}" type="datetimeFigureOut">
              <a:rPr lang="id-ID" smtClean="0"/>
              <a:t>12/08/2023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AFAB29D-8867-460E-9C02-7207CA6DD6DB}" type="slidenum">
              <a:rPr lang="id-ID" smtClean="0"/>
              <a:t>‹#›</a:t>
            </a:fld>
            <a:endParaRPr lang="id-ID"/>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B83E32-1A2F-426D-9CF2-98800483BF0D}" type="datetimeFigureOut">
              <a:rPr lang="id-ID" smtClean="0"/>
              <a:t>12/08/2023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AFAB29D-8867-460E-9C02-7207CA6DD6DB}"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7B83E32-1A2F-426D-9CF2-98800483BF0D}" type="datetimeFigureOut">
              <a:rPr lang="id-ID" smtClean="0"/>
              <a:t>12/08/2023</a:t>
            </a:fld>
            <a:endParaRPr lang="id-ID"/>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d-ID"/>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AFAB29D-8867-460E-9C02-7207CA6DD6DB}"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0.jp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image" Target="../media/image23.jp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6.jpg"/><Relationship Id="rId2" Type="http://schemas.openxmlformats.org/officeDocument/2006/relationships/image" Target="../media/image25.jp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27.jp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30.jpg"/><Relationship Id="rId2" Type="http://schemas.openxmlformats.org/officeDocument/2006/relationships/image" Target="../media/image29.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Algae.....</a:t>
            </a:r>
            <a:endParaRPr lang="id-ID" dirty="0"/>
          </a:p>
        </p:txBody>
      </p:sp>
      <p:sp>
        <p:nvSpPr>
          <p:cNvPr id="3" name="Subtitle 2"/>
          <p:cNvSpPr>
            <a:spLocks noGrp="1"/>
          </p:cNvSpPr>
          <p:nvPr>
            <p:ph type="subTitle" idx="1"/>
          </p:nvPr>
        </p:nvSpPr>
        <p:spPr/>
        <p:txBody>
          <a:bodyPr/>
          <a:lstStyle/>
          <a:p>
            <a:r>
              <a:rPr lang="id-ID" dirty="0" smtClean="0"/>
              <a:t>S1 Kesehatan Lingkungan</a:t>
            </a:r>
            <a:endParaRPr lang="id-ID" dirty="0"/>
          </a:p>
        </p:txBody>
      </p:sp>
    </p:spTree>
    <p:extLst>
      <p:ext uri="{BB962C8B-B14F-4D97-AF65-F5344CB8AC3E}">
        <p14:creationId xmlns:p14="http://schemas.microsoft.com/office/powerpoint/2010/main" val="1197483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1628800"/>
            <a:ext cx="6264696" cy="4320480"/>
          </a:xfrm>
        </p:spPr>
      </p:pic>
    </p:spTree>
    <p:extLst>
      <p:ext uri="{BB962C8B-B14F-4D97-AF65-F5344CB8AC3E}">
        <p14:creationId xmlns:p14="http://schemas.microsoft.com/office/powerpoint/2010/main" val="2822996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Perkembangbiakan algae </a:t>
            </a:r>
          </a:p>
        </p:txBody>
      </p:sp>
      <p:sp>
        <p:nvSpPr>
          <p:cNvPr id="3" name="Content Placeholder 2"/>
          <p:cNvSpPr>
            <a:spLocks noGrp="1"/>
          </p:cNvSpPr>
          <p:nvPr>
            <p:ph idx="1"/>
          </p:nvPr>
        </p:nvSpPr>
        <p:spPr/>
        <p:txBody>
          <a:bodyPr>
            <a:normAutofit lnSpcReduction="10000"/>
          </a:bodyPr>
          <a:lstStyle/>
          <a:p>
            <a:r>
              <a:rPr lang="id-ID" dirty="0"/>
              <a:t>Perkembangbiakan secara aseksual terjadi melalui proses yang disebut mitosis. </a:t>
            </a:r>
            <a:endParaRPr lang="id-ID" dirty="0" smtClean="0"/>
          </a:p>
          <a:p>
            <a:r>
              <a:rPr lang="id-ID" dirty="0" smtClean="0"/>
              <a:t>Kebanyakan </a:t>
            </a:r>
            <a:r>
              <a:rPr lang="id-ID" dirty="0"/>
              <a:t>algae bersel tunggal berkembang biak dengan membelah diri, seperti pada bakteri (prokariot). </a:t>
            </a:r>
          </a:p>
          <a:p>
            <a:r>
              <a:rPr lang="id-ID" dirty="0" smtClean="0"/>
              <a:t>Perbedaannya</a:t>
            </a:r>
            <a:r>
              <a:rPr lang="id-ID" dirty="0"/>
              <a:t>, pada pembelahan sel prokariot terjadi replikasi DNA, dan masing-masing sel hasil pembelahan mempunyai setengah DNA awal dan setengah DNA hasil replikasi. </a:t>
            </a:r>
            <a:endParaRPr lang="id-ID" dirty="0" smtClean="0"/>
          </a:p>
          <a:p>
            <a:r>
              <a:rPr lang="id-ID" dirty="0" smtClean="0"/>
              <a:t>Sedangkan </a:t>
            </a:r>
            <a:r>
              <a:rPr lang="id-ID" dirty="0"/>
              <a:t>pada algae eukariot, terjadi penggandaan kromosom dengan proses yang lebih kompleks yang disebut mitosis. </a:t>
            </a:r>
            <a:endParaRPr lang="id-ID" dirty="0" smtClean="0"/>
          </a:p>
          <a:p>
            <a:r>
              <a:rPr lang="id-ID" dirty="0" smtClean="0"/>
              <a:t>Masing-masing </a:t>
            </a:r>
            <a:r>
              <a:rPr lang="id-ID" dirty="0"/>
              <a:t>sel hasil pembelahan mempunyai kromosom turunannya. </a:t>
            </a:r>
          </a:p>
        </p:txBody>
      </p:sp>
    </p:spTree>
    <p:extLst>
      <p:ext uri="{BB962C8B-B14F-4D97-AF65-F5344CB8AC3E}">
        <p14:creationId xmlns:p14="http://schemas.microsoft.com/office/powerpoint/2010/main" val="225071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Algae lain, khususnya yang berbentuk multiseluler, berkembang biak dengan berbagai cara. </a:t>
            </a:r>
            <a:endParaRPr lang="id-ID" dirty="0" smtClean="0"/>
          </a:p>
          <a:p>
            <a:r>
              <a:rPr lang="id-ID" dirty="0" smtClean="0"/>
              <a:t>Beberapa </a:t>
            </a:r>
            <a:r>
              <a:rPr lang="id-ID" dirty="0"/>
              <a:t>jenis algae dapat mengadakan fragmentasi, yaitu pemotongan bagian filamen yang kemudian dapat tumbuh menjadi individu baru. </a:t>
            </a:r>
            <a:endParaRPr lang="id-ID" dirty="0" smtClean="0"/>
          </a:p>
          <a:p>
            <a:r>
              <a:rPr lang="id-ID" dirty="0" smtClean="0"/>
              <a:t>Algae </a:t>
            </a:r>
            <a:r>
              <a:rPr lang="id-ID" dirty="0"/>
              <a:t>yang lain berkembang biak dengan menghasilkan spora. </a:t>
            </a:r>
            <a:endParaRPr lang="id-ID" dirty="0" smtClean="0"/>
          </a:p>
          <a:p>
            <a:r>
              <a:rPr lang="id-ID" dirty="0" smtClean="0"/>
              <a:t>Spora </a:t>
            </a:r>
            <a:r>
              <a:rPr lang="id-ID" dirty="0"/>
              <a:t>algae mempunyai struktur yang berbeda dengan endospora pada bakteri. </a:t>
            </a:r>
            <a:endParaRPr lang="id-ID" dirty="0" smtClean="0"/>
          </a:p>
          <a:p>
            <a:r>
              <a:rPr lang="id-ID" dirty="0" smtClean="0"/>
              <a:t>Spora </a:t>
            </a:r>
            <a:r>
              <a:rPr lang="id-ID" dirty="0"/>
              <a:t>ada yang dapat bergerak aktif, yang disebut zoospora, dan ada yang tidak dapat bergerak aktif (nonmotil) disebut autospora. </a:t>
            </a:r>
          </a:p>
        </p:txBody>
      </p:sp>
    </p:spTree>
    <p:extLst>
      <p:ext uri="{BB962C8B-B14F-4D97-AF65-F5344CB8AC3E}">
        <p14:creationId xmlns:p14="http://schemas.microsoft.com/office/powerpoint/2010/main" val="350166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Fisiologi algae</a:t>
            </a:r>
          </a:p>
        </p:txBody>
      </p:sp>
      <p:sp>
        <p:nvSpPr>
          <p:cNvPr id="3" name="Content Placeholder 2"/>
          <p:cNvSpPr>
            <a:spLocks noGrp="1"/>
          </p:cNvSpPr>
          <p:nvPr>
            <p:ph idx="1"/>
          </p:nvPr>
        </p:nvSpPr>
        <p:spPr/>
        <p:txBody>
          <a:bodyPr>
            <a:normAutofit/>
          </a:bodyPr>
          <a:lstStyle/>
          <a:p>
            <a:r>
              <a:rPr lang="id-ID" dirty="0"/>
              <a:t>Pada umumnya algae bersifat fotosintetik, menggunakan H2O sebagai donor elektron, pada keadaan tertentu beberapa algae dapat menggunakan H2 untuk proses fotosintesa tanpa menghasilkan O2. </a:t>
            </a:r>
            <a:endParaRPr lang="id-ID" dirty="0" smtClean="0"/>
          </a:p>
          <a:p>
            <a:r>
              <a:rPr lang="id-ID" dirty="0" smtClean="0"/>
              <a:t>Sifat </a:t>
            </a:r>
            <a:r>
              <a:rPr lang="id-ID" dirty="0"/>
              <a:t>fotosintetik pada algae dapat bersifat mutlak (obligat fototrof), jadi algae ini tumbuh di tempat-tempat yang terkena cahaya matahari. </a:t>
            </a:r>
            <a:endParaRPr lang="id-ID" dirty="0" smtClean="0"/>
          </a:p>
        </p:txBody>
      </p:sp>
    </p:spTree>
    <p:extLst>
      <p:ext uri="{BB962C8B-B14F-4D97-AF65-F5344CB8AC3E}">
        <p14:creationId xmlns:p14="http://schemas.microsoft.com/office/powerpoint/2010/main" val="881183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Beberapa algae bersifat khemoorganotrof, sehingga dapat mengkatabolisme gula-gula sederhana atau asam organik pada keadaan gelap. </a:t>
            </a:r>
            <a:endParaRPr lang="id-ID" dirty="0" smtClean="0"/>
          </a:p>
          <a:p>
            <a:r>
              <a:rPr lang="id-ID" dirty="0" smtClean="0"/>
              <a:t>Senyawa </a:t>
            </a:r>
            <a:r>
              <a:rPr lang="id-ID" dirty="0"/>
              <a:t>organik yang banyak digunakan algae adalah asetat, yang dapat digunakan sebagai sumber C dan sumber energi. </a:t>
            </a:r>
            <a:endParaRPr lang="id-ID" dirty="0" smtClean="0"/>
          </a:p>
          <a:p>
            <a:r>
              <a:rPr lang="id-ID" dirty="0" smtClean="0"/>
              <a:t>Algae </a:t>
            </a:r>
            <a:r>
              <a:rPr lang="id-ID" dirty="0"/>
              <a:t>tertentu dapat mengasimilasi senyawa organik sederhana dengan menggunakan sumber energi cahaya (fotoheterotrof). </a:t>
            </a:r>
            <a:endParaRPr lang="id-ID" dirty="0" smtClean="0"/>
          </a:p>
          <a:p>
            <a:r>
              <a:rPr lang="id-ID" dirty="0" smtClean="0"/>
              <a:t>Pada </a:t>
            </a:r>
            <a:r>
              <a:rPr lang="id-ID" dirty="0"/>
              <a:t>algae tertentu dapat tidak terjadi proses fotosintesa sama sekali, dalam hal ini pemenuhan kebutuhan nutrisi didapatkan secara heterotrof. </a:t>
            </a:r>
          </a:p>
          <a:p>
            <a:endParaRPr lang="id-ID" dirty="0"/>
          </a:p>
        </p:txBody>
      </p:sp>
    </p:spTree>
    <p:extLst>
      <p:ext uri="{BB962C8B-B14F-4D97-AF65-F5344CB8AC3E}">
        <p14:creationId xmlns:p14="http://schemas.microsoft.com/office/powerpoint/2010/main" val="1902046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Pengelompokan algae </a:t>
            </a:r>
          </a:p>
        </p:txBody>
      </p:sp>
      <p:sp>
        <p:nvSpPr>
          <p:cNvPr id="3" name="Content Placeholder 2"/>
          <p:cNvSpPr>
            <a:spLocks noGrp="1"/>
          </p:cNvSpPr>
          <p:nvPr>
            <p:ph idx="1"/>
          </p:nvPr>
        </p:nvSpPr>
        <p:spPr/>
        <p:txBody>
          <a:bodyPr/>
          <a:lstStyle/>
          <a:p>
            <a:r>
              <a:rPr lang="id-ID" dirty="0"/>
              <a:t>Berdasarkan tipe pigmen fotosintetik yang dihasilkan, bahan cadangan makanan di dalam sel, dan sifat morfologi sel, maka algae dikelompokkan menjadi 7 divisio utama, yaitu Chlorophyta, Euglenophyta, Chrysophyta, Pyrrophyta, Rhodophyta, Phaeophyta, dan Cryptophyta. </a:t>
            </a:r>
          </a:p>
        </p:txBody>
      </p:sp>
    </p:spTree>
    <p:extLst>
      <p:ext uri="{BB962C8B-B14F-4D97-AF65-F5344CB8AC3E}">
        <p14:creationId xmlns:p14="http://schemas.microsoft.com/office/powerpoint/2010/main" val="1373491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Chlorophyta</a:t>
            </a: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95536" y="1916832"/>
            <a:ext cx="3744416" cy="2986955"/>
          </a:xfrm>
        </p:spPr>
      </p:pic>
      <p:pic>
        <p:nvPicPr>
          <p:cNvPr id="7" name="Content Placeholder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572000" y="1988840"/>
            <a:ext cx="3816424" cy="3043535"/>
          </a:xfrm>
        </p:spPr>
      </p:pic>
    </p:spTree>
    <p:extLst>
      <p:ext uri="{BB962C8B-B14F-4D97-AF65-F5344CB8AC3E}">
        <p14:creationId xmlns:p14="http://schemas.microsoft.com/office/powerpoint/2010/main" val="323636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9552" y="1988840"/>
            <a:ext cx="3816424" cy="2967335"/>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238750" y="1988840"/>
            <a:ext cx="3581722" cy="2843510"/>
          </a:xfrm>
        </p:spPr>
      </p:pic>
    </p:spTree>
    <p:extLst>
      <p:ext uri="{BB962C8B-B14F-4D97-AF65-F5344CB8AC3E}">
        <p14:creationId xmlns:p14="http://schemas.microsoft.com/office/powerpoint/2010/main" val="1654715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Euglenophyta</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23528" y="1988840"/>
            <a:ext cx="4176464" cy="2967335"/>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88024" y="1988840"/>
            <a:ext cx="3888432" cy="2914947"/>
          </a:xfrm>
        </p:spPr>
      </p:pic>
    </p:spTree>
    <p:extLst>
      <p:ext uri="{BB962C8B-B14F-4D97-AF65-F5344CB8AC3E}">
        <p14:creationId xmlns:p14="http://schemas.microsoft.com/office/powerpoint/2010/main" val="3161639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9552" y="2132856"/>
            <a:ext cx="3888432" cy="2709019"/>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932040" y="2132857"/>
            <a:ext cx="3816423" cy="2970956"/>
          </a:xfrm>
        </p:spPr>
      </p:pic>
    </p:spTree>
    <p:extLst>
      <p:ext uri="{BB962C8B-B14F-4D97-AF65-F5344CB8AC3E}">
        <p14:creationId xmlns:p14="http://schemas.microsoft.com/office/powerpoint/2010/main" val="110771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Algae </a:t>
            </a:r>
            <a:endParaRPr lang="id-ID" dirty="0"/>
          </a:p>
        </p:txBody>
      </p:sp>
      <p:sp>
        <p:nvSpPr>
          <p:cNvPr id="3" name="Content Placeholder 2"/>
          <p:cNvSpPr>
            <a:spLocks noGrp="1"/>
          </p:cNvSpPr>
          <p:nvPr>
            <p:ph idx="1"/>
          </p:nvPr>
        </p:nvSpPr>
        <p:spPr/>
        <p:txBody>
          <a:bodyPr/>
          <a:lstStyle/>
          <a:p>
            <a:r>
              <a:rPr lang="id-ID" dirty="0"/>
              <a:t>Di dunia mikrobia, algae termasuk eukariotik, umumnya bersifat fotosintetik dengan pigmen fotosintetik hijau (klorofil), coklat (fikosantin), biru kehijauan (fikobilin), dan merah (fikoeritrin). </a:t>
            </a:r>
            <a:endParaRPr lang="id-ID" dirty="0" smtClean="0"/>
          </a:p>
          <a:p>
            <a:r>
              <a:rPr lang="id-ID" dirty="0" smtClean="0"/>
              <a:t>Morfologi </a:t>
            </a:r>
            <a:r>
              <a:rPr lang="id-ID" dirty="0"/>
              <a:t>algae ada yang berbentuk uniseluler, ada pula yang multiseluler tetapi belum ada pembagian tugas pada sel-sel komponennya. </a:t>
            </a:r>
            <a:endParaRPr lang="id-ID" dirty="0" smtClean="0"/>
          </a:p>
          <a:p>
            <a:r>
              <a:rPr lang="id-ID" dirty="0" smtClean="0"/>
              <a:t>Algae </a:t>
            </a:r>
            <a:r>
              <a:rPr lang="id-ID" dirty="0"/>
              <a:t>dibedakan dari tumbuhan hanya karena hal tersebut.</a:t>
            </a:r>
          </a:p>
        </p:txBody>
      </p:sp>
    </p:spTree>
    <p:extLst>
      <p:ext uri="{BB962C8B-B14F-4D97-AF65-F5344CB8AC3E}">
        <p14:creationId xmlns:p14="http://schemas.microsoft.com/office/powerpoint/2010/main" val="3825951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Chrysophyta</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23528" y="1772817"/>
            <a:ext cx="4032448" cy="3121446"/>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4008" y="1772816"/>
            <a:ext cx="4104456" cy="3135734"/>
          </a:xfrm>
        </p:spPr>
      </p:pic>
    </p:spTree>
    <p:extLst>
      <p:ext uri="{BB962C8B-B14F-4D97-AF65-F5344CB8AC3E}">
        <p14:creationId xmlns:p14="http://schemas.microsoft.com/office/powerpoint/2010/main" val="3357652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23528" y="2132856"/>
            <a:ext cx="4104456" cy="2680444"/>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4008" y="2060848"/>
            <a:ext cx="3960440" cy="2638152"/>
          </a:xfrm>
        </p:spPr>
      </p:pic>
    </p:spTree>
    <p:extLst>
      <p:ext uri="{BB962C8B-B14F-4D97-AF65-F5344CB8AC3E}">
        <p14:creationId xmlns:p14="http://schemas.microsoft.com/office/powerpoint/2010/main" val="1579082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Pyrrophyta</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95536" y="1772816"/>
            <a:ext cx="4032448" cy="3130971"/>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60032" y="1772817"/>
            <a:ext cx="3960440" cy="3216696"/>
          </a:xfrm>
        </p:spPr>
      </p:pic>
    </p:spTree>
    <p:extLst>
      <p:ext uri="{BB962C8B-B14F-4D97-AF65-F5344CB8AC3E}">
        <p14:creationId xmlns:p14="http://schemas.microsoft.com/office/powerpoint/2010/main" val="612452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67544" y="1916832"/>
            <a:ext cx="3816424" cy="2991718"/>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60032" y="1916832"/>
            <a:ext cx="3672408" cy="3134593"/>
          </a:xfrm>
        </p:spPr>
      </p:pic>
    </p:spTree>
    <p:extLst>
      <p:ext uri="{BB962C8B-B14F-4D97-AF65-F5344CB8AC3E}">
        <p14:creationId xmlns:p14="http://schemas.microsoft.com/office/powerpoint/2010/main" val="2430488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Phaeophyta</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95536" y="1700808"/>
            <a:ext cx="3960440" cy="3226792"/>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88024" y="1700808"/>
            <a:ext cx="3816424" cy="3255367"/>
          </a:xfrm>
        </p:spPr>
      </p:pic>
    </p:spTree>
    <p:extLst>
      <p:ext uri="{BB962C8B-B14F-4D97-AF65-F5344CB8AC3E}">
        <p14:creationId xmlns:p14="http://schemas.microsoft.com/office/powerpoint/2010/main" val="2785279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9552" y="1916832"/>
            <a:ext cx="3816424" cy="3039343"/>
          </a:xfrm>
        </p:spPr>
      </p:pic>
      <p:sp>
        <p:nvSpPr>
          <p:cNvPr id="4" name="Content Placeholder 3"/>
          <p:cNvSpPr>
            <a:spLocks noGrp="1"/>
          </p:cNvSpPr>
          <p:nvPr>
            <p:ph sz="half" idx="2"/>
          </p:nvPr>
        </p:nvSpPr>
        <p:spPr/>
        <p:txBody>
          <a:bodyPr/>
          <a:lstStyle/>
          <a:p>
            <a:endParaRPr lang="id-ID"/>
          </a:p>
        </p:txBody>
      </p:sp>
    </p:spTree>
    <p:extLst>
      <p:ext uri="{BB962C8B-B14F-4D97-AF65-F5344CB8AC3E}">
        <p14:creationId xmlns:p14="http://schemas.microsoft.com/office/powerpoint/2010/main" val="1382745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Cryptophyta</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9552" y="1916832"/>
            <a:ext cx="3888432" cy="2896468"/>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16016" y="1916832"/>
            <a:ext cx="3816424" cy="2915518"/>
          </a:xfrm>
        </p:spPr>
      </p:pic>
    </p:spTree>
    <p:extLst>
      <p:ext uri="{BB962C8B-B14F-4D97-AF65-F5344CB8AC3E}">
        <p14:creationId xmlns:p14="http://schemas.microsoft.com/office/powerpoint/2010/main" val="4049774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95536" y="2060848"/>
            <a:ext cx="3960439" cy="2790552"/>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4008" y="2060848"/>
            <a:ext cx="4032448" cy="2895327"/>
          </a:xfrm>
        </p:spPr>
      </p:pic>
    </p:spTree>
    <p:extLst>
      <p:ext uri="{BB962C8B-B14F-4D97-AF65-F5344CB8AC3E}">
        <p14:creationId xmlns:p14="http://schemas.microsoft.com/office/powerpoint/2010/main" val="3668074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Rhodophyta</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67544" y="1988840"/>
            <a:ext cx="4032448" cy="2914947"/>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60032" y="1988841"/>
            <a:ext cx="3744416" cy="3095922"/>
          </a:xfrm>
        </p:spPr>
      </p:pic>
    </p:spTree>
    <p:extLst>
      <p:ext uri="{BB962C8B-B14F-4D97-AF65-F5344CB8AC3E}">
        <p14:creationId xmlns:p14="http://schemas.microsoft.com/office/powerpoint/2010/main" val="9376500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95536" y="2132857"/>
            <a:ext cx="3816424" cy="2780456"/>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16016" y="2204864"/>
            <a:ext cx="3744416" cy="2698923"/>
          </a:xfrm>
        </p:spPr>
      </p:pic>
    </p:spTree>
    <p:extLst>
      <p:ext uri="{BB962C8B-B14F-4D97-AF65-F5344CB8AC3E}">
        <p14:creationId xmlns:p14="http://schemas.microsoft.com/office/powerpoint/2010/main" val="782770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Habitat algae....</a:t>
            </a:r>
            <a:endParaRPr lang="id-ID" dirty="0"/>
          </a:p>
        </p:txBody>
      </p:sp>
      <p:sp>
        <p:nvSpPr>
          <p:cNvPr id="3" name="Content Placeholder 2"/>
          <p:cNvSpPr>
            <a:spLocks noGrp="1"/>
          </p:cNvSpPr>
          <p:nvPr>
            <p:ph idx="1"/>
          </p:nvPr>
        </p:nvSpPr>
        <p:spPr/>
        <p:txBody>
          <a:bodyPr>
            <a:normAutofit/>
          </a:bodyPr>
          <a:lstStyle/>
          <a:p>
            <a:r>
              <a:rPr lang="id-ID" dirty="0"/>
              <a:t>Habitat algae dapat berada di permukaan atau dalam perairan (aquatik) maupun daratan (terestrial) yang terkena sinar matahari, tetapi kebanyakan di perairan. </a:t>
            </a:r>
            <a:endParaRPr lang="id-ID" dirty="0" smtClean="0"/>
          </a:p>
          <a:p>
            <a:r>
              <a:rPr lang="id-ID" dirty="0"/>
              <a:t>Algae terestrial dapat hidup di permukaan tanah, batang kayu, dan lain-lain. </a:t>
            </a:r>
            <a:endParaRPr lang="id-ID" dirty="0" smtClean="0"/>
          </a:p>
          <a:p>
            <a:r>
              <a:rPr lang="id-ID" dirty="0" smtClean="0"/>
              <a:t>Algae </a:t>
            </a:r>
            <a:r>
              <a:rPr lang="id-ID" dirty="0"/>
              <a:t>darat dapat bersimbiose dengan jamur dan membentuk lumut kerak (Lichenes). </a:t>
            </a:r>
            <a:endParaRPr lang="id-ID" dirty="0" smtClean="0"/>
          </a:p>
          <a:p>
            <a:r>
              <a:rPr lang="id-ID" dirty="0" smtClean="0"/>
              <a:t>Pada </a:t>
            </a:r>
            <a:r>
              <a:rPr lang="id-ID" dirty="0"/>
              <a:t>lichenes algae bertindak sebagai fikobion, sedangkan jamur sebagai mikobion. </a:t>
            </a:r>
            <a:endParaRPr lang="id-ID" dirty="0" smtClean="0"/>
          </a:p>
          <a:p>
            <a:r>
              <a:rPr lang="id-ID" dirty="0" smtClean="0"/>
              <a:t>Algae </a:t>
            </a:r>
            <a:r>
              <a:rPr lang="id-ID" dirty="0"/>
              <a:t>yang dapat membentuk Lichenes adalah anggota dari Chlorophyta, Xanthophyta, dan algae hijau biru (Cyanobacteria) yang termasuk bakteri</a:t>
            </a:r>
            <a:r>
              <a:rPr lang="id-ID" dirty="0" smtClean="0"/>
              <a:t>.</a:t>
            </a:r>
            <a:endParaRPr lang="id-ID" dirty="0"/>
          </a:p>
        </p:txBody>
      </p:sp>
    </p:spTree>
    <p:extLst>
      <p:ext uri="{BB962C8B-B14F-4D97-AF65-F5344CB8AC3E}">
        <p14:creationId xmlns:p14="http://schemas.microsoft.com/office/powerpoint/2010/main" val="18917908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Terima kasih.....</a:t>
            </a:r>
            <a:endParaRPr lang="id-ID" dirty="0"/>
          </a:p>
        </p:txBody>
      </p:sp>
      <p:sp>
        <p:nvSpPr>
          <p:cNvPr id="3" name="Text Placeholder 2"/>
          <p:cNvSpPr>
            <a:spLocks noGrp="1"/>
          </p:cNvSpPr>
          <p:nvPr>
            <p:ph type="body" idx="1"/>
          </p:nvPr>
        </p:nvSpPr>
        <p:spPr/>
        <p:txBody>
          <a:bodyPr/>
          <a:lstStyle/>
          <a:p>
            <a:endParaRPr lang="id-ID"/>
          </a:p>
        </p:txBody>
      </p:sp>
    </p:spTree>
    <p:extLst>
      <p:ext uri="{BB962C8B-B14F-4D97-AF65-F5344CB8AC3E}">
        <p14:creationId xmlns:p14="http://schemas.microsoft.com/office/powerpoint/2010/main" val="3544153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Fikobion memanfaatkan sinar matahari untuk fotosintesa, sehingga dihasilkan bahan organik yang dapat dimanfaatkan oleh mikobion. </a:t>
            </a:r>
            <a:endParaRPr lang="id-ID" dirty="0" smtClean="0"/>
          </a:p>
          <a:p>
            <a:r>
              <a:rPr lang="id-ID" dirty="0" smtClean="0"/>
              <a:t>Mikobion </a:t>
            </a:r>
            <a:r>
              <a:rPr lang="id-ID" dirty="0"/>
              <a:t>memberikan perlindungan dan berfungsi untuk menyerap mineral bagi fikobion. </a:t>
            </a:r>
            <a:endParaRPr lang="id-ID" dirty="0" smtClean="0"/>
          </a:p>
          <a:p>
            <a:r>
              <a:rPr lang="id-ID" dirty="0" smtClean="0"/>
              <a:t>Pada </a:t>
            </a:r>
            <a:r>
              <a:rPr lang="id-ID" dirty="0"/>
              <a:t>beberapa kasus mikobion dapat menghasilkan faktor tumbuh yang dapat dimanfaatkan oleh </a:t>
            </a:r>
            <a:r>
              <a:rPr lang="id-ID" dirty="0" smtClean="0"/>
              <a:t>fikobion.</a:t>
            </a:r>
          </a:p>
          <a:p>
            <a:r>
              <a:rPr lang="id-ID" dirty="0" smtClean="0"/>
              <a:t>Lichenes </a:t>
            </a:r>
            <a:r>
              <a:rPr lang="id-ID" dirty="0"/>
              <a:t>sangat lambat pertumbuhannya, tetapi dapat hidup pada tempat ekstrem yang tidak bisa digunakan untuk tempat tumbuh jasad hidup lain. </a:t>
            </a:r>
          </a:p>
        </p:txBody>
      </p:sp>
    </p:spTree>
    <p:extLst>
      <p:ext uri="{BB962C8B-B14F-4D97-AF65-F5344CB8AC3E}">
        <p14:creationId xmlns:p14="http://schemas.microsoft.com/office/powerpoint/2010/main" val="4061368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Sebagai contoh Lichenes dapat tumbuh pada batuan dengan keadaan yang sangat kering, panas dan miskin unsur hara atau bahan organik. </a:t>
            </a:r>
            <a:endParaRPr lang="id-ID" dirty="0" smtClean="0"/>
          </a:p>
          <a:p>
            <a:r>
              <a:rPr lang="id-ID" dirty="0" smtClean="0"/>
              <a:t>Lichenes </a:t>
            </a:r>
            <a:r>
              <a:rPr lang="id-ID" dirty="0"/>
              <a:t>menghasilkan asam-asam organik yang dapat melarutkan mineral batuan</a:t>
            </a:r>
            <a:r>
              <a:rPr lang="id-ID" dirty="0" smtClean="0"/>
              <a:t>.</a:t>
            </a:r>
          </a:p>
          <a:p>
            <a:r>
              <a:rPr lang="id-ID" dirty="0"/>
              <a:t>Beberapa algae laut bersel satu bersimbiosa dengan hewan invertebrata tertentu yang hidup di laut, misalnya spon, koral, cacing laut. </a:t>
            </a:r>
            <a:endParaRPr lang="id-ID" dirty="0" smtClean="0"/>
          </a:p>
          <a:p>
            <a:r>
              <a:rPr lang="id-ID" dirty="0" smtClean="0"/>
              <a:t>Kandungan </a:t>
            </a:r>
            <a:r>
              <a:rPr lang="id-ID" dirty="0"/>
              <a:t>beberapa pigmen fotosintetik pada algae memberikan warna yang spesifik. </a:t>
            </a:r>
          </a:p>
          <a:p>
            <a:r>
              <a:rPr lang="id-ID" dirty="0" smtClean="0"/>
              <a:t>Beberapa </a:t>
            </a:r>
            <a:r>
              <a:rPr lang="id-ID" dirty="0"/>
              <a:t>divisi algae dinamakan berdasarkan warna tersebut, misalnya algae hijau, algae merah dan algae coklat.</a:t>
            </a:r>
          </a:p>
        </p:txBody>
      </p:sp>
    </p:spTree>
    <p:extLst>
      <p:ext uri="{BB962C8B-B14F-4D97-AF65-F5344CB8AC3E}">
        <p14:creationId xmlns:p14="http://schemas.microsoft.com/office/powerpoint/2010/main" val="628163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1844824"/>
            <a:ext cx="5832648" cy="4320479"/>
          </a:xfrm>
        </p:spPr>
      </p:pic>
    </p:spTree>
    <p:extLst>
      <p:ext uri="{BB962C8B-B14F-4D97-AF65-F5344CB8AC3E}">
        <p14:creationId xmlns:p14="http://schemas.microsoft.com/office/powerpoint/2010/main" val="2726351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Morfologi algae</a:t>
            </a:r>
          </a:p>
        </p:txBody>
      </p:sp>
      <p:sp>
        <p:nvSpPr>
          <p:cNvPr id="3" name="Content Placeholder 2"/>
          <p:cNvSpPr>
            <a:spLocks noGrp="1"/>
          </p:cNvSpPr>
          <p:nvPr>
            <p:ph idx="1"/>
          </p:nvPr>
        </p:nvSpPr>
        <p:spPr/>
        <p:txBody>
          <a:bodyPr/>
          <a:lstStyle/>
          <a:p>
            <a:r>
              <a:rPr lang="id-ID" dirty="0"/>
              <a:t>Algae uniseluler (mikroskopik) dapat betul-betul berupa sel tunggal, atau tumbuh dalam bentuk rantaian atau filamen. </a:t>
            </a:r>
            <a:endParaRPr lang="id-ID" dirty="0" smtClean="0"/>
          </a:p>
          <a:p>
            <a:r>
              <a:rPr lang="id-ID" dirty="0" smtClean="0"/>
              <a:t>Ada </a:t>
            </a:r>
            <a:r>
              <a:rPr lang="id-ID" dirty="0"/>
              <a:t>beberapa jenis algae yang sel-selnya membentuk koloni, misalnya pada Volvox, koloni terbentuk dari 500-60.000 sel. </a:t>
            </a:r>
          </a:p>
          <a:p>
            <a:r>
              <a:rPr lang="id-ID" dirty="0" smtClean="0"/>
              <a:t>Koloni </a:t>
            </a:r>
            <a:r>
              <a:rPr lang="id-ID" dirty="0"/>
              <a:t>inilah yang dapat dilihat dengan mata biasa.</a:t>
            </a:r>
          </a:p>
        </p:txBody>
      </p:sp>
    </p:spTree>
    <p:extLst>
      <p:ext uri="{BB962C8B-B14F-4D97-AF65-F5344CB8AC3E}">
        <p14:creationId xmlns:p14="http://schemas.microsoft.com/office/powerpoint/2010/main" val="3034526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Algae multiseluler (makroskopik) mempunyai ukuran besar, sehingga dapat dilihat dengan mata biasa. </a:t>
            </a:r>
            <a:endParaRPr lang="id-ID" dirty="0" smtClean="0"/>
          </a:p>
          <a:p>
            <a:endParaRPr lang="id-ID" dirty="0"/>
          </a:p>
          <a:p>
            <a:r>
              <a:rPr lang="id-ID" dirty="0" smtClean="0"/>
              <a:t>Pada </a:t>
            </a:r>
            <a:r>
              <a:rPr lang="id-ID" dirty="0"/>
              <a:t>algae makroskopik biasanya mempunyai berbagai macam struktur khusus. Beberapa jenis algae mempunyai struktur yang disebut hold fast, yang mirip dengan sistem perakaran pada tanaman, yang berfungsi untuk menempelnya algae pada batuan atau substrat tertentu, tetapi tidak dapat digunakan untuk menyerap air atau nutrien. </a:t>
            </a:r>
            <a:endParaRPr lang="id-ID" dirty="0" smtClean="0"/>
          </a:p>
        </p:txBody>
      </p:sp>
    </p:spTree>
    <p:extLst>
      <p:ext uri="{BB962C8B-B14F-4D97-AF65-F5344CB8AC3E}">
        <p14:creationId xmlns:p14="http://schemas.microsoft.com/office/powerpoint/2010/main" val="2911587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Algae tidak memerlukan sistem transport nutrien dan air, karena nutrien dan air dapat dipenuhi dari seluruh sel algae. </a:t>
            </a:r>
            <a:endParaRPr lang="id-ID" dirty="0" smtClean="0"/>
          </a:p>
          <a:p>
            <a:r>
              <a:rPr lang="id-ID" dirty="0" smtClean="0"/>
              <a:t>Struktur </a:t>
            </a:r>
            <a:r>
              <a:rPr lang="id-ID" dirty="0"/>
              <a:t>khusus yang lain adalah bladder atau pengapung, yang berguna untuk menempatkan algae pada posisi tepat untuk mendapatkan cahaya maksimum. </a:t>
            </a:r>
            <a:endParaRPr lang="id-ID" dirty="0" smtClean="0"/>
          </a:p>
          <a:p>
            <a:r>
              <a:rPr lang="id-ID" dirty="0" smtClean="0"/>
              <a:t>Tangkai </a:t>
            </a:r>
            <a:r>
              <a:rPr lang="id-ID" dirty="0"/>
              <a:t>atau batang pada algae disebut stipe, yang berguna untuk mendukung blade, yaitu bagian utama algae yang berfungsi mengabsorbsi nutrien dan cahaya.</a:t>
            </a:r>
          </a:p>
          <a:p>
            <a:endParaRPr lang="id-ID" dirty="0"/>
          </a:p>
        </p:txBody>
      </p:sp>
    </p:spTree>
    <p:extLst>
      <p:ext uri="{BB962C8B-B14F-4D97-AF65-F5344CB8AC3E}">
        <p14:creationId xmlns:p14="http://schemas.microsoft.com/office/powerpoint/2010/main" val="2628144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69</TotalTime>
  <Words>822</Words>
  <Application>Microsoft Office PowerPoint</Application>
  <PresentationFormat>On-screen Show (4:3)</PresentationFormat>
  <Paragraphs>60</Paragraphs>
  <Slides>30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Clarity</vt:lpstr>
      <vt:lpstr>Algae.....</vt:lpstr>
      <vt:lpstr>Algae </vt:lpstr>
      <vt:lpstr>Habitat algae....</vt:lpstr>
      <vt:lpstr>PowerPoint Presentation</vt:lpstr>
      <vt:lpstr>PowerPoint Presentation</vt:lpstr>
      <vt:lpstr>PowerPoint Presentation</vt:lpstr>
      <vt:lpstr>Morfologi algae</vt:lpstr>
      <vt:lpstr>PowerPoint Presentation</vt:lpstr>
      <vt:lpstr>PowerPoint Presentation</vt:lpstr>
      <vt:lpstr>PowerPoint Presentation</vt:lpstr>
      <vt:lpstr>Perkembangbiakan algae </vt:lpstr>
      <vt:lpstr>PowerPoint Presentation</vt:lpstr>
      <vt:lpstr>Fisiologi algae</vt:lpstr>
      <vt:lpstr>PowerPoint Presentation</vt:lpstr>
      <vt:lpstr>Pengelompokan algae </vt:lpstr>
      <vt:lpstr>Chlorophyta</vt:lpstr>
      <vt:lpstr>PowerPoint Presentation</vt:lpstr>
      <vt:lpstr>Euglenophyta</vt:lpstr>
      <vt:lpstr>PowerPoint Presentation</vt:lpstr>
      <vt:lpstr>Chrysophyta</vt:lpstr>
      <vt:lpstr>PowerPoint Presentation</vt:lpstr>
      <vt:lpstr>Pyrrophyta</vt:lpstr>
      <vt:lpstr>PowerPoint Presentation</vt:lpstr>
      <vt:lpstr>Phaeophyta</vt:lpstr>
      <vt:lpstr>PowerPoint Presentation</vt:lpstr>
      <vt:lpstr>Cryptophyta</vt:lpstr>
      <vt:lpstr>PowerPoint Presentation</vt:lpstr>
      <vt:lpstr>Rhodophyta</vt:lpstr>
      <vt:lpstr>PowerPoint Presentation</vt:lpstr>
      <vt:lpstr>Terima 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Algae.....</dc:title>
  <dc:creator>Windows User</dc:creator>
  <cp:lastModifiedBy>Windows User</cp:lastModifiedBy>
  <cp:revision>14</cp:revision>
  <cp:lastPrinted>2023-08-12T05:35:55Z</cp:lastPrinted>
  <dcterms:created xsi:type="dcterms:W3CDTF">2020-02-26T02:06:50Z</dcterms:created>
  <dcterms:modified xsi:type="dcterms:W3CDTF">2023-08-12T05:41:59Z</dcterms:modified>
</cp:coreProperties>
</file>