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0" r:id="rId7"/>
    <p:sldId id="265" r:id="rId8"/>
    <p:sldId id="262" r:id="rId9"/>
    <p:sldId id="263" r:id="rId10"/>
    <p:sldId id="266" r:id="rId11"/>
    <p:sldId id="264" r:id="rId12"/>
    <p:sldId id="267" r:id="rId13"/>
    <p:sldId id="26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911" autoAdjust="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>
            <a:fillRect/>
          </a:stretch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>
            <a:fillRect/>
          </a:stretch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2D93D9-C7B1-437B-A48D-FD7AC5A950A8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3219E-469A-4909-BBD2-E692BD514898}" type="slidenum">
              <a:rPr lang="en-ID" smtClean="0"/>
            </a:fld>
            <a:endParaRPr lang="en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www1.ilmortodelmese.com/2021/02/atm-shamsuzzaman-1941-2021.html" TargetMode="Externa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s://freepngimg.com/png/31416-bok-choy" TargetMode="Externa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www.deviantart.com/randomystick/art/Stock-Image-Vector-Question-Mark-652104029" TargetMode="Externa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PROCEDURAL TEXT</a:t>
            </a:r>
            <a:endParaRPr lang="en-ID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91985"/>
            <a:ext cx="8825658" cy="861420"/>
          </a:xfrm>
        </p:spPr>
        <p:txBody>
          <a:bodyPr/>
          <a:lstStyle/>
          <a:p>
            <a:r>
              <a:rPr lang="en-US" sz="2800" dirty="0"/>
              <a:t>Anita W. KURSASI, S. Pd. M. Pd</a:t>
            </a:r>
            <a:endParaRPr lang="en-US" sz="2800" dirty="0"/>
          </a:p>
          <a:p>
            <a:endParaRPr lang="en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to withdraw </a:t>
            </a:r>
            <a:br>
              <a:rPr lang="en-US" sz="48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money from Bank Machine</a:t>
            </a:r>
            <a:r>
              <a:rPr lang="en-US" sz="4800" dirty="0">
                <a:solidFill>
                  <a:srgbClr val="92D050"/>
                </a:solidFill>
              </a:rPr>
              <a:t>?</a:t>
            </a:r>
            <a:endParaRPr lang="en-ID" sz="4800" dirty="0">
              <a:solidFill>
                <a:srgbClr val="92D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64" y="1853248"/>
            <a:ext cx="3845524" cy="3821271"/>
          </a:xfrm>
        </p:spPr>
      </p:pic>
      <p:sp>
        <p:nvSpPr>
          <p:cNvPr id="6" name="TextBox 5"/>
          <p:cNvSpPr txBox="1"/>
          <p:nvPr/>
        </p:nvSpPr>
        <p:spPr>
          <a:xfrm>
            <a:off x="3102964" y="5674519"/>
            <a:ext cx="384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s://www1.ilmortodelmese.com/2021/02/atm-shamsuzzaman-1941-2021.html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nc-sa/3.0/"/>
              </a:rPr>
              <a:t>CC BY-SA-NC</a:t>
            </a:r>
            <a:endParaRPr lang="en-ID" sz="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	</a:t>
            </a:r>
            <a:r>
              <a:rPr lang="en-US" sz="4800">
                <a:solidFill>
                  <a:schemeClr val="tx1"/>
                </a:solidFill>
                <a:latin typeface="Broadway" panose="04040905080B02020502" charset="0"/>
                <a:cs typeface="Broadway" panose="04040905080B02020502" charset="0"/>
              </a:rPr>
              <a:t>How to Withdraw Money on Banking Machine?</a:t>
            </a:r>
            <a:endParaRPr lang="en-US" sz="4800">
              <a:solidFill>
                <a:schemeClr val="tx1"/>
              </a:solidFill>
              <a:latin typeface="Broadway" panose="04040905080B02020502" charset="0"/>
              <a:cs typeface="Broadway" panose="04040905080B0202050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marL="0" indent="0">
              <a:buNone/>
            </a:pPr>
            <a:r>
              <a:rPr lang="en-US" sz="2400" b="1"/>
              <a:t>FIRST, </a:t>
            </a:r>
            <a:r>
              <a:rPr lang="en-US" sz="2400" b="1">
                <a:solidFill>
                  <a:srgbClr val="FFFF00"/>
                </a:solidFill>
              </a:rPr>
              <a:t>Insert  </a:t>
            </a:r>
            <a:r>
              <a:rPr lang="en-US" sz="2400" b="1"/>
              <a:t>ATM card  into the banking machine. </a:t>
            </a:r>
            <a:endParaRPr lang="en-US" sz="2400" b="1"/>
          </a:p>
          <a:p>
            <a:pPr marL="0" indent="0">
              <a:buNone/>
            </a:pPr>
            <a:r>
              <a:rPr lang="en-US" sz="2400" b="1"/>
              <a:t>AND </a:t>
            </a:r>
            <a:r>
              <a:rPr lang="en-US" sz="2400" b="1">
                <a:solidFill>
                  <a:srgbClr val="FFFF00"/>
                </a:solidFill>
              </a:rPr>
              <a:t>select </a:t>
            </a:r>
            <a:r>
              <a:rPr lang="en-US" sz="2400" b="1"/>
              <a:t>your language.</a:t>
            </a:r>
            <a:endParaRPr lang="en-US" sz="2400" b="1"/>
          </a:p>
          <a:p>
            <a:r>
              <a:rPr lang="en-US" sz="2400" b="1"/>
              <a:t>THEN,</a:t>
            </a:r>
            <a:r>
              <a:rPr lang="en-US" sz="2400" b="1">
                <a:solidFill>
                  <a:srgbClr val="FFFF00"/>
                </a:solidFill>
              </a:rPr>
              <a:t> enter</a:t>
            </a:r>
            <a:r>
              <a:rPr lang="en-US" sz="2400" b="1"/>
              <a:t> your password number.</a:t>
            </a:r>
            <a:endParaRPr lang="en-US" sz="2400" b="1"/>
          </a:p>
          <a:p>
            <a:r>
              <a:rPr lang="en-US" sz="2400" b="1"/>
              <a:t>NEXT</a:t>
            </a:r>
            <a:r>
              <a:rPr lang="en-US" sz="2400" b="1">
                <a:solidFill>
                  <a:srgbClr val="FFFF00"/>
                </a:solidFill>
              </a:rPr>
              <a:t> choose</a:t>
            </a:r>
            <a:r>
              <a:rPr lang="en-US" sz="2400" b="1"/>
              <a:t> the transaction:  withdraw.</a:t>
            </a:r>
            <a:endParaRPr lang="en-US" sz="2400" b="1"/>
          </a:p>
          <a:p>
            <a:r>
              <a:rPr lang="en-US" sz="2400" b="1"/>
              <a:t>AFTER THAT,</a:t>
            </a:r>
            <a:r>
              <a:rPr lang="en-US" sz="2400" b="1">
                <a:solidFill>
                  <a:srgbClr val="FFFF00"/>
                </a:solidFill>
              </a:rPr>
              <a:t> choose </a:t>
            </a:r>
            <a:r>
              <a:rPr lang="en-US" sz="2400" b="1"/>
              <a:t>the amount of money.</a:t>
            </a:r>
            <a:endParaRPr lang="en-US" sz="2400" b="1"/>
          </a:p>
          <a:p>
            <a:r>
              <a:rPr lang="en-US" sz="2400" b="1"/>
              <a:t>AND </a:t>
            </a:r>
            <a:r>
              <a:rPr lang="en-US" sz="2400" b="1">
                <a:solidFill>
                  <a:srgbClr val="FFFF00"/>
                </a:solidFill>
              </a:rPr>
              <a:t>Wait</a:t>
            </a:r>
            <a:r>
              <a:rPr lang="en-US" sz="2400" b="1"/>
              <a:t> for the money to come out. </a:t>
            </a:r>
            <a:endParaRPr lang="en-US" sz="2400" b="1"/>
          </a:p>
          <a:p>
            <a:r>
              <a:rPr lang="en-US" sz="2400" b="1"/>
              <a:t>FINALLY, </a:t>
            </a:r>
            <a:r>
              <a:rPr lang="en-US" sz="2400" b="1">
                <a:solidFill>
                  <a:srgbClr val="FFFF00"/>
                </a:solidFill>
              </a:rPr>
              <a:t>take</a:t>
            </a:r>
            <a:r>
              <a:rPr lang="en-US" sz="2400" b="1"/>
              <a:t> money and card from the banking machine.</a:t>
            </a:r>
            <a:endParaRPr lang="en-US" sz="24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Thank You</a:t>
            </a:r>
            <a:endParaRPr lang="en-ID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87" y="659310"/>
            <a:ext cx="3957404" cy="2842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FFFF00"/>
                </a:solidFill>
              </a:rPr>
              <a:t>TASK 2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Write a procedural text completed with SEQUENCES</a:t>
            </a:r>
            <a:endParaRPr lang="en-US"/>
          </a:p>
          <a:p>
            <a:r>
              <a:rPr lang="en-US"/>
              <a:t>Minimum 8 steps. </a:t>
            </a:r>
            <a:endParaRPr lang="en-US"/>
          </a:p>
          <a:p>
            <a:r>
              <a:rPr lang="en-US"/>
              <a:t>Present tense ( V1)= IMPERATIVE SENTENCES</a:t>
            </a:r>
            <a:endParaRPr lang="en-US"/>
          </a:p>
          <a:p>
            <a:r>
              <a:rPr lang="en-US"/>
              <a:t>FREE TOPIC with the PICTURES</a:t>
            </a:r>
            <a:endParaRPr lang="en-US"/>
          </a:p>
          <a:p>
            <a:r>
              <a:rPr lang="en-US"/>
              <a:t>MOODLE  and  PRINT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Procedural Text</a:t>
            </a:r>
            <a:endParaRPr lang="en-ID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dirty="0" err="1"/>
              <a:t>Tipe</a:t>
            </a:r>
            <a:r>
              <a:rPr lang="en-US" sz="3200" dirty="0"/>
              <a:t> of text that provides step-by-step instruction on how to complete a task or achieve of goal. </a:t>
            </a:r>
            <a:endParaRPr lang="en-US" sz="3200" dirty="0"/>
          </a:p>
          <a:p>
            <a:r>
              <a:rPr lang="en-US" sz="3200" dirty="0"/>
              <a:t>It  explains a sequence of actions from the start until finish.</a:t>
            </a:r>
            <a:endParaRPr lang="en-ID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Grammatical Structure used</a:t>
            </a:r>
            <a:r>
              <a:rPr lang="en-US" dirty="0">
                <a:solidFill>
                  <a:srgbClr val="00B0F0"/>
                </a:solidFill>
              </a:rPr>
              <a:t>:</a:t>
            </a:r>
            <a:endParaRPr lang="en-ID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03948"/>
            <a:ext cx="8946541" cy="4644451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Present Tense</a:t>
            </a:r>
            <a:endParaRPr lang="en-US" sz="4000" dirty="0"/>
          </a:p>
          <a:p>
            <a:r>
              <a:rPr lang="en-US" sz="4000" dirty="0"/>
              <a:t>Imperative sentence / VERB I as instruction.</a:t>
            </a:r>
            <a:endParaRPr lang="en-US" sz="4000" dirty="0"/>
          </a:p>
          <a:p>
            <a:r>
              <a:rPr lang="en-US" sz="4000" dirty="0"/>
              <a:t>Involve a sequence: </a:t>
            </a:r>
            <a:endParaRPr lang="en-US" sz="4000" dirty="0"/>
          </a:p>
          <a:p>
            <a:r>
              <a:rPr lang="en-US" sz="4000" dirty="0"/>
              <a:t>- Ordinal Sequence: 1</a:t>
            </a:r>
            <a:r>
              <a:rPr lang="en-US" sz="4000" baseline="30000" dirty="0"/>
              <a:t>st</a:t>
            </a:r>
            <a:r>
              <a:rPr lang="en-US" sz="4000" dirty="0"/>
              <a:t>, 2</a:t>
            </a:r>
            <a:r>
              <a:rPr lang="en-US" sz="4000" baseline="30000" dirty="0"/>
              <a:t>nd</a:t>
            </a:r>
            <a:r>
              <a:rPr lang="en-US" sz="4000" dirty="0"/>
              <a:t>, 3</a:t>
            </a:r>
            <a:r>
              <a:rPr lang="en-US" sz="4000" baseline="30000" dirty="0"/>
              <a:t>rd</a:t>
            </a:r>
            <a:r>
              <a:rPr lang="en-US" sz="4000" dirty="0"/>
              <a:t>, 4</a:t>
            </a:r>
            <a:r>
              <a:rPr lang="en-US" sz="4000" baseline="30000" dirty="0"/>
              <a:t>th</a:t>
            </a:r>
            <a:r>
              <a:rPr lang="en-US" sz="4000" dirty="0"/>
              <a:t>, 5</a:t>
            </a:r>
            <a:r>
              <a:rPr lang="en-US" sz="4000" baseline="30000" dirty="0"/>
              <a:t>th</a:t>
            </a:r>
            <a:r>
              <a:rPr lang="en-US" sz="4000" dirty="0"/>
              <a:t>, 6</a:t>
            </a:r>
            <a:r>
              <a:rPr lang="en-US" sz="4000" baseline="30000" dirty="0"/>
              <a:t>th</a:t>
            </a:r>
            <a:r>
              <a:rPr lang="en-US" sz="4000" dirty="0"/>
              <a:t>, </a:t>
            </a:r>
            <a:r>
              <a:rPr lang="en-US" sz="4000" dirty="0" err="1"/>
              <a:t>etc</a:t>
            </a:r>
            <a:r>
              <a:rPr lang="en-US" sz="4000" dirty="0"/>
              <a:t>…</a:t>
            </a:r>
            <a:endParaRPr lang="en-US" sz="4000" dirty="0"/>
          </a:p>
          <a:p>
            <a:r>
              <a:rPr lang="en-US" sz="4000" dirty="0"/>
              <a:t>-First, Next, then, after that, before that, the last, </a:t>
            </a:r>
            <a:r>
              <a:rPr lang="en-US" sz="4000" dirty="0" err="1"/>
              <a:t>finaly</a:t>
            </a:r>
            <a:r>
              <a:rPr lang="en-US" sz="4000" dirty="0"/>
              <a:t>.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TO MAKE INSTANT NOODLE</a:t>
            </a:r>
            <a:endParaRPr lang="en-ID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latin typeface="Aptos Narrow" panose="020B0004020202020204" pitchFamily="34" charset="0"/>
              </a:rPr>
              <a:t>INGREDIENT:  ( MATERIAL</a:t>
            </a:r>
            <a:r>
              <a:rPr lang="en-US" dirty="0">
                <a:latin typeface="Aptos Narrow" panose="020B0004020202020204" pitchFamily="34" charset="0"/>
              </a:rPr>
              <a:t>) </a:t>
            </a:r>
            <a:endParaRPr lang="en-US" dirty="0">
              <a:latin typeface="Aptos Narrow" panose="020B0004020202020204" pitchFamily="34" charset="0"/>
            </a:endParaRPr>
          </a:p>
          <a:p>
            <a:r>
              <a:rPr lang="en-US" sz="2800" dirty="0">
                <a:latin typeface="Aptos Narrow" panose="020B0004020202020204" pitchFamily="34" charset="0"/>
              </a:rPr>
              <a:t>   Instant noodle, 300cc water, 1 egg, Vegetable : </a:t>
            </a:r>
            <a:r>
              <a:rPr lang="en-US" sz="2800" dirty="0" err="1">
                <a:latin typeface="Aptos Narrow" panose="020B0004020202020204" pitchFamily="34" charset="0"/>
              </a:rPr>
              <a:t>Pakcoy</a:t>
            </a:r>
            <a:r>
              <a:rPr lang="en-US" sz="2800" dirty="0">
                <a:latin typeface="Aptos Narrow" panose="020B0004020202020204" pitchFamily="34" charset="0"/>
              </a:rPr>
              <a:t>, seasoning powder</a:t>
            </a:r>
            <a:endParaRPr lang="en-US" sz="2800" dirty="0">
              <a:latin typeface="Aptos Narrow" panose="020B0004020202020204" pitchFamily="34" charset="0"/>
            </a:endParaRPr>
          </a:p>
          <a:p>
            <a:endParaRPr lang="en-US" sz="2800" dirty="0">
              <a:latin typeface="Aptos Narrow" panose="020B0004020202020204" pitchFamily="34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Aptos Narrow" panose="020B0004020202020204" pitchFamily="34" charset="0"/>
              </a:rPr>
              <a:t>TOOLS:</a:t>
            </a:r>
            <a:endParaRPr lang="en-US" sz="3600" dirty="0">
              <a:solidFill>
                <a:srgbClr val="FFFF00"/>
              </a:solidFill>
              <a:latin typeface="Aptos Narrow" panose="020B0004020202020204" pitchFamily="34" charset="0"/>
            </a:endParaRPr>
          </a:p>
          <a:p>
            <a:r>
              <a:rPr lang="en-US" sz="2800" dirty="0">
                <a:latin typeface="Aptos Narrow" panose="020B0004020202020204" pitchFamily="34" charset="0"/>
              </a:rPr>
              <a:t>Pan, knife,  spoon and fork, bowl,</a:t>
            </a:r>
            <a:endParaRPr lang="en-US" sz="2800" dirty="0">
              <a:latin typeface="Aptos Narrow" panose="020B0004020202020204" pitchFamily="34" charset="0"/>
            </a:endParaRPr>
          </a:p>
          <a:p>
            <a:endParaRPr lang="en-ID" dirty="0">
              <a:latin typeface="Aptos Narrow" panose="020B00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rgbClr val="92D050"/>
                </a:solidFill>
                <a:latin typeface="Algerian" panose="04020705040A02060702" pitchFamily="82" charset="0"/>
              </a:rPr>
              <a:t>THE STEPS: </a:t>
            </a:r>
            <a:r>
              <a:rPr lang="en-US" sz="5400" dirty="0">
                <a:solidFill>
                  <a:srgbClr val="FFFF00"/>
                </a:solidFill>
                <a:latin typeface="Algerian" panose="04020705040A02060702" pitchFamily="82" charset="0"/>
              </a:rPr>
              <a:t>HOW TO</a:t>
            </a:r>
            <a:r>
              <a:rPr lang="en-US" sz="5400" dirty="0">
                <a:solidFill>
                  <a:srgbClr val="92D050"/>
                </a:solidFill>
                <a:latin typeface="Algerian" panose="04020705040A02060702" pitchFamily="82" charset="0"/>
              </a:rPr>
              <a:t> MAKE INSTANT NOODLE?</a:t>
            </a:r>
            <a:endParaRPr lang="en-ID" sz="54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First,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boil</a:t>
            </a:r>
            <a:r>
              <a:rPr lang="en-US" sz="2800" dirty="0"/>
              <a:t> 300 cc of water.</a:t>
            </a:r>
            <a:endParaRPr lang="en-US" sz="2800" dirty="0"/>
          </a:p>
          <a:p>
            <a:r>
              <a:rPr lang="en-US" sz="2800" dirty="0">
                <a:solidFill>
                  <a:srgbClr val="00B0F0"/>
                </a:solidFill>
              </a:rPr>
              <a:t>Next,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put</a:t>
            </a:r>
            <a:r>
              <a:rPr lang="en-US" sz="2800" dirty="0"/>
              <a:t> in the instant noodle and </a:t>
            </a:r>
            <a:r>
              <a:rPr lang="en-US" sz="2800" dirty="0">
                <a:solidFill>
                  <a:srgbClr val="FFFF00"/>
                </a:solidFill>
              </a:rPr>
              <a:t>stir</a:t>
            </a:r>
            <a:r>
              <a:rPr lang="en-US" sz="2800" dirty="0"/>
              <a:t>  it well.</a:t>
            </a:r>
            <a:endParaRPr lang="en-US" sz="2800" dirty="0"/>
          </a:p>
          <a:p>
            <a:r>
              <a:rPr lang="en-US" sz="2800" dirty="0">
                <a:solidFill>
                  <a:srgbClr val="00B0F0"/>
                </a:solidFill>
              </a:rPr>
              <a:t>After that </a:t>
            </a:r>
            <a:r>
              <a:rPr lang="en-US" sz="2800" dirty="0">
                <a:solidFill>
                  <a:srgbClr val="FFFF00"/>
                </a:solidFill>
              </a:rPr>
              <a:t>add</a:t>
            </a:r>
            <a:r>
              <a:rPr lang="en-US" sz="2800" dirty="0"/>
              <a:t> the egg,  </a:t>
            </a:r>
            <a:r>
              <a:rPr lang="en-US" sz="2800" dirty="0" err="1"/>
              <a:t>pakcoy</a:t>
            </a:r>
            <a:r>
              <a:rPr lang="en-US" sz="2800" dirty="0"/>
              <a:t> and the seasoning. </a:t>
            </a:r>
            <a:r>
              <a:rPr lang="en-US" sz="2800" dirty="0">
                <a:solidFill>
                  <a:srgbClr val="00B0F0"/>
                </a:solidFill>
              </a:rPr>
              <a:t>Then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FF00"/>
                </a:solidFill>
              </a:rPr>
              <a:t>stir</a:t>
            </a:r>
            <a:r>
              <a:rPr lang="en-US" sz="2800" dirty="0"/>
              <a:t> it again. </a:t>
            </a:r>
            <a:r>
              <a:rPr lang="en-US" sz="2800" dirty="0">
                <a:solidFill>
                  <a:srgbClr val="FFFF00"/>
                </a:solidFill>
              </a:rPr>
              <a:t>wait</a:t>
            </a:r>
            <a:r>
              <a:rPr lang="en-US" sz="2800" dirty="0"/>
              <a:t> until done</a:t>
            </a:r>
            <a:endParaRPr lang="en-US" sz="2800" dirty="0"/>
          </a:p>
          <a:p>
            <a:r>
              <a:rPr lang="en-US" sz="2800" dirty="0">
                <a:solidFill>
                  <a:srgbClr val="00B0F0"/>
                </a:solidFill>
              </a:rPr>
              <a:t>Finally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FF00"/>
                </a:solidFill>
              </a:rPr>
              <a:t>place</a:t>
            </a:r>
            <a:r>
              <a:rPr lang="en-US" sz="2800" dirty="0"/>
              <a:t> the instant noodle into a bowl. </a:t>
            </a:r>
            <a:endParaRPr lang="en-US" sz="2800" dirty="0"/>
          </a:p>
          <a:p>
            <a:r>
              <a:rPr lang="en-US" sz="2800" dirty="0"/>
              <a:t>Instant noodle completed with egg and </a:t>
            </a:r>
            <a:r>
              <a:rPr lang="en-US" sz="2800" dirty="0" err="1"/>
              <a:t>Pakcoy</a:t>
            </a:r>
            <a:r>
              <a:rPr lang="en-US" sz="2800" dirty="0"/>
              <a:t> is ready to served</a:t>
            </a:r>
            <a:endParaRPr lang="en-ID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67" y="2498574"/>
            <a:ext cx="2349422" cy="2162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64480" y="6248400"/>
            <a:ext cx="234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s://freepngimg.com/png/31416-bok-choy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nc/3.0/"/>
              </a:rPr>
              <a:t>CC BY-NC</a:t>
            </a:r>
            <a:endParaRPr lang="en-ID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Active Vs Passive PRESENT: </a:t>
            </a:r>
            <a:br>
              <a:rPr lang="en-US"/>
            </a:br>
            <a:r>
              <a:rPr lang="en-US"/>
              <a:t>is, are ,am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 sz="2800"/>
              <a:t>Argin opens the class doors</a:t>
            </a:r>
            <a:endParaRPr lang="en-US" sz="2800"/>
          </a:p>
          <a:p>
            <a:r>
              <a:rPr lang="en-US" sz="2800"/>
              <a:t>The class doors are </a:t>
            </a:r>
            <a:r>
              <a:rPr lang="en-US" sz="2800">
                <a:solidFill>
                  <a:srgbClr val="00B0F0"/>
                </a:solidFill>
              </a:rPr>
              <a:t>opened</a:t>
            </a:r>
            <a:r>
              <a:rPr lang="en-US" sz="2800"/>
              <a:t> by Argin.</a:t>
            </a:r>
            <a:endParaRPr lang="en-US" sz="2800"/>
          </a:p>
          <a:p>
            <a:r>
              <a:rPr lang="en-US" sz="2800"/>
              <a:t>The cats drink the milk up</a:t>
            </a:r>
            <a:endParaRPr lang="en-US" sz="2800"/>
          </a:p>
          <a:p>
            <a:r>
              <a:rPr lang="en-US" sz="2800"/>
              <a:t>The milk is </a:t>
            </a:r>
            <a:r>
              <a:rPr lang="en-US" sz="2800">
                <a:solidFill>
                  <a:srgbClr val="00B0F0"/>
                </a:solidFill>
              </a:rPr>
              <a:t>drunk </a:t>
            </a:r>
            <a:r>
              <a:rPr lang="en-US" sz="2800"/>
              <a:t>by the cats</a:t>
            </a:r>
            <a:endParaRPr lang="en-US" sz="2800"/>
          </a:p>
          <a:p>
            <a:r>
              <a:rPr lang="en-US" sz="2800"/>
              <a:t>The noodle is</a:t>
            </a:r>
            <a:r>
              <a:rPr lang="en-US" sz="2800">
                <a:solidFill>
                  <a:srgbClr val="00B0F0"/>
                </a:solidFill>
              </a:rPr>
              <a:t> completed</a:t>
            </a:r>
            <a:r>
              <a:rPr lang="en-US" sz="2800"/>
              <a:t> with egg and pakcoy</a:t>
            </a:r>
            <a:endParaRPr lang="en-US" sz="2800"/>
          </a:p>
          <a:p>
            <a:r>
              <a:rPr lang="en-US" sz="2800"/>
              <a:t>The water is boiled  for about  5 minutes</a:t>
            </a:r>
            <a:endParaRPr lang="en-US" sz="2800"/>
          </a:p>
          <a:p>
            <a:r>
              <a:rPr lang="en-US" sz="2800"/>
              <a:t>The completed noodle is delicious</a:t>
            </a:r>
            <a:endParaRPr lang="en-US" sz="2800"/>
          </a:p>
          <a:p>
            <a:r>
              <a:rPr lang="en-US" sz="2800"/>
              <a:t>the boiled water is still in the pan</a:t>
            </a:r>
            <a:endParaRPr 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Let’s write procedural text together</a:t>
            </a:r>
            <a:endParaRPr lang="en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What kind of procedural text title you have?</a:t>
            </a:r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>
                <a:solidFill>
                  <a:srgbClr val="00B0F0"/>
                </a:solidFill>
              </a:rPr>
              <a:t>How to make a title?</a:t>
            </a:r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/>
              <a:t>Start the tittle  with HOW</a:t>
            </a:r>
            <a:endParaRPr lang="en-US" sz="2800" dirty="0"/>
          </a:p>
          <a:p>
            <a:r>
              <a:rPr lang="en-US" sz="2800" dirty="0"/>
              <a:t>Choose an interesting topic</a:t>
            </a:r>
            <a:endParaRPr lang="en-US" sz="2800" dirty="0"/>
          </a:p>
          <a:p>
            <a:r>
              <a:rPr lang="en-US" sz="2800" dirty="0">
                <a:solidFill>
                  <a:srgbClr val="00B0F0"/>
                </a:solidFill>
              </a:rPr>
              <a:t>What should be added in Procedural Text?</a:t>
            </a:r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/>
              <a:t>Pictures</a:t>
            </a:r>
            <a:endParaRPr lang="en-US" sz="2800" dirty="0"/>
          </a:p>
          <a:p>
            <a:endParaRPr lang="en-ID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168" y="1788116"/>
            <a:ext cx="3151397" cy="4247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89168" y="6035950"/>
            <a:ext cx="315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2" tooltip="https://www.deviantart.com/randomystick/art/Stock-Image-Vector-Question-Mark-652104029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3" tooltip="https://creativecommons.org/licenses/by-nc-nd/3.0/"/>
              </a:rPr>
              <a:t>CC BY-NC-ND</a:t>
            </a:r>
            <a:endParaRPr lang="en-ID"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6377"/>
          </a:xfrm>
        </p:spPr>
        <p:txBody>
          <a:bodyPr/>
          <a:lstStyle/>
          <a:p>
            <a:r>
              <a:rPr lang="en-US" sz="48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PRACTICE WRITING: How to  </a:t>
            </a:r>
            <a:br>
              <a:rPr lang="en-US" sz="48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send a message?</a:t>
            </a:r>
            <a:endParaRPr lang="en-ID" sz="48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287">
            <a:off x="5489715" y="709231"/>
            <a:ext cx="4967657" cy="58875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How to send a message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995" y="1433830"/>
            <a:ext cx="8946515" cy="4814570"/>
          </a:xfrm>
        </p:spPr>
        <p:txBody>
          <a:bodyPr/>
          <a:p>
            <a:r>
              <a:rPr lang="en-US" sz="2800">
                <a:solidFill>
                  <a:srgbClr val="00B0F0"/>
                </a:solidFill>
              </a:rPr>
              <a:t>First,</a:t>
            </a:r>
            <a:r>
              <a:rPr lang="en-US" sz="2800"/>
              <a:t> </a:t>
            </a:r>
            <a:r>
              <a:rPr lang="en-US" sz="2800">
                <a:solidFill>
                  <a:srgbClr val="FFFF00"/>
                </a:solidFill>
              </a:rPr>
              <a:t>Choose</a:t>
            </a:r>
            <a:r>
              <a:rPr lang="en-US" sz="2800"/>
              <a:t> the whats app application</a:t>
            </a:r>
            <a:endParaRPr lang="en-US" sz="2800"/>
          </a:p>
          <a:p>
            <a:r>
              <a:rPr lang="en-US" sz="2800">
                <a:solidFill>
                  <a:srgbClr val="00B0F0"/>
                </a:solidFill>
              </a:rPr>
              <a:t>Then</a:t>
            </a:r>
            <a:r>
              <a:rPr lang="en-US" sz="2800"/>
              <a:t>, </a:t>
            </a:r>
            <a:r>
              <a:rPr lang="en-US" sz="2800">
                <a:solidFill>
                  <a:srgbClr val="FFFF00"/>
                </a:solidFill>
              </a:rPr>
              <a:t>choose </a:t>
            </a:r>
            <a:r>
              <a:rPr lang="en-US" sz="2800"/>
              <a:t>the  contact name</a:t>
            </a:r>
            <a:endParaRPr lang="en-US" sz="2800"/>
          </a:p>
          <a:p>
            <a:r>
              <a:rPr lang="en-US" sz="2800">
                <a:solidFill>
                  <a:srgbClr val="00B0F0"/>
                </a:solidFill>
              </a:rPr>
              <a:t>Next,</a:t>
            </a:r>
            <a:r>
              <a:rPr lang="en-US" sz="2800"/>
              <a:t> </a:t>
            </a:r>
            <a:r>
              <a:rPr lang="en-US" sz="2800">
                <a:solidFill>
                  <a:srgbClr val="FFFF00"/>
                </a:solidFill>
              </a:rPr>
              <a:t>type</a:t>
            </a:r>
            <a:r>
              <a:rPr lang="en-US" sz="2800"/>
              <a:t> the message </a:t>
            </a:r>
            <a:endParaRPr lang="en-US" sz="2800"/>
          </a:p>
          <a:p>
            <a:r>
              <a:rPr lang="en-US" sz="2800">
                <a:solidFill>
                  <a:srgbClr val="00B0F0"/>
                </a:solidFill>
              </a:rPr>
              <a:t>Finally,</a:t>
            </a:r>
            <a:r>
              <a:rPr lang="en-US" sz="2800">
                <a:solidFill>
                  <a:srgbClr val="FFFF00"/>
                </a:solidFill>
              </a:rPr>
              <a:t> Send</a:t>
            </a:r>
            <a:r>
              <a:rPr lang="en-US" sz="2800"/>
              <a:t> it!.</a:t>
            </a:r>
            <a:endParaRPr lang="en-US" sz="28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2315</Words>
  <Application>WPS Slides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SimSun</vt:lpstr>
      <vt:lpstr>Wingdings</vt:lpstr>
      <vt:lpstr>Wingdings 3</vt:lpstr>
      <vt:lpstr>Arial</vt:lpstr>
      <vt:lpstr>Aharoni</vt:lpstr>
      <vt:lpstr>Yu Gothic UI Semibold</vt:lpstr>
      <vt:lpstr>Aptos Narrow</vt:lpstr>
      <vt:lpstr>Algerian</vt:lpstr>
      <vt:lpstr>Century Gothic</vt:lpstr>
      <vt:lpstr>Microsoft YaHei</vt:lpstr>
      <vt:lpstr>Arial Unicode MS</vt:lpstr>
      <vt:lpstr>Calibri</vt:lpstr>
      <vt:lpstr>Segoe UI Variable Display</vt:lpstr>
      <vt:lpstr>Broadway</vt:lpstr>
      <vt:lpstr>Ion</vt:lpstr>
      <vt:lpstr>PROCEDURAL TEXT</vt:lpstr>
      <vt:lpstr>What is Procedural Text</vt:lpstr>
      <vt:lpstr>Grammatical Structure used:</vt:lpstr>
      <vt:lpstr>HOW TO MAKE INSTANT NOODLE</vt:lpstr>
      <vt:lpstr>THE STEPS:</vt:lpstr>
      <vt:lpstr>PowerPoint 演示文稿</vt:lpstr>
      <vt:lpstr>Let’s write procedural text together</vt:lpstr>
      <vt:lpstr>PRACTICE WRITING: How to send a message?</vt:lpstr>
      <vt:lpstr>PowerPoint 演示文稿</vt:lpstr>
      <vt:lpstr>How to withdraw  money from Bank Machine?</vt:lpstr>
      <vt:lpstr>PowerPoint 演示文稿</vt:lpstr>
      <vt:lpstr>Thank You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Kursasi</dc:creator>
  <cp:lastModifiedBy>Anita Wahyuning Kursasi</cp:lastModifiedBy>
  <cp:revision>13</cp:revision>
  <dcterms:created xsi:type="dcterms:W3CDTF">2025-05-07T01:12:00Z</dcterms:created>
  <dcterms:modified xsi:type="dcterms:W3CDTF">2025-05-07T04:57:58Z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9A45BA7218F94FC6B9F8ED55D5991C82_12</vt:lpwstr>
  </property>
  <property fmtid="{D5CDD505-2E9C-101B-9397-08002B2CF9AE}" pid="3" name="KSOProductBuildVer">
    <vt:lpwstr>1033-12.2.0.20795</vt:lpwstr>
  </property>
</Properties>
</file>