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4"/>
  </p:notesMasterIdLst>
  <p:sldIdLst>
    <p:sldId id="256" r:id="rId3"/>
    <p:sldId id="276" r:id="rId4"/>
    <p:sldId id="257" r:id="rId5"/>
    <p:sldId id="278" r:id="rId6"/>
    <p:sldId id="279" r:id="rId7"/>
    <p:sldId id="277" r:id="rId8"/>
    <p:sldId id="261" r:id="rId9"/>
    <p:sldId id="280" r:id="rId10"/>
    <p:sldId id="282" r:id="rId11"/>
    <p:sldId id="281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67" r:id="rId21"/>
    <p:sldId id="291" r:id="rId22"/>
    <p:sldId id="292" r:id="rId23"/>
    <p:sldId id="293" r:id="rId24"/>
    <p:sldId id="294" r:id="rId25"/>
    <p:sldId id="295" r:id="rId26"/>
    <p:sldId id="297" r:id="rId27"/>
    <p:sldId id="298" r:id="rId28"/>
    <p:sldId id="299" r:id="rId29"/>
    <p:sldId id="300" r:id="rId30"/>
    <p:sldId id="301" r:id="rId31"/>
    <p:sldId id="302" r:id="rId32"/>
    <p:sldId id="263" r:id="rId33"/>
    <p:sldId id="303" r:id="rId34"/>
    <p:sldId id="304" r:id="rId35"/>
    <p:sldId id="305" r:id="rId36"/>
    <p:sldId id="306" r:id="rId37"/>
    <p:sldId id="307" r:id="rId38"/>
    <p:sldId id="309" r:id="rId39"/>
    <p:sldId id="308" r:id="rId40"/>
    <p:sldId id="310" r:id="rId41"/>
    <p:sldId id="311" r:id="rId42"/>
    <p:sldId id="312" r:id="rId4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1EE24-E671-49A7-A347-33C5B560D45F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459B4-9F05-421F-B214-4051A528C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459B4-9F05-421F-B214-4051A528C92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459B4-9F05-421F-B214-4051A528C92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089447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Title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397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  <a:prstGeom prst="rect">
            <a:avLst/>
          </a:prstGeom>
        </p:spPr>
        <p:txBody>
          <a:bodyPr anchor="b"/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51638" y="5870575"/>
            <a:ext cx="1212850" cy="377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5870575"/>
            <a:ext cx="3932238" cy="377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8" y="5870575"/>
            <a:ext cx="417512" cy="377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DB2219-FC19-41BE-BEFD-53A8AE837A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  <a:prstGeom prst="rect">
            <a:avLst/>
          </a:prstGeo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523038" y="5870575"/>
            <a:ext cx="1212850" cy="377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5870575"/>
            <a:ext cx="5989638" cy="377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088" y="5870575"/>
            <a:ext cx="417512" cy="377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4E6A2B-CE01-4B6D-BEA6-B84F5058FD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1538"/>
            <a:ext cx="7772400" cy="36496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523038" y="5870575"/>
            <a:ext cx="1212850" cy="377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5870575"/>
            <a:ext cx="5989638" cy="377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088" y="5870575"/>
            <a:ext cx="417512" cy="377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EF0516-470C-480C-B748-A8C45D4E02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  <p:sldLayoutId id="2147483675" r:id="rId6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" y="4653136"/>
            <a:ext cx="9144000" cy="188019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9000">
                <a:schemeClr val="bg1">
                  <a:alpha val="65000"/>
                </a:schemeClr>
              </a:gs>
              <a:gs pos="76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54529" y="4778568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Metode</a:t>
            </a:r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KB </a:t>
            </a:r>
            <a:r>
              <a:rPr lang="en-US" altLang="ko-KR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dan</a:t>
            </a:r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Konseling</a:t>
            </a:r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KB</a:t>
            </a:r>
          </a:p>
        </p:txBody>
      </p:sp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228600"/>
            <a:ext cx="9144000" cy="6477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defRPr/>
            </a:pPr>
            <a:r>
              <a:rPr lang="en-US" altLang="en-US" sz="2800" dirty="0" err="1" smtClean="0">
                <a:solidFill>
                  <a:srgbClr val="3C4BDA"/>
                </a:solidFill>
              </a:rPr>
              <a:t>Hormon</a:t>
            </a:r>
            <a:r>
              <a:rPr lang="en-US" altLang="en-US" sz="2800" dirty="0" smtClean="0">
                <a:solidFill>
                  <a:srgbClr val="3C4BDA"/>
                </a:solidFill>
              </a:rPr>
              <a:t> yang </a:t>
            </a:r>
            <a:r>
              <a:rPr lang="en-US" altLang="en-US" sz="2800" dirty="0" err="1" smtClean="0">
                <a:solidFill>
                  <a:srgbClr val="3C4BDA"/>
                </a:solidFill>
              </a:rPr>
              <a:t>terdapat</a:t>
            </a:r>
            <a:r>
              <a:rPr lang="en-US" altLang="en-US" sz="2800" dirty="0" smtClean="0">
                <a:solidFill>
                  <a:srgbClr val="3C4BDA"/>
                </a:solidFill>
              </a:rPr>
              <a:t> </a:t>
            </a:r>
            <a:r>
              <a:rPr lang="en-US" altLang="en-US" sz="2800" dirty="0" err="1" smtClean="0">
                <a:solidFill>
                  <a:srgbClr val="3C4BDA"/>
                </a:solidFill>
              </a:rPr>
              <a:t>dalam</a:t>
            </a:r>
            <a:r>
              <a:rPr lang="en-US" altLang="en-US" sz="2800" dirty="0" smtClean="0">
                <a:solidFill>
                  <a:srgbClr val="3C4BDA"/>
                </a:solidFill>
              </a:rPr>
              <a:t> </a:t>
            </a:r>
            <a:r>
              <a:rPr lang="en-US" altLang="en-US" sz="2800" dirty="0" err="1" smtClean="0">
                <a:solidFill>
                  <a:srgbClr val="3C4BDA"/>
                </a:solidFill>
              </a:rPr>
              <a:t>kontrasepsi</a:t>
            </a:r>
            <a:r>
              <a:rPr lang="en-US" altLang="en-US" sz="2800" dirty="0" smtClean="0">
                <a:solidFill>
                  <a:srgbClr val="3C4BDA"/>
                </a:solidFill>
              </a:rPr>
              <a:t>: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dirty="0" err="1" smtClean="0"/>
              <a:t>Esterogen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sintetik</a:t>
            </a:r>
            <a:endParaRPr lang="en-US" altLang="en-US" sz="2800" dirty="0" smtClean="0"/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dirty="0" err="1" smtClean="0"/>
              <a:t>Gestagen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sintetik</a:t>
            </a:r>
            <a:endParaRPr lang="en-US" altLang="en-US" sz="2800" dirty="0" smtClean="0"/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dirty="0" err="1" smtClean="0"/>
              <a:t>Noretisteron</a:t>
            </a:r>
            <a:endParaRPr lang="en-US" altLang="en-US" sz="2800" dirty="0" smtClean="0"/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dirty="0" smtClean="0"/>
              <a:t>DL-</a:t>
            </a:r>
            <a:r>
              <a:rPr lang="en-US" altLang="en-US" sz="2800" dirty="0" err="1" smtClean="0"/>
              <a:t>Norgestrel</a:t>
            </a:r>
            <a:endParaRPr lang="en-US" altLang="en-US" sz="2800" dirty="0" smtClean="0"/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dirty="0" err="1" smtClean="0"/>
              <a:t>Desogestrel</a:t>
            </a:r>
            <a:endParaRPr lang="en-US" altLang="en-US" sz="2800" dirty="0" smtClean="0"/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dirty="0" err="1" smtClean="0"/>
              <a:t>Gestoden</a:t>
            </a:r>
            <a:endParaRPr lang="en-US" altLang="en-US" sz="2800" dirty="0" smtClean="0"/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dirty="0" err="1" smtClean="0"/>
              <a:t>Dienogest</a:t>
            </a:r>
            <a:endParaRPr lang="en-US" altLang="en-US" sz="2800" dirty="0" smtClean="0"/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dirty="0" err="1" smtClean="0"/>
              <a:t>Norgestimat</a:t>
            </a:r>
            <a:endParaRPr lang="en-US" altLang="en-US" sz="2800" dirty="0" smtClean="0"/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dirty="0" err="1" smtClean="0"/>
              <a:t>Klormadinon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Asetat</a:t>
            </a:r>
            <a:r>
              <a:rPr lang="en-US" altLang="en-US" sz="2800" dirty="0" smtClean="0"/>
              <a:t> (KMA)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dirty="0" err="1" smtClean="0"/>
              <a:t>Siproteron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Asetat</a:t>
            </a:r>
            <a:r>
              <a:rPr lang="en-US" altLang="en-US" sz="2800" dirty="0" smtClean="0"/>
              <a:t> (SPA)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dirty="0" err="1" smtClean="0"/>
              <a:t>Medroksi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Progesteron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Asetat</a:t>
            </a:r>
            <a:r>
              <a:rPr lang="en-US" altLang="en-US" sz="2800" dirty="0" smtClean="0"/>
              <a:t> (MPA)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dirty="0" err="1" smtClean="0"/>
              <a:t>Mifepriston</a:t>
            </a:r>
            <a:endParaRPr lang="en-US" altLang="en-US" sz="2800" dirty="0" smtClean="0"/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dirty="0" err="1" smtClean="0"/>
              <a:t>Danazol</a:t>
            </a:r>
            <a:endParaRPr lang="en-US" altLang="en-US" dirty="0" smtClean="0">
              <a:sym typeface="Wingdings" pitchFamily="2" charset="2"/>
            </a:endParaRPr>
          </a:p>
          <a:p>
            <a:r>
              <a:rPr lang="en-US" altLang="en-US" dirty="0" smtClean="0">
                <a:sym typeface="Wingdings" pitchFamily="2" charset="2"/>
              </a:rPr>
              <a:t> </a:t>
            </a: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228600"/>
            <a:ext cx="9144000" cy="6477000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defRPr/>
            </a:pPr>
            <a:r>
              <a:rPr lang="en-US" altLang="en-US" sz="2400" b="1" dirty="0" err="1" smtClean="0">
                <a:solidFill>
                  <a:srgbClr val="3C4BDA"/>
                </a:solidFill>
              </a:rPr>
              <a:t>Macam-Macam</a:t>
            </a:r>
            <a:r>
              <a:rPr lang="en-US" altLang="en-US" sz="2400" b="1" dirty="0" smtClean="0">
                <a:solidFill>
                  <a:srgbClr val="3C4BDA"/>
                </a:solidFill>
              </a:rPr>
              <a:t> KB </a:t>
            </a:r>
            <a:r>
              <a:rPr lang="en-US" altLang="en-US" sz="2400" b="1" dirty="0" err="1" smtClean="0">
                <a:solidFill>
                  <a:srgbClr val="3C4BDA"/>
                </a:solidFill>
              </a:rPr>
              <a:t>beserta</a:t>
            </a:r>
            <a:r>
              <a:rPr lang="en-US" altLang="en-US" sz="2400" b="1" dirty="0" smtClean="0">
                <a:solidFill>
                  <a:srgbClr val="3C4BDA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3C4BDA"/>
                </a:solidFill>
              </a:rPr>
              <a:t>Keuntungan</a:t>
            </a:r>
            <a:r>
              <a:rPr lang="en-US" altLang="en-US" sz="2400" b="1" dirty="0" smtClean="0">
                <a:solidFill>
                  <a:srgbClr val="3C4BDA"/>
                </a:solidFill>
              </a:rPr>
              <a:t> &amp; </a:t>
            </a:r>
            <a:r>
              <a:rPr lang="en-US" altLang="en-US" sz="2400" b="1" dirty="0" err="1" smtClean="0">
                <a:solidFill>
                  <a:srgbClr val="3C4BDA"/>
                </a:solidFill>
              </a:rPr>
              <a:t>Kerugiannya</a:t>
            </a:r>
            <a:endParaRPr lang="en-US" altLang="en-US" dirty="0" smtClean="0">
              <a:sym typeface="Wingdings" pitchFamily="2" charset="2"/>
            </a:endParaRPr>
          </a:p>
          <a:p>
            <a:pPr algn="ctr"/>
            <a:r>
              <a:rPr lang="en-US" altLang="en-US" sz="1800" b="1" dirty="0" smtClean="0">
                <a:sym typeface="Wingdings" pitchFamily="2" charset="2"/>
              </a:rPr>
              <a:t>KB HORMONAL</a:t>
            </a:r>
          </a:p>
          <a:p>
            <a:r>
              <a:rPr lang="en-US" altLang="en-US" sz="1800" b="1" dirty="0" err="1" smtClean="0">
                <a:sym typeface="Wingdings" pitchFamily="2" charset="2"/>
              </a:rPr>
              <a:t>Pil</a:t>
            </a:r>
            <a:r>
              <a:rPr lang="en-US" altLang="en-US" sz="1800" b="1" dirty="0" smtClean="0">
                <a:sym typeface="Wingdings" pitchFamily="2" charset="2"/>
              </a:rPr>
              <a:t> KB </a:t>
            </a:r>
            <a:r>
              <a:rPr lang="en-US" altLang="en-US" sz="1800" b="1" dirty="0" err="1" smtClean="0">
                <a:sym typeface="Wingdings" pitchFamily="2" charset="2"/>
              </a:rPr>
              <a:t>Kombinasi</a:t>
            </a:r>
            <a:endParaRPr lang="en-US" altLang="en-US" sz="1800" b="1" dirty="0" smtClean="0">
              <a:sym typeface="Wingdings" pitchFamily="2" charset="2"/>
            </a:endParaRPr>
          </a:p>
          <a:p>
            <a:endParaRPr lang="en-US" sz="1800" dirty="0" smtClean="0"/>
          </a:p>
          <a:p>
            <a:r>
              <a:rPr lang="en-US" sz="1800" dirty="0" err="1" smtClean="0"/>
              <a:t>Mekanisme</a:t>
            </a:r>
            <a:r>
              <a:rPr lang="en-US" sz="1800" dirty="0" smtClean="0"/>
              <a:t>: </a:t>
            </a:r>
          </a:p>
          <a:p>
            <a:r>
              <a:rPr lang="en-US" sz="1800" dirty="0" err="1" smtClean="0"/>
              <a:t>Pil</a:t>
            </a:r>
            <a:r>
              <a:rPr lang="en-US" sz="1800" dirty="0" smtClean="0"/>
              <a:t> </a:t>
            </a:r>
            <a:r>
              <a:rPr lang="en-US" sz="1800" dirty="0" err="1" smtClean="0"/>
              <a:t>kombinasi</a:t>
            </a:r>
            <a:r>
              <a:rPr lang="en-US" sz="1800" dirty="0" smtClean="0"/>
              <a:t> </a:t>
            </a:r>
            <a:r>
              <a:rPr lang="en-US" sz="1800" dirty="0" err="1" smtClean="0"/>
              <a:t>menekan</a:t>
            </a:r>
            <a:r>
              <a:rPr lang="en-US" sz="1800" dirty="0" smtClean="0"/>
              <a:t> </a:t>
            </a:r>
            <a:r>
              <a:rPr lang="en-US" sz="1800" dirty="0" err="1" smtClean="0"/>
              <a:t>ovulasi</a:t>
            </a:r>
            <a:r>
              <a:rPr lang="en-US" sz="1800" dirty="0" smtClean="0"/>
              <a:t>, </a:t>
            </a:r>
            <a:r>
              <a:rPr lang="en-US" sz="1800" dirty="0" err="1" smtClean="0"/>
              <a:t>mencegah</a:t>
            </a:r>
            <a:r>
              <a:rPr lang="en-US" sz="1800" dirty="0" smtClean="0"/>
              <a:t> </a:t>
            </a:r>
            <a:r>
              <a:rPr lang="en-US" sz="1800" dirty="0" err="1" smtClean="0"/>
              <a:t>implantasi</a:t>
            </a:r>
            <a:r>
              <a:rPr lang="en-US" sz="1800" dirty="0" smtClean="0"/>
              <a:t>, </a:t>
            </a:r>
            <a:r>
              <a:rPr lang="en-US" sz="1800" dirty="0" err="1" smtClean="0"/>
              <a:t>mengentalkan</a:t>
            </a:r>
            <a:r>
              <a:rPr lang="en-US" sz="1800" dirty="0" smtClean="0"/>
              <a:t> </a:t>
            </a:r>
            <a:r>
              <a:rPr lang="en-US" sz="1800" dirty="0" err="1" smtClean="0"/>
              <a:t>lendir</a:t>
            </a:r>
            <a:r>
              <a:rPr lang="en-US" sz="1800" dirty="0" smtClean="0"/>
              <a:t> </a:t>
            </a:r>
            <a:r>
              <a:rPr lang="en-US" sz="1800" dirty="0" err="1" smtClean="0"/>
              <a:t>serviks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sehingga</a:t>
            </a:r>
            <a:r>
              <a:rPr lang="en-US" sz="1800" dirty="0" smtClean="0"/>
              <a:t> </a:t>
            </a:r>
            <a:r>
              <a:rPr lang="en-US" sz="1800" dirty="0" err="1" smtClean="0"/>
              <a:t>sulit</a:t>
            </a:r>
            <a:r>
              <a:rPr lang="en-US" sz="1800" dirty="0" smtClean="0"/>
              <a:t> </a:t>
            </a:r>
            <a:r>
              <a:rPr lang="en-US" sz="1800" dirty="0" err="1" smtClean="0"/>
              <a:t>dilalui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sperma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menganggu</a:t>
            </a:r>
            <a:r>
              <a:rPr lang="en-US" sz="1800" dirty="0" smtClean="0"/>
              <a:t> </a:t>
            </a:r>
            <a:r>
              <a:rPr lang="en-US" sz="1800" dirty="0" err="1" smtClean="0"/>
              <a:t>pergerakan</a:t>
            </a:r>
            <a:r>
              <a:rPr lang="en-US" sz="1800" dirty="0" smtClean="0"/>
              <a:t> tuba </a:t>
            </a:r>
            <a:r>
              <a:rPr lang="en-US" sz="1800" dirty="0" err="1" smtClean="0"/>
              <a:t>sehingga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transportasi</a:t>
            </a:r>
            <a:r>
              <a:rPr lang="en-US" sz="1800" dirty="0" smtClean="0"/>
              <a:t> </a:t>
            </a:r>
            <a:r>
              <a:rPr lang="en-US" sz="1800" dirty="0" err="1" smtClean="0"/>
              <a:t>telur</a:t>
            </a:r>
            <a:r>
              <a:rPr lang="en-US" sz="1800" dirty="0" smtClean="0"/>
              <a:t> </a:t>
            </a:r>
            <a:r>
              <a:rPr lang="en-US" sz="1800" dirty="0" err="1" smtClean="0"/>
              <a:t>terganggu</a:t>
            </a:r>
            <a:r>
              <a:rPr lang="en-US" sz="1800" dirty="0" smtClean="0"/>
              <a:t>. </a:t>
            </a:r>
            <a:r>
              <a:rPr lang="en-US" sz="1800" dirty="0" err="1" smtClean="0"/>
              <a:t>Pil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diminum</a:t>
            </a:r>
            <a:r>
              <a:rPr lang="en-US" sz="1800" dirty="0" smtClean="0"/>
              <a:t> </a:t>
            </a:r>
            <a:r>
              <a:rPr lang="en-US" sz="1800" dirty="0" err="1" smtClean="0"/>
              <a:t>setiap</a:t>
            </a:r>
            <a:r>
              <a:rPr lang="en-US" sz="1800" dirty="0" smtClean="0"/>
              <a:t> </a:t>
            </a:r>
            <a:r>
              <a:rPr lang="en-US" sz="1800" dirty="0" err="1" smtClean="0"/>
              <a:t>hari</a:t>
            </a:r>
            <a:r>
              <a:rPr lang="en-US" sz="1800" dirty="0" smtClean="0"/>
              <a:t>.</a:t>
            </a:r>
            <a:endParaRPr lang="en-US" altLang="en-US" sz="1800" dirty="0" smtClean="0">
              <a:sym typeface="Wingdings" pitchFamily="2" charset="2"/>
            </a:endParaRPr>
          </a:p>
          <a:p>
            <a:endParaRPr lang="en-US" sz="1800" dirty="0" smtClean="0"/>
          </a:p>
          <a:p>
            <a:r>
              <a:rPr lang="en-US" sz="1800" dirty="0" err="1" smtClean="0"/>
              <a:t>Keuntungan</a:t>
            </a:r>
            <a:endParaRPr lang="en-US" sz="1800" dirty="0" smtClean="0"/>
          </a:p>
          <a:p>
            <a:r>
              <a:rPr lang="en-US" sz="1800" dirty="0" err="1" smtClean="0"/>
              <a:t>Pemakaiannya</a:t>
            </a:r>
            <a:r>
              <a:rPr lang="en-US" sz="1800" dirty="0" smtClean="0"/>
              <a:t> </a:t>
            </a:r>
            <a:r>
              <a:rPr lang="en-US" sz="1800" dirty="0" err="1" smtClean="0"/>
              <a:t>dikendalikan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perempuan</a:t>
            </a:r>
            <a:r>
              <a:rPr lang="en-US" sz="1800" dirty="0" smtClean="0"/>
              <a:t>,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dihentikan</a:t>
            </a:r>
            <a:r>
              <a:rPr lang="en-US" sz="1800" dirty="0" smtClean="0"/>
              <a:t> </a:t>
            </a:r>
            <a:r>
              <a:rPr lang="en-US" sz="1800" dirty="0" err="1" smtClean="0"/>
              <a:t>kapannpun</a:t>
            </a:r>
            <a:r>
              <a:rPr lang="en-US" sz="1800" dirty="0" smtClean="0"/>
              <a:t> </a:t>
            </a:r>
            <a:r>
              <a:rPr lang="en-US" sz="1800" dirty="0" err="1" smtClean="0"/>
              <a:t>tanpa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perlu</a:t>
            </a:r>
            <a:r>
              <a:rPr lang="en-US" sz="1800" dirty="0" smtClean="0"/>
              <a:t> </a:t>
            </a:r>
            <a:r>
              <a:rPr lang="en-US" sz="1800" dirty="0" err="1" smtClean="0"/>
              <a:t>bantuan</a:t>
            </a:r>
            <a:r>
              <a:rPr lang="en-US" sz="1800" dirty="0" smtClean="0"/>
              <a:t> </a:t>
            </a:r>
            <a:r>
              <a:rPr lang="en-US" sz="1800" dirty="0" err="1" smtClean="0"/>
              <a:t>tenaga</a:t>
            </a:r>
            <a:r>
              <a:rPr lang="en-US" sz="1800" dirty="0" smtClean="0"/>
              <a:t> </a:t>
            </a:r>
            <a:r>
              <a:rPr lang="en-US" sz="1800" dirty="0" err="1" smtClean="0"/>
              <a:t>kesehatan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mengganggu</a:t>
            </a:r>
            <a:r>
              <a:rPr lang="en-US" sz="1800" dirty="0" smtClean="0"/>
              <a:t> </a:t>
            </a:r>
            <a:r>
              <a:rPr lang="en-US" sz="1800" dirty="0" err="1" smtClean="0"/>
              <a:t>hubungan</a:t>
            </a:r>
            <a:r>
              <a:rPr lang="en-US" sz="1800" dirty="0" smtClean="0"/>
              <a:t> </a:t>
            </a:r>
            <a:r>
              <a:rPr lang="en-US" sz="1800" dirty="0" err="1" smtClean="0"/>
              <a:t>seksual</a:t>
            </a:r>
            <a:r>
              <a:rPr lang="en-US" sz="1800" dirty="0" smtClean="0"/>
              <a:t>.</a:t>
            </a:r>
            <a:endParaRPr lang="en-US" altLang="ko-KR" sz="1800" dirty="0" smtClean="0"/>
          </a:p>
          <a:p>
            <a:endParaRPr lang="en-US" sz="1800" dirty="0" smtClean="0"/>
          </a:p>
          <a:p>
            <a:r>
              <a:rPr lang="en-US" sz="1800" dirty="0" err="1" smtClean="0"/>
              <a:t>Kerugian</a:t>
            </a:r>
            <a:endParaRPr lang="en-US" sz="1800" dirty="0" smtClean="0"/>
          </a:p>
          <a:p>
            <a:r>
              <a:rPr lang="en-US" sz="1800" dirty="0" err="1" smtClean="0"/>
              <a:t>Perubahan</a:t>
            </a:r>
            <a:r>
              <a:rPr lang="en-US" sz="1800" dirty="0" smtClean="0"/>
              <a:t> </a:t>
            </a:r>
            <a:r>
              <a:rPr lang="en-US" sz="1800" dirty="0" err="1" smtClean="0"/>
              <a:t>pola</a:t>
            </a:r>
            <a:r>
              <a:rPr lang="en-US" sz="1800" dirty="0" smtClean="0"/>
              <a:t> </a:t>
            </a:r>
            <a:r>
              <a:rPr lang="en-US" sz="1800" dirty="0" err="1" smtClean="0"/>
              <a:t>haid</a:t>
            </a:r>
            <a:r>
              <a:rPr lang="en-US" sz="1800" dirty="0" smtClean="0"/>
              <a:t> (</a:t>
            </a:r>
            <a:r>
              <a:rPr lang="en-US" sz="1800" dirty="0" err="1" smtClean="0"/>
              <a:t>haid</a:t>
            </a:r>
            <a:r>
              <a:rPr lang="en-US" sz="1800" dirty="0" smtClean="0"/>
              <a:t> </a:t>
            </a:r>
            <a:r>
              <a:rPr lang="en-US" sz="1800" dirty="0" err="1" smtClean="0"/>
              <a:t>jadi</a:t>
            </a:r>
            <a:r>
              <a:rPr lang="en-US" sz="1800" dirty="0" smtClean="0"/>
              <a:t> </a:t>
            </a:r>
            <a:r>
              <a:rPr lang="en-US" sz="1800" dirty="0" err="1" smtClean="0"/>
              <a:t>sedikit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semakin</a:t>
            </a:r>
            <a:r>
              <a:rPr lang="en-US" sz="1800" dirty="0" smtClean="0"/>
              <a:t> </a:t>
            </a:r>
            <a:r>
              <a:rPr lang="en-US" sz="1800" dirty="0" err="1" smtClean="0"/>
              <a:t>pendek</a:t>
            </a:r>
            <a:r>
              <a:rPr lang="en-US" sz="1800" dirty="0" smtClean="0"/>
              <a:t>, </a:t>
            </a:r>
            <a:r>
              <a:rPr lang="en-US" sz="1800" dirty="0" err="1" smtClean="0"/>
              <a:t>haid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teratur</a:t>
            </a:r>
            <a:r>
              <a:rPr lang="en-US" sz="1800" dirty="0" smtClean="0"/>
              <a:t>, </a:t>
            </a:r>
            <a:r>
              <a:rPr lang="en-US" sz="1800" dirty="0" err="1" smtClean="0"/>
              <a:t>haid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jarang</a:t>
            </a:r>
            <a:r>
              <a:rPr lang="en-US" sz="1800" dirty="0" smtClean="0"/>
              <a:t>,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haid</a:t>
            </a:r>
            <a:r>
              <a:rPr lang="en-US" sz="1800" dirty="0" smtClean="0"/>
              <a:t>), </a:t>
            </a:r>
            <a:r>
              <a:rPr lang="en-US" sz="1800" dirty="0" err="1" smtClean="0"/>
              <a:t>sakit</a:t>
            </a:r>
            <a:r>
              <a:rPr lang="en-US" sz="1800" dirty="0" smtClean="0"/>
              <a:t> </a:t>
            </a:r>
            <a:r>
              <a:rPr lang="en-US" sz="1800" dirty="0" err="1" smtClean="0"/>
              <a:t>kepala</a:t>
            </a:r>
            <a:r>
              <a:rPr lang="en-US" sz="1800" dirty="0" smtClean="0"/>
              <a:t>, </a:t>
            </a:r>
            <a:r>
              <a:rPr lang="en-US" sz="1800" dirty="0" err="1" smtClean="0"/>
              <a:t>pusing</a:t>
            </a:r>
            <a:r>
              <a:rPr lang="en-US" sz="1800" dirty="0" smtClean="0"/>
              <a:t>, </a:t>
            </a:r>
            <a:r>
              <a:rPr lang="en-US" sz="1800" dirty="0" err="1" smtClean="0"/>
              <a:t>mual</a:t>
            </a:r>
            <a:r>
              <a:rPr lang="en-US" sz="1800" dirty="0" smtClean="0"/>
              <a:t>, </a:t>
            </a:r>
            <a:r>
              <a:rPr lang="en-US" sz="1800" dirty="0" err="1" smtClean="0"/>
              <a:t>nyeri</a:t>
            </a:r>
            <a:r>
              <a:rPr lang="en-US" sz="1800" dirty="0" smtClean="0"/>
              <a:t> </a:t>
            </a:r>
            <a:r>
              <a:rPr lang="en-US" sz="1800" dirty="0" err="1" smtClean="0"/>
              <a:t>payudara</a:t>
            </a:r>
            <a:r>
              <a:rPr lang="en-US" sz="1800" dirty="0" smtClean="0"/>
              <a:t>, </a:t>
            </a:r>
            <a:r>
              <a:rPr lang="en-US" sz="1800" dirty="0" err="1" smtClean="0"/>
              <a:t>perubahan</a:t>
            </a:r>
            <a:r>
              <a:rPr lang="en-US" sz="1800" dirty="0" smtClean="0"/>
              <a:t> </a:t>
            </a:r>
            <a:r>
              <a:rPr lang="en-US" sz="1800" dirty="0" err="1" smtClean="0"/>
              <a:t>berat</a:t>
            </a:r>
            <a:r>
              <a:rPr lang="en-US" sz="1800" dirty="0" smtClean="0"/>
              <a:t> </a:t>
            </a:r>
            <a:r>
              <a:rPr lang="en-US" sz="1800" dirty="0" err="1" smtClean="0"/>
              <a:t>badan</a:t>
            </a:r>
            <a:r>
              <a:rPr lang="en-US" sz="1800" dirty="0" smtClean="0"/>
              <a:t>, </a:t>
            </a:r>
            <a:r>
              <a:rPr lang="en-US" sz="1800" dirty="0" err="1" smtClean="0"/>
              <a:t>perubahaan</a:t>
            </a:r>
            <a:r>
              <a:rPr lang="en-US" sz="1800" dirty="0" smtClean="0"/>
              <a:t> </a:t>
            </a:r>
            <a:r>
              <a:rPr lang="en-US" sz="1800" dirty="0" err="1" smtClean="0"/>
              <a:t>suasana</a:t>
            </a:r>
            <a:r>
              <a:rPr lang="en-US" sz="1800" dirty="0" smtClean="0"/>
              <a:t> </a:t>
            </a:r>
            <a:r>
              <a:rPr lang="en-US" sz="1800" dirty="0" err="1" smtClean="0"/>
              <a:t>perasaan</a:t>
            </a:r>
            <a:r>
              <a:rPr lang="en-US" sz="1800" dirty="0" smtClean="0"/>
              <a:t>, </a:t>
            </a:r>
            <a:r>
              <a:rPr lang="en-US" sz="1800" dirty="0" err="1" smtClean="0"/>
              <a:t>jerawat</a:t>
            </a:r>
            <a:r>
              <a:rPr lang="en-US" sz="1800" dirty="0" smtClean="0"/>
              <a:t> (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membaik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memburuk</a:t>
            </a:r>
            <a:r>
              <a:rPr lang="en-US" sz="1800" dirty="0" smtClean="0"/>
              <a:t>, </a:t>
            </a:r>
            <a:r>
              <a:rPr lang="en-US" sz="1800" dirty="0" err="1" smtClean="0"/>
              <a:t>tapi</a:t>
            </a:r>
            <a:r>
              <a:rPr lang="en-US" sz="1800" dirty="0" smtClean="0"/>
              <a:t> </a:t>
            </a:r>
            <a:r>
              <a:rPr lang="en-US" sz="1800" dirty="0" err="1" smtClean="0"/>
              <a:t>biasaya</a:t>
            </a:r>
            <a:r>
              <a:rPr lang="en-US" sz="1800" dirty="0" smtClean="0"/>
              <a:t> </a:t>
            </a:r>
            <a:r>
              <a:rPr lang="en-US" sz="1800" dirty="0" err="1" smtClean="0"/>
              <a:t>membaik</a:t>
            </a:r>
            <a:r>
              <a:rPr lang="en-US" sz="1800" dirty="0" smtClean="0"/>
              <a:t>),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peningkatan</a:t>
            </a:r>
            <a:r>
              <a:rPr lang="en-US" sz="1800" dirty="0" smtClean="0"/>
              <a:t> </a:t>
            </a:r>
            <a:r>
              <a:rPr lang="en-US" sz="1800" dirty="0" err="1" smtClean="0"/>
              <a:t>tekanan</a:t>
            </a:r>
            <a:r>
              <a:rPr lang="en-US" sz="1800" dirty="0" smtClean="0"/>
              <a:t> </a:t>
            </a:r>
            <a:r>
              <a:rPr lang="en-US" sz="1800" dirty="0" err="1" smtClean="0"/>
              <a:t>darah</a:t>
            </a:r>
            <a:r>
              <a:rPr lang="en-US" sz="1800" dirty="0" smtClean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228600"/>
            <a:ext cx="9144000" cy="6477000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defRPr/>
            </a:pPr>
            <a:r>
              <a:rPr lang="en-US" altLang="en-US" sz="2400" b="1" dirty="0" err="1" smtClean="0">
                <a:solidFill>
                  <a:srgbClr val="3C4BDA"/>
                </a:solidFill>
              </a:rPr>
              <a:t>Macam-Macam</a:t>
            </a:r>
            <a:r>
              <a:rPr lang="en-US" altLang="en-US" sz="2400" b="1" dirty="0" smtClean="0">
                <a:solidFill>
                  <a:srgbClr val="3C4BDA"/>
                </a:solidFill>
              </a:rPr>
              <a:t> KB </a:t>
            </a:r>
            <a:r>
              <a:rPr lang="en-US" altLang="en-US" sz="2400" b="1" dirty="0" err="1" smtClean="0">
                <a:solidFill>
                  <a:srgbClr val="3C4BDA"/>
                </a:solidFill>
              </a:rPr>
              <a:t>beserta</a:t>
            </a:r>
            <a:r>
              <a:rPr lang="en-US" altLang="en-US" sz="2400" b="1" dirty="0" smtClean="0">
                <a:solidFill>
                  <a:srgbClr val="3C4BDA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3C4BDA"/>
                </a:solidFill>
              </a:rPr>
              <a:t>Keuntungan</a:t>
            </a:r>
            <a:r>
              <a:rPr lang="en-US" altLang="en-US" sz="2400" b="1" dirty="0" smtClean="0">
                <a:solidFill>
                  <a:srgbClr val="3C4BDA"/>
                </a:solidFill>
              </a:rPr>
              <a:t> &amp; </a:t>
            </a:r>
            <a:r>
              <a:rPr lang="en-US" altLang="en-US" sz="2400" b="1" dirty="0" err="1" smtClean="0">
                <a:solidFill>
                  <a:srgbClr val="3C4BDA"/>
                </a:solidFill>
              </a:rPr>
              <a:t>Kerugiannya</a:t>
            </a:r>
            <a:endParaRPr lang="en-US" altLang="en-US" sz="2400" b="1" dirty="0" smtClean="0">
              <a:solidFill>
                <a:srgbClr val="3C4BDA"/>
              </a:solidFill>
            </a:endParaRP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endParaRPr lang="en-US" altLang="en-US" dirty="0" smtClean="0">
              <a:sym typeface="Wingdings" pitchFamily="2" charset="2"/>
            </a:endParaRPr>
          </a:p>
          <a:p>
            <a:r>
              <a:rPr lang="en-US" altLang="en-US" sz="1800" b="1" dirty="0" err="1" smtClean="0">
                <a:sym typeface="Wingdings" pitchFamily="2" charset="2"/>
              </a:rPr>
              <a:t>Pil</a:t>
            </a:r>
            <a:r>
              <a:rPr lang="en-US" altLang="en-US" sz="1800" b="1" dirty="0" smtClean="0">
                <a:sym typeface="Wingdings" pitchFamily="2" charset="2"/>
              </a:rPr>
              <a:t> KB Progestin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Mekanisme</a:t>
            </a:r>
            <a:r>
              <a:rPr lang="en-US" sz="1800" dirty="0" smtClean="0"/>
              <a:t>: </a:t>
            </a:r>
          </a:p>
          <a:p>
            <a:r>
              <a:rPr lang="en-US" sz="1800" dirty="0" err="1" smtClean="0"/>
              <a:t>Minipil</a:t>
            </a:r>
            <a:r>
              <a:rPr lang="en-US" sz="1800" dirty="0" smtClean="0"/>
              <a:t> </a:t>
            </a:r>
            <a:r>
              <a:rPr lang="en-US" sz="1800" dirty="0" err="1" smtClean="0"/>
              <a:t>menekan</a:t>
            </a:r>
            <a:r>
              <a:rPr lang="en-US" sz="1800" dirty="0" smtClean="0"/>
              <a:t> </a:t>
            </a:r>
            <a:r>
              <a:rPr lang="en-US" sz="1800" dirty="0" err="1" smtClean="0"/>
              <a:t>sekresi</a:t>
            </a:r>
            <a:r>
              <a:rPr lang="en-US" sz="1800" dirty="0" smtClean="0"/>
              <a:t> </a:t>
            </a:r>
            <a:r>
              <a:rPr lang="en-US" sz="1800" dirty="0" err="1" smtClean="0"/>
              <a:t>gonadotropin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sintesis</a:t>
            </a:r>
            <a:r>
              <a:rPr lang="en-US" sz="1800" dirty="0" smtClean="0"/>
              <a:t> steroid </a:t>
            </a:r>
            <a:r>
              <a:rPr lang="en-US" sz="1800" dirty="0" err="1" smtClean="0"/>
              <a:t>seks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ovarium</a:t>
            </a:r>
            <a:r>
              <a:rPr lang="en-US" sz="1800" dirty="0" smtClean="0"/>
              <a:t>, </a:t>
            </a:r>
          </a:p>
          <a:p>
            <a:r>
              <a:rPr lang="en-US" sz="1800" dirty="0" err="1" smtClean="0"/>
              <a:t>endometrium</a:t>
            </a:r>
            <a:r>
              <a:rPr lang="en-US" sz="1800" dirty="0" smtClean="0"/>
              <a:t> </a:t>
            </a:r>
            <a:r>
              <a:rPr lang="en-US" sz="1800" dirty="0" err="1" smtClean="0"/>
              <a:t>mengalami</a:t>
            </a:r>
            <a:r>
              <a:rPr lang="en-US" sz="1800" dirty="0" smtClean="0"/>
              <a:t> </a:t>
            </a:r>
            <a:r>
              <a:rPr lang="en-US" sz="1800" dirty="0" err="1" smtClean="0"/>
              <a:t>transformasi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awal</a:t>
            </a:r>
            <a:r>
              <a:rPr lang="en-US" sz="1800" dirty="0" smtClean="0"/>
              <a:t> </a:t>
            </a:r>
            <a:r>
              <a:rPr lang="en-US" sz="1800" dirty="0" err="1" smtClean="0"/>
              <a:t>sehingga</a:t>
            </a:r>
            <a:r>
              <a:rPr lang="en-US" sz="1800" dirty="0" smtClean="0"/>
              <a:t> </a:t>
            </a:r>
            <a:r>
              <a:rPr lang="en-US" sz="1800" dirty="0" err="1" smtClean="0"/>
              <a:t>implantasi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sulit</a:t>
            </a:r>
            <a:r>
              <a:rPr lang="en-US" sz="1800" dirty="0" smtClean="0"/>
              <a:t>, </a:t>
            </a:r>
          </a:p>
          <a:p>
            <a:r>
              <a:rPr lang="en-US" sz="1800" dirty="0" err="1" smtClean="0"/>
              <a:t>mengentalkan</a:t>
            </a:r>
            <a:r>
              <a:rPr lang="en-US" sz="1800" dirty="0" smtClean="0"/>
              <a:t> </a:t>
            </a:r>
            <a:r>
              <a:rPr lang="en-US" sz="1800" dirty="0" err="1" smtClean="0"/>
              <a:t>lendir</a:t>
            </a:r>
            <a:r>
              <a:rPr lang="en-US" sz="1800" dirty="0" smtClean="0"/>
              <a:t> </a:t>
            </a:r>
            <a:r>
              <a:rPr lang="en-US" sz="1800" dirty="0" err="1" smtClean="0"/>
              <a:t>serviks</a:t>
            </a:r>
            <a:r>
              <a:rPr lang="en-US" sz="1800" dirty="0" smtClean="0"/>
              <a:t> </a:t>
            </a:r>
            <a:r>
              <a:rPr lang="en-US" sz="1800" dirty="0" err="1" smtClean="0"/>
              <a:t>sehingga</a:t>
            </a:r>
            <a:r>
              <a:rPr lang="en-US" sz="1800" dirty="0" smtClean="0"/>
              <a:t> </a:t>
            </a:r>
            <a:r>
              <a:rPr lang="en-US" sz="1800" dirty="0" err="1" smtClean="0"/>
              <a:t>menghambat</a:t>
            </a:r>
            <a:r>
              <a:rPr lang="en-US" sz="1800" dirty="0" smtClean="0"/>
              <a:t> </a:t>
            </a:r>
            <a:r>
              <a:rPr lang="en-US" sz="1800" dirty="0" err="1" smtClean="0"/>
              <a:t>penetrasi</a:t>
            </a:r>
            <a:r>
              <a:rPr lang="en-US" sz="1800" dirty="0" smtClean="0"/>
              <a:t> </a:t>
            </a:r>
            <a:r>
              <a:rPr lang="en-US" sz="1800" dirty="0" err="1" smtClean="0"/>
              <a:t>sperma</a:t>
            </a:r>
            <a:r>
              <a:rPr lang="en-US" sz="1800" dirty="0" smtClean="0"/>
              <a:t>, </a:t>
            </a:r>
            <a:r>
              <a:rPr lang="en-US" sz="1800" dirty="0" err="1" smtClean="0"/>
              <a:t>mengubah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motilitas</a:t>
            </a:r>
            <a:r>
              <a:rPr lang="en-US" sz="1800" dirty="0" smtClean="0"/>
              <a:t> tuba </a:t>
            </a:r>
            <a:r>
              <a:rPr lang="en-US" sz="1800" dirty="0" err="1" smtClean="0"/>
              <a:t>sehingga</a:t>
            </a:r>
            <a:r>
              <a:rPr lang="en-US" sz="1800" dirty="0" smtClean="0"/>
              <a:t> </a:t>
            </a:r>
            <a:r>
              <a:rPr lang="en-US" sz="1800" dirty="0" err="1" smtClean="0"/>
              <a:t>transportasi</a:t>
            </a:r>
            <a:r>
              <a:rPr lang="en-US" sz="1800" dirty="0" smtClean="0"/>
              <a:t> </a:t>
            </a:r>
            <a:r>
              <a:rPr lang="en-US" sz="1800" dirty="0" err="1" smtClean="0"/>
              <a:t>sperma</a:t>
            </a:r>
            <a:r>
              <a:rPr lang="en-US" sz="1800" dirty="0" smtClean="0"/>
              <a:t> </a:t>
            </a:r>
            <a:r>
              <a:rPr lang="en-US" sz="1800" dirty="0" err="1" smtClean="0"/>
              <a:t>terganggu</a:t>
            </a:r>
            <a:r>
              <a:rPr lang="en-US" sz="1800" dirty="0" smtClean="0"/>
              <a:t>. </a:t>
            </a:r>
            <a:r>
              <a:rPr lang="en-US" sz="1800" dirty="0" err="1" smtClean="0"/>
              <a:t>Pil</a:t>
            </a:r>
            <a:r>
              <a:rPr lang="en-US" sz="1800" dirty="0" smtClean="0"/>
              <a:t> </a:t>
            </a:r>
            <a:r>
              <a:rPr lang="en-US" sz="1800" dirty="0" err="1" smtClean="0"/>
              <a:t>diminum</a:t>
            </a:r>
            <a:r>
              <a:rPr lang="en-US" sz="1800" dirty="0" smtClean="0"/>
              <a:t> </a:t>
            </a:r>
            <a:r>
              <a:rPr lang="en-US" sz="1800" dirty="0" err="1" smtClean="0"/>
              <a:t>setiap</a:t>
            </a:r>
            <a:r>
              <a:rPr lang="en-US" sz="1800" dirty="0" smtClean="0"/>
              <a:t> </a:t>
            </a:r>
            <a:r>
              <a:rPr lang="en-US" sz="1800" dirty="0" err="1" smtClean="0"/>
              <a:t>hari</a:t>
            </a:r>
            <a:r>
              <a:rPr lang="en-US" sz="1800" dirty="0" smtClean="0"/>
              <a:t>. 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Keuntungan</a:t>
            </a:r>
            <a:endParaRPr lang="en-US" sz="1800" dirty="0" smtClean="0"/>
          </a:p>
          <a:p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diminum</a:t>
            </a:r>
            <a:r>
              <a:rPr lang="en-US" sz="1800" dirty="0" smtClean="0"/>
              <a:t> </a:t>
            </a:r>
            <a:r>
              <a:rPr lang="en-US" sz="1800" dirty="0" err="1" smtClean="0"/>
              <a:t>saat</a:t>
            </a:r>
            <a:r>
              <a:rPr lang="en-US" sz="1800" dirty="0" smtClean="0"/>
              <a:t> </a:t>
            </a:r>
            <a:r>
              <a:rPr lang="en-US" sz="1800" dirty="0" err="1" smtClean="0"/>
              <a:t>menyusui</a:t>
            </a:r>
            <a:r>
              <a:rPr lang="en-US" sz="1800" dirty="0" smtClean="0"/>
              <a:t>, </a:t>
            </a:r>
            <a:r>
              <a:rPr lang="en-US" sz="1800" dirty="0" err="1" smtClean="0"/>
              <a:t>pemakaiannya</a:t>
            </a:r>
            <a:r>
              <a:rPr lang="en-US" sz="1800" dirty="0" smtClean="0"/>
              <a:t> </a:t>
            </a:r>
            <a:r>
              <a:rPr lang="en-US" sz="1800" dirty="0" err="1" smtClean="0"/>
              <a:t>dikendalikan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perempuan</a:t>
            </a:r>
            <a:r>
              <a:rPr lang="en-US" sz="1800" dirty="0" smtClean="0"/>
              <a:t>,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dihentikan</a:t>
            </a:r>
            <a:r>
              <a:rPr lang="en-US" sz="1800" dirty="0" smtClean="0"/>
              <a:t> </a:t>
            </a:r>
            <a:r>
              <a:rPr lang="en-US" sz="1800" dirty="0" err="1" smtClean="0"/>
              <a:t>kapapun</a:t>
            </a:r>
            <a:r>
              <a:rPr lang="en-US" sz="1800" dirty="0" smtClean="0"/>
              <a:t> </a:t>
            </a:r>
            <a:r>
              <a:rPr lang="en-US" sz="1800" dirty="0" err="1" smtClean="0"/>
              <a:t>tanpa</a:t>
            </a:r>
            <a:r>
              <a:rPr lang="en-US" sz="1800" dirty="0" smtClean="0"/>
              <a:t> </a:t>
            </a:r>
            <a:r>
              <a:rPr lang="en-US" sz="1800" dirty="0" err="1" smtClean="0"/>
              <a:t>perlu</a:t>
            </a:r>
            <a:r>
              <a:rPr lang="en-US" sz="1800" dirty="0" smtClean="0"/>
              <a:t> </a:t>
            </a:r>
            <a:r>
              <a:rPr lang="en-US" sz="1800" dirty="0" err="1" smtClean="0"/>
              <a:t>bantuan</a:t>
            </a:r>
            <a:r>
              <a:rPr lang="en-US" sz="1800" dirty="0" smtClean="0"/>
              <a:t> </a:t>
            </a:r>
            <a:r>
              <a:rPr lang="en-US" sz="1800" dirty="0" err="1" smtClean="0"/>
              <a:t>tenaga</a:t>
            </a:r>
            <a:r>
              <a:rPr lang="en-US" sz="1800" dirty="0" smtClean="0"/>
              <a:t> </a:t>
            </a:r>
            <a:r>
              <a:rPr lang="en-US" sz="1800" dirty="0" err="1" smtClean="0"/>
              <a:t>kesehatan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mengganggu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hubungan</a:t>
            </a:r>
            <a:r>
              <a:rPr lang="en-US" sz="1800" dirty="0" smtClean="0"/>
              <a:t> </a:t>
            </a:r>
            <a:r>
              <a:rPr lang="en-US" sz="1800" dirty="0" err="1" smtClean="0"/>
              <a:t>seksual</a:t>
            </a:r>
            <a:r>
              <a:rPr lang="en-US" sz="1800" dirty="0" smtClean="0"/>
              <a:t>. 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Kerugian</a:t>
            </a:r>
            <a:endParaRPr lang="en-US" sz="1800" dirty="0" smtClean="0"/>
          </a:p>
          <a:p>
            <a:r>
              <a:rPr lang="en-US" sz="1800" dirty="0" err="1" smtClean="0"/>
              <a:t>Perubahan</a:t>
            </a:r>
            <a:r>
              <a:rPr lang="en-US" sz="1800" dirty="0" smtClean="0"/>
              <a:t> </a:t>
            </a:r>
            <a:r>
              <a:rPr lang="en-US" sz="1800" dirty="0" err="1" smtClean="0"/>
              <a:t>pola</a:t>
            </a:r>
            <a:r>
              <a:rPr lang="en-US" sz="1800" dirty="0" smtClean="0"/>
              <a:t> </a:t>
            </a:r>
            <a:r>
              <a:rPr lang="en-US" sz="1800" dirty="0" err="1" smtClean="0"/>
              <a:t>haid</a:t>
            </a:r>
            <a:r>
              <a:rPr lang="en-US" sz="1800" dirty="0" smtClean="0"/>
              <a:t> (</a:t>
            </a:r>
            <a:r>
              <a:rPr lang="en-US" sz="1800" dirty="0" err="1" smtClean="0"/>
              <a:t>menunda</a:t>
            </a:r>
            <a:r>
              <a:rPr lang="en-US" sz="1800" dirty="0" smtClean="0"/>
              <a:t> </a:t>
            </a:r>
            <a:r>
              <a:rPr lang="en-US" sz="1800" dirty="0" err="1" smtClean="0"/>
              <a:t>haid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lama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ibu</a:t>
            </a:r>
            <a:r>
              <a:rPr lang="en-US" sz="1800" dirty="0" smtClean="0"/>
              <a:t> </a:t>
            </a:r>
            <a:r>
              <a:rPr lang="en-US" sz="1800" dirty="0" err="1" smtClean="0"/>
              <a:t>menyusui</a:t>
            </a:r>
            <a:r>
              <a:rPr lang="en-US" sz="1800" dirty="0" smtClean="0"/>
              <a:t>, </a:t>
            </a:r>
            <a:r>
              <a:rPr lang="en-US" sz="1800" dirty="0" err="1" smtClean="0"/>
              <a:t>haid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teratur</a:t>
            </a:r>
            <a:r>
              <a:rPr lang="en-US" sz="1800" dirty="0" smtClean="0"/>
              <a:t>, </a:t>
            </a:r>
            <a:r>
              <a:rPr lang="en-US" sz="1800" dirty="0" err="1" smtClean="0"/>
              <a:t>haid</a:t>
            </a:r>
            <a:r>
              <a:rPr lang="en-US" sz="1800" dirty="0" smtClean="0"/>
              <a:t>  </a:t>
            </a:r>
            <a:r>
              <a:rPr lang="en-US" sz="1800" dirty="0" err="1" smtClean="0"/>
              <a:t>memanjang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sering</a:t>
            </a:r>
            <a:r>
              <a:rPr lang="en-US" sz="1800" dirty="0" smtClean="0"/>
              <a:t>, </a:t>
            </a:r>
            <a:r>
              <a:rPr lang="en-US" sz="1800" dirty="0" err="1" smtClean="0"/>
              <a:t>haid</a:t>
            </a:r>
            <a:r>
              <a:rPr lang="en-US" sz="1800" dirty="0" smtClean="0"/>
              <a:t> </a:t>
            </a:r>
            <a:r>
              <a:rPr lang="en-US" sz="1800" dirty="0" err="1" smtClean="0"/>
              <a:t>jarang</a:t>
            </a:r>
            <a:r>
              <a:rPr lang="en-US" sz="1800" dirty="0" smtClean="0"/>
              <a:t>,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haid</a:t>
            </a:r>
            <a:r>
              <a:rPr lang="en-US" sz="1800" dirty="0" smtClean="0"/>
              <a:t>), </a:t>
            </a:r>
            <a:r>
              <a:rPr lang="en-US" sz="1800" dirty="0" err="1" smtClean="0"/>
              <a:t>sakit</a:t>
            </a:r>
            <a:r>
              <a:rPr lang="en-US" sz="1800" dirty="0" smtClean="0"/>
              <a:t> </a:t>
            </a:r>
            <a:r>
              <a:rPr lang="en-US" sz="1800" dirty="0" err="1" smtClean="0"/>
              <a:t>kepala</a:t>
            </a:r>
            <a:r>
              <a:rPr lang="en-US" sz="1800" dirty="0" smtClean="0"/>
              <a:t>, </a:t>
            </a:r>
          </a:p>
          <a:p>
            <a:r>
              <a:rPr lang="en-US" sz="1800" dirty="0" err="1" smtClean="0"/>
              <a:t>pusing</a:t>
            </a:r>
            <a:r>
              <a:rPr lang="en-US" sz="1800" dirty="0" smtClean="0"/>
              <a:t>, </a:t>
            </a:r>
            <a:r>
              <a:rPr lang="en-US" sz="1800" dirty="0" err="1" smtClean="0"/>
              <a:t>perubahan</a:t>
            </a:r>
            <a:r>
              <a:rPr lang="en-US" sz="1800" dirty="0" smtClean="0"/>
              <a:t> </a:t>
            </a:r>
            <a:r>
              <a:rPr lang="en-US" sz="1800" dirty="0" err="1" smtClean="0"/>
              <a:t>suasana</a:t>
            </a:r>
            <a:r>
              <a:rPr lang="en-US" sz="1800" dirty="0" smtClean="0"/>
              <a:t> </a:t>
            </a:r>
            <a:r>
              <a:rPr lang="en-US" sz="1800" dirty="0" err="1" smtClean="0"/>
              <a:t>perasaan</a:t>
            </a:r>
            <a:r>
              <a:rPr lang="en-US" sz="1800" dirty="0" smtClean="0"/>
              <a:t>, </a:t>
            </a:r>
            <a:r>
              <a:rPr lang="en-US" sz="1800" dirty="0" err="1" smtClean="0"/>
              <a:t>nyeri</a:t>
            </a:r>
            <a:r>
              <a:rPr lang="en-US" sz="1800" dirty="0" smtClean="0"/>
              <a:t> </a:t>
            </a:r>
            <a:r>
              <a:rPr lang="en-US" sz="1800" dirty="0" err="1" smtClean="0"/>
              <a:t>payudara</a:t>
            </a:r>
            <a:r>
              <a:rPr lang="en-US" sz="1800" dirty="0" smtClean="0"/>
              <a:t>, </a:t>
            </a:r>
            <a:r>
              <a:rPr lang="en-US" sz="1800" dirty="0" err="1" smtClean="0"/>
              <a:t>nyeri</a:t>
            </a:r>
            <a:r>
              <a:rPr lang="en-US" sz="1800" dirty="0" smtClean="0"/>
              <a:t> </a:t>
            </a:r>
            <a:r>
              <a:rPr lang="en-US" sz="1800" dirty="0" err="1" smtClean="0"/>
              <a:t>perut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mual</a:t>
            </a:r>
            <a:r>
              <a:rPr lang="en-US" sz="1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228600"/>
            <a:ext cx="9144000" cy="6477000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defRPr/>
            </a:pPr>
            <a:r>
              <a:rPr lang="en-US" altLang="en-US" sz="2400" b="1" dirty="0" err="1" smtClean="0">
                <a:solidFill>
                  <a:srgbClr val="3C4BDA"/>
                </a:solidFill>
              </a:rPr>
              <a:t>Macam-Macam</a:t>
            </a:r>
            <a:r>
              <a:rPr lang="en-US" altLang="en-US" sz="2400" b="1" dirty="0" smtClean="0">
                <a:solidFill>
                  <a:srgbClr val="3C4BDA"/>
                </a:solidFill>
              </a:rPr>
              <a:t> KB </a:t>
            </a:r>
            <a:r>
              <a:rPr lang="en-US" altLang="en-US" sz="2400" b="1" dirty="0" err="1" smtClean="0">
                <a:solidFill>
                  <a:srgbClr val="3C4BDA"/>
                </a:solidFill>
              </a:rPr>
              <a:t>beserta</a:t>
            </a:r>
            <a:r>
              <a:rPr lang="en-US" altLang="en-US" sz="2400" b="1" dirty="0" smtClean="0">
                <a:solidFill>
                  <a:srgbClr val="3C4BDA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3C4BDA"/>
                </a:solidFill>
              </a:rPr>
              <a:t>Keuntungan</a:t>
            </a:r>
            <a:r>
              <a:rPr lang="en-US" altLang="en-US" sz="2400" b="1" dirty="0" smtClean="0">
                <a:solidFill>
                  <a:srgbClr val="3C4BDA"/>
                </a:solidFill>
              </a:rPr>
              <a:t> &amp; </a:t>
            </a:r>
            <a:r>
              <a:rPr lang="en-US" altLang="en-US" sz="2400" b="1" dirty="0" err="1" smtClean="0">
                <a:solidFill>
                  <a:srgbClr val="3C4BDA"/>
                </a:solidFill>
              </a:rPr>
              <a:t>Kerugiannya</a:t>
            </a:r>
            <a:endParaRPr lang="en-US" altLang="en-US" sz="2400" b="1" dirty="0" smtClean="0">
              <a:solidFill>
                <a:srgbClr val="3C4BDA"/>
              </a:solidFill>
            </a:endParaRP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endParaRPr lang="en-US" altLang="en-US" dirty="0" smtClean="0">
              <a:sym typeface="Wingdings" pitchFamily="2" charset="2"/>
            </a:endParaRPr>
          </a:p>
          <a:p>
            <a:r>
              <a:rPr lang="en-US" altLang="en-US" sz="1800" b="1" dirty="0" err="1" smtClean="0">
                <a:sym typeface="Wingdings" pitchFamily="2" charset="2"/>
              </a:rPr>
              <a:t>Pil</a:t>
            </a:r>
            <a:r>
              <a:rPr lang="en-US" altLang="en-US" sz="1800" b="1" dirty="0" smtClean="0">
                <a:sym typeface="Wingdings" pitchFamily="2" charset="2"/>
              </a:rPr>
              <a:t> KB </a:t>
            </a:r>
            <a:r>
              <a:rPr lang="en-US" altLang="en-US" sz="1800" b="1" dirty="0" err="1" smtClean="0">
                <a:sym typeface="Wingdings" pitchFamily="2" charset="2"/>
              </a:rPr>
              <a:t>Darurat</a:t>
            </a:r>
            <a:endParaRPr lang="en-US" altLang="en-US" sz="1800" b="1" dirty="0" smtClean="0">
              <a:sym typeface="Wingdings" pitchFamily="2" charset="2"/>
            </a:endParaRPr>
          </a:p>
          <a:p>
            <a:endParaRPr lang="en-US" sz="1800" dirty="0" smtClean="0"/>
          </a:p>
          <a:p>
            <a:r>
              <a:rPr lang="en-US" sz="1800" dirty="0" err="1" smtClean="0"/>
              <a:t>Kontrasepsi</a:t>
            </a:r>
            <a:r>
              <a:rPr lang="en-US" sz="1800" dirty="0" smtClean="0"/>
              <a:t> </a:t>
            </a:r>
            <a:r>
              <a:rPr lang="en-US" sz="1800" dirty="0" err="1" smtClean="0"/>
              <a:t>darurat</a:t>
            </a:r>
            <a:r>
              <a:rPr lang="en-US" sz="1800" dirty="0" smtClean="0"/>
              <a:t>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5 </a:t>
            </a:r>
            <a:r>
              <a:rPr lang="en-US" sz="1800" dirty="0" err="1" smtClean="0"/>
              <a:t>hari</a:t>
            </a:r>
            <a:r>
              <a:rPr lang="en-US" sz="1800" dirty="0" smtClean="0"/>
              <a:t> </a:t>
            </a:r>
            <a:r>
              <a:rPr lang="en-US" sz="1800" dirty="0" err="1" smtClean="0"/>
              <a:t>pasca</a:t>
            </a:r>
            <a:r>
              <a:rPr lang="en-US" sz="1800" dirty="0" smtClean="0"/>
              <a:t> </a:t>
            </a:r>
            <a:r>
              <a:rPr lang="en-US" sz="1800" dirty="0" err="1" smtClean="0"/>
              <a:t>senggama</a:t>
            </a:r>
            <a:r>
              <a:rPr lang="en-US" sz="1800" dirty="0" smtClean="0"/>
              <a:t> yang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terlindung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kontrasepsi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tepat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konsisten</a:t>
            </a:r>
            <a:r>
              <a:rPr lang="en-US" sz="1800" dirty="0" smtClean="0"/>
              <a:t>. </a:t>
            </a:r>
            <a:r>
              <a:rPr lang="en-US" sz="1800" dirty="0" err="1" smtClean="0"/>
              <a:t>Semakin</a:t>
            </a:r>
            <a:r>
              <a:rPr lang="en-US" sz="1800" dirty="0" smtClean="0"/>
              <a:t> </a:t>
            </a:r>
            <a:r>
              <a:rPr lang="en-US" sz="1800" dirty="0" err="1" smtClean="0"/>
              <a:t>cepat</a:t>
            </a:r>
            <a:r>
              <a:rPr lang="en-US" sz="1800" dirty="0" smtClean="0"/>
              <a:t> </a:t>
            </a:r>
            <a:r>
              <a:rPr lang="en-US" sz="1800" dirty="0" err="1" smtClean="0"/>
              <a:t>minum</a:t>
            </a:r>
            <a:r>
              <a:rPr lang="en-US" sz="1800" dirty="0" smtClean="0"/>
              <a:t> </a:t>
            </a:r>
            <a:r>
              <a:rPr lang="en-US" sz="1800" dirty="0" err="1" smtClean="0"/>
              <a:t>pil</a:t>
            </a:r>
            <a:r>
              <a:rPr lang="en-US" sz="1800" dirty="0" smtClean="0"/>
              <a:t> </a:t>
            </a:r>
            <a:r>
              <a:rPr lang="en-US" sz="1800" dirty="0" err="1" smtClean="0"/>
              <a:t>kontrasepsi</a:t>
            </a:r>
            <a:r>
              <a:rPr lang="en-US" sz="1800" dirty="0" smtClean="0"/>
              <a:t> </a:t>
            </a:r>
            <a:r>
              <a:rPr lang="en-US" sz="1800" dirty="0" err="1" smtClean="0"/>
              <a:t>darurat</a:t>
            </a:r>
            <a:r>
              <a:rPr lang="en-US" sz="1800" dirty="0" smtClean="0"/>
              <a:t>, </a:t>
            </a:r>
            <a:r>
              <a:rPr lang="en-US" sz="1800" dirty="0" err="1" smtClean="0"/>
              <a:t>semakin</a:t>
            </a:r>
            <a:r>
              <a:rPr lang="en-US" sz="1800" dirty="0" smtClean="0"/>
              <a:t> </a:t>
            </a:r>
            <a:r>
              <a:rPr lang="en-US" sz="1800" dirty="0" err="1" smtClean="0"/>
              <a:t>efektif</a:t>
            </a:r>
            <a:r>
              <a:rPr lang="en-US" sz="1800" dirty="0" smtClean="0"/>
              <a:t>. </a:t>
            </a:r>
            <a:r>
              <a:rPr lang="en-US" sz="1800" dirty="0" err="1" smtClean="0"/>
              <a:t>Kontrasepsi</a:t>
            </a:r>
            <a:r>
              <a:rPr lang="en-US" sz="1800" dirty="0" smtClean="0"/>
              <a:t> </a:t>
            </a:r>
            <a:r>
              <a:rPr lang="en-US" sz="1800" dirty="0" err="1" smtClean="0"/>
              <a:t>darurat</a:t>
            </a:r>
            <a:r>
              <a:rPr lang="en-US" sz="1800" dirty="0" smtClean="0"/>
              <a:t> </a:t>
            </a:r>
            <a:r>
              <a:rPr lang="en-US" sz="1800" dirty="0" err="1" smtClean="0"/>
              <a:t>banyak</a:t>
            </a:r>
            <a:r>
              <a:rPr lang="en-US" sz="1800" dirty="0" smtClean="0"/>
              <a:t>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korban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perkosaan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hubungan</a:t>
            </a:r>
            <a:r>
              <a:rPr lang="en-US" sz="1800" dirty="0" smtClean="0"/>
              <a:t> </a:t>
            </a:r>
            <a:r>
              <a:rPr lang="en-US" sz="1800" dirty="0" err="1" smtClean="0"/>
              <a:t>seksual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terproteksi</a:t>
            </a:r>
            <a:r>
              <a:rPr lang="en-US" sz="1800" dirty="0" smtClean="0"/>
              <a:t>. </a:t>
            </a:r>
            <a:r>
              <a:rPr lang="en-US" sz="1800" dirty="0" err="1" smtClean="0"/>
              <a:t>Diminum</a:t>
            </a:r>
            <a:r>
              <a:rPr lang="en-US" sz="1800" dirty="0" smtClean="0"/>
              <a:t> 2 </a:t>
            </a:r>
            <a:r>
              <a:rPr lang="en-US" sz="1800" dirty="0" err="1" smtClean="0"/>
              <a:t>pil</a:t>
            </a:r>
            <a:r>
              <a:rPr lang="en-US" sz="1800" dirty="0" smtClean="0"/>
              <a:t> </a:t>
            </a:r>
            <a:r>
              <a:rPr lang="en-US" sz="1800" dirty="0" err="1" smtClean="0"/>
              <a:t>sekaligus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waktu</a:t>
            </a:r>
            <a:r>
              <a:rPr lang="en-US" sz="1800" dirty="0" smtClean="0"/>
              <a:t> 12 jam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maksimal</a:t>
            </a:r>
            <a:r>
              <a:rPr lang="en-US" sz="1800" dirty="0" smtClean="0"/>
              <a:t> 120 jam (5 </a:t>
            </a:r>
            <a:r>
              <a:rPr lang="en-US" sz="1800" dirty="0" err="1" smtClean="0"/>
              <a:t>hari</a:t>
            </a:r>
            <a:r>
              <a:rPr lang="en-US" sz="1800" dirty="0" smtClean="0"/>
              <a:t>). </a:t>
            </a:r>
            <a:r>
              <a:rPr lang="en-US" sz="1800" dirty="0" err="1" smtClean="0"/>
              <a:t>Hasil</a:t>
            </a:r>
            <a:r>
              <a:rPr lang="en-US" sz="1800" dirty="0" smtClean="0"/>
              <a:t> </a:t>
            </a:r>
            <a:r>
              <a:rPr lang="en-US" sz="1800" dirty="0" err="1" smtClean="0"/>
              <a:t>penelitian</a:t>
            </a:r>
            <a:r>
              <a:rPr lang="en-US" sz="1800" dirty="0" smtClean="0"/>
              <a:t>: </a:t>
            </a:r>
            <a:r>
              <a:rPr lang="en-US" sz="1800" dirty="0" err="1" smtClean="0"/>
              <a:t>Pil</a:t>
            </a:r>
            <a:r>
              <a:rPr lang="en-US" sz="1800" dirty="0" smtClean="0"/>
              <a:t> KB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diminum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kali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siklus</a:t>
            </a:r>
            <a:r>
              <a:rPr lang="en-US" sz="1800" dirty="0" smtClean="0"/>
              <a:t> </a:t>
            </a:r>
            <a:r>
              <a:rPr lang="en-US" sz="1800" dirty="0" err="1" smtClean="0"/>
              <a:t>menstruasi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Keuntungan</a:t>
            </a:r>
            <a:r>
              <a:rPr lang="en-US" sz="1800" dirty="0" smtClean="0"/>
              <a:t>:</a:t>
            </a:r>
          </a:p>
          <a:p>
            <a:r>
              <a:rPr lang="en-US" sz="1800" dirty="0" err="1" smtClean="0"/>
              <a:t>Efektivitas</a:t>
            </a:r>
            <a:r>
              <a:rPr lang="en-US" sz="1800" dirty="0" smtClean="0"/>
              <a:t> </a:t>
            </a:r>
            <a:r>
              <a:rPr lang="en-US" sz="1800" dirty="0" err="1" smtClean="0"/>
              <a:t>tinggi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mencegah</a:t>
            </a:r>
            <a:r>
              <a:rPr lang="en-US" sz="1800" dirty="0" smtClean="0"/>
              <a:t> </a:t>
            </a:r>
            <a:r>
              <a:rPr lang="en-US" sz="1800" dirty="0" err="1" smtClean="0"/>
              <a:t>kehamilan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Kerugian</a:t>
            </a:r>
            <a:r>
              <a:rPr lang="en-US" sz="1800" dirty="0" smtClean="0"/>
              <a:t>:</a:t>
            </a:r>
          </a:p>
          <a:p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memicu</a:t>
            </a:r>
            <a:r>
              <a:rPr lang="en-US" sz="1800" dirty="0" smtClean="0"/>
              <a:t> </a:t>
            </a:r>
            <a:r>
              <a:rPr lang="en-US" sz="1800" dirty="0" err="1" smtClean="0"/>
              <a:t>efek</a:t>
            </a:r>
            <a:r>
              <a:rPr lang="en-US" sz="1800" dirty="0" smtClean="0"/>
              <a:t> </a:t>
            </a:r>
            <a:r>
              <a:rPr lang="en-US" sz="1800" dirty="0" err="1" smtClean="0"/>
              <a:t>samping</a:t>
            </a:r>
            <a:r>
              <a:rPr lang="en-US" sz="1800" dirty="0" smtClean="0"/>
              <a:t> </a:t>
            </a:r>
            <a:r>
              <a:rPr lang="en-US" sz="1800" dirty="0" err="1" smtClean="0"/>
              <a:t>antara</a:t>
            </a:r>
            <a:r>
              <a:rPr lang="en-US" sz="1800" dirty="0" smtClean="0"/>
              <a:t> lain </a:t>
            </a:r>
            <a:r>
              <a:rPr lang="en-US" sz="1800" dirty="0" err="1" smtClean="0"/>
              <a:t>perdarahan</a:t>
            </a:r>
            <a:r>
              <a:rPr lang="en-US" sz="1800" dirty="0" smtClean="0"/>
              <a:t> vagina, </a:t>
            </a:r>
            <a:r>
              <a:rPr lang="en-US" sz="1800" dirty="0" err="1" smtClean="0"/>
              <a:t>kram</a:t>
            </a:r>
            <a:r>
              <a:rPr lang="en-US" sz="1800" dirty="0" smtClean="0"/>
              <a:t> </a:t>
            </a:r>
            <a:r>
              <a:rPr lang="en-US" sz="1800" dirty="0" err="1" smtClean="0"/>
              <a:t>perut</a:t>
            </a:r>
            <a:r>
              <a:rPr lang="en-US" sz="1800" dirty="0" smtClean="0"/>
              <a:t>, </a:t>
            </a:r>
            <a:r>
              <a:rPr lang="en-US" sz="1800" dirty="0" err="1" smtClean="0"/>
              <a:t>mual</a:t>
            </a:r>
            <a:r>
              <a:rPr lang="en-US" sz="1800" dirty="0" smtClean="0"/>
              <a:t>, </a:t>
            </a:r>
          </a:p>
          <a:p>
            <a:r>
              <a:rPr lang="en-US" sz="1800" dirty="0" err="1" smtClean="0"/>
              <a:t>muntah</a:t>
            </a:r>
            <a:r>
              <a:rPr lang="en-US" sz="1800" dirty="0" smtClean="0"/>
              <a:t>, </a:t>
            </a:r>
            <a:r>
              <a:rPr lang="en-US" sz="1800" dirty="0" err="1" smtClean="0"/>
              <a:t>pusing</a:t>
            </a:r>
            <a:r>
              <a:rPr lang="en-US" sz="1800" dirty="0" smtClean="0"/>
              <a:t>, </a:t>
            </a:r>
            <a:r>
              <a:rPr lang="en-US" sz="1800" dirty="0" err="1" smtClean="0"/>
              <a:t>nyeri</a:t>
            </a:r>
            <a:r>
              <a:rPr lang="en-US" sz="1800" dirty="0" smtClean="0"/>
              <a:t> </a:t>
            </a:r>
            <a:r>
              <a:rPr lang="en-US" sz="1800" dirty="0" err="1" smtClean="0"/>
              <a:t>kepala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memicu</a:t>
            </a:r>
            <a:r>
              <a:rPr lang="en-US" sz="1800" dirty="0" smtClean="0"/>
              <a:t> </a:t>
            </a:r>
            <a:r>
              <a:rPr lang="en-US" sz="1800" dirty="0" err="1" smtClean="0"/>
              <a:t>alergi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orang</a:t>
            </a:r>
            <a:r>
              <a:rPr lang="en-US" sz="1800" dirty="0" smtClean="0"/>
              <a:t> yang </a:t>
            </a:r>
            <a:r>
              <a:rPr lang="en-US" sz="1800" dirty="0" err="1" smtClean="0"/>
              <a:t>hypersensitif</a:t>
            </a:r>
            <a:r>
              <a:rPr lang="en-US" sz="1800" dirty="0" smtClean="0"/>
              <a:t>.</a:t>
            </a:r>
          </a:p>
          <a:p>
            <a:endParaRPr lang="en-US" altLang="en-US" sz="1800" b="1" dirty="0" smtClean="0">
              <a:sym typeface="Wingdings" pitchFamily="2" charset="2"/>
            </a:endParaRP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228600"/>
            <a:ext cx="9144000" cy="6477000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defRPr/>
            </a:pPr>
            <a:r>
              <a:rPr lang="en-US" altLang="en-US" sz="2400" b="1" dirty="0" err="1" smtClean="0">
                <a:solidFill>
                  <a:srgbClr val="3C4BDA"/>
                </a:solidFill>
              </a:rPr>
              <a:t>Macam-Macam</a:t>
            </a:r>
            <a:r>
              <a:rPr lang="en-US" altLang="en-US" sz="2400" b="1" dirty="0" smtClean="0">
                <a:solidFill>
                  <a:srgbClr val="3C4BDA"/>
                </a:solidFill>
              </a:rPr>
              <a:t> KB </a:t>
            </a:r>
            <a:r>
              <a:rPr lang="en-US" altLang="en-US" sz="2400" b="1" dirty="0" err="1" smtClean="0">
                <a:solidFill>
                  <a:srgbClr val="3C4BDA"/>
                </a:solidFill>
              </a:rPr>
              <a:t>beserta</a:t>
            </a:r>
            <a:r>
              <a:rPr lang="en-US" altLang="en-US" sz="2400" b="1" dirty="0" smtClean="0">
                <a:solidFill>
                  <a:srgbClr val="3C4BDA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3C4BDA"/>
                </a:solidFill>
              </a:rPr>
              <a:t>Keuntungan</a:t>
            </a:r>
            <a:r>
              <a:rPr lang="en-US" altLang="en-US" sz="2400" b="1" dirty="0" smtClean="0">
                <a:solidFill>
                  <a:srgbClr val="3C4BDA"/>
                </a:solidFill>
              </a:rPr>
              <a:t> &amp; </a:t>
            </a:r>
            <a:r>
              <a:rPr lang="en-US" altLang="en-US" sz="2400" b="1" dirty="0" err="1" smtClean="0">
                <a:solidFill>
                  <a:srgbClr val="3C4BDA"/>
                </a:solidFill>
              </a:rPr>
              <a:t>Kerugiannya</a:t>
            </a:r>
            <a:endParaRPr lang="en-US" altLang="en-US" sz="2400" b="1" dirty="0" smtClean="0">
              <a:solidFill>
                <a:srgbClr val="3C4BDA"/>
              </a:solidFill>
            </a:endParaRP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endParaRPr lang="en-US" altLang="en-US" dirty="0" smtClean="0">
              <a:sym typeface="Wingdings" pitchFamily="2" charset="2"/>
            </a:endParaRPr>
          </a:p>
          <a:p>
            <a:r>
              <a:rPr lang="en-US" altLang="en-US" sz="1800" b="1" dirty="0" err="1" smtClean="0">
                <a:sym typeface="Wingdings" pitchFamily="2" charset="2"/>
              </a:rPr>
              <a:t>Suntik</a:t>
            </a:r>
            <a:r>
              <a:rPr lang="en-US" altLang="en-US" sz="1800" b="1" dirty="0" smtClean="0">
                <a:sym typeface="Wingdings" pitchFamily="2" charset="2"/>
              </a:rPr>
              <a:t> KB </a:t>
            </a:r>
            <a:r>
              <a:rPr lang="en-US" altLang="en-US" sz="1800" b="1" dirty="0" err="1" smtClean="0">
                <a:sym typeface="Wingdings" pitchFamily="2" charset="2"/>
              </a:rPr>
              <a:t>Kombinasi</a:t>
            </a:r>
            <a:endParaRPr lang="en-US" altLang="en-US" sz="1800" b="1" dirty="0" smtClean="0">
              <a:sym typeface="Wingdings" pitchFamily="2" charset="2"/>
            </a:endParaRPr>
          </a:p>
          <a:p>
            <a:endParaRPr lang="en-US" sz="1800" dirty="0" smtClean="0"/>
          </a:p>
          <a:p>
            <a:r>
              <a:rPr lang="en-US" sz="1800" dirty="0" err="1" smtClean="0"/>
              <a:t>Mekanisme</a:t>
            </a:r>
            <a:endParaRPr lang="en-US" sz="1800" dirty="0" smtClean="0"/>
          </a:p>
          <a:p>
            <a:r>
              <a:rPr lang="en-US" sz="1800" dirty="0" err="1" smtClean="0"/>
              <a:t>Suntikan</a:t>
            </a:r>
            <a:r>
              <a:rPr lang="en-US" sz="1800" dirty="0" smtClean="0"/>
              <a:t> </a:t>
            </a:r>
            <a:r>
              <a:rPr lang="en-US" sz="1800" dirty="0" err="1" smtClean="0"/>
              <a:t>kombinasi</a:t>
            </a:r>
            <a:r>
              <a:rPr lang="en-US" sz="1800" dirty="0" smtClean="0"/>
              <a:t> </a:t>
            </a:r>
            <a:r>
              <a:rPr lang="en-US" sz="1800" dirty="0" err="1" smtClean="0"/>
              <a:t>menekan</a:t>
            </a:r>
            <a:r>
              <a:rPr lang="en-US" sz="1800" dirty="0" smtClean="0"/>
              <a:t> </a:t>
            </a:r>
            <a:r>
              <a:rPr lang="en-US" sz="1800" dirty="0" err="1" smtClean="0"/>
              <a:t>ovulasi</a:t>
            </a:r>
            <a:r>
              <a:rPr lang="en-US" sz="1800" dirty="0" smtClean="0"/>
              <a:t>, </a:t>
            </a:r>
            <a:r>
              <a:rPr lang="en-US" sz="1800" dirty="0" err="1" smtClean="0"/>
              <a:t>mengentalkan</a:t>
            </a:r>
            <a:r>
              <a:rPr lang="en-US" sz="1800" dirty="0" smtClean="0"/>
              <a:t> </a:t>
            </a:r>
            <a:r>
              <a:rPr lang="en-US" sz="1800" dirty="0" err="1" smtClean="0"/>
              <a:t>lendir</a:t>
            </a:r>
            <a:r>
              <a:rPr lang="en-US" sz="1800" dirty="0" smtClean="0"/>
              <a:t> </a:t>
            </a:r>
            <a:r>
              <a:rPr lang="en-US" sz="1800" dirty="0" err="1" smtClean="0"/>
              <a:t>serviks</a:t>
            </a:r>
            <a:r>
              <a:rPr lang="en-US" sz="1800" dirty="0" smtClean="0"/>
              <a:t> </a:t>
            </a:r>
            <a:r>
              <a:rPr lang="en-US" sz="1800" dirty="0" err="1" smtClean="0"/>
              <a:t>sehingga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penetrasi</a:t>
            </a:r>
            <a:r>
              <a:rPr lang="en-US" sz="1800" dirty="0" smtClean="0"/>
              <a:t> </a:t>
            </a:r>
            <a:r>
              <a:rPr lang="en-US" sz="1800" dirty="0" err="1" smtClean="0"/>
              <a:t>sperma</a:t>
            </a:r>
            <a:r>
              <a:rPr lang="en-US" sz="1800" dirty="0" smtClean="0"/>
              <a:t> </a:t>
            </a:r>
            <a:r>
              <a:rPr lang="en-US" sz="1800" dirty="0" err="1" smtClean="0"/>
              <a:t>terganggu</a:t>
            </a:r>
            <a:r>
              <a:rPr lang="en-US" sz="1800" dirty="0" smtClean="0"/>
              <a:t>, </a:t>
            </a:r>
            <a:r>
              <a:rPr lang="en-US" sz="1800" dirty="0" err="1" smtClean="0"/>
              <a:t>atrofi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endometrium</a:t>
            </a:r>
            <a:r>
              <a:rPr lang="en-US" sz="1800" dirty="0" smtClean="0"/>
              <a:t> </a:t>
            </a:r>
            <a:r>
              <a:rPr lang="en-US" sz="1800" dirty="0" err="1" smtClean="0"/>
              <a:t>sehingga</a:t>
            </a:r>
            <a:r>
              <a:rPr lang="en-US" sz="1800" dirty="0" smtClean="0"/>
              <a:t> </a:t>
            </a:r>
            <a:r>
              <a:rPr lang="en-US" sz="1800" dirty="0" err="1" smtClean="0"/>
              <a:t>implantasi</a:t>
            </a:r>
            <a:r>
              <a:rPr lang="en-US" sz="1800" dirty="0" smtClean="0"/>
              <a:t> </a:t>
            </a:r>
            <a:r>
              <a:rPr lang="en-US" sz="1800" dirty="0" err="1" smtClean="0"/>
              <a:t>terganggu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menghambat</a:t>
            </a:r>
            <a:r>
              <a:rPr lang="en-US" sz="1800" dirty="0" smtClean="0"/>
              <a:t> </a:t>
            </a:r>
            <a:r>
              <a:rPr lang="en-US" sz="1800" dirty="0" err="1" smtClean="0"/>
              <a:t>transportasi</a:t>
            </a:r>
            <a:r>
              <a:rPr lang="en-US" sz="1800" dirty="0" smtClean="0"/>
              <a:t> </a:t>
            </a:r>
            <a:r>
              <a:rPr lang="en-US" sz="1800" dirty="0" err="1" smtClean="0"/>
              <a:t>gamet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tuba. </a:t>
            </a:r>
            <a:r>
              <a:rPr lang="en-US" sz="1800" dirty="0" err="1" smtClean="0"/>
              <a:t>Suntikan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diberikan</a:t>
            </a:r>
            <a:r>
              <a:rPr lang="en-US" sz="1800" dirty="0" smtClean="0"/>
              <a:t> </a:t>
            </a:r>
            <a:r>
              <a:rPr lang="en-US" sz="1800" dirty="0" err="1" smtClean="0"/>
              <a:t>sekali</a:t>
            </a:r>
            <a:r>
              <a:rPr lang="en-US" sz="1800" dirty="0" smtClean="0"/>
              <a:t> </a:t>
            </a:r>
            <a:r>
              <a:rPr lang="en-US" sz="1800" dirty="0" err="1" smtClean="0"/>
              <a:t>tiap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bulan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Keuntungan</a:t>
            </a:r>
            <a:r>
              <a:rPr lang="en-US" sz="1800" dirty="0" smtClean="0"/>
              <a:t>:</a:t>
            </a:r>
          </a:p>
          <a:p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perlu</a:t>
            </a:r>
            <a:r>
              <a:rPr lang="en-US" sz="1800" dirty="0" smtClean="0"/>
              <a:t> </a:t>
            </a:r>
            <a:r>
              <a:rPr lang="en-US" sz="1800" dirty="0" err="1" smtClean="0"/>
              <a:t>diminum</a:t>
            </a:r>
            <a:r>
              <a:rPr lang="en-US" sz="1800" dirty="0" smtClean="0"/>
              <a:t> </a:t>
            </a:r>
            <a:r>
              <a:rPr lang="en-US" sz="1800" dirty="0" err="1" smtClean="0"/>
              <a:t>setiap</a:t>
            </a:r>
            <a:r>
              <a:rPr lang="en-US" sz="1800" dirty="0" smtClean="0"/>
              <a:t> </a:t>
            </a:r>
            <a:r>
              <a:rPr lang="en-US" sz="1800" dirty="0" err="1" smtClean="0"/>
              <a:t>hari</a:t>
            </a:r>
            <a:r>
              <a:rPr lang="en-US" sz="1800" dirty="0" smtClean="0"/>
              <a:t>, </a:t>
            </a:r>
            <a:r>
              <a:rPr lang="en-US" sz="1800" dirty="0" err="1" smtClean="0"/>
              <a:t>suntikan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dihentikan</a:t>
            </a:r>
            <a:r>
              <a:rPr lang="en-US" sz="1800" dirty="0" smtClean="0"/>
              <a:t> </a:t>
            </a:r>
            <a:r>
              <a:rPr lang="en-US" sz="1800" dirty="0" err="1" smtClean="0"/>
              <a:t>kapan</a:t>
            </a:r>
            <a:r>
              <a:rPr lang="en-US" sz="1800" dirty="0" smtClean="0"/>
              <a:t> </a:t>
            </a:r>
            <a:r>
              <a:rPr lang="en-US" sz="1800" dirty="0" err="1" smtClean="0"/>
              <a:t>saja</a:t>
            </a:r>
            <a:r>
              <a:rPr lang="en-US" sz="1800" dirty="0" smtClean="0"/>
              <a:t>, </a:t>
            </a:r>
            <a:r>
              <a:rPr lang="en-US" sz="1800" dirty="0" err="1" smtClean="0"/>
              <a:t>baik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mengatur</a:t>
            </a:r>
            <a:r>
              <a:rPr lang="en-US" sz="1800" dirty="0" smtClean="0"/>
              <a:t> </a:t>
            </a:r>
            <a:r>
              <a:rPr lang="en-US" sz="1800" dirty="0" err="1" smtClean="0"/>
              <a:t>jarak</a:t>
            </a:r>
            <a:r>
              <a:rPr lang="en-US" sz="1800" dirty="0" smtClean="0"/>
              <a:t> </a:t>
            </a:r>
            <a:r>
              <a:rPr lang="en-US" sz="1800" dirty="0" err="1" smtClean="0"/>
              <a:t>kehamilan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err="1" smtClean="0"/>
              <a:t>Kerugian</a:t>
            </a:r>
            <a:r>
              <a:rPr lang="en-US" sz="1800" dirty="0" smtClean="0"/>
              <a:t>:</a:t>
            </a:r>
          </a:p>
          <a:p>
            <a:r>
              <a:rPr lang="sv-SE" sz="1800" dirty="0" smtClean="0"/>
              <a:t>Penggunaannya tergantung kepada tenaga kesehatan </a:t>
            </a:r>
          </a:p>
          <a:p>
            <a:endParaRPr lang="en-US" altLang="en-US" sz="1800" b="1" dirty="0" smtClean="0">
              <a:sym typeface="Wingdings" pitchFamily="2" charset="2"/>
            </a:endParaRP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228600"/>
            <a:ext cx="9144000" cy="6477000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defRPr/>
            </a:pPr>
            <a:r>
              <a:rPr lang="en-US" altLang="en-US" sz="2400" b="1" dirty="0" err="1" smtClean="0">
                <a:solidFill>
                  <a:srgbClr val="3C4BDA"/>
                </a:solidFill>
              </a:rPr>
              <a:t>Macam-Macam</a:t>
            </a:r>
            <a:r>
              <a:rPr lang="en-US" altLang="en-US" sz="2400" b="1" dirty="0" smtClean="0">
                <a:solidFill>
                  <a:srgbClr val="3C4BDA"/>
                </a:solidFill>
              </a:rPr>
              <a:t> KB </a:t>
            </a:r>
            <a:r>
              <a:rPr lang="en-US" altLang="en-US" sz="2400" b="1" dirty="0" err="1" smtClean="0">
                <a:solidFill>
                  <a:srgbClr val="3C4BDA"/>
                </a:solidFill>
              </a:rPr>
              <a:t>beserta</a:t>
            </a:r>
            <a:r>
              <a:rPr lang="en-US" altLang="en-US" sz="2400" b="1" dirty="0" smtClean="0">
                <a:solidFill>
                  <a:srgbClr val="3C4BDA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3C4BDA"/>
                </a:solidFill>
              </a:rPr>
              <a:t>Keuntungan</a:t>
            </a:r>
            <a:r>
              <a:rPr lang="en-US" altLang="en-US" sz="2400" b="1" dirty="0" smtClean="0">
                <a:solidFill>
                  <a:srgbClr val="3C4BDA"/>
                </a:solidFill>
              </a:rPr>
              <a:t> &amp; </a:t>
            </a:r>
            <a:r>
              <a:rPr lang="en-US" altLang="en-US" sz="2400" b="1" dirty="0" err="1" smtClean="0">
                <a:solidFill>
                  <a:srgbClr val="3C4BDA"/>
                </a:solidFill>
              </a:rPr>
              <a:t>Kerugiannya</a:t>
            </a:r>
            <a:endParaRPr lang="en-US" altLang="en-US" sz="2400" b="1" dirty="0" smtClean="0">
              <a:solidFill>
                <a:srgbClr val="3C4BDA"/>
              </a:solidFill>
            </a:endParaRP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endParaRPr lang="en-US" altLang="en-US" dirty="0" smtClean="0">
              <a:sym typeface="Wingdings" pitchFamily="2" charset="2"/>
            </a:endParaRPr>
          </a:p>
          <a:p>
            <a:r>
              <a:rPr lang="en-US" altLang="en-US" sz="1800" b="1" dirty="0" err="1" smtClean="0">
                <a:sym typeface="Wingdings" pitchFamily="2" charset="2"/>
              </a:rPr>
              <a:t>Suntik</a:t>
            </a:r>
            <a:r>
              <a:rPr lang="en-US" altLang="en-US" sz="1800" b="1" dirty="0" smtClean="0">
                <a:sym typeface="Wingdings" pitchFamily="2" charset="2"/>
              </a:rPr>
              <a:t> KB Progestin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Mekanisme</a:t>
            </a:r>
            <a:endParaRPr lang="en-US" sz="1800" dirty="0" smtClean="0"/>
          </a:p>
          <a:p>
            <a:r>
              <a:rPr lang="en-US" sz="1800" dirty="0" err="1" smtClean="0"/>
              <a:t>Suntikan</a:t>
            </a:r>
            <a:r>
              <a:rPr lang="en-US" sz="1800" dirty="0" smtClean="0"/>
              <a:t> progestin </a:t>
            </a:r>
            <a:r>
              <a:rPr lang="en-US" sz="1800" dirty="0" err="1" smtClean="0"/>
              <a:t>mencegah</a:t>
            </a:r>
            <a:r>
              <a:rPr lang="en-US" sz="1800" dirty="0" smtClean="0"/>
              <a:t> </a:t>
            </a:r>
            <a:r>
              <a:rPr lang="en-US" sz="1800" dirty="0" err="1" smtClean="0"/>
              <a:t>ovulasi</a:t>
            </a:r>
            <a:r>
              <a:rPr lang="en-US" sz="1800" dirty="0" smtClean="0"/>
              <a:t>, </a:t>
            </a:r>
            <a:r>
              <a:rPr lang="en-US" sz="1800" dirty="0" err="1" smtClean="0"/>
              <a:t>mengentalkan</a:t>
            </a:r>
            <a:r>
              <a:rPr lang="en-US" sz="1800" dirty="0" smtClean="0"/>
              <a:t> </a:t>
            </a:r>
            <a:r>
              <a:rPr lang="en-US" sz="1800" dirty="0" err="1" smtClean="0"/>
              <a:t>lendir</a:t>
            </a:r>
            <a:r>
              <a:rPr lang="en-US" sz="1800" dirty="0" smtClean="0"/>
              <a:t> </a:t>
            </a:r>
            <a:r>
              <a:rPr lang="en-US" sz="1800" dirty="0" err="1" smtClean="0"/>
              <a:t>serviks</a:t>
            </a:r>
            <a:r>
              <a:rPr lang="en-US" sz="1800" dirty="0" smtClean="0"/>
              <a:t> </a:t>
            </a:r>
            <a:r>
              <a:rPr lang="en-US" sz="1800" dirty="0" err="1" smtClean="0"/>
              <a:t>sehingga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penetrasi</a:t>
            </a:r>
            <a:r>
              <a:rPr lang="en-US" sz="1800" dirty="0" smtClean="0"/>
              <a:t> </a:t>
            </a:r>
            <a:r>
              <a:rPr lang="en-US" sz="1800" dirty="0" err="1" smtClean="0"/>
              <a:t>sperma</a:t>
            </a:r>
            <a:r>
              <a:rPr lang="en-US" sz="1800" dirty="0" smtClean="0"/>
              <a:t> </a:t>
            </a:r>
            <a:r>
              <a:rPr lang="en-US" sz="1800" dirty="0" err="1" smtClean="0"/>
              <a:t>terganggu</a:t>
            </a:r>
            <a:r>
              <a:rPr lang="en-US" sz="1800" dirty="0" smtClean="0"/>
              <a:t>, </a:t>
            </a:r>
            <a:r>
              <a:rPr lang="en-US" sz="1800" dirty="0" err="1" smtClean="0"/>
              <a:t>menjadikan</a:t>
            </a:r>
            <a:r>
              <a:rPr lang="en-US" sz="1800" dirty="0" smtClean="0"/>
              <a:t> </a:t>
            </a:r>
            <a:r>
              <a:rPr lang="en-US" sz="1800" dirty="0" err="1" smtClean="0"/>
              <a:t>selaput</a:t>
            </a:r>
            <a:r>
              <a:rPr lang="en-US" sz="1800" dirty="0" smtClean="0"/>
              <a:t> </a:t>
            </a:r>
            <a:r>
              <a:rPr lang="en-US" sz="1800" dirty="0" err="1" smtClean="0"/>
              <a:t>rahim</a:t>
            </a:r>
            <a:r>
              <a:rPr lang="en-US" sz="1800" dirty="0" smtClean="0"/>
              <a:t> </a:t>
            </a:r>
            <a:r>
              <a:rPr lang="en-US" sz="1800" dirty="0" err="1" smtClean="0"/>
              <a:t>tipis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menghambat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transportasi</a:t>
            </a:r>
            <a:r>
              <a:rPr lang="en-US" sz="1800" dirty="0" smtClean="0"/>
              <a:t> </a:t>
            </a:r>
            <a:r>
              <a:rPr lang="en-US" sz="1800" dirty="0" err="1" smtClean="0"/>
              <a:t>gamet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tuba. </a:t>
            </a:r>
            <a:r>
              <a:rPr lang="en-US" sz="1800" dirty="0" err="1" smtClean="0"/>
              <a:t>Suntikan</a:t>
            </a:r>
            <a:r>
              <a:rPr lang="en-US" sz="1800" dirty="0" smtClean="0"/>
              <a:t> </a:t>
            </a:r>
            <a:r>
              <a:rPr lang="en-US" sz="1800" dirty="0" err="1" smtClean="0"/>
              <a:t>diberikan</a:t>
            </a:r>
            <a:r>
              <a:rPr lang="en-US" sz="1800" dirty="0" smtClean="0"/>
              <a:t> 3 </a:t>
            </a:r>
            <a:r>
              <a:rPr lang="en-US" sz="1800" dirty="0" err="1" smtClean="0"/>
              <a:t>bulan</a:t>
            </a:r>
            <a:r>
              <a:rPr lang="en-US" sz="1800" dirty="0" smtClean="0"/>
              <a:t> </a:t>
            </a:r>
            <a:r>
              <a:rPr lang="en-US" sz="1800" dirty="0" err="1" smtClean="0"/>
              <a:t>sekali</a:t>
            </a:r>
            <a:r>
              <a:rPr lang="en-US" sz="1800" dirty="0" smtClean="0"/>
              <a:t> (DMPA).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Keuntungan</a:t>
            </a:r>
            <a:r>
              <a:rPr lang="en-US" sz="1800" dirty="0" smtClean="0"/>
              <a:t>:</a:t>
            </a:r>
          </a:p>
          <a:p>
            <a:r>
              <a:rPr lang="en-US" sz="1800" dirty="0" err="1" smtClean="0"/>
              <a:t>Mengurangi</a:t>
            </a:r>
            <a:r>
              <a:rPr lang="en-US" sz="1800" dirty="0" smtClean="0"/>
              <a:t> </a:t>
            </a:r>
            <a:r>
              <a:rPr lang="en-US" sz="1800" dirty="0" err="1" smtClean="0"/>
              <a:t>risiko</a:t>
            </a:r>
            <a:r>
              <a:rPr lang="en-US" sz="1800" dirty="0" smtClean="0"/>
              <a:t> </a:t>
            </a:r>
            <a:r>
              <a:rPr lang="en-US" sz="1800" dirty="0" err="1" smtClean="0"/>
              <a:t>kanker</a:t>
            </a:r>
            <a:r>
              <a:rPr lang="en-US" sz="1800" dirty="0" smtClean="0"/>
              <a:t> </a:t>
            </a:r>
            <a:r>
              <a:rPr lang="en-US" sz="1800" dirty="0" err="1" smtClean="0"/>
              <a:t>endometrium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fibroid uterus.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mengurangi</a:t>
            </a:r>
            <a:r>
              <a:rPr lang="en-US" sz="1800" dirty="0" smtClean="0"/>
              <a:t> </a:t>
            </a:r>
            <a:r>
              <a:rPr lang="en-US" sz="1800" dirty="0" err="1" smtClean="0"/>
              <a:t>risiko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penyakit</a:t>
            </a:r>
            <a:r>
              <a:rPr lang="en-US" sz="1800" dirty="0" smtClean="0"/>
              <a:t> </a:t>
            </a:r>
            <a:r>
              <a:rPr lang="en-US" sz="1800" dirty="0" err="1" smtClean="0"/>
              <a:t>radang</a:t>
            </a:r>
            <a:r>
              <a:rPr lang="en-US" sz="1800" dirty="0" smtClean="0"/>
              <a:t> </a:t>
            </a:r>
            <a:r>
              <a:rPr lang="en-US" sz="1800" dirty="0" err="1" smtClean="0"/>
              <a:t>paggul</a:t>
            </a:r>
            <a:r>
              <a:rPr lang="en-US" sz="1800" dirty="0" smtClean="0"/>
              <a:t> </a:t>
            </a:r>
            <a:r>
              <a:rPr lang="en-US" sz="1800" dirty="0" err="1" smtClean="0"/>
              <a:t>simptomatik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anemia </a:t>
            </a:r>
            <a:r>
              <a:rPr lang="en-US" sz="1800" dirty="0" err="1" smtClean="0"/>
              <a:t>defisiensi</a:t>
            </a:r>
            <a:r>
              <a:rPr lang="en-US" sz="1800" dirty="0" smtClean="0"/>
              <a:t> </a:t>
            </a:r>
            <a:r>
              <a:rPr lang="en-US" sz="1800" dirty="0" err="1" smtClean="0"/>
              <a:t>besi</a:t>
            </a:r>
            <a:r>
              <a:rPr lang="en-US" sz="1800" dirty="0" smtClean="0"/>
              <a:t>. </a:t>
            </a:r>
            <a:r>
              <a:rPr lang="en-US" sz="1800" dirty="0" err="1" smtClean="0"/>
              <a:t>Mengurangi</a:t>
            </a:r>
            <a:r>
              <a:rPr lang="en-US" sz="1800" dirty="0" smtClean="0"/>
              <a:t> </a:t>
            </a:r>
            <a:r>
              <a:rPr lang="en-US" sz="1800" dirty="0" err="1" smtClean="0"/>
              <a:t>gejala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Endometriosis,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perlu</a:t>
            </a:r>
            <a:r>
              <a:rPr lang="en-US" sz="1800" dirty="0" smtClean="0"/>
              <a:t> </a:t>
            </a:r>
            <a:r>
              <a:rPr lang="en-US" sz="1800" dirty="0" err="1" smtClean="0"/>
              <a:t>diminum</a:t>
            </a:r>
            <a:r>
              <a:rPr lang="en-US" sz="1800" dirty="0" smtClean="0"/>
              <a:t> </a:t>
            </a:r>
            <a:r>
              <a:rPr lang="en-US" sz="1800" dirty="0" err="1" smtClean="0"/>
              <a:t>setiap</a:t>
            </a:r>
            <a:r>
              <a:rPr lang="en-US" sz="1800" dirty="0" smtClean="0"/>
              <a:t> </a:t>
            </a:r>
            <a:r>
              <a:rPr lang="en-US" sz="1800" dirty="0" err="1" smtClean="0"/>
              <a:t>hari</a:t>
            </a:r>
            <a:r>
              <a:rPr lang="en-US" sz="1800" dirty="0" smtClean="0"/>
              <a:t>,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mengganggu</a:t>
            </a:r>
            <a:r>
              <a:rPr lang="en-US" sz="1800" dirty="0" smtClean="0"/>
              <a:t> </a:t>
            </a:r>
            <a:r>
              <a:rPr lang="en-US" sz="1800" dirty="0" err="1" smtClean="0"/>
              <a:t>hubungan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seksual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membantu</a:t>
            </a:r>
            <a:r>
              <a:rPr lang="en-US" sz="1800" dirty="0" smtClean="0"/>
              <a:t> </a:t>
            </a:r>
            <a:r>
              <a:rPr lang="en-US" sz="1800" dirty="0" err="1" smtClean="0"/>
              <a:t>meningkatkan</a:t>
            </a:r>
            <a:r>
              <a:rPr lang="en-US" sz="1800" dirty="0" smtClean="0"/>
              <a:t> </a:t>
            </a:r>
            <a:r>
              <a:rPr lang="en-US" sz="1800" dirty="0" err="1" smtClean="0"/>
              <a:t>berat</a:t>
            </a:r>
            <a:r>
              <a:rPr lang="en-US" sz="1800" dirty="0" smtClean="0"/>
              <a:t> </a:t>
            </a:r>
            <a:r>
              <a:rPr lang="en-US" sz="1800" dirty="0" err="1" smtClean="0"/>
              <a:t>badan</a:t>
            </a:r>
            <a:r>
              <a:rPr lang="en-US" sz="1800" dirty="0" smtClean="0"/>
              <a:t>. 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Kerugian</a:t>
            </a:r>
            <a:r>
              <a:rPr lang="en-US" sz="1800" dirty="0" smtClean="0"/>
              <a:t>:</a:t>
            </a:r>
          </a:p>
          <a:p>
            <a:r>
              <a:rPr lang="sv-SE" sz="1800" dirty="0" smtClean="0"/>
              <a:t>Penggunaannya tergantung kepada tenaga kesehatan </a:t>
            </a:r>
          </a:p>
          <a:p>
            <a:endParaRPr lang="en-US" altLang="en-US" sz="1800" b="1" dirty="0" smtClean="0">
              <a:sym typeface="Wingdings" pitchFamily="2" charset="2"/>
            </a:endParaRP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228600"/>
            <a:ext cx="9144000" cy="6477000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defRPr/>
            </a:pPr>
            <a:r>
              <a:rPr lang="en-US" altLang="en-US" sz="2400" b="1" dirty="0" err="1" smtClean="0">
                <a:solidFill>
                  <a:srgbClr val="3C4BDA"/>
                </a:solidFill>
              </a:rPr>
              <a:t>Macam-Macam</a:t>
            </a:r>
            <a:r>
              <a:rPr lang="en-US" altLang="en-US" sz="2400" b="1" dirty="0" smtClean="0">
                <a:solidFill>
                  <a:srgbClr val="3C4BDA"/>
                </a:solidFill>
              </a:rPr>
              <a:t> KB </a:t>
            </a:r>
            <a:r>
              <a:rPr lang="en-US" altLang="en-US" sz="2400" b="1" dirty="0" err="1" smtClean="0">
                <a:solidFill>
                  <a:srgbClr val="3C4BDA"/>
                </a:solidFill>
              </a:rPr>
              <a:t>beserta</a:t>
            </a:r>
            <a:r>
              <a:rPr lang="en-US" altLang="en-US" sz="2400" b="1" dirty="0" smtClean="0">
                <a:solidFill>
                  <a:srgbClr val="3C4BDA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3C4BDA"/>
                </a:solidFill>
              </a:rPr>
              <a:t>Keuntungan</a:t>
            </a:r>
            <a:r>
              <a:rPr lang="en-US" altLang="en-US" sz="2400" b="1" dirty="0" smtClean="0">
                <a:solidFill>
                  <a:srgbClr val="3C4BDA"/>
                </a:solidFill>
              </a:rPr>
              <a:t> &amp; </a:t>
            </a:r>
            <a:r>
              <a:rPr lang="en-US" altLang="en-US" sz="2400" b="1" dirty="0" err="1" smtClean="0">
                <a:solidFill>
                  <a:srgbClr val="3C4BDA"/>
                </a:solidFill>
              </a:rPr>
              <a:t>Kerugiannya</a:t>
            </a:r>
            <a:endParaRPr lang="en-US" altLang="en-US" sz="2400" b="1" dirty="0" smtClean="0">
              <a:solidFill>
                <a:srgbClr val="3C4BDA"/>
              </a:solidFill>
            </a:endParaRP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endParaRPr lang="en-US" altLang="en-US" dirty="0" smtClean="0">
              <a:sym typeface="Wingdings" pitchFamily="2" charset="2"/>
            </a:endParaRPr>
          </a:p>
          <a:p>
            <a:r>
              <a:rPr lang="en-US" altLang="en-US" sz="1800" b="1" dirty="0" err="1" smtClean="0">
                <a:sym typeface="Wingdings" pitchFamily="2" charset="2"/>
              </a:rPr>
              <a:t>Implan</a:t>
            </a:r>
            <a:endParaRPr lang="en-US" altLang="en-US" sz="1800" b="1" dirty="0" smtClean="0">
              <a:sym typeface="Wingdings" pitchFamily="2" charset="2"/>
            </a:endParaRPr>
          </a:p>
          <a:p>
            <a:endParaRPr lang="en-US" sz="1800" dirty="0" smtClean="0"/>
          </a:p>
          <a:p>
            <a:r>
              <a:rPr lang="en-US" sz="1800" dirty="0" err="1" smtClean="0"/>
              <a:t>Kontrasepsi</a:t>
            </a:r>
            <a:r>
              <a:rPr lang="en-US" sz="1800" dirty="0" smtClean="0"/>
              <a:t> </a:t>
            </a:r>
            <a:r>
              <a:rPr lang="en-US" sz="1800" dirty="0" err="1" smtClean="0"/>
              <a:t>implan</a:t>
            </a:r>
            <a:r>
              <a:rPr lang="en-US" sz="1800" dirty="0" smtClean="0"/>
              <a:t> </a:t>
            </a:r>
            <a:r>
              <a:rPr lang="en-US" sz="1800" dirty="0" err="1" smtClean="0"/>
              <a:t>menekan</a:t>
            </a:r>
            <a:r>
              <a:rPr lang="en-US" sz="1800" dirty="0" smtClean="0"/>
              <a:t> </a:t>
            </a:r>
            <a:r>
              <a:rPr lang="en-US" sz="1800" dirty="0" err="1" smtClean="0"/>
              <a:t>ovulasi</a:t>
            </a:r>
            <a:r>
              <a:rPr lang="en-US" sz="1800" dirty="0" smtClean="0"/>
              <a:t>, </a:t>
            </a:r>
            <a:r>
              <a:rPr lang="en-US" sz="1800" dirty="0" err="1" smtClean="0"/>
              <a:t>mengentalkan</a:t>
            </a:r>
            <a:r>
              <a:rPr lang="en-US" sz="1800" dirty="0" smtClean="0"/>
              <a:t> </a:t>
            </a:r>
            <a:r>
              <a:rPr lang="en-US" sz="1800" dirty="0" err="1" smtClean="0"/>
              <a:t>lendir</a:t>
            </a:r>
            <a:r>
              <a:rPr lang="en-US" sz="1800" dirty="0" smtClean="0"/>
              <a:t> </a:t>
            </a:r>
            <a:r>
              <a:rPr lang="en-US" sz="1800" dirty="0" err="1" smtClean="0"/>
              <a:t>serviks</a:t>
            </a:r>
            <a:r>
              <a:rPr lang="en-US" sz="1800" dirty="0" smtClean="0"/>
              <a:t>, </a:t>
            </a:r>
            <a:r>
              <a:rPr lang="en-US" sz="1800" dirty="0" err="1" smtClean="0"/>
              <a:t>menjadikan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selaput</a:t>
            </a:r>
            <a:r>
              <a:rPr lang="en-US" sz="1800" dirty="0" smtClean="0"/>
              <a:t> </a:t>
            </a:r>
            <a:r>
              <a:rPr lang="en-US" sz="1800" dirty="0" err="1" smtClean="0"/>
              <a:t>rahim</a:t>
            </a:r>
            <a:r>
              <a:rPr lang="en-US" sz="1800" dirty="0" smtClean="0"/>
              <a:t> </a:t>
            </a:r>
            <a:r>
              <a:rPr lang="en-US" sz="1800" dirty="0" err="1" smtClean="0"/>
              <a:t>tipis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mengurangi</a:t>
            </a:r>
            <a:r>
              <a:rPr lang="en-US" sz="1800" dirty="0" smtClean="0"/>
              <a:t> </a:t>
            </a:r>
            <a:r>
              <a:rPr lang="en-US" sz="1800" dirty="0" err="1" smtClean="0"/>
              <a:t>transportasi</a:t>
            </a:r>
            <a:r>
              <a:rPr lang="en-US" sz="1800" dirty="0" smtClean="0"/>
              <a:t> </a:t>
            </a:r>
            <a:r>
              <a:rPr lang="en-US" sz="1800" dirty="0" err="1" smtClean="0"/>
              <a:t>sperma</a:t>
            </a:r>
            <a:r>
              <a:rPr lang="en-US" sz="1800" dirty="0" smtClean="0"/>
              <a:t>. </a:t>
            </a:r>
            <a:r>
              <a:rPr lang="en-US" sz="1800" dirty="0" err="1" smtClean="0"/>
              <a:t>Implan</a:t>
            </a:r>
            <a:r>
              <a:rPr lang="en-US" sz="1800" dirty="0" smtClean="0"/>
              <a:t> </a:t>
            </a:r>
            <a:r>
              <a:rPr lang="en-US" sz="1800" dirty="0" err="1" smtClean="0"/>
              <a:t>dimasukkan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bawah</a:t>
            </a:r>
            <a:r>
              <a:rPr lang="en-US" sz="1800" dirty="0" smtClean="0"/>
              <a:t> </a:t>
            </a:r>
            <a:r>
              <a:rPr lang="en-US" sz="1800" dirty="0" err="1" smtClean="0"/>
              <a:t>kulit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bertahan</a:t>
            </a:r>
            <a:r>
              <a:rPr lang="en-US" sz="1800" dirty="0" smtClean="0"/>
              <a:t> </a:t>
            </a:r>
            <a:r>
              <a:rPr lang="en-US" sz="1800" dirty="0" err="1" smtClean="0"/>
              <a:t>higga</a:t>
            </a:r>
            <a:r>
              <a:rPr lang="en-US" sz="1800" dirty="0" smtClean="0"/>
              <a:t> 3-7 </a:t>
            </a:r>
            <a:r>
              <a:rPr lang="en-US" sz="1800" dirty="0" err="1" smtClean="0"/>
              <a:t>tahun</a:t>
            </a:r>
            <a:r>
              <a:rPr lang="en-US" sz="1800" dirty="0" smtClean="0"/>
              <a:t>, </a:t>
            </a:r>
            <a:r>
              <a:rPr lang="en-US" sz="1800" dirty="0" err="1" smtClean="0"/>
              <a:t>tergantung</a:t>
            </a:r>
            <a:r>
              <a:rPr lang="en-US" sz="1800" dirty="0" smtClean="0"/>
              <a:t> </a:t>
            </a:r>
            <a:r>
              <a:rPr lang="en-US" sz="1800" dirty="0" err="1" smtClean="0"/>
              <a:t>jenisnya</a:t>
            </a:r>
            <a:r>
              <a:rPr lang="en-US" sz="1800" dirty="0" smtClean="0"/>
              <a:t>..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Keuntungan</a:t>
            </a:r>
            <a:r>
              <a:rPr lang="en-US" sz="1800" dirty="0" smtClean="0"/>
              <a:t>:</a:t>
            </a:r>
          </a:p>
          <a:p>
            <a:r>
              <a:rPr lang="en-US" sz="1800" dirty="0" err="1" smtClean="0"/>
              <a:t>Mengurangi</a:t>
            </a:r>
            <a:r>
              <a:rPr lang="en-US" sz="1800" dirty="0" smtClean="0"/>
              <a:t> </a:t>
            </a:r>
            <a:r>
              <a:rPr lang="en-US" sz="1800" dirty="0" err="1" smtClean="0"/>
              <a:t>risiko</a:t>
            </a:r>
            <a:r>
              <a:rPr lang="en-US" sz="1800" dirty="0" smtClean="0"/>
              <a:t> </a:t>
            </a:r>
            <a:r>
              <a:rPr lang="en-US" sz="1800" dirty="0" err="1" smtClean="0"/>
              <a:t>penyakit</a:t>
            </a:r>
            <a:r>
              <a:rPr lang="en-US" sz="1800" dirty="0" smtClean="0"/>
              <a:t> </a:t>
            </a:r>
            <a:r>
              <a:rPr lang="en-US" sz="1800" dirty="0" err="1" smtClean="0"/>
              <a:t>radang</a:t>
            </a:r>
            <a:r>
              <a:rPr lang="en-US" sz="1800" dirty="0" smtClean="0"/>
              <a:t> </a:t>
            </a:r>
            <a:r>
              <a:rPr lang="en-US" sz="1800" dirty="0" err="1" smtClean="0"/>
              <a:t>paggul</a:t>
            </a:r>
            <a:r>
              <a:rPr lang="en-US" sz="1800" dirty="0" smtClean="0"/>
              <a:t> </a:t>
            </a:r>
            <a:r>
              <a:rPr lang="en-US" sz="1800" dirty="0" err="1" smtClean="0"/>
              <a:t>simptomatik</a:t>
            </a:r>
            <a:r>
              <a:rPr lang="en-US" sz="1800" dirty="0" smtClean="0"/>
              <a:t>.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mengurangi</a:t>
            </a:r>
            <a:r>
              <a:rPr lang="en-US" sz="1800" dirty="0" smtClean="0"/>
              <a:t> </a:t>
            </a:r>
            <a:r>
              <a:rPr lang="en-US" sz="1800" dirty="0" err="1" smtClean="0"/>
              <a:t>risiko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anemia </a:t>
            </a:r>
            <a:r>
              <a:rPr lang="en-US" sz="1800" dirty="0" err="1" smtClean="0"/>
              <a:t>defisiesi</a:t>
            </a:r>
            <a:r>
              <a:rPr lang="en-US" sz="1800" dirty="0" smtClean="0"/>
              <a:t> </a:t>
            </a:r>
            <a:r>
              <a:rPr lang="en-US" sz="1800" dirty="0" err="1" smtClean="0"/>
              <a:t>besi</a:t>
            </a:r>
            <a:r>
              <a:rPr lang="en-US" sz="1800" dirty="0" smtClean="0"/>
              <a:t>,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perlu</a:t>
            </a:r>
            <a:r>
              <a:rPr lang="en-US" sz="1800" dirty="0" smtClean="0"/>
              <a:t> </a:t>
            </a:r>
            <a:r>
              <a:rPr lang="en-US" sz="1800" dirty="0" err="1" smtClean="0"/>
              <a:t>melakukan</a:t>
            </a:r>
            <a:r>
              <a:rPr lang="en-US" sz="1800" dirty="0" smtClean="0"/>
              <a:t> </a:t>
            </a:r>
            <a:r>
              <a:rPr lang="en-US" sz="1800" dirty="0" err="1" smtClean="0"/>
              <a:t>apapun</a:t>
            </a:r>
            <a:r>
              <a:rPr lang="en-US" sz="1800" dirty="0" smtClean="0"/>
              <a:t> </a:t>
            </a:r>
            <a:r>
              <a:rPr lang="en-US" sz="1800" dirty="0" err="1" smtClean="0"/>
              <a:t>lagi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 yang lama </a:t>
            </a:r>
          </a:p>
          <a:p>
            <a:r>
              <a:rPr lang="en-US" sz="1800" dirty="0" err="1" smtClean="0"/>
              <a:t>setelah</a:t>
            </a:r>
            <a:r>
              <a:rPr lang="en-US" sz="1800" dirty="0" smtClean="0"/>
              <a:t> </a:t>
            </a:r>
            <a:r>
              <a:rPr lang="en-US" sz="1800" dirty="0" err="1" smtClean="0"/>
              <a:t>pemasangan</a:t>
            </a:r>
            <a:r>
              <a:rPr lang="en-US" sz="1800" dirty="0" smtClean="0"/>
              <a:t> (5 </a:t>
            </a:r>
            <a:r>
              <a:rPr lang="en-US" sz="1800" dirty="0" err="1" smtClean="0"/>
              <a:t>tahun</a:t>
            </a:r>
            <a:r>
              <a:rPr lang="en-US" sz="1800" dirty="0" smtClean="0"/>
              <a:t>), </a:t>
            </a:r>
            <a:r>
              <a:rPr lang="en-US" sz="1800" dirty="0" err="1" smtClean="0"/>
              <a:t>efektif</a:t>
            </a:r>
            <a:r>
              <a:rPr lang="en-US" sz="1800" dirty="0" smtClean="0"/>
              <a:t> </a:t>
            </a:r>
            <a:r>
              <a:rPr lang="en-US" sz="1800" dirty="0" err="1" smtClean="0"/>
              <a:t>mencegah</a:t>
            </a:r>
            <a:r>
              <a:rPr lang="en-US" sz="1800" dirty="0" smtClean="0"/>
              <a:t> </a:t>
            </a:r>
            <a:r>
              <a:rPr lang="en-US" sz="1800" dirty="0" err="1" smtClean="0"/>
              <a:t>kehamilan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mengganggu</a:t>
            </a:r>
            <a:r>
              <a:rPr lang="en-US" sz="1800" dirty="0" smtClean="0"/>
              <a:t> </a:t>
            </a:r>
            <a:r>
              <a:rPr lang="en-US" sz="1800" dirty="0" err="1" smtClean="0"/>
              <a:t>hubungan</a:t>
            </a:r>
            <a:r>
              <a:rPr lang="en-US" sz="1800" dirty="0" smtClean="0"/>
              <a:t> </a:t>
            </a:r>
            <a:r>
              <a:rPr lang="en-US" sz="1800" dirty="0" err="1" smtClean="0"/>
              <a:t>seksual</a:t>
            </a:r>
            <a:r>
              <a:rPr lang="en-US" sz="1800" dirty="0" smtClean="0"/>
              <a:t>. 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Kerugian</a:t>
            </a:r>
            <a:r>
              <a:rPr lang="en-US" sz="1800" dirty="0" smtClean="0"/>
              <a:t>:</a:t>
            </a:r>
          </a:p>
          <a:p>
            <a:r>
              <a:rPr lang="en-US" sz="1800" dirty="0" err="1" smtClean="0"/>
              <a:t>Perubahan</a:t>
            </a:r>
            <a:r>
              <a:rPr lang="en-US" sz="1800" dirty="0" smtClean="0"/>
              <a:t> </a:t>
            </a:r>
            <a:r>
              <a:rPr lang="en-US" sz="1800" dirty="0" err="1" smtClean="0"/>
              <a:t>pola</a:t>
            </a:r>
            <a:r>
              <a:rPr lang="en-US" sz="1800" dirty="0" smtClean="0"/>
              <a:t> </a:t>
            </a:r>
            <a:r>
              <a:rPr lang="en-US" sz="1800" dirty="0" err="1" smtClean="0"/>
              <a:t>haid</a:t>
            </a:r>
            <a:r>
              <a:rPr lang="en-US" sz="1800" dirty="0" smtClean="0"/>
              <a:t> (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beberapa</a:t>
            </a:r>
            <a:r>
              <a:rPr lang="en-US" sz="1800" dirty="0" smtClean="0"/>
              <a:t> </a:t>
            </a:r>
            <a:r>
              <a:rPr lang="en-US" sz="1800" dirty="0" err="1" smtClean="0"/>
              <a:t>bulan</a:t>
            </a:r>
            <a:r>
              <a:rPr lang="en-US" sz="1800" dirty="0" smtClean="0"/>
              <a:t> </a:t>
            </a:r>
            <a:r>
              <a:rPr lang="en-US" sz="1800" dirty="0" err="1" smtClean="0"/>
              <a:t>pertama</a:t>
            </a:r>
            <a:r>
              <a:rPr lang="en-US" sz="1800" dirty="0" smtClean="0"/>
              <a:t>: </a:t>
            </a:r>
            <a:r>
              <a:rPr lang="en-US" sz="1800" dirty="0" err="1" smtClean="0"/>
              <a:t>haid</a:t>
            </a:r>
            <a:r>
              <a:rPr lang="en-US" sz="1800" dirty="0" smtClean="0"/>
              <a:t> </a:t>
            </a:r>
            <a:r>
              <a:rPr lang="en-US" sz="1800" dirty="0" err="1" smtClean="0"/>
              <a:t>sedikit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singkat</a:t>
            </a:r>
            <a:r>
              <a:rPr lang="en-US" sz="1800" dirty="0" smtClean="0"/>
              <a:t>, </a:t>
            </a:r>
            <a:r>
              <a:rPr lang="en-US" sz="1800" dirty="0" err="1" smtClean="0"/>
              <a:t>haid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teratur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8 </a:t>
            </a:r>
            <a:r>
              <a:rPr lang="en-US" sz="1800" dirty="0" err="1" smtClean="0"/>
              <a:t>hari</a:t>
            </a:r>
            <a:r>
              <a:rPr lang="en-US" sz="1800" dirty="0" smtClean="0"/>
              <a:t>, </a:t>
            </a:r>
            <a:r>
              <a:rPr lang="en-US" sz="1800" dirty="0" err="1" smtClean="0"/>
              <a:t>haid</a:t>
            </a:r>
            <a:r>
              <a:rPr lang="en-US" sz="1800" dirty="0" smtClean="0"/>
              <a:t> </a:t>
            </a:r>
            <a:r>
              <a:rPr lang="en-US" sz="1800" dirty="0" err="1" smtClean="0"/>
              <a:t>jarang</a:t>
            </a:r>
            <a:r>
              <a:rPr lang="en-US" sz="1800" dirty="0" smtClean="0"/>
              <a:t>,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haid;setelah</a:t>
            </a:r>
            <a:r>
              <a:rPr lang="en-US" sz="1800" dirty="0" smtClean="0"/>
              <a:t> </a:t>
            </a:r>
            <a:r>
              <a:rPr lang="en-US" sz="1800" dirty="0" err="1" smtClean="0"/>
              <a:t>setahun</a:t>
            </a:r>
            <a:r>
              <a:rPr lang="en-US" sz="1800" dirty="0" smtClean="0"/>
              <a:t>: </a:t>
            </a:r>
            <a:r>
              <a:rPr lang="en-US" sz="1800" dirty="0" err="1" smtClean="0"/>
              <a:t>haid</a:t>
            </a:r>
            <a:r>
              <a:rPr lang="en-US" sz="1800" dirty="0" smtClean="0"/>
              <a:t> </a:t>
            </a:r>
            <a:r>
              <a:rPr lang="en-US" sz="1800" dirty="0" err="1" smtClean="0"/>
              <a:t>sedikit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singkat</a:t>
            </a:r>
            <a:r>
              <a:rPr lang="en-US" sz="1800" dirty="0" smtClean="0"/>
              <a:t>, </a:t>
            </a:r>
            <a:r>
              <a:rPr lang="en-US" sz="1800" dirty="0" err="1" smtClean="0"/>
              <a:t>haid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teratur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haid</a:t>
            </a:r>
            <a:r>
              <a:rPr lang="en-US" sz="1800" dirty="0" smtClean="0"/>
              <a:t> </a:t>
            </a:r>
            <a:r>
              <a:rPr lang="en-US" sz="1800" dirty="0" err="1" smtClean="0"/>
              <a:t>jarang</a:t>
            </a:r>
            <a:r>
              <a:rPr lang="en-US" sz="1800" dirty="0" smtClean="0"/>
              <a:t>), </a:t>
            </a:r>
            <a:r>
              <a:rPr lang="en-US" sz="1800" dirty="0" err="1" smtClean="0"/>
              <a:t>sakit</a:t>
            </a:r>
            <a:r>
              <a:rPr lang="en-US" sz="1800" dirty="0" smtClean="0"/>
              <a:t> </a:t>
            </a:r>
            <a:r>
              <a:rPr lang="en-US" sz="1800" dirty="0" err="1" smtClean="0"/>
              <a:t>kepala</a:t>
            </a:r>
            <a:r>
              <a:rPr lang="en-US" sz="1800" dirty="0" smtClean="0"/>
              <a:t>, </a:t>
            </a:r>
            <a:r>
              <a:rPr lang="en-US" sz="1800" dirty="0" err="1" smtClean="0"/>
              <a:t>pusing</a:t>
            </a:r>
            <a:r>
              <a:rPr lang="en-US" sz="1800" dirty="0" smtClean="0"/>
              <a:t>, </a:t>
            </a:r>
            <a:r>
              <a:rPr lang="en-US" sz="1800" dirty="0" err="1" smtClean="0"/>
              <a:t>perubahan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suasana</a:t>
            </a:r>
            <a:r>
              <a:rPr lang="en-US" sz="1800" dirty="0" smtClean="0"/>
              <a:t> </a:t>
            </a:r>
            <a:r>
              <a:rPr lang="en-US" sz="1800" dirty="0" err="1" smtClean="0"/>
              <a:t>perasaan</a:t>
            </a:r>
            <a:r>
              <a:rPr lang="en-US" sz="1800" dirty="0" smtClean="0"/>
              <a:t>, </a:t>
            </a:r>
            <a:r>
              <a:rPr lang="en-US" sz="1800" dirty="0" err="1" smtClean="0"/>
              <a:t>perubahan</a:t>
            </a:r>
            <a:r>
              <a:rPr lang="en-US" sz="1800" dirty="0" smtClean="0"/>
              <a:t> </a:t>
            </a:r>
            <a:r>
              <a:rPr lang="en-US" sz="1800" dirty="0" err="1" smtClean="0"/>
              <a:t>berat</a:t>
            </a:r>
            <a:r>
              <a:rPr lang="en-US" sz="1800" dirty="0" smtClean="0"/>
              <a:t> </a:t>
            </a:r>
            <a:r>
              <a:rPr lang="en-US" sz="1800" dirty="0" err="1" smtClean="0"/>
              <a:t>badan</a:t>
            </a:r>
            <a:r>
              <a:rPr lang="en-US" sz="1800" dirty="0" smtClean="0"/>
              <a:t>, </a:t>
            </a:r>
            <a:r>
              <a:rPr lang="en-US" sz="1800" dirty="0" err="1" smtClean="0"/>
              <a:t>jerawat</a:t>
            </a:r>
            <a:r>
              <a:rPr lang="en-US" sz="1800" dirty="0" smtClean="0"/>
              <a:t> (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membaik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memburuk</a:t>
            </a:r>
            <a:r>
              <a:rPr lang="en-US" sz="1800" dirty="0" smtClean="0"/>
              <a:t>), </a:t>
            </a:r>
            <a:r>
              <a:rPr lang="en-US" sz="1800" dirty="0" err="1" smtClean="0"/>
              <a:t>nyeri</a:t>
            </a:r>
            <a:r>
              <a:rPr lang="en-US" sz="1800" dirty="0" smtClean="0"/>
              <a:t> </a:t>
            </a:r>
            <a:r>
              <a:rPr lang="en-US" sz="1800" dirty="0" err="1" smtClean="0"/>
              <a:t>payudara</a:t>
            </a:r>
            <a:r>
              <a:rPr lang="en-US" sz="1800" dirty="0" smtClean="0"/>
              <a:t>, </a:t>
            </a:r>
            <a:r>
              <a:rPr lang="en-US" sz="1800" dirty="0" err="1" smtClean="0"/>
              <a:t>nyeri</a:t>
            </a:r>
            <a:r>
              <a:rPr lang="en-US" sz="1800" dirty="0" smtClean="0"/>
              <a:t> </a:t>
            </a:r>
            <a:r>
              <a:rPr lang="en-US" sz="1800" dirty="0" err="1" smtClean="0"/>
              <a:t>perut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mual</a:t>
            </a:r>
            <a:r>
              <a:rPr lang="en-US" sz="1800" dirty="0" smtClean="0"/>
              <a:t>.</a:t>
            </a:r>
            <a:endParaRPr lang="sv-SE" sz="1800" dirty="0" smtClean="0"/>
          </a:p>
          <a:p>
            <a:endParaRPr lang="en-US" altLang="en-US" sz="1800" b="1" dirty="0" smtClean="0">
              <a:sym typeface="Wingdings" pitchFamily="2" charset="2"/>
            </a:endParaRP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228600"/>
            <a:ext cx="9144000" cy="6477000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defRPr/>
            </a:pPr>
            <a:r>
              <a:rPr lang="en-US" altLang="en-US" sz="2400" b="1" dirty="0" err="1" smtClean="0">
                <a:solidFill>
                  <a:srgbClr val="3C4BDA"/>
                </a:solidFill>
              </a:rPr>
              <a:t>Macam-Macam</a:t>
            </a:r>
            <a:r>
              <a:rPr lang="en-US" altLang="en-US" sz="2400" b="1" dirty="0" smtClean="0">
                <a:solidFill>
                  <a:srgbClr val="3C4BDA"/>
                </a:solidFill>
              </a:rPr>
              <a:t> KB </a:t>
            </a:r>
            <a:r>
              <a:rPr lang="en-US" altLang="en-US" sz="2400" b="1" dirty="0" err="1" smtClean="0">
                <a:solidFill>
                  <a:srgbClr val="3C4BDA"/>
                </a:solidFill>
              </a:rPr>
              <a:t>beserta</a:t>
            </a:r>
            <a:r>
              <a:rPr lang="en-US" altLang="en-US" sz="2400" b="1" dirty="0" smtClean="0">
                <a:solidFill>
                  <a:srgbClr val="3C4BDA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3C4BDA"/>
                </a:solidFill>
              </a:rPr>
              <a:t>Keuntungan</a:t>
            </a:r>
            <a:r>
              <a:rPr lang="en-US" altLang="en-US" sz="2400" b="1" dirty="0" smtClean="0">
                <a:solidFill>
                  <a:srgbClr val="3C4BDA"/>
                </a:solidFill>
              </a:rPr>
              <a:t> &amp; </a:t>
            </a:r>
            <a:r>
              <a:rPr lang="en-US" altLang="en-US" sz="2400" b="1" dirty="0" err="1" smtClean="0">
                <a:solidFill>
                  <a:srgbClr val="3C4BDA"/>
                </a:solidFill>
              </a:rPr>
              <a:t>Kerugiannya</a:t>
            </a:r>
            <a:endParaRPr lang="en-US" altLang="en-US" sz="2400" b="1" dirty="0" smtClean="0">
              <a:solidFill>
                <a:srgbClr val="3C4BDA"/>
              </a:solidFill>
            </a:endParaRPr>
          </a:p>
          <a:p>
            <a:pPr marL="609600" indent="-609600"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1800" b="1" dirty="0" smtClean="0">
                <a:sym typeface="Wingdings" pitchFamily="2" charset="2"/>
              </a:rPr>
              <a:t>KB NON HORMONAL</a:t>
            </a:r>
          </a:p>
          <a:p>
            <a:endParaRPr lang="en-US" altLang="en-US" sz="1800" b="1" dirty="0" smtClean="0">
              <a:sym typeface="Wingdings" pitchFamily="2" charset="2"/>
            </a:endParaRPr>
          </a:p>
          <a:p>
            <a:r>
              <a:rPr lang="en-US" altLang="en-US" sz="1800" b="1" dirty="0" err="1" smtClean="0">
                <a:sym typeface="Wingdings" pitchFamily="2" charset="2"/>
              </a:rPr>
              <a:t>Vasektomi</a:t>
            </a:r>
            <a:endParaRPr lang="en-US" altLang="en-US" sz="1800" b="1" dirty="0" smtClean="0">
              <a:sym typeface="Wingdings" pitchFamily="2" charset="2"/>
            </a:endParaRPr>
          </a:p>
          <a:p>
            <a:r>
              <a:rPr lang="en-US" sz="1800" dirty="0" err="1" smtClean="0"/>
              <a:t>Mekanisme</a:t>
            </a:r>
            <a:endParaRPr lang="en-US" sz="1800" dirty="0" smtClean="0"/>
          </a:p>
          <a:p>
            <a:r>
              <a:rPr lang="en-US" sz="1800" dirty="0" err="1" smtClean="0"/>
              <a:t>Menghentikan</a:t>
            </a:r>
            <a:r>
              <a:rPr lang="en-US" sz="1800" dirty="0" smtClean="0"/>
              <a:t> </a:t>
            </a:r>
            <a:r>
              <a:rPr lang="en-US" sz="1800" dirty="0" err="1" smtClean="0"/>
              <a:t>kapasitas</a:t>
            </a:r>
            <a:r>
              <a:rPr lang="en-US" sz="1800" dirty="0" smtClean="0"/>
              <a:t> </a:t>
            </a:r>
            <a:r>
              <a:rPr lang="en-US" sz="1800" dirty="0" err="1" smtClean="0"/>
              <a:t>reproduksi</a:t>
            </a:r>
            <a:r>
              <a:rPr lang="en-US" sz="1800" dirty="0" smtClean="0"/>
              <a:t> </a:t>
            </a:r>
            <a:r>
              <a:rPr lang="en-US" sz="1800" dirty="0" err="1" smtClean="0"/>
              <a:t>pria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jalan</a:t>
            </a:r>
            <a:r>
              <a:rPr lang="en-US" sz="1800" dirty="0" smtClean="0"/>
              <a:t> </a:t>
            </a:r>
            <a:r>
              <a:rPr lang="en-US" sz="1800" dirty="0" err="1" smtClean="0"/>
              <a:t>melakukan</a:t>
            </a:r>
            <a:r>
              <a:rPr lang="en-US" sz="1800" dirty="0" smtClean="0"/>
              <a:t> </a:t>
            </a:r>
            <a:r>
              <a:rPr lang="en-US" sz="1800" dirty="0" err="1" smtClean="0"/>
              <a:t>oklusi</a:t>
            </a:r>
            <a:r>
              <a:rPr lang="en-US" sz="1800" dirty="0" smtClean="0"/>
              <a:t> </a:t>
            </a:r>
            <a:r>
              <a:rPr lang="en-US" sz="1800" dirty="0" err="1" smtClean="0"/>
              <a:t>vasa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deferens </a:t>
            </a:r>
            <a:r>
              <a:rPr lang="en-US" sz="1800" dirty="0" err="1" smtClean="0"/>
              <a:t>sehingga</a:t>
            </a:r>
            <a:r>
              <a:rPr lang="en-US" sz="1800" dirty="0" smtClean="0"/>
              <a:t> </a:t>
            </a:r>
            <a:r>
              <a:rPr lang="en-US" sz="1800" dirty="0" err="1" smtClean="0"/>
              <a:t>alur</a:t>
            </a:r>
            <a:r>
              <a:rPr lang="en-US" sz="1800" dirty="0" smtClean="0"/>
              <a:t> </a:t>
            </a:r>
            <a:r>
              <a:rPr lang="en-US" sz="1800" dirty="0" err="1" smtClean="0"/>
              <a:t>transportasi</a:t>
            </a:r>
            <a:r>
              <a:rPr lang="en-US" sz="1800" dirty="0" smtClean="0"/>
              <a:t> </a:t>
            </a:r>
            <a:r>
              <a:rPr lang="en-US" sz="1800" dirty="0" err="1" smtClean="0"/>
              <a:t>sperma</a:t>
            </a:r>
            <a:r>
              <a:rPr lang="en-US" sz="1800" dirty="0" smtClean="0"/>
              <a:t> </a:t>
            </a:r>
            <a:r>
              <a:rPr lang="en-US" sz="1800" dirty="0" err="1" smtClean="0"/>
              <a:t>terhambat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proses</a:t>
            </a:r>
            <a:r>
              <a:rPr lang="en-US" sz="1800" dirty="0" smtClean="0"/>
              <a:t> </a:t>
            </a:r>
            <a:r>
              <a:rPr lang="en-US" sz="1800" dirty="0" err="1" smtClean="0"/>
              <a:t>fertilisasi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terjadi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Keuntungan</a:t>
            </a:r>
            <a:r>
              <a:rPr lang="en-US" sz="1800" dirty="0" smtClean="0"/>
              <a:t>:</a:t>
            </a:r>
          </a:p>
          <a:p>
            <a:r>
              <a:rPr lang="en-US" sz="1800" dirty="0" smtClean="0"/>
              <a:t> </a:t>
            </a:r>
            <a:r>
              <a:rPr lang="en-US" sz="1800" dirty="0" err="1" smtClean="0"/>
              <a:t>Menghentikan</a:t>
            </a:r>
            <a:r>
              <a:rPr lang="en-US" sz="1800" dirty="0" smtClean="0"/>
              <a:t> </a:t>
            </a:r>
            <a:r>
              <a:rPr lang="en-US" sz="1800" dirty="0" err="1" smtClean="0"/>
              <a:t>kesuburan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permanen</a:t>
            </a:r>
            <a:r>
              <a:rPr lang="en-US" sz="1800" dirty="0" smtClean="0"/>
              <a:t>, </a:t>
            </a:r>
            <a:r>
              <a:rPr lang="en-US" sz="1800" dirty="0" err="1" smtClean="0"/>
              <a:t>prosedur</a:t>
            </a:r>
            <a:r>
              <a:rPr lang="en-US" sz="1800" dirty="0" smtClean="0"/>
              <a:t> </a:t>
            </a:r>
            <a:r>
              <a:rPr lang="en-US" sz="1800" dirty="0" err="1" smtClean="0"/>
              <a:t>bedahnya</a:t>
            </a:r>
            <a:r>
              <a:rPr lang="en-US" sz="1800" dirty="0" smtClean="0"/>
              <a:t> </a:t>
            </a:r>
            <a:r>
              <a:rPr lang="en-US" sz="1800" dirty="0" err="1" smtClean="0"/>
              <a:t>aman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nyaman</a:t>
            </a:r>
            <a:r>
              <a:rPr lang="en-US" sz="1800" dirty="0" smtClean="0"/>
              <a:t>, </a:t>
            </a:r>
            <a:r>
              <a:rPr lang="en-US" sz="1800" dirty="0" err="1" smtClean="0"/>
              <a:t>efek</a:t>
            </a:r>
            <a:r>
              <a:rPr lang="en-US" sz="1800" dirty="0" smtClean="0"/>
              <a:t> </a:t>
            </a:r>
            <a:r>
              <a:rPr lang="en-US" sz="1800" dirty="0" err="1" smtClean="0"/>
              <a:t>samping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sedikit</a:t>
            </a:r>
            <a:r>
              <a:rPr lang="en-US" sz="1800" dirty="0" smtClean="0"/>
              <a:t> </a:t>
            </a:r>
            <a:r>
              <a:rPr lang="en-US" sz="1800" dirty="0" err="1" smtClean="0"/>
              <a:t>dibanding</a:t>
            </a:r>
            <a:r>
              <a:rPr lang="en-US" sz="1800" dirty="0" smtClean="0"/>
              <a:t> </a:t>
            </a:r>
            <a:r>
              <a:rPr lang="en-US" sz="1800" dirty="0" err="1" smtClean="0"/>
              <a:t>metode-metode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wanita</a:t>
            </a:r>
            <a:r>
              <a:rPr lang="en-US" sz="1800" dirty="0" smtClean="0"/>
              <a:t>, </a:t>
            </a:r>
            <a:r>
              <a:rPr lang="en-US" sz="1800" dirty="0" err="1" smtClean="0"/>
              <a:t>pria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ikut</a:t>
            </a:r>
            <a:r>
              <a:rPr lang="en-US" sz="1800" dirty="0" smtClean="0"/>
              <a:t> </a:t>
            </a:r>
            <a:r>
              <a:rPr lang="en-US" sz="1800" dirty="0" err="1" smtClean="0"/>
              <a:t>mengambil</a:t>
            </a:r>
            <a:r>
              <a:rPr lang="en-US" sz="1800" dirty="0" smtClean="0"/>
              <a:t> </a:t>
            </a:r>
            <a:r>
              <a:rPr lang="en-US" sz="1800" dirty="0" err="1" smtClean="0"/>
              <a:t>peran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meningkatkan</a:t>
            </a:r>
            <a:r>
              <a:rPr lang="en-US" sz="1800" dirty="0" smtClean="0"/>
              <a:t> </a:t>
            </a:r>
            <a:r>
              <a:rPr lang="en-US" sz="1800" dirty="0" err="1" smtClean="0"/>
              <a:t>kenikmatan</a:t>
            </a:r>
            <a:r>
              <a:rPr lang="en-US" sz="1800" dirty="0" smtClean="0"/>
              <a:t> </a:t>
            </a:r>
            <a:r>
              <a:rPr lang="en-US" sz="1800" dirty="0" err="1" smtClean="0"/>
              <a:t>serta</a:t>
            </a:r>
            <a:r>
              <a:rPr lang="en-US" sz="1800" dirty="0" smtClean="0"/>
              <a:t> </a:t>
            </a:r>
            <a:r>
              <a:rPr lang="en-US" sz="1800" dirty="0" err="1" smtClean="0"/>
              <a:t>frekuensi</a:t>
            </a:r>
            <a:r>
              <a:rPr lang="en-US" sz="1800" dirty="0" smtClean="0"/>
              <a:t> </a:t>
            </a:r>
            <a:r>
              <a:rPr lang="en-US" sz="1800" dirty="0" err="1" smtClean="0"/>
              <a:t>seks</a:t>
            </a:r>
            <a:r>
              <a:rPr lang="en-US" sz="1800" dirty="0" smtClean="0"/>
              <a:t>. </a:t>
            </a:r>
          </a:p>
          <a:p>
            <a:r>
              <a:rPr lang="en-US" sz="1800" dirty="0" err="1" smtClean="0"/>
              <a:t>Vasektomi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mempegaruhi</a:t>
            </a:r>
            <a:r>
              <a:rPr lang="en-US" sz="1800" dirty="0" smtClean="0"/>
              <a:t> </a:t>
            </a:r>
            <a:r>
              <a:rPr lang="en-US" sz="1800" dirty="0" err="1" smtClean="0"/>
              <a:t>hasrat</a:t>
            </a:r>
            <a:r>
              <a:rPr lang="en-US" sz="1800" dirty="0" smtClean="0"/>
              <a:t> </a:t>
            </a:r>
            <a:r>
              <a:rPr lang="en-US" sz="1800" dirty="0" err="1" smtClean="0"/>
              <a:t>seksual</a:t>
            </a:r>
            <a:r>
              <a:rPr lang="en-US" sz="1800" dirty="0" smtClean="0"/>
              <a:t>, </a:t>
            </a:r>
            <a:r>
              <a:rPr lang="en-US" sz="1800" dirty="0" err="1" smtClean="0"/>
              <a:t>fungsi</a:t>
            </a:r>
            <a:r>
              <a:rPr lang="en-US" sz="1800" dirty="0" smtClean="0"/>
              <a:t> </a:t>
            </a:r>
            <a:r>
              <a:rPr lang="en-US" sz="1800" dirty="0" err="1" smtClean="0"/>
              <a:t>seksual</a:t>
            </a:r>
            <a:r>
              <a:rPr lang="en-US" sz="1800" dirty="0" smtClean="0"/>
              <a:t> </a:t>
            </a:r>
            <a:r>
              <a:rPr lang="en-US" sz="1800" dirty="0" err="1" smtClean="0"/>
              <a:t>pria</a:t>
            </a:r>
            <a:r>
              <a:rPr lang="en-US" sz="1800" dirty="0" smtClean="0"/>
              <a:t>, </a:t>
            </a:r>
            <a:r>
              <a:rPr lang="en-US" sz="1800" dirty="0" err="1" smtClean="0"/>
              <a:t>ataupun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maskulinitasnya</a:t>
            </a:r>
            <a:r>
              <a:rPr lang="en-US" sz="1800" dirty="0" smtClean="0"/>
              <a:t>.</a:t>
            </a:r>
            <a:endParaRPr lang="en-US" altLang="en-US" sz="1800" b="1" dirty="0" smtClean="0">
              <a:sym typeface="Wingdings" pitchFamily="2" charset="2"/>
            </a:endParaRPr>
          </a:p>
          <a:p>
            <a:endParaRPr lang="en-US" sz="1800" dirty="0" smtClean="0"/>
          </a:p>
          <a:p>
            <a:r>
              <a:rPr lang="en-US" sz="1800" dirty="0" err="1" smtClean="0"/>
              <a:t>Kerugian</a:t>
            </a:r>
            <a:r>
              <a:rPr lang="en-US" sz="1800" dirty="0" smtClean="0"/>
              <a:t>:</a:t>
            </a:r>
          </a:p>
          <a:p>
            <a:r>
              <a:rPr lang="en-US" sz="1800" dirty="0" err="1" smtClean="0"/>
              <a:t>Nyeri</a:t>
            </a:r>
            <a:r>
              <a:rPr lang="en-US" sz="1800" dirty="0" smtClean="0"/>
              <a:t> testis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skrotum</a:t>
            </a:r>
            <a:r>
              <a:rPr lang="en-US" sz="1800" dirty="0" smtClean="0"/>
              <a:t> (</a:t>
            </a:r>
            <a:r>
              <a:rPr lang="en-US" sz="1800" dirty="0" err="1" smtClean="0"/>
              <a:t>jarang</a:t>
            </a:r>
            <a:r>
              <a:rPr lang="en-US" sz="1800" dirty="0" smtClean="0"/>
              <a:t>), </a:t>
            </a:r>
            <a:r>
              <a:rPr lang="en-US" sz="1800" dirty="0" err="1" smtClean="0"/>
              <a:t>infeksi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lokasi</a:t>
            </a:r>
            <a:r>
              <a:rPr lang="en-US" sz="1800" dirty="0" smtClean="0"/>
              <a:t> </a:t>
            </a:r>
            <a:r>
              <a:rPr lang="en-US" sz="1800" dirty="0" err="1" smtClean="0"/>
              <a:t>operasi</a:t>
            </a:r>
            <a:r>
              <a:rPr lang="en-US" sz="1800" dirty="0" smtClean="0"/>
              <a:t> (</a:t>
            </a:r>
            <a:r>
              <a:rPr lang="en-US" sz="1800" dirty="0" err="1" smtClean="0"/>
              <a:t>sangat</a:t>
            </a:r>
            <a:r>
              <a:rPr lang="en-US" sz="1800" dirty="0" smtClean="0"/>
              <a:t> </a:t>
            </a:r>
            <a:r>
              <a:rPr lang="en-US" sz="1800" dirty="0" err="1" smtClean="0"/>
              <a:t>jarang</a:t>
            </a:r>
            <a:r>
              <a:rPr lang="en-US" sz="1800" dirty="0" smtClean="0"/>
              <a:t>),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hematoma (</a:t>
            </a:r>
            <a:r>
              <a:rPr lang="en-US" sz="1800" dirty="0" err="1" smtClean="0"/>
              <a:t>jarang</a:t>
            </a:r>
            <a:r>
              <a:rPr lang="en-US" sz="1800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228600"/>
            <a:ext cx="9144000" cy="6477000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defRPr/>
            </a:pPr>
            <a:r>
              <a:rPr lang="en-US" altLang="en-US" sz="2400" b="1" dirty="0" err="1" smtClean="0">
                <a:solidFill>
                  <a:srgbClr val="3C4BDA"/>
                </a:solidFill>
              </a:rPr>
              <a:t>Macam-Macam</a:t>
            </a:r>
            <a:r>
              <a:rPr lang="en-US" altLang="en-US" sz="2400" b="1" dirty="0" smtClean="0">
                <a:solidFill>
                  <a:srgbClr val="3C4BDA"/>
                </a:solidFill>
              </a:rPr>
              <a:t> KB </a:t>
            </a:r>
            <a:r>
              <a:rPr lang="en-US" altLang="en-US" sz="2400" b="1" dirty="0" err="1" smtClean="0">
                <a:solidFill>
                  <a:srgbClr val="3C4BDA"/>
                </a:solidFill>
              </a:rPr>
              <a:t>beserta</a:t>
            </a:r>
            <a:r>
              <a:rPr lang="en-US" altLang="en-US" sz="2400" b="1" dirty="0" smtClean="0">
                <a:solidFill>
                  <a:srgbClr val="3C4BDA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3C4BDA"/>
                </a:solidFill>
              </a:rPr>
              <a:t>Keuntungan</a:t>
            </a:r>
            <a:r>
              <a:rPr lang="en-US" altLang="en-US" sz="2400" b="1" dirty="0" smtClean="0">
                <a:solidFill>
                  <a:srgbClr val="3C4BDA"/>
                </a:solidFill>
              </a:rPr>
              <a:t> &amp; </a:t>
            </a:r>
            <a:r>
              <a:rPr lang="en-US" altLang="en-US" sz="2400" b="1" dirty="0" err="1" smtClean="0">
                <a:solidFill>
                  <a:srgbClr val="3C4BDA"/>
                </a:solidFill>
              </a:rPr>
              <a:t>Kerugiannya</a:t>
            </a:r>
            <a:endParaRPr lang="en-US" altLang="en-US" sz="2400" b="1" dirty="0" smtClean="0">
              <a:solidFill>
                <a:srgbClr val="3C4BDA"/>
              </a:solidFill>
            </a:endParaRPr>
          </a:p>
          <a:p>
            <a:pPr marL="609600" indent="-609600"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1800" b="1" dirty="0" smtClean="0">
                <a:sym typeface="Wingdings" pitchFamily="2" charset="2"/>
              </a:rPr>
              <a:t>KB NON HORMONAL</a:t>
            </a:r>
          </a:p>
          <a:p>
            <a:endParaRPr lang="en-US" altLang="en-US" sz="1800" b="1" dirty="0" smtClean="0">
              <a:sym typeface="Wingdings" pitchFamily="2" charset="2"/>
            </a:endParaRPr>
          </a:p>
          <a:p>
            <a:r>
              <a:rPr lang="en-US" altLang="en-US" sz="1800" b="1" dirty="0" err="1" smtClean="0">
                <a:sym typeface="Wingdings" pitchFamily="2" charset="2"/>
              </a:rPr>
              <a:t>Tubektomi</a:t>
            </a:r>
            <a:endParaRPr lang="en-US" altLang="en-US" sz="1800" b="1" dirty="0" smtClean="0">
              <a:sym typeface="Wingdings" pitchFamily="2" charset="2"/>
            </a:endParaRPr>
          </a:p>
          <a:p>
            <a:r>
              <a:rPr lang="en-US" sz="1800" dirty="0" err="1" smtClean="0"/>
              <a:t>Mekanisme</a:t>
            </a:r>
            <a:endParaRPr lang="en-US" sz="1800" dirty="0" smtClean="0"/>
          </a:p>
          <a:p>
            <a:r>
              <a:rPr lang="en-US" sz="1800" dirty="0" err="1" smtClean="0"/>
              <a:t>Menutup</a:t>
            </a:r>
            <a:r>
              <a:rPr lang="en-US" sz="1800" dirty="0" smtClean="0"/>
              <a:t> tuba </a:t>
            </a:r>
            <a:r>
              <a:rPr lang="en-US" sz="1800" dirty="0" err="1" smtClean="0"/>
              <a:t>falopii</a:t>
            </a:r>
            <a:r>
              <a:rPr lang="en-US" sz="1800" dirty="0" smtClean="0"/>
              <a:t> (</a:t>
            </a:r>
            <a:r>
              <a:rPr lang="en-US" sz="1800" dirty="0" err="1" smtClean="0"/>
              <a:t>mengikat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memotong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memasang</a:t>
            </a:r>
            <a:r>
              <a:rPr lang="en-US" sz="1800" dirty="0" smtClean="0"/>
              <a:t> </a:t>
            </a:r>
            <a:r>
              <a:rPr lang="en-US" sz="1800" dirty="0" err="1" smtClean="0"/>
              <a:t>cincin</a:t>
            </a:r>
            <a:r>
              <a:rPr lang="en-US" sz="1800" dirty="0" smtClean="0"/>
              <a:t>), </a:t>
            </a:r>
            <a:r>
              <a:rPr lang="en-US" sz="1800" dirty="0" err="1" smtClean="0"/>
              <a:t>sehingga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sperma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bertemu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ovum. 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Keuntungan</a:t>
            </a:r>
            <a:r>
              <a:rPr lang="en-US" sz="1800" dirty="0" smtClean="0"/>
              <a:t>:</a:t>
            </a:r>
          </a:p>
          <a:p>
            <a:r>
              <a:rPr lang="en-US" sz="1800" dirty="0" err="1" smtClean="0"/>
              <a:t>Mengurangi</a:t>
            </a:r>
            <a:r>
              <a:rPr lang="en-US" sz="1800" dirty="0" smtClean="0"/>
              <a:t> </a:t>
            </a:r>
            <a:r>
              <a:rPr lang="en-US" sz="1800" dirty="0" err="1" smtClean="0"/>
              <a:t>risiko</a:t>
            </a:r>
            <a:r>
              <a:rPr lang="en-US" sz="1800" dirty="0" smtClean="0"/>
              <a:t> </a:t>
            </a:r>
            <a:r>
              <a:rPr lang="en-US" sz="1800" dirty="0" err="1" smtClean="0"/>
              <a:t>penyakit</a:t>
            </a:r>
            <a:r>
              <a:rPr lang="en-US" sz="1800" dirty="0" smtClean="0"/>
              <a:t> </a:t>
            </a:r>
            <a:r>
              <a:rPr lang="en-US" sz="1800" dirty="0" err="1" smtClean="0"/>
              <a:t>radang</a:t>
            </a:r>
            <a:r>
              <a:rPr lang="en-US" sz="1800" dirty="0" smtClean="0"/>
              <a:t> </a:t>
            </a:r>
            <a:r>
              <a:rPr lang="en-US" sz="1800" dirty="0" err="1" smtClean="0"/>
              <a:t>panggul</a:t>
            </a:r>
            <a:r>
              <a:rPr lang="en-US" sz="1800" dirty="0" smtClean="0"/>
              <a:t>.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mengurangi</a:t>
            </a:r>
            <a:r>
              <a:rPr lang="en-US" sz="1800" dirty="0" smtClean="0"/>
              <a:t> </a:t>
            </a:r>
            <a:r>
              <a:rPr lang="en-US" sz="1800" dirty="0" err="1" smtClean="0"/>
              <a:t>risiko</a:t>
            </a:r>
            <a:r>
              <a:rPr lang="en-US" sz="1800" dirty="0" smtClean="0"/>
              <a:t> </a:t>
            </a:r>
            <a:r>
              <a:rPr lang="en-US" sz="1800" dirty="0" err="1" smtClean="0"/>
              <a:t>kanker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Endometrium</a:t>
            </a:r>
            <a:r>
              <a:rPr lang="en-US" sz="1800" dirty="0" smtClean="0"/>
              <a:t>, </a:t>
            </a:r>
            <a:r>
              <a:rPr lang="en-US" sz="1800" dirty="0" err="1" smtClean="0"/>
              <a:t>menghentikan</a:t>
            </a:r>
            <a:r>
              <a:rPr lang="en-US" sz="1800" dirty="0" smtClean="0"/>
              <a:t> </a:t>
            </a:r>
            <a:r>
              <a:rPr lang="en-US" sz="1800" dirty="0" err="1" smtClean="0"/>
              <a:t>kesuburan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permanen</a:t>
            </a:r>
            <a:r>
              <a:rPr lang="en-US" sz="1800" dirty="0" smtClean="0"/>
              <a:t>. </a:t>
            </a:r>
          </a:p>
          <a:p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Kerugian</a:t>
            </a:r>
            <a:r>
              <a:rPr lang="en-US" sz="1800" dirty="0" smtClean="0"/>
              <a:t>:</a:t>
            </a:r>
          </a:p>
          <a:p>
            <a:r>
              <a:rPr lang="en-US" sz="1800" dirty="0" err="1" smtClean="0"/>
              <a:t>Komplikasi</a:t>
            </a:r>
            <a:r>
              <a:rPr lang="en-US" sz="1800" dirty="0" smtClean="0"/>
              <a:t> </a:t>
            </a:r>
            <a:r>
              <a:rPr lang="en-US" sz="1800" dirty="0" err="1" smtClean="0"/>
              <a:t>bedah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anastesi</a:t>
            </a:r>
            <a:r>
              <a:rPr lang="en-US" sz="1800" dirty="0" smtClean="0"/>
              <a:t>.</a:t>
            </a:r>
            <a:endParaRPr lang="sv-SE" sz="1800" dirty="0" smtClean="0"/>
          </a:p>
          <a:p>
            <a:endParaRPr lang="en-US" altLang="en-US" sz="1800" b="1" dirty="0" smtClean="0">
              <a:sym typeface="Wingdings" pitchFamily="2" charset="2"/>
            </a:endParaRP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228600"/>
            <a:ext cx="9144000" cy="6477000"/>
          </a:xfrm>
        </p:spPr>
        <p:txBody>
          <a:bodyPr/>
          <a:lstStyle/>
          <a:p>
            <a:pPr marL="660400" indent="-660400">
              <a:lnSpc>
                <a:spcPct val="90000"/>
              </a:lnSpc>
            </a:pPr>
            <a:r>
              <a:rPr lang="id-ID" sz="2800" dirty="0" smtClean="0"/>
              <a:t>Metode </a:t>
            </a:r>
            <a:r>
              <a:rPr lang="en-US" sz="2800" dirty="0" smtClean="0"/>
              <a:t>KB Non Hormonal </a:t>
            </a:r>
            <a:r>
              <a:rPr lang="id-ID" sz="2800" dirty="0" smtClean="0"/>
              <a:t>Sederhana Tanpa Alat</a:t>
            </a:r>
          </a:p>
          <a:p>
            <a:pPr marL="1035050" lvl="1" indent="-577850">
              <a:lnSpc>
                <a:spcPct val="90000"/>
              </a:lnSpc>
            </a:pPr>
            <a:r>
              <a:rPr lang="id-ID" sz="2400" dirty="0" smtClean="0"/>
              <a:t>KB Alamiah:</a:t>
            </a:r>
          </a:p>
          <a:p>
            <a:pPr marL="1409700" lvl="2" indent="-495300">
              <a:lnSpc>
                <a:spcPct val="90000"/>
              </a:lnSpc>
            </a:pPr>
            <a:r>
              <a:rPr lang="id-ID" sz="2000" dirty="0" smtClean="0"/>
              <a:t>Metode Kalender (Ogino-Knaus)</a:t>
            </a:r>
          </a:p>
          <a:p>
            <a:pPr marL="1409700" lvl="2" indent="-495300">
              <a:lnSpc>
                <a:spcPct val="90000"/>
              </a:lnSpc>
            </a:pPr>
            <a:r>
              <a:rPr lang="id-ID" sz="2000" dirty="0" smtClean="0"/>
              <a:t>Metode Suhu Badan Basal (Termal)</a:t>
            </a:r>
          </a:p>
          <a:p>
            <a:pPr marL="1409700" lvl="2" indent="-495300">
              <a:lnSpc>
                <a:spcPct val="90000"/>
              </a:lnSpc>
            </a:pPr>
            <a:r>
              <a:rPr lang="id-ID" sz="2000" dirty="0" smtClean="0"/>
              <a:t>Metode Lendir Serviks (Billings)</a:t>
            </a:r>
          </a:p>
          <a:p>
            <a:pPr marL="1409700" lvl="2" indent="-495300">
              <a:lnSpc>
                <a:spcPct val="90000"/>
              </a:lnSpc>
            </a:pPr>
            <a:r>
              <a:rPr lang="id-ID" sz="2000" dirty="0" smtClean="0"/>
              <a:t>Metode Simpto-Termal</a:t>
            </a:r>
          </a:p>
          <a:p>
            <a:pPr marL="1035050" lvl="1" indent="-577850">
              <a:lnSpc>
                <a:spcPct val="90000"/>
              </a:lnSpc>
            </a:pPr>
            <a:r>
              <a:rPr lang="id-ID" sz="2400" dirty="0" smtClean="0"/>
              <a:t>Coitus Interruptus</a:t>
            </a:r>
            <a:endParaRPr lang="en-US" sz="2400" dirty="0" smtClean="0"/>
          </a:p>
          <a:p>
            <a:pPr marL="1035050" lvl="1" indent="-577850">
              <a:lnSpc>
                <a:spcPct val="90000"/>
              </a:lnSpc>
              <a:buNone/>
            </a:pP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keluarga</a:t>
            </a:r>
            <a:r>
              <a:rPr lang="en-US" sz="2000" dirty="0" smtClean="0"/>
              <a:t> </a:t>
            </a:r>
            <a:r>
              <a:rPr lang="en-US" sz="2000" dirty="0" err="1" smtClean="0"/>
              <a:t>berencana</a:t>
            </a:r>
            <a:r>
              <a:rPr lang="en-US" sz="2000" dirty="0" smtClean="0"/>
              <a:t> </a:t>
            </a:r>
            <a:r>
              <a:rPr lang="en-US" sz="2000" dirty="0" err="1" smtClean="0"/>
              <a:t>tradisional</a:t>
            </a:r>
            <a:r>
              <a:rPr lang="en-US" sz="2000" dirty="0" smtClean="0"/>
              <a:t>,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mana</a:t>
            </a:r>
            <a:r>
              <a:rPr lang="en-US" sz="2000" dirty="0" smtClean="0"/>
              <a:t> </a:t>
            </a:r>
            <a:r>
              <a:rPr lang="en-US" sz="2000" dirty="0" err="1" smtClean="0"/>
              <a:t>pria</a:t>
            </a:r>
            <a:r>
              <a:rPr lang="en-US" sz="2000" dirty="0" smtClean="0"/>
              <a:t> </a:t>
            </a:r>
            <a:r>
              <a:rPr lang="en-US" sz="2000" dirty="0" err="1" smtClean="0"/>
              <a:t>mengeluarkan</a:t>
            </a:r>
            <a:r>
              <a:rPr lang="en-US" sz="2000" dirty="0" smtClean="0"/>
              <a:t> </a:t>
            </a:r>
          </a:p>
          <a:p>
            <a:pPr marL="1035050" lvl="1" indent="-577850">
              <a:lnSpc>
                <a:spcPct val="90000"/>
              </a:lnSpc>
              <a:buNone/>
            </a:pP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kelaminnya</a:t>
            </a:r>
            <a:r>
              <a:rPr lang="en-US" sz="2000" dirty="0" smtClean="0"/>
              <a:t> (penis) </a:t>
            </a:r>
            <a:r>
              <a:rPr lang="en-US" sz="2000" dirty="0" err="1" smtClean="0"/>
              <a:t>dari</a:t>
            </a:r>
            <a:r>
              <a:rPr lang="en-US" sz="2000" dirty="0" smtClean="0"/>
              <a:t> vagina </a:t>
            </a:r>
            <a:r>
              <a:rPr lang="en-US" sz="2000" dirty="0" err="1" smtClean="0"/>
              <a:t>sebelum</a:t>
            </a:r>
            <a:r>
              <a:rPr lang="en-US" sz="2000" dirty="0" smtClean="0"/>
              <a:t> </a:t>
            </a:r>
            <a:r>
              <a:rPr lang="en-US" sz="2000" dirty="0" err="1" smtClean="0"/>
              <a:t>pria</a:t>
            </a:r>
            <a:r>
              <a:rPr lang="en-US" sz="2000" dirty="0" smtClean="0"/>
              <a:t> </a:t>
            </a:r>
            <a:r>
              <a:rPr lang="en-US" sz="2000" dirty="0" err="1" smtClean="0"/>
              <a:t>mencapai</a:t>
            </a:r>
            <a:r>
              <a:rPr lang="en-US" sz="2000" dirty="0" smtClean="0"/>
              <a:t> </a:t>
            </a:r>
            <a:r>
              <a:rPr lang="en-US" sz="2000" dirty="0" err="1" smtClean="0"/>
              <a:t>ejakulasi</a:t>
            </a:r>
            <a:r>
              <a:rPr lang="en-US" sz="2000" dirty="0" smtClean="0"/>
              <a:t> </a:t>
            </a:r>
          </a:p>
          <a:p>
            <a:pPr marL="1035050" lvl="1" indent="-577850">
              <a:lnSpc>
                <a:spcPct val="90000"/>
              </a:lnSpc>
            </a:pPr>
            <a:endParaRPr lang="en-US" altLang="en-US" sz="2400" b="1" dirty="0" smtClean="0">
              <a:sym typeface="Wingdings" pitchFamily="2" charset="2"/>
            </a:endParaRPr>
          </a:p>
          <a:p>
            <a:pPr marL="1035050" lvl="1" indent="-577850">
              <a:lnSpc>
                <a:spcPct val="90000"/>
              </a:lnSpc>
              <a:buNone/>
            </a:pPr>
            <a:r>
              <a:rPr lang="en-US" altLang="en-US" sz="2400" b="1" dirty="0" err="1" smtClean="0">
                <a:sym typeface="Wingdings" pitchFamily="2" charset="2"/>
              </a:rPr>
              <a:t>Keuntungan</a:t>
            </a:r>
            <a:r>
              <a:rPr lang="en-US" altLang="en-US" sz="2400" b="1" dirty="0" smtClean="0">
                <a:sym typeface="Wingdings" pitchFamily="2" charset="2"/>
              </a:rPr>
              <a:t>:</a:t>
            </a:r>
          </a:p>
          <a:p>
            <a:pPr marL="1035050" lvl="1" indent="-577850">
              <a:lnSpc>
                <a:spcPct val="90000"/>
              </a:lnSpc>
              <a:buNone/>
            </a:pPr>
            <a:r>
              <a:rPr lang="en-US" altLang="en-US" sz="2000" dirty="0" err="1" smtClean="0">
                <a:sym typeface="Wingdings" pitchFamily="2" charset="2"/>
              </a:rPr>
              <a:t>Tidak</a:t>
            </a: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membutuhkan</a:t>
            </a: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alat</a:t>
            </a:r>
            <a:r>
              <a:rPr lang="en-US" altLang="en-US" sz="2000" dirty="0" smtClean="0">
                <a:sym typeface="Wingdings" pitchFamily="2" charset="2"/>
              </a:rPr>
              <a:t>, </a:t>
            </a:r>
            <a:r>
              <a:rPr lang="en-US" altLang="en-US" sz="2000" dirty="0" err="1" smtClean="0">
                <a:sym typeface="Wingdings" pitchFamily="2" charset="2"/>
              </a:rPr>
              <a:t>mudah</a:t>
            </a:r>
            <a:r>
              <a:rPr lang="en-US" altLang="en-US" sz="2000" dirty="0" smtClean="0">
                <a:sym typeface="Wingdings" pitchFamily="2" charset="2"/>
              </a:rPr>
              <a:t>, </a:t>
            </a:r>
            <a:r>
              <a:rPr lang="en-US" altLang="en-US" sz="2000" dirty="0" err="1" smtClean="0">
                <a:sym typeface="Wingdings" pitchFamily="2" charset="2"/>
              </a:rPr>
              <a:t>dapat</a:t>
            </a: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dilakukan</a:t>
            </a: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kapan</a:t>
            </a: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saja</a:t>
            </a:r>
            <a:r>
              <a:rPr lang="en-US" altLang="en-US" sz="2000" dirty="0" smtClean="0">
                <a:sym typeface="Wingdings" pitchFamily="2" charset="2"/>
              </a:rPr>
              <a:t>, </a:t>
            </a:r>
            <a:r>
              <a:rPr lang="en-US" altLang="en-US" sz="2000" dirty="0" err="1" smtClean="0">
                <a:sym typeface="Wingdings" pitchFamily="2" charset="2"/>
              </a:rPr>
              <a:t>tidak</a:t>
            </a:r>
            <a:r>
              <a:rPr lang="en-US" altLang="en-US" sz="2000" dirty="0" smtClean="0">
                <a:sym typeface="Wingdings" pitchFamily="2" charset="2"/>
              </a:rPr>
              <a:t> </a:t>
            </a:r>
          </a:p>
          <a:p>
            <a:pPr marL="1035050" lvl="1" indent="-577850">
              <a:lnSpc>
                <a:spcPct val="90000"/>
              </a:lnSpc>
              <a:buNone/>
            </a:pPr>
            <a:r>
              <a:rPr lang="en-US" altLang="en-US" sz="2000" dirty="0" err="1" smtClean="0">
                <a:sym typeface="Wingdings" pitchFamily="2" charset="2"/>
              </a:rPr>
              <a:t>mempengaruhi</a:t>
            </a: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kesuburan</a:t>
            </a:r>
            <a:r>
              <a:rPr lang="en-US" altLang="en-US" sz="2000" dirty="0" smtClean="0">
                <a:sym typeface="Wingdings" pitchFamily="2" charset="2"/>
              </a:rPr>
              <a:t>, </a:t>
            </a:r>
            <a:r>
              <a:rPr lang="en-US" altLang="en-US" sz="2000" dirty="0" err="1" smtClean="0">
                <a:sym typeface="Wingdings" pitchFamily="2" charset="2"/>
              </a:rPr>
              <a:t>tidak</a:t>
            </a: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memiliki</a:t>
            </a: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efek</a:t>
            </a: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samping</a:t>
            </a:r>
            <a:r>
              <a:rPr lang="en-US" altLang="en-US" sz="2000" dirty="0" smtClean="0">
                <a:sym typeface="Wingdings" pitchFamily="2" charset="2"/>
              </a:rPr>
              <a:t>.</a:t>
            </a:r>
          </a:p>
          <a:p>
            <a:pPr marL="1035050" lvl="1" indent="-577850">
              <a:lnSpc>
                <a:spcPct val="90000"/>
              </a:lnSpc>
              <a:buNone/>
            </a:pPr>
            <a:endParaRPr lang="en-US" altLang="en-US" sz="2400" b="1" dirty="0" smtClean="0">
              <a:sym typeface="Wingdings" pitchFamily="2" charset="2"/>
            </a:endParaRPr>
          </a:p>
          <a:p>
            <a:pPr marL="1035050" lvl="1" indent="-577850">
              <a:lnSpc>
                <a:spcPct val="90000"/>
              </a:lnSpc>
              <a:buNone/>
            </a:pPr>
            <a:r>
              <a:rPr lang="en-US" altLang="en-US" sz="2400" b="1" dirty="0" err="1" smtClean="0">
                <a:sym typeface="Wingdings" pitchFamily="2" charset="2"/>
              </a:rPr>
              <a:t>Kerugian</a:t>
            </a:r>
            <a:r>
              <a:rPr lang="en-US" altLang="en-US" sz="2400" b="1" dirty="0" smtClean="0">
                <a:sym typeface="Wingdings" pitchFamily="2" charset="2"/>
              </a:rPr>
              <a:t>:</a:t>
            </a:r>
          </a:p>
          <a:p>
            <a:pPr marL="1035050" lvl="1" indent="-577850">
              <a:lnSpc>
                <a:spcPct val="90000"/>
              </a:lnSpc>
              <a:buNone/>
            </a:pPr>
            <a:r>
              <a:rPr lang="en-US" altLang="en-US" sz="2000" dirty="0" err="1" smtClean="0">
                <a:sym typeface="Wingdings" pitchFamily="2" charset="2"/>
              </a:rPr>
              <a:t>Efektivitas</a:t>
            </a: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rendah</a:t>
            </a:r>
            <a:endParaRPr lang="en-US" altLang="en-US" sz="2000" dirty="0" smtClean="0">
              <a:sym typeface="Wingdings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Topik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Definisi</a:t>
            </a:r>
            <a:r>
              <a:rPr lang="en-US" dirty="0" smtClean="0"/>
              <a:t> KB</a:t>
            </a:r>
          </a:p>
          <a:p>
            <a:pPr lvl="0"/>
            <a:r>
              <a:rPr lang="en-US" dirty="0" err="1" smtClean="0"/>
              <a:t>Macam-macam</a:t>
            </a:r>
            <a:r>
              <a:rPr lang="en-US" dirty="0" smtClean="0"/>
              <a:t> KB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kerugiannya</a:t>
            </a:r>
            <a:endParaRPr lang="en-US" dirty="0" smtClean="0"/>
          </a:p>
          <a:p>
            <a:pPr lvl="0"/>
            <a:r>
              <a:rPr lang="en-US" dirty="0" err="1" smtClean="0"/>
              <a:t>Memasang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melepas</a:t>
            </a:r>
            <a:r>
              <a:rPr lang="en-US" dirty="0" smtClean="0"/>
              <a:t> AKDR, KB </a:t>
            </a:r>
            <a:r>
              <a:rPr lang="en-US" dirty="0" err="1" smtClean="0"/>
              <a:t>suntik</a:t>
            </a:r>
            <a:endParaRPr lang="en-US" dirty="0" smtClean="0"/>
          </a:p>
          <a:p>
            <a:r>
              <a:rPr lang="en-US" dirty="0" err="1" smtClean="0"/>
              <a:t>Konseling</a:t>
            </a:r>
            <a:r>
              <a:rPr lang="en-US" dirty="0" smtClean="0"/>
              <a:t> KB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228600"/>
            <a:ext cx="9144000" cy="6477000"/>
          </a:xfrm>
        </p:spPr>
        <p:txBody>
          <a:bodyPr/>
          <a:lstStyle/>
          <a:p>
            <a:pPr marL="660400" indent="-660400">
              <a:lnSpc>
                <a:spcPct val="90000"/>
              </a:lnSpc>
            </a:pPr>
            <a:r>
              <a:rPr lang="id-ID" sz="2800" dirty="0" smtClean="0"/>
              <a:t>Metode </a:t>
            </a:r>
            <a:r>
              <a:rPr lang="en-US" sz="2800" dirty="0" smtClean="0"/>
              <a:t>KB Non Hormonal </a:t>
            </a:r>
            <a:r>
              <a:rPr lang="id-ID" sz="2800" dirty="0" smtClean="0"/>
              <a:t>Sederhana Tanpa Alat</a:t>
            </a:r>
            <a:endParaRPr lang="en-US" sz="2800" dirty="0" smtClean="0"/>
          </a:p>
          <a:p>
            <a:pPr marL="660400" indent="-660400">
              <a:lnSpc>
                <a:spcPct val="90000"/>
              </a:lnSpc>
            </a:pPr>
            <a:endParaRPr lang="en-US" sz="2800" b="1" dirty="0" smtClean="0"/>
          </a:p>
          <a:p>
            <a:pPr marL="660400" indent="-660400">
              <a:lnSpc>
                <a:spcPct val="90000"/>
              </a:lnSpc>
            </a:pPr>
            <a:r>
              <a:rPr lang="id-ID" sz="2000" b="1" dirty="0" smtClean="0"/>
              <a:t>Metode Kalender (Ogino-Knaus)</a:t>
            </a:r>
            <a:endParaRPr lang="en-US" sz="2000" b="1" dirty="0" smtClean="0"/>
          </a:p>
          <a:p>
            <a:pPr marL="660400" indent="-660400">
              <a:lnSpc>
                <a:spcPct val="90000"/>
              </a:lnSpc>
            </a:pPr>
            <a:r>
              <a:rPr lang="en-US" altLang="en-US" sz="2000" dirty="0" err="1" smtClean="0"/>
              <a:t>Mencari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masa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subur</a:t>
            </a:r>
            <a:endParaRPr lang="en-US" altLang="en-US" sz="2000" dirty="0" smtClean="0"/>
          </a:p>
          <a:p>
            <a:pPr marL="660400" indent="-660400">
              <a:lnSpc>
                <a:spcPct val="90000"/>
              </a:lnSpc>
            </a:pPr>
            <a:r>
              <a:rPr lang="en-US" altLang="en-US" sz="2000" dirty="0" smtClean="0"/>
              <a:t>Cara:</a:t>
            </a:r>
          </a:p>
          <a:p>
            <a:pPr marL="660400" indent="-660400">
              <a:lnSpc>
                <a:spcPct val="90000"/>
              </a:lnSpc>
            </a:pPr>
            <a:r>
              <a:rPr lang="en-US" altLang="en-US" sz="2000" dirty="0" err="1" smtClean="0"/>
              <a:t>Siklus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Menstruasi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tidak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teratur</a:t>
            </a:r>
            <a:endParaRPr lang="en-US" altLang="en-US" sz="2000" dirty="0" smtClean="0"/>
          </a:p>
          <a:p>
            <a:r>
              <a:rPr lang="en-US" altLang="en-US" sz="2000" dirty="0" smtClean="0"/>
              <a:t>  </a:t>
            </a:r>
            <a:r>
              <a:rPr lang="en-US" altLang="en-US" sz="2000" dirty="0" err="1" smtClean="0"/>
              <a:t>Mengurangi</a:t>
            </a:r>
            <a:r>
              <a:rPr lang="en-US" altLang="en-US" sz="2000" dirty="0" smtClean="0"/>
              <a:t> 18 </a:t>
            </a:r>
            <a:r>
              <a:rPr lang="en-US" altLang="en-US" sz="2000" dirty="0" err="1" smtClean="0"/>
              <a:t>hari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dari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siklus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haid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terpendek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untuk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menentukan</a:t>
            </a:r>
            <a:r>
              <a:rPr lang="en-US" altLang="en-US" sz="2000" dirty="0" smtClean="0"/>
              <a:t>  </a:t>
            </a:r>
            <a:r>
              <a:rPr lang="en-US" altLang="en-US" sz="2000" dirty="0" err="1" smtClean="0"/>
              <a:t>awal</a:t>
            </a:r>
            <a:r>
              <a:rPr lang="en-US" altLang="en-US" sz="2000" dirty="0" smtClean="0"/>
              <a:t> </a:t>
            </a:r>
          </a:p>
          <a:p>
            <a:r>
              <a:rPr lang="en-US" altLang="en-US" sz="2000" dirty="0" smtClean="0"/>
              <a:t>  </a:t>
            </a:r>
            <a:r>
              <a:rPr lang="en-US" altLang="en-US" sz="2000" dirty="0" err="1" smtClean="0"/>
              <a:t>masa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subur</a:t>
            </a:r>
            <a:r>
              <a:rPr lang="en-US" altLang="en-US" sz="2000" dirty="0" smtClean="0"/>
              <a:t>. </a:t>
            </a:r>
            <a:r>
              <a:rPr lang="en-US" altLang="en-US" sz="2000" dirty="0" err="1" smtClean="0"/>
              <a:t>Mengurangi</a:t>
            </a:r>
            <a:r>
              <a:rPr lang="en-US" altLang="en-US" sz="2000" dirty="0" smtClean="0"/>
              <a:t> 11 </a:t>
            </a:r>
            <a:r>
              <a:rPr lang="en-US" altLang="en-US" sz="2000" dirty="0" err="1" smtClean="0"/>
              <a:t>hari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dari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siklus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haid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terpanjang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untuk</a:t>
            </a:r>
            <a:r>
              <a:rPr lang="en-US" altLang="en-US" sz="2000" dirty="0" smtClean="0"/>
              <a:t> </a:t>
            </a:r>
          </a:p>
          <a:p>
            <a:r>
              <a:rPr lang="en-US" altLang="en-US" sz="2000" dirty="0" smtClean="0"/>
              <a:t>  </a:t>
            </a:r>
            <a:r>
              <a:rPr lang="en-US" altLang="en-US" sz="2000" dirty="0" err="1" smtClean="0"/>
              <a:t>menentukan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akhir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masa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subur</a:t>
            </a:r>
            <a:endParaRPr lang="en-US" alt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Siklus</a:t>
            </a:r>
            <a:r>
              <a:rPr lang="en-US" sz="2000" dirty="0" smtClean="0"/>
              <a:t> </a:t>
            </a:r>
            <a:r>
              <a:rPr lang="en-US" sz="2000" dirty="0" err="1" smtClean="0"/>
              <a:t>Menstruasi</a:t>
            </a:r>
            <a:r>
              <a:rPr lang="en-US" sz="2000" dirty="0" smtClean="0"/>
              <a:t> </a:t>
            </a:r>
            <a:r>
              <a:rPr lang="en-US" sz="2000" dirty="0" err="1" smtClean="0"/>
              <a:t>teratur</a:t>
            </a:r>
            <a:endParaRPr lang="en-US" sz="2000" dirty="0" smtClean="0"/>
          </a:p>
          <a:p>
            <a:pPr marL="171450" indent="-171450">
              <a:spcBef>
                <a:spcPct val="0"/>
              </a:spcBef>
              <a:spcAft>
                <a:spcPct val="0"/>
              </a:spcAft>
            </a:pPr>
            <a:r>
              <a:rPr lang="sv-SE" altLang="en-US" sz="2000" dirty="0" smtClean="0">
                <a:latin typeface="Arial" charset="0"/>
                <a:cs typeface="Arial" charset="0"/>
              </a:rPr>
              <a:t>Hari pertama dalam siklus haid dihitung sebagai hari ke-1</a:t>
            </a:r>
          </a:p>
          <a:p>
            <a:pPr marL="171450" indent="-171450">
              <a:spcBef>
                <a:spcPct val="0"/>
              </a:spcBef>
              <a:spcAft>
                <a:spcPct val="0"/>
              </a:spcAft>
            </a:pPr>
            <a:r>
              <a:rPr lang="sv-SE" altLang="en-US" sz="2000" dirty="0" smtClean="0">
                <a:latin typeface="Arial" charset="0"/>
                <a:cs typeface="Arial" charset="0"/>
              </a:rPr>
              <a:t>Masa subur adalah hari ke-12 hingga hari ke-16 dalam siklus haid</a:t>
            </a:r>
          </a:p>
          <a:p>
            <a:pPr marL="171450" indent="-171450">
              <a:spcBef>
                <a:spcPct val="0"/>
              </a:spcBef>
              <a:spcAft>
                <a:spcPct val="0"/>
              </a:spcAft>
            </a:pPr>
            <a:endParaRPr lang="sv-SE" altLang="en-US" sz="2000" dirty="0" smtClean="0">
              <a:latin typeface="Arial" charset="0"/>
              <a:cs typeface="Arial" charset="0"/>
            </a:endParaRPr>
          </a:p>
          <a:p>
            <a:pPr marL="171450" indent="-171450">
              <a:spcBef>
                <a:spcPct val="0"/>
              </a:spcBef>
              <a:spcAft>
                <a:spcPct val="0"/>
              </a:spcAft>
            </a:pPr>
            <a:r>
              <a:rPr lang="sv-SE" altLang="en-US" sz="2000" dirty="0" smtClean="0">
                <a:latin typeface="Arial" charset="0"/>
                <a:cs typeface="Arial" charset="0"/>
              </a:rPr>
              <a:t>Contoh:</a:t>
            </a:r>
          </a:p>
          <a:p>
            <a:pPr marL="171450" indent="-171450">
              <a:spcBef>
                <a:spcPct val="0"/>
              </a:spcBef>
              <a:spcAft>
                <a:spcPct val="0"/>
              </a:spcAft>
            </a:pPr>
            <a:r>
              <a:rPr lang="en-ID" sz="2000" dirty="0" smtClean="0">
                <a:latin typeface="Calibri" pitchFamily="34" charset="0"/>
                <a:cs typeface="Times New Roman" pitchFamily="18" charset="0"/>
              </a:rPr>
              <a:t>Lama </a:t>
            </a:r>
            <a:r>
              <a:rPr lang="en-ID" sz="2000" dirty="0" err="1" smtClean="0">
                <a:latin typeface="Calibri" pitchFamily="34" charset="0"/>
                <a:cs typeface="Times New Roman" pitchFamily="18" charset="0"/>
              </a:rPr>
              <a:t>siklus</a:t>
            </a:r>
            <a:r>
              <a:rPr lang="en-ID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ID" sz="2000" dirty="0" err="1" smtClean="0">
                <a:latin typeface="Calibri" pitchFamily="34" charset="0"/>
                <a:cs typeface="Times New Roman" pitchFamily="18" charset="0"/>
              </a:rPr>
              <a:t>terpendek</a:t>
            </a:r>
            <a:r>
              <a:rPr lang="en-ID" sz="2000" dirty="0" smtClean="0">
                <a:latin typeface="Calibri" pitchFamily="34" charset="0"/>
                <a:cs typeface="Times New Roman" pitchFamily="18" charset="0"/>
              </a:rPr>
              <a:t> 26 </a:t>
            </a:r>
            <a:r>
              <a:rPr lang="en-ID" sz="2000" dirty="0" err="1" smtClean="0">
                <a:latin typeface="Calibri" pitchFamily="34" charset="0"/>
                <a:cs typeface="Times New Roman" pitchFamily="18" charset="0"/>
              </a:rPr>
              <a:t>hari</a:t>
            </a:r>
            <a:r>
              <a:rPr lang="en-ID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ID" sz="2000" dirty="0" err="1" smtClean="0">
                <a:latin typeface="Calibri" pitchFamily="34" charset="0"/>
                <a:cs typeface="Times New Roman" pitchFamily="18" charset="0"/>
              </a:rPr>
              <a:t>dan</a:t>
            </a:r>
            <a:r>
              <a:rPr lang="en-ID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ID" sz="2000" dirty="0" err="1" smtClean="0">
                <a:latin typeface="Calibri" pitchFamily="34" charset="0"/>
                <a:cs typeface="Times New Roman" pitchFamily="18" charset="0"/>
              </a:rPr>
              <a:t>siklus</a:t>
            </a:r>
            <a:r>
              <a:rPr lang="en-ID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ID" sz="2000" dirty="0" err="1" smtClean="0">
                <a:latin typeface="Calibri" pitchFamily="34" charset="0"/>
                <a:cs typeface="Times New Roman" pitchFamily="18" charset="0"/>
              </a:rPr>
              <a:t>terpanjang</a:t>
            </a:r>
            <a:r>
              <a:rPr lang="en-ID" sz="2000" dirty="0" smtClean="0">
                <a:latin typeface="Calibri" pitchFamily="34" charset="0"/>
                <a:cs typeface="Times New Roman" pitchFamily="18" charset="0"/>
              </a:rPr>
              <a:t> 32 </a:t>
            </a:r>
            <a:r>
              <a:rPr lang="en-ID" sz="2000" dirty="0" err="1" smtClean="0">
                <a:latin typeface="Calibri" pitchFamily="34" charset="0"/>
                <a:cs typeface="Times New Roman" pitchFamily="18" charset="0"/>
              </a:rPr>
              <a:t>hari</a:t>
            </a:r>
            <a:endParaRPr lang="en-ID" sz="2000" dirty="0" smtClean="0">
              <a:latin typeface="Calibri" pitchFamily="34" charset="0"/>
              <a:cs typeface="Times New Roman" pitchFamily="18" charset="0"/>
            </a:endParaRPr>
          </a:p>
          <a:p>
            <a:pPr marL="171450" indent="-171450">
              <a:spcBef>
                <a:spcPct val="0"/>
              </a:spcBef>
              <a:spcAft>
                <a:spcPct val="0"/>
              </a:spcAft>
            </a:pPr>
            <a:r>
              <a:rPr lang="id-ID" sz="2000" b="1" dirty="0" smtClean="0">
                <a:latin typeface="Calibri" pitchFamily="34" charset="0"/>
                <a:cs typeface="Times New Roman" pitchFamily="18" charset="0"/>
              </a:rPr>
              <a:t>perhitungannya:</a:t>
            </a:r>
            <a:r>
              <a:rPr lang="nl-NL" sz="2000" b="1" dirty="0" smtClean="0">
                <a:latin typeface="Calibri" pitchFamily="34" charset="0"/>
                <a:cs typeface="Times New Roman" pitchFamily="18" charset="0"/>
              </a:rPr>
              <a:t> 26 – 18 dan 32 – 11 = 21. </a:t>
            </a:r>
          </a:p>
          <a:p>
            <a:pPr marL="171450" indent="-171450">
              <a:spcBef>
                <a:spcPct val="0"/>
              </a:spcBef>
              <a:spcAft>
                <a:spcPct val="0"/>
              </a:spcAft>
            </a:pPr>
            <a:r>
              <a:rPr lang="id-ID" sz="2000" b="1" dirty="0" smtClean="0">
                <a:latin typeface="Calibri" pitchFamily="34" charset="0"/>
                <a:cs typeface="Times New Roman" pitchFamily="18" charset="0"/>
              </a:rPr>
              <a:t>Maka masa suburnya adalah mulai har</a:t>
            </a:r>
            <a:r>
              <a:rPr lang="en-US" sz="2000" b="1" dirty="0" err="1" smtClean="0">
                <a:latin typeface="Calibri" pitchFamily="34" charset="0"/>
                <a:cs typeface="Times New Roman" pitchFamily="18" charset="0"/>
              </a:rPr>
              <a:t>i</a:t>
            </a:r>
            <a:r>
              <a:rPr lang="id-ID" sz="2000" b="1" dirty="0" smtClean="0">
                <a:latin typeface="Calibri" pitchFamily="34" charset="0"/>
                <a:cs typeface="Times New Roman" pitchFamily="18" charset="0"/>
              </a:rPr>
              <a:t>ke-8 sampai ke 21 dari hari pertama haid.</a:t>
            </a:r>
            <a:endParaRPr lang="sv-SE" altLang="en-US" sz="2000" dirty="0" smtClean="0">
              <a:latin typeface="Arial" charset="0"/>
              <a:cs typeface="Arial" charset="0"/>
            </a:endParaRPr>
          </a:p>
          <a:p>
            <a:endParaRPr lang="id-ID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228600"/>
            <a:ext cx="9144000" cy="6477000"/>
          </a:xfrm>
        </p:spPr>
        <p:txBody>
          <a:bodyPr/>
          <a:lstStyle/>
          <a:p>
            <a:pPr marL="660400" indent="-660400">
              <a:lnSpc>
                <a:spcPct val="90000"/>
              </a:lnSpc>
            </a:pPr>
            <a:r>
              <a:rPr lang="id-ID" sz="2800" dirty="0" smtClean="0"/>
              <a:t>Metode </a:t>
            </a:r>
            <a:r>
              <a:rPr lang="en-US" sz="2800" dirty="0" smtClean="0"/>
              <a:t>KB Non Hormonal </a:t>
            </a:r>
            <a:r>
              <a:rPr lang="id-ID" sz="2800" dirty="0" smtClean="0"/>
              <a:t>Sederhana Tanpa Alat</a:t>
            </a:r>
          </a:p>
          <a:p>
            <a:pPr algn="just">
              <a:tabLst>
                <a:tab pos="269875" algn="l"/>
              </a:tabLst>
            </a:pPr>
            <a:endParaRPr lang="en-US" altLang="en-US" sz="2000" b="1" dirty="0" smtClean="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>
              <a:tabLst>
                <a:tab pos="269875" algn="l"/>
              </a:tabLst>
            </a:pPr>
            <a:r>
              <a:rPr lang="en-US" altLang="en-US" sz="2000" b="1" dirty="0" err="1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Metode</a:t>
            </a:r>
            <a:r>
              <a:rPr lang="en-US" altLang="en-US" sz="2000" b="1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Suhu</a:t>
            </a:r>
            <a:r>
              <a:rPr lang="en-US" altLang="en-US" sz="2000" b="1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Badan</a:t>
            </a:r>
            <a:r>
              <a:rPr lang="en-US" altLang="en-US" sz="2000" b="1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Basal (</a:t>
            </a:r>
            <a:r>
              <a:rPr lang="en-US" altLang="en-US" sz="2000" b="1" dirty="0" err="1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Metode</a:t>
            </a:r>
            <a:r>
              <a:rPr lang="en-US" altLang="en-US" sz="2000" b="1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Termal</a:t>
            </a:r>
            <a:r>
              <a:rPr lang="en-US" altLang="en-US" sz="2000" b="1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) </a:t>
            </a:r>
            <a:endParaRPr lang="en-US" altLang="en-US" sz="2000" dirty="0" smtClean="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>
              <a:tabLst>
                <a:tab pos="269875" algn="l"/>
              </a:tabLst>
            </a:pPr>
            <a:r>
              <a:rPr lang="en-US" altLang="en-US" sz="20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Dasar</a:t>
            </a:r>
            <a:r>
              <a:rPr lang="en-US" altLang="en-US" sz="2000" dirty="0" smtClean="0">
                <a:latin typeface="Arial" charset="0"/>
                <a:ea typeface="Calibri" pitchFamily="34" charset="0"/>
                <a:cs typeface="Times New Roman" pitchFamily="18" charset="0"/>
              </a:rPr>
              <a:t> :</a:t>
            </a:r>
          </a:p>
          <a:p>
            <a:pPr>
              <a:tabLst>
                <a:tab pos="269875" algn="l"/>
              </a:tabLst>
            </a:pPr>
            <a:r>
              <a:rPr lang="en-US" altLang="en-US" sz="2000" dirty="0" smtClean="0">
                <a:latin typeface="Arial" charset="0"/>
                <a:ea typeface="Calibri" pitchFamily="34" charset="0"/>
                <a:cs typeface="Times New Roman" pitchFamily="18" charset="0"/>
              </a:rPr>
              <a:t>▪	</a:t>
            </a:r>
            <a:r>
              <a:rPr lang="en-US" altLang="en-US" sz="20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Peninggian</a:t>
            </a:r>
            <a:r>
              <a:rPr lang="en-US" altLang="en-US" sz="2000" dirty="0" smtClean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suhu</a:t>
            </a:r>
            <a:r>
              <a:rPr lang="en-US" altLang="en-US" sz="2000" dirty="0" smtClean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badan</a:t>
            </a:r>
            <a:r>
              <a:rPr lang="en-US" altLang="en-US" sz="2000" dirty="0" smtClean="0">
                <a:latin typeface="Arial" charset="0"/>
                <a:ea typeface="Calibri" pitchFamily="34" charset="0"/>
                <a:cs typeface="Times New Roman" pitchFamily="18" charset="0"/>
              </a:rPr>
              <a:t> basal 0,2-0,5 °C </a:t>
            </a:r>
            <a:r>
              <a:rPr lang="en-US" altLang="en-US" sz="20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pada</a:t>
            </a:r>
            <a:r>
              <a:rPr lang="en-US" altLang="en-US" sz="2000" dirty="0" smtClean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waktu</a:t>
            </a:r>
            <a:r>
              <a:rPr lang="en-US" altLang="en-US" sz="2000" dirty="0" smtClean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ovulasi</a:t>
            </a:r>
            <a:endParaRPr lang="en-US" altLang="en-US" sz="2000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>
              <a:tabLst>
                <a:tab pos="269875" algn="l"/>
              </a:tabLst>
            </a:pPr>
            <a:endParaRPr lang="en-US" altLang="en-US" sz="2000" b="1" dirty="0" smtClean="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>
              <a:tabLst>
                <a:tab pos="269875" algn="l"/>
              </a:tabLst>
            </a:pPr>
            <a:r>
              <a:rPr lang="en-US" altLang="en-US" sz="2000" b="1" dirty="0" err="1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Metode</a:t>
            </a:r>
            <a:r>
              <a:rPr lang="en-US" altLang="en-US" sz="2000" b="1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Lendir</a:t>
            </a:r>
            <a:r>
              <a:rPr lang="en-US" altLang="en-US" sz="2000" b="1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Serviks</a:t>
            </a:r>
            <a:r>
              <a:rPr lang="en-US" altLang="en-US" sz="2000" b="1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(Billings)</a:t>
            </a:r>
            <a:endParaRPr lang="en-US" altLang="en-US" sz="2000" dirty="0" smtClean="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>
              <a:tabLst>
                <a:tab pos="269875" algn="l"/>
              </a:tabLst>
            </a:pPr>
            <a:endParaRPr lang="en-US" altLang="en-US" sz="2000" dirty="0" smtClean="0">
              <a:ea typeface="Calibri" pitchFamily="34" charset="0"/>
              <a:cs typeface="Times New Roman" pitchFamily="18" charset="0"/>
            </a:endParaRPr>
          </a:p>
          <a:p>
            <a:endParaRPr lang="id-ID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048000"/>
            <a:ext cx="4953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914400" y="228600"/>
            <a:ext cx="77724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34950" algn="l"/>
              </a:tabLst>
            </a:pPr>
            <a:r>
              <a:rPr lang="en-US" altLang="en-US" sz="2400" b="1" dirty="0" err="1" smtClean="0">
                <a:solidFill>
                  <a:srgbClr val="0000CC"/>
                </a:solidFill>
              </a:rPr>
              <a:t>Metode</a:t>
            </a:r>
            <a:r>
              <a:rPr lang="en-US" altLang="en-US" sz="2400" b="1" dirty="0" smtClean="0">
                <a:solidFill>
                  <a:srgbClr val="0000CC"/>
                </a:solidFill>
              </a:rPr>
              <a:t> KB Non Hormonal </a:t>
            </a:r>
            <a:r>
              <a:rPr lang="en-US" altLang="en-US" sz="2400" b="1" dirty="0" err="1" smtClean="0">
                <a:solidFill>
                  <a:srgbClr val="0000CC"/>
                </a:solidFill>
              </a:rPr>
              <a:t>Sederhana</a:t>
            </a:r>
            <a:r>
              <a:rPr lang="en-US" altLang="en-US" sz="24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Dengan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Alat</a:t>
            </a:r>
            <a:endParaRPr lang="en-US" altLang="en-US" sz="2400" b="1" dirty="0">
              <a:solidFill>
                <a:srgbClr val="0000CC"/>
              </a:solidFill>
            </a:endParaRPr>
          </a:p>
          <a:p>
            <a:pPr>
              <a:tabLst>
                <a:tab pos="234950" algn="l"/>
              </a:tabLst>
            </a:pPr>
            <a:r>
              <a:rPr lang="en-US" altLang="en-US" sz="2400" dirty="0"/>
              <a:t>	•	</a:t>
            </a:r>
            <a:r>
              <a:rPr lang="en-US" altLang="en-US" sz="2400" dirty="0" err="1"/>
              <a:t>Mekanis</a:t>
            </a:r>
            <a:r>
              <a:rPr lang="en-US" altLang="en-US" sz="2400" dirty="0"/>
              <a:t> (Barrier)</a:t>
            </a:r>
          </a:p>
          <a:p>
            <a:pPr>
              <a:tabLst>
                <a:tab pos="234950" algn="l"/>
              </a:tabLst>
            </a:pPr>
            <a:r>
              <a:rPr lang="en-US" altLang="en-US" sz="2400" dirty="0"/>
              <a:t>		•	</a:t>
            </a:r>
            <a:r>
              <a:rPr lang="en-US" altLang="en-US" sz="2400" dirty="0" err="1"/>
              <a:t>Kondom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Pria</a:t>
            </a:r>
            <a:endParaRPr lang="en-US" altLang="en-US" sz="2400" dirty="0"/>
          </a:p>
          <a:p>
            <a:pPr>
              <a:tabLst>
                <a:tab pos="234950" algn="l"/>
              </a:tabLst>
            </a:pPr>
            <a:r>
              <a:rPr lang="en-US" altLang="en-US" sz="2400" dirty="0"/>
              <a:t>		•	</a:t>
            </a:r>
            <a:r>
              <a:rPr lang="en-US" altLang="en-US" sz="2400" dirty="0" err="1"/>
              <a:t>Barier</a:t>
            </a:r>
            <a:r>
              <a:rPr lang="en-US" altLang="en-US" sz="2400" dirty="0"/>
              <a:t> Intra-Vaginal</a:t>
            </a:r>
          </a:p>
          <a:p>
            <a:pPr>
              <a:tabLst>
                <a:tab pos="234950" algn="l"/>
              </a:tabLst>
            </a:pPr>
            <a:r>
              <a:rPr lang="en-US" altLang="en-US" sz="2400" dirty="0"/>
              <a:t>			•	</a:t>
            </a:r>
            <a:r>
              <a:rPr lang="en-US" altLang="en-US" sz="2400" dirty="0" err="1"/>
              <a:t>Diafragma</a:t>
            </a:r>
            <a:endParaRPr lang="en-US" altLang="en-US" sz="2400" dirty="0"/>
          </a:p>
          <a:p>
            <a:pPr>
              <a:tabLst>
                <a:tab pos="234950" algn="l"/>
              </a:tabLst>
            </a:pPr>
            <a:r>
              <a:rPr lang="en-US" altLang="en-US" sz="2400" dirty="0"/>
              <a:t>			•	</a:t>
            </a:r>
            <a:r>
              <a:rPr lang="en-US" altLang="en-US" sz="2400" dirty="0" err="1"/>
              <a:t>Kap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Serviks</a:t>
            </a:r>
            <a:r>
              <a:rPr lang="en-US" altLang="en-US" sz="2400" dirty="0"/>
              <a:t> (Cervical Cap)</a:t>
            </a:r>
          </a:p>
          <a:p>
            <a:pPr>
              <a:tabLst>
                <a:tab pos="234950" algn="l"/>
              </a:tabLst>
            </a:pPr>
            <a:r>
              <a:rPr lang="en-US" altLang="en-US" sz="2400" dirty="0"/>
              <a:t>			▪	</a:t>
            </a:r>
            <a:r>
              <a:rPr lang="en-US" altLang="en-US" sz="2400" dirty="0" err="1"/>
              <a:t>Spons</a:t>
            </a:r>
            <a:r>
              <a:rPr lang="en-US" altLang="en-US" sz="2400" dirty="0"/>
              <a:t> (Sponge)</a:t>
            </a:r>
          </a:p>
          <a:p>
            <a:pPr>
              <a:tabLst>
                <a:tab pos="234950" algn="l"/>
              </a:tabLst>
            </a:pPr>
            <a:r>
              <a:rPr lang="en-US" altLang="en-US" sz="2400" dirty="0"/>
              <a:t>			•	</a:t>
            </a:r>
            <a:r>
              <a:rPr lang="en-US" altLang="en-US" sz="2400" dirty="0" err="1"/>
              <a:t>Kondom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Wanita</a:t>
            </a:r>
            <a:endParaRPr lang="en-US" altLang="en-US" sz="2400" dirty="0"/>
          </a:p>
          <a:p>
            <a:pPr>
              <a:tabLst>
                <a:tab pos="234950" algn="l"/>
              </a:tabLst>
            </a:pPr>
            <a:r>
              <a:rPr lang="en-US" altLang="en-US" sz="2400" dirty="0"/>
              <a:t>	•	</a:t>
            </a:r>
            <a:r>
              <a:rPr lang="en-US" altLang="en-US" sz="2400" dirty="0" err="1"/>
              <a:t>Kimiawi</a:t>
            </a:r>
            <a:endParaRPr lang="en-US" altLang="en-US" sz="2400" dirty="0"/>
          </a:p>
          <a:p>
            <a:pPr>
              <a:tabLst>
                <a:tab pos="234950" algn="l"/>
              </a:tabLst>
            </a:pPr>
            <a:r>
              <a:rPr lang="en-US" altLang="en-US" sz="2400" dirty="0"/>
              <a:t>		•	</a:t>
            </a:r>
            <a:r>
              <a:rPr lang="en-US" altLang="en-US" sz="2400" dirty="0" err="1"/>
              <a:t>Spermisid</a:t>
            </a:r>
            <a:r>
              <a:rPr lang="en-US" altLang="en-US" sz="2400" dirty="0"/>
              <a:t> Vaginal</a:t>
            </a:r>
          </a:p>
          <a:p>
            <a:pPr>
              <a:tabLst>
                <a:tab pos="234950" algn="l"/>
              </a:tabLst>
            </a:pPr>
            <a:r>
              <a:rPr lang="en-US" altLang="en-US" sz="2400" dirty="0"/>
              <a:t>			•	Vaginal Cream</a:t>
            </a:r>
          </a:p>
          <a:p>
            <a:pPr>
              <a:tabLst>
                <a:tab pos="234950" algn="l"/>
              </a:tabLst>
            </a:pPr>
            <a:r>
              <a:rPr lang="en-US" altLang="en-US" sz="2400" dirty="0"/>
              <a:t>			▪	Vaginal Foam</a:t>
            </a:r>
          </a:p>
          <a:p>
            <a:pPr>
              <a:tabLst>
                <a:tab pos="234950" algn="l"/>
              </a:tabLst>
            </a:pPr>
            <a:r>
              <a:rPr lang="en-US" altLang="en-US" sz="2400" dirty="0"/>
              <a:t>			•	Vaginal Jelly</a:t>
            </a:r>
          </a:p>
          <a:p>
            <a:pPr>
              <a:tabLst>
                <a:tab pos="234950" algn="l"/>
              </a:tabLst>
            </a:pPr>
            <a:r>
              <a:rPr lang="en-US" altLang="en-US" sz="2400" dirty="0"/>
              <a:t>			•	vaginal </a:t>
            </a:r>
            <a:r>
              <a:rPr lang="en-US" altLang="en-US" sz="2400" dirty="0" err="1"/>
              <a:t>Suppositoria</a:t>
            </a:r>
            <a:endParaRPr lang="en-US" altLang="en-US" sz="2400" dirty="0"/>
          </a:p>
          <a:p>
            <a:pPr>
              <a:tabLst>
                <a:tab pos="234950" algn="l"/>
              </a:tabLst>
            </a:pPr>
            <a:r>
              <a:rPr lang="en-US" altLang="en-US" sz="2400" dirty="0"/>
              <a:t>			•	vaginal Tablet (</a:t>
            </a:r>
            <a:r>
              <a:rPr lang="en-US" altLang="en-US" sz="2400" dirty="0" err="1"/>
              <a:t>busa</a:t>
            </a:r>
            <a:r>
              <a:rPr lang="en-US" altLang="en-US" sz="2400" dirty="0"/>
              <a:t>)</a:t>
            </a:r>
          </a:p>
          <a:p>
            <a:pPr>
              <a:tabLst>
                <a:tab pos="234950" algn="l"/>
              </a:tabLst>
            </a:pPr>
            <a:r>
              <a:rPr lang="en-US" altLang="en-US" sz="2400" dirty="0"/>
              <a:t>			•	vaginal Soluble Film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228600" y="1066800"/>
            <a:ext cx="8458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en-US" altLang="en-US" sz="2400" b="1" dirty="0" err="1">
                <a:solidFill>
                  <a:srgbClr val="0000CC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Metode</a:t>
            </a:r>
            <a:r>
              <a:rPr lang="en-US" altLang="en-US" sz="2400" b="1" dirty="0">
                <a:solidFill>
                  <a:srgbClr val="0000CC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Barrier </a:t>
            </a:r>
            <a:r>
              <a:rPr lang="en-US" altLang="en-US" sz="2400" b="1" dirty="0" err="1">
                <a:solidFill>
                  <a:srgbClr val="0000CC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pada</a:t>
            </a:r>
            <a:r>
              <a:rPr lang="en-US" altLang="en-US" sz="2400" b="1" dirty="0">
                <a:solidFill>
                  <a:srgbClr val="0000CC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Pria</a:t>
            </a:r>
            <a:r>
              <a:rPr lang="en-US" altLang="en-US" sz="2400" b="1" dirty="0">
                <a:solidFill>
                  <a:srgbClr val="0000CC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altLang="en-US" sz="2400" b="1" dirty="0" err="1">
                <a:solidFill>
                  <a:srgbClr val="0000CC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Kondom</a:t>
            </a:r>
            <a:r>
              <a:rPr lang="en-US" altLang="en-US" sz="2400" b="1" dirty="0">
                <a:solidFill>
                  <a:srgbClr val="0000CC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algn="just" eaLnBrk="1" hangingPunct="1"/>
            <a:endParaRPr lang="en-US" altLang="en-US" sz="2400" dirty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n-US" altLang="en-US" sz="2400" dirty="0" err="1">
                <a:latin typeface="Arial" charset="0"/>
                <a:ea typeface="Calibri" pitchFamily="34" charset="0"/>
                <a:cs typeface="Times New Roman" pitchFamily="18" charset="0"/>
              </a:rPr>
              <a:t>Dasar</a:t>
            </a:r>
            <a:r>
              <a:rPr lang="en-US" altLang="en-US" sz="2400" dirty="0">
                <a:latin typeface="Arial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altLang="en-US" sz="2400" dirty="0" err="1">
                <a:latin typeface="Arial" charset="0"/>
                <a:ea typeface="Calibri" pitchFamily="34" charset="0"/>
                <a:cs typeface="Times New Roman" pitchFamily="18" charset="0"/>
              </a:rPr>
              <a:t>Menghalangi</a:t>
            </a:r>
            <a:r>
              <a:rPr lang="en-US" altLang="en-US" sz="2400" dirty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Arial" charset="0"/>
                <a:ea typeface="Calibri" pitchFamily="34" charset="0"/>
                <a:cs typeface="Times New Roman" pitchFamily="18" charset="0"/>
              </a:rPr>
              <a:t>masuknya</a:t>
            </a:r>
            <a:r>
              <a:rPr lang="en-US" altLang="en-US" sz="2400" dirty="0">
                <a:latin typeface="Arial" charset="0"/>
                <a:ea typeface="Calibri" pitchFamily="34" charset="0"/>
                <a:cs typeface="Times New Roman" pitchFamily="18" charset="0"/>
              </a:rPr>
              <a:t> spermatozoa </a:t>
            </a:r>
            <a:r>
              <a:rPr lang="en-US" altLang="en-US" sz="2400" dirty="0" err="1">
                <a:latin typeface="Arial" charset="0"/>
                <a:ea typeface="Calibri" pitchFamily="34" charset="0"/>
                <a:cs typeface="Times New Roman" pitchFamily="18" charset="0"/>
              </a:rPr>
              <a:t>ke</a:t>
            </a:r>
            <a:r>
              <a:rPr lang="en-US" altLang="en-US" sz="2400" dirty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Arial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lang="en-US" altLang="en-US" sz="2400" dirty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Arial" charset="0"/>
                <a:ea typeface="Calibri" pitchFamily="34" charset="0"/>
                <a:cs typeface="Times New Roman" pitchFamily="18" charset="0"/>
              </a:rPr>
              <a:t>traktus</a:t>
            </a:r>
            <a:r>
              <a:rPr lang="en-US" altLang="en-US" sz="2400" dirty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endParaRPr lang="en-US" altLang="en-US" sz="2400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genital </a:t>
            </a:r>
            <a:r>
              <a:rPr lang="en-US" altLang="en-US" sz="2400" dirty="0" err="1">
                <a:latin typeface="Arial" charset="0"/>
                <a:ea typeface="Calibri" pitchFamily="34" charset="0"/>
                <a:cs typeface="Times New Roman" pitchFamily="18" charset="0"/>
              </a:rPr>
              <a:t>interna</a:t>
            </a:r>
            <a:r>
              <a:rPr lang="en-US" altLang="en-US" sz="2400" dirty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Arial" charset="0"/>
                <a:ea typeface="Calibri" pitchFamily="34" charset="0"/>
                <a:cs typeface="Times New Roman" pitchFamily="18" charset="0"/>
              </a:rPr>
              <a:t>wanita</a:t>
            </a:r>
            <a:r>
              <a:rPr lang="en-US" altLang="en-US" sz="2400" dirty="0">
                <a:latin typeface="Arial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altLang="en-US" sz="2400" dirty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Keuntungan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sangat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Arial" charset="0"/>
                <a:ea typeface="Calibri" pitchFamily="34" charset="0"/>
                <a:cs typeface="Times New Roman" pitchFamily="18" charset="0"/>
              </a:rPr>
              <a:t>efektif</a:t>
            </a:r>
            <a:r>
              <a:rPr lang="en-US" altLang="en-US" sz="2400" dirty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Arial" charset="0"/>
                <a:ea typeface="Calibri" pitchFamily="34" charset="0"/>
                <a:cs typeface="Times New Roman" pitchFamily="18" charset="0"/>
              </a:rPr>
              <a:t>jika</a:t>
            </a:r>
            <a:r>
              <a:rPr lang="en-US" altLang="en-US" sz="2400" dirty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Arial" charset="0"/>
                <a:ea typeface="Calibri" pitchFamily="34" charset="0"/>
                <a:cs typeface="Times New Roman" pitchFamily="18" charset="0"/>
              </a:rPr>
              <a:t>dipakai</a:t>
            </a:r>
            <a:r>
              <a:rPr lang="en-US" altLang="en-US" sz="2400" dirty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Arial" charset="0"/>
                <a:ea typeface="Calibri" pitchFamily="34" charset="0"/>
                <a:cs typeface="Times New Roman" pitchFamily="18" charset="0"/>
              </a:rPr>
              <a:t>secara</a:t>
            </a:r>
            <a:r>
              <a:rPr lang="en-US" altLang="en-US" sz="2400" dirty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Arial" charset="0"/>
                <a:ea typeface="Calibri" pitchFamily="34" charset="0"/>
                <a:cs typeface="Times New Roman" pitchFamily="18" charset="0"/>
              </a:rPr>
              <a:t>benar</a:t>
            </a:r>
            <a:endParaRPr lang="en-US" altLang="en-US" sz="2400" dirty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en-US" altLang="en-US" sz="2400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Kerugian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gagal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karena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Arial" charset="0"/>
                <a:ea typeface="Calibri" pitchFamily="34" charset="0"/>
                <a:cs typeface="Times New Roman" pitchFamily="18" charset="0"/>
              </a:rPr>
              <a:t>pemakaian</a:t>
            </a:r>
            <a:r>
              <a:rPr lang="en-US" altLang="en-US" sz="2400" dirty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Arial" charset="0"/>
                <a:ea typeface="Calibri" pitchFamily="34" charset="0"/>
                <a:cs typeface="Times New Roman" pitchFamily="18" charset="0"/>
              </a:rPr>
              <a:t>tidak</a:t>
            </a:r>
            <a:r>
              <a:rPr lang="en-US" altLang="en-US" sz="2400" dirty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Arial" charset="0"/>
                <a:ea typeface="Calibri" pitchFamily="34" charset="0"/>
                <a:cs typeface="Times New Roman" pitchFamily="18" charset="0"/>
              </a:rPr>
              <a:t>benar</a:t>
            </a:r>
            <a:r>
              <a:rPr lang="en-US" altLang="en-US" sz="2400" dirty="0">
                <a:latin typeface="Arial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Arial" charset="0"/>
                <a:ea typeface="Calibri" pitchFamily="34" charset="0"/>
                <a:cs typeface="Times New Roman" pitchFamily="18" charset="0"/>
              </a:rPr>
              <a:t>tidak</a:t>
            </a:r>
            <a:r>
              <a:rPr lang="en-US" altLang="en-US" sz="2400" dirty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Arial" charset="0"/>
                <a:ea typeface="Calibri" pitchFamily="34" charset="0"/>
                <a:cs typeface="Times New Roman" pitchFamily="18" charset="0"/>
              </a:rPr>
              <a:t>konsisten</a:t>
            </a:r>
            <a:r>
              <a:rPr lang="en-US" altLang="en-US" sz="2400" dirty="0">
                <a:latin typeface="Arial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Arial" charset="0"/>
                <a:ea typeface="Calibri" pitchFamily="34" charset="0"/>
                <a:cs typeface="Times New Roman" pitchFamily="18" charset="0"/>
              </a:rPr>
              <a:t>tidak</a:t>
            </a:r>
            <a:r>
              <a:rPr lang="en-US" altLang="en-US" sz="2400" dirty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Arial" charset="0"/>
                <a:ea typeface="Calibri" pitchFamily="34" charset="0"/>
                <a:cs typeface="Times New Roman" pitchFamily="18" charset="0"/>
              </a:rPr>
              <a:t>teratur</a:t>
            </a:r>
            <a:r>
              <a:rPr lang="en-US" altLang="en-US" sz="2400" dirty="0">
                <a:latin typeface="Arial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Arial" charset="0"/>
                <a:ea typeface="Calibri" pitchFamily="34" charset="0"/>
                <a:cs typeface="Times New Roman" pitchFamily="18" charset="0"/>
              </a:rPr>
              <a:t>atau</a:t>
            </a:r>
            <a:r>
              <a:rPr lang="en-US" altLang="en-US" sz="2400" dirty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Arial" charset="0"/>
                <a:ea typeface="Calibri" pitchFamily="34" charset="0"/>
                <a:cs typeface="Times New Roman" pitchFamily="18" charset="0"/>
              </a:rPr>
              <a:t>tidak</a:t>
            </a:r>
            <a:r>
              <a:rPr lang="en-US" altLang="en-US" sz="2400" dirty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Arial" charset="0"/>
                <a:ea typeface="Calibri" pitchFamily="34" charset="0"/>
                <a:cs typeface="Times New Roman" pitchFamily="18" charset="0"/>
              </a:rPr>
              <a:t>hati-hati</a:t>
            </a:r>
            <a:r>
              <a:rPr lang="en-US" altLang="en-US" sz="2400" dirty="0">
                <a:latin typeface="Arial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altLang="en-US" sz="2400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en-US" alt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Macam-macam</a:t>
            </a: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Kondom</a:t>
            </a: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</a:t>
            </a:r>
          </a:p>
          <a:p>
            <a:pPr algn="just"/>
            <a:r>
              <a:rPr lang="en-US" alt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Kulit</a:t>
            </a: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Lateks</a:t>
            </a: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Plastik</a:t>
            </a:r>
            <a:endParaRPr lang="en-US" altLang="en-US" sz="2400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6225" y="4953000"/>
            <a:ext cx="33305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457200" y="381000"/>
            <a:ext cx="8229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en-US" altLang="en-US" sz="2400" b="1" dirty="0" err="1">
                <a:solidFill>
                  <a:srgbClr val="0000CC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Metode</a:t>
            </a:r>
            <a:r>
              <a:rPr lang="en-US" altLang="en-US" sz="2400" b="1" dirty="0">
                <a:solidFill>
                  <a:srgbClr val="0000CC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Barrier </a:t>
            </a:r>
            <a:r>
              <a:rPr lang="en-US" altLang="en-US" sz="2400" b="1" dirty="0" err="1">
                <a:solidFill>
                  <a:srgbClr val="0000CC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Wanita</a:t>
            </a:r>
            <a:r>
              <a:rPr lang="en-US" altLang="en-US" sz="2400" b="1" dirty="0">
                <a:solidFill>
                  <a:srgbClr val="0000CC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(Barrier Intra-Vaginal)</a:t>
            </a:r>
          </a:p>
          <a:p>
            <a:pPr algn="just" eaLnBrk="1" hangingPunct="1"/>
            <a:r>
              <a:rPr lang="en-US" altLang="en-US" sz="2400" b="1" dirty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endParaRPr lang="en-US" altLang="en-US" sz="2400" dirty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Mekanisme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:</a:t>
            </a:r>
            <a:endParaRPr lang="en-US" altLang="en-US" sz="2400" dirty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Hambat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Arial" charset="0"/>
                <a:ea typeface="Calibri" pitchFamily="34" charset="0"/>
                <a:cs typeface="Times New Roman" pitchFamily="18" charset="0"/>
              </a:rPr>
              <a:t>masuknya</a:t>
            </a:r>
            <a:r>
              <a:rPr lang="en-US" altLang="en-US" sz="2400" dirty="0">
                <a:latin typeface="Arial" charset="0"/>
                <a:ea typeface="Calibri" pitchFamily="34" charset="0"/>
                <a:cs typeface="Times New Roman" pitchFamily="18" charset="0"/>
              </a:rPr>
              <a:t> spermatozoa </a:t>
            </a:r>
            <a:r>
              <a:rPr lang="en-US" altLang="en-US" sz="2400" dirty="0" err="1">
                <a:latin typeface="Arial" charset="0"/>
                <a:ea typeface="Calibri" pitchFamily="34" charset="0"/>
                <a:cs typeface="Times New Roman" pitchFamily="18" charset="0"/>
              </a:rPr>
              <a:t>kedalam</a:t>
            </a:r>
            <a:r>
              <a:rPr lang="en-US" altLang="en-US" sz="2400" dirty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Arial" charset="0"/>
                <a:ea typeface="Calibri" pitchFamily="34" charset="0"/>
                <a:cs typeface="Times New Roman" pitchFamily="18" charset="0"/>
              </a:rPr>
              <a:t>traktus</a:t>
            </a:r>
            <a:r>
              <a:rPr lang="en-US" altLang="en-US" sz="2400" dirty="0">
                <a:latin typeface="Arial" charset="0"/>
                <a:ea typeface="Calibri" pitchFamily="34" charset="0"/>
                <a:cs typeface="Times New Roman" pitchFamily="18" charset="0"/>
              </a:rPr>
              <a:t> genital </a:t>
            </a:r>
            <a:endParaRPr lang="en-US" altLang="en-US" sz="2400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interna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Arial" charset="0"/>
                <a:ea typeface="Calibri" pitchFamily="34" charset="0"/>
                <a:cs typeface="Times New Roman" pitchFamily="18" charset="0"/>
              </a:rPr>
              <a:t>wanita</a:t>
            </a:r>
            <a:r>
              <a:rPr lang="en-US" altLang="en-US" sz="2400" dirty="0">
                <a:latin typeface="Arial" charset="0"/>
                <a:ea typeface="Calibri" pitchFamily="34" charset="0"/>
                <a:cs typeface="Times New Roman" pitchFamily="18" charset="0"/>
              </a:rPr>
              <a:t> &amp; </a:t>
            </a:r>
            <a:r>
              <a:rPr lang="en-US" altLang="en-US" sz="2400" dirty="0" err="1">
                <a:latin typeface="Arial" charset="0"/>
                <a:ea typeface="Calibri" pitchFamily="34" charset="0"/>
                <a:cs typeface="Times New Roman" pitchFamily="18" charset="0"/>
              </a:rPr>
              <a:t>mematikan</a:t>
            </a:r>
            <a:r>
              <a:rPr lang="en-US" altLang="en-US" sz="2400" dirty="0">
                <a:latin typeface="Arial" charset="0"/>
                <a:ea typeface="Calibri" pitchFamily="34" charset="0"/>
                <a:cs typeface="Times New Roman" pitchFamily="18" charset="0"/>
              </a:rPr>
              <a:t> spermatozoa dg </a:t>
            </a:r>
            <a:r>
              <a:rPr lang="en-US" altLang="en-US" sz="2400" dirty="0" err="1">
                <a:latin typeface="Arial" charset="0"/>
                <a:ea typeface="Calibri" pitchFamily="34" charset="0"/>
                <a:cs typeface="Times New Roman" pitchFamily="18" charset="0"/>
              </a:rPr>
              <a:t>spermisidnya</a:t>
            </a:r>
            <a:r>
              <a:rPr lang="en-US" altLang="en-US" sz="2400" dirty="0">
                <a:latin typeface="Arial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altLang="en-US" sz="2400" dirty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Keuntungan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sangat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efektif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jika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dipakai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secara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benar</a:t>
            </a:r>
            <a:endParaRPr lang="en-US" altLang="en-US" sz="2400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en-US" altLang="en-US" sz="2400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Kerugian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gagal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karena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pemakaian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tidak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benar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tidak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konsisten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Pemakaiannya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harus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Arial" charset="0"/>
                <a:ea typeface="Calibri" pitchFamily="34" charset="0"/>
                <a:cs typeface="Times New Roman" pitchFamily="18" charset="0"/>
              </a:rPr>
              <a:t>dipakai</a:t>
            </a:r>
            <a:r>
              <a:rPr lang="en-US" altLang="en-US" sz="2400" dirty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Arial" charset="0"/>
                <a:ea typeface="Calibri" pitchFamily="34" charset="0"/>
                <a:cs typeface="Times New Roman" pitchFamily="18" charset="0"/>
              </a:rPr>
              <a:t>bersama-sama</a:t>
            </a:r>
            <a:r>
              <a:rPr lang="en-US" altLang="en-US" sz="2400" dirty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endParaRPr lang="en-US" altLang="en-US" sz="2400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spermisid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tidak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praktis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). </a:t>
            </a:r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Dapat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menyebabkan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infeksi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Pemakaian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dan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pelepasannya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sulit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terutama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diafragma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dan</a:t>
            </a:r>
            <a:r>
              <a:rPr lang="en-US" altLang="en-US" sz="2400" dirty="0" smtClean="0">
                <a:latin typeface="Arial" charset="0"/>
                <a:ea typeface="Calibri" pitchFamily="34" charset="0"/>
                <a:cs typeface="Times New Roman" pitchFamily="18" charset="0"/>
              </a:rPr>
              <a:t> cervical caps)</a:t>
            </a:r>
            <a:endParaRPr lang="en-US" altLang="en-US" sz="2400" dirty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en-US" altLang="en-US" sz="2400" dirty="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dirty="0" err="1" smtClean="0"/>
              <a:t>Diafragma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04800" y="3276600"/>
            <a:ext cx="8392344" cy="3276600"/>
          </a:xfrm>
        </p:spPr>
        <p:txBody>
          <a:bodyPr/>
          <a:lstStyle/>
          <a:p>
            <a:r>
              <a:rPr lang="en-US" sz="4000" b="1" dirty="0" smtClean="0"/>
              <a:t>Cervical Caps</a:t>
            </a:r>
          </a:p>
          <a:p>
            <a:endParaRPr lang="en-US" sz="4000" b="1" dirty="0"/>
          </a:p>
        </p:txBody>
      </p:sp>
      <p:pic>
        <p:nvPicPr>
          <p:cNvPr id="5" name="Picture 3" descr="E:\Diafragm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2667000" cy="2057400"/>
          </a:xfrm>
          <a:prstGeom prst="rect">
            <a:avLst/>
          </a:prstGeom>
          <a:noFill/>
        </p:spPr>
      </p:pic>
      <p:pic>
        <p:nvPicPr>
          <p:cNvPr id="3074" name="Picture 2" descr="E:\Pemakaian diafragm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5715000" cy="300037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 l="26354" t="65625" r="36750" b="13542"/>
          <a:stretch>
            <a:fillRect/>
          </a:stretch>
        </p:blipFill>
        <p:spPr bwMode="auto">
          <a:xfrm>
            <a:off x="381000" y="4114800"/>
            <a:ext cx="647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dirty="0" err="1" smtClean="0"/>
              <a:t>Spons</a:t>
            </a:r>
            <a:r>
              <a:rPr lang="en-US" dirty="0" smtClean="0"/>
              <a:t> (Sponge)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04800" y="3276600"/>
            <a:ext cx="8392344" cy="3276600"/>
          </a:xfrm>
        </p:spPr>
        <p:txBody>
          <a:bodyPr/>
          <a:lstStyle/>
          <a:p>
            <a:endParaRPr lang="en-US" sz="40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35139" t="50000" r="34993" b="27083"/>
          <a:stretch>
            <a:fillRect/>
          </a:stretch>
        </p:blipFill>
        <p:spPr bwMode="auto">
          <a:xfrm>
            <a:off x="381000" y="990600"/>
            <a:ext cx="6705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 l="7028" t="56250" r="39678" b="18750"/>
          <a:stretch>
            <a:fillRect/>
          </a:stretch>
        </p:blipFill>
        <p:spPr bwMode="auto">
          <a:xfrm>
            <a:off x="304800" y="3352800"/>
            <a:ext cx="830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65125"/>
            <a:ext cx="4724400" cy="3444875"/>
          </a:xfrm>
          <a:prstGeom prst="rect">
            <a:avLst/>
          </a:prstGeom>
        </p:spPr>
      </p:pic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17500"/>
            <a:ext cx="32766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447800" y="4267200"/>
            <a:ext cx="6324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Kondom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Wanita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458200" cy="762000"/>
          </a:xfrm>
        </p:spPr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d-ID" sz="3200" b="1" dirty="0" smtClean="0">
                <a:solidFill>
                  <a:schemeClr val="folHlink"/>
                </a:solidFill>
              </a:rPr>
              <a:t>Alat kontrasepsi dalam rahim (AKDR)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d-ID" sz="2400" dirty="0" smtClean="0"/>
              <a:t>Mekanisme kerja</a:t>
            </a:r>
          </a:p>
          <a:p>
            <a:pPr>
              <a:lnSpc>
                <a:spcPct val="90000"/>
              </a:lnSpc>
            </a:pPr>
            <a:r>
              <a:rPr lang="id-ID" sz="2400" dirty="0" smtClean="0"/>
              <a:t>Timbulnya reaksi radang lokal.</a:t>
            </a:r>
          </a:p>
          <a:p>
            <a:pPr>
              <a:lnSpc>
                <a:spcPct val="90000"/>
              </a:lnSpc>
            </a:pPr>
            <a:r>
              <a:rPr lang="id-ID" sz="2400" dirty="0" smtClean="0"/>
              <a:t>Prostaglandin meninggi.</a:t>
            </a:r>
            <a:endParaRPr lang="id-ID" sz="2400" i="1" dirty="0" smtClean="0"/>
          </a:p>
          <a:p>
            <a:pPr>
              <a:lnSpc>
                <a:spcPct val="90000"/>
              </a:lnSpc>
            </a:pPr>
            <a:r>
              <a:rPr lang="id-ID" sz="2400" i="1" dirty="0" smtClean="0"/>
              <a:t>Immobilisasi</a:t>
            </a:r>
            <a:r>
              <a:rPr lang="id-ID" sz="2400" dirty="0" smtClean="0"/>
              <a:t> spermatozoa.</a:t>
            </a:r>
          </a:p>
          <a:p>
            <a:pPr>
              <a:lnSpc>
                <a:spcPct val="90000"/>
              </a:lnSpc>
            </a:pPr>
            <a:r>
              <a:rPr lang="id-ID" sz="2400" dirty="0" smtClean="0"/>
              <a:t>IUD mencegah spermatozoa membuahi sel telur</a:t>
            </a:r>
          </a:p>
          <a:p>
            <a:pPr>
              <a:lnSpc>
                <a:spcPct val="90000"/>
              </a:lnSpc>
            </a:pPr>
            <a:r>
              <a:rPr lang="id-ID" sz="2400" dirty="0" smtClean="0"/>
              <a:t>IUD yang mengandung</a:t>
            </a:r>
            <a:r>
              <a:rPr lang="en-US" sz="2400" dirty="0" smtClean="0"/>
              <a:t> </a:t>
            </a:r>
            <a:r>
              <a:rPr lang="id-ID" sz="2400" dirty="0" smtClean="0"/>
              <a:t>Cu:</a:t>
            </a:r>
          </a:p>
          <a:p>
            <a:pPr lvl="1">
              <a:lnSpc>
                <a:spcPct val="90000"/>
              </a:lnSpc>
            </a:pPr>
            <a:r>
              <a:rPr lang="id-ID" sz="2000" dirty="0" smtClean="0"/>
              <a:t>Menghambat reaksi </a:t>
            </a:r>
            <a:r>
              <a:rPr lang="id-ID" sz="2000" i="1" dirty="0" smtClean="0"/>
              <a:t>carbonic anhydrase</a:t>
            </a:r>
            <a:r>
              <a:rPr lang="id-ID" sz="2000" dirty="0" smtClean="0"/>
              <a:t> sehingga tidak </a:t>
            </a:r>
            <a:endParaRPr lang="en-US" sz="2000" dirty="0" smtClean="0"/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/>
              <a:t>    </a:t>
            </a:r>
            <a:r>
              <a:rPr lang="id-ID" sz="2000" dirty="0" smtClean="0"/>
              <a:t>memungkinkan terjadinya implantasi.</a:t>
            </a:r>
          </a:p>
          <a:p>
            <a:pPr>
              <a:lnSpc>
                <a:spcPct val="90000"/>
              </a:lnSpc>
            </a:pPr>
            <a:r>
              <a:rPr lang="id-ID" sz="2400" dirty="0" smtClean="0"/>
              <a:t>IUD yang mengandung hormon progesteron:</a:t>
            </a:r>
          </a:p>
          <a:p>
            <a:pPr lvl="1">
              <a:lnSpc>
                <a:spcPct val="90000"/>
              </a:lnSpc>
            </a:pPr>
            <a:r>
              <a:rPr lang="id-ID" sz="2000" dirty="0" smtClean="0"/>
              <a:t>Gangguan proses pematangan proliferatif dan terganggunya proses </a:t>
            </a:r>
            <a:endParaRPr lang="en-US" sz="2000" dirty="0" smtClean="0"/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/>
              <a:t>    </a:t>
            </a:r>
            <a:r>
              <a:rPr lang="id-ID" sz="2000" dirty="0" smtClean="0"/>
              <a:t>implantasi.</a:t>
            </a:r>
          </a:p>
          <a:p>
            <a:pPr lvl="1">
              <a:lnSpc>
                <a:spcPct val="90000"/>
              </a:lnSpc>
            </a:pPr>
            <a:r>
              <a:rPr lang="id-ID" sz="2000" dirty="0" smtClean="0"/>
              <a:t>Lendir cerviks yang menjadi lebih kental</a:t>
            </a:r>
            <a:endParaRPr lang="en-US" sz="20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Keuntungan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AKDR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  <a:solidFill>
            <a:srgbClr val="FFFF00"/>
          </a:solidFill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Sgt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efektif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angka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kehamilan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0,3-1,0/100 ♀/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Efektif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proteksi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jangka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panjang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Kesuburan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segera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kembali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AKDR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diangkat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mengganggu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hubungan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seksual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Kontrol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1 x/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Murah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Cocok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menyusui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tergantung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usia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228600"/>
            <a:ext cx="9144000" cy="6477000"/>
          </a:xfrm>
        </p:spPr>
        <p:txBody>
          <a:bodyPr/>
          <a:lstStyle/>
          <a:p>
            <a:pPr algn="ctr"/>
            <a:r>
              <a:rPr lang="en-US" altLang="en-US" sz="3600" dirty="0" err="1" smtClean="0">
                <a:sym typeface="Wingdings" pitchFamily="2" charset="2"/>
              </a:rPr>
              <a:t>Definisi</a:t>
            </a:r>
            <a:r>
              <a:rPr lang="en-US" altLang="en-US" sz="3600" dirty="0" smtClean="0">
                <a:sym typeface="Wingdings" pitchFamily="2" charset="2"/>
              </a:rPr>
              <a:t> KB</a:t>
            </a:r>
          </a:p>
          <a:p>
            <a:pPr marL="533400" indent="-533400" algn="just">
              <a:spcBef>
                <a:spcPts val="0"/>
              </a:spcBef>
              <a:defRPr/>
            </a:pPr>
            <a:r>
              <a:rPr lang="en-US" altLang="en-US" sz="3600" dirty="0" smtClean="0">
                <a:sym typeface="Wingdings" pitchFamily="2" charset="2"/>
              </a:rPr>
              <a:t> </a:t>
            </a:r>
          </a:p>
          <a:p>
            <a:pPr marL="533400" indent="-533400" algn="just">
              <a:spcBef>
                <a:spcPts val="0"/>
              </a:spcBef>
              <a:defRPr/>
            </a:pPr>
            <a:r>
              <a:rPr lang="id-ID" sz="3600" dirty="0" smtClean="0"/>
              <a:t>Menurut WHO</a:t>
            </a:r>
          </a:p>
          <a:p>
            <a:pPr marL="533400" indent="-533400" algn="just" fontAlgn="auto"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id-ID" sz="3600" dirty="0" smtClean="0"/>
              <a:t>Menghindari kelahiran yang tidak </a:t>
            </a:r>
            <a:endParaRPr lang="en-US" sz="3600" dirty="0" smtClean="0"/>
          </a:p>
          <a:p>
            <a:pPr marL="533400" indent="-533400" algn="just" fontAlgn="auto">
              <a:spcBef>
                <a:spcPts val="0"/>
              </a:spcBef>
              <a:defRPr/>
            </a:pPr>
            <a:r>
              <a:rPr lang="en-US" sz="3600" dirty="0" smtClean="0"/>
              <a:t>    </a:t>
            </a:r>
            <a:r>
              <a:rPr lang="id-ID" sz="3600" dirty="0" smtClean="0"/>
              <a:t>diinginkan.</a:t>
            </a:r>
          </a:p>
          <a:p>
            <a:pPr marL="533400" indent="-533400" algn="just" fontAlgn="auto">
              <a:spcBef>
                <a:spcPts val="0"/>
              </a:spcBef>
              <a:defRPr/>
            </a:pPr>
            <a:r>
              <a:rPr lang="en-US" sz="3600" dirty="0" smtClean="0"/>
              <a:t>2. </a:t>
            </a:r>
            <a:r>
              <a:rPr lang="id-ID" sz="3600" dirty="0" smtClean="0"/>
              <a:t>Mendapatkan kelahiran yang diinginkan</a:t>
            </a:r>
          </a:p>
          <a:p>
            <a:pPr marL="533400" indent="-533400" algn="just" fontAlgn="auto">
              <a:spcBef>
                <a:spcPts val="0"/>
              </a:spcBef>
              <a:defRPr/>
            </a:pPr>
            <a:r>
              <a:rPr lang="en-US" sz="3600" dirty="0" smtClean="0"/>
              <a:t>3. </a:t>
            </a:r>
            <a:r>
              <a:rPr lang="id-ID" sz="3600" dirty="0" smtClean="0"/>
              <a:t>Mengatur interval kehamilan</a:t>
            </a:r>
          </a:p>
          <a:p>
            <a:pPr marL="533400" indent="-533400" algn="just" fontAlgn="auto">
              <a:spcBef>
                <a:spcPts val="0"/>
              </a:spcBef>
              <a:defRPr/>
            </a:pPr>
            <a:r>
              <a:rPr lang="en-US" sz="3600" dirty="0" smtClean="0"/>
              <a:t>4. </a:t>
            </a:r>
            <a:r>
              <a:rPr lang="id-ID" sz="3600" dirty="0" smtClean="0"/>
              <a:t>Mengontrol saat kelahiran dalam </a:t>
            </a:r>
            <a:endParaRPr lang="en-US" sz="3600" dirty="0" smtClean="0"/>
          </a:p>
          <a:p>
            <a:pPr marL="533400" indent="-533400" algn="just" fontAlgn="auto">
              <a:spcBef>
                <a:spcPts val="0"/>
              </a:spcBef>
              <a:defRPr/>
            </a:pPr>
            <a:r>
              <a:rPr lang="en-US" sz="3600" dirty="0" smtClean="0"/>
              <a:t>    </a:t>
            </a:r>
            <a:r>
              <a:rPr lang="id-ID" sz="3600" dirty="0" smtClean="0"/>
              <a:t>hubungan umur suami istri</a:t>
            </a:r>
          </a:p>
          <a:p>
            <a:pPr marL="533400" indent="-533400" algn="just" fontAlgn="auto">
              <a:spcBef>
                <a:spcPts val="0"/>
              </a:spcBef>
              <a:defRPr/>
            </a:pPr>
            <a:r>
              <a:rPr lang="en-US" sz="3600" dirty="0" smtClean="0"/>
              <a:t>5. </a:t>
            </a:r>
            <a:r>
              <a:rPr lang="id-ID" sz="3600" dirty="0" smtClean="0"/>
              <a:t>Menentukan jumlah anak.</a:t>
            </a:r>
            <a:endParaRPr lang="en-US" altLang="en-US" sz="3600" dirty="0" smtClean="0">
              <a:sym typeface="Wingdings" pitchFamily="2" charset="2"/>
            </a:endParaRP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Kerugian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AKDR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rgbClr val="FF9966"/>
          </a:solidFill>
        </p:spPr>
        <p:txBody>
          <a:bodyPr/>
          <a:lstStyle/>
          <a:p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Px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dalam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&amp;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penyaringan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infeksi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saluran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genital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diperlukan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sebelum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pemasangan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AKDR</a:t>
            </a:r>
          </a:p>
          <a:p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Dapat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meningkatkan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resiko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radang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panggul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Memerlukan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prosedur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pencegahan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infeksi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sewaktu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memasang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&amp;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mencabut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Bertambahnya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darah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haid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&amp; rasa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sakit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beberapa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bulan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pertama</a:t>
            </a:r>
            <a:endParaRPr lang="en-US" sz="2800" dirty="0" smtClean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Klien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tidak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dapat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mencabut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sendiri</a:t>
            </a:r>
            <a:endParaRPr lang="en-US" sz="2800" dirty="0" smtClean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Tidak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dapat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melindungi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klien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terhadap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PMS, HIV/AIDS.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AKDR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dapat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keluar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dari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rahim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melalui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kanalis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servikalis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hingga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keluar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ke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vagina.</a:t>
            </a:r>
          </a:p>
          <a:p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Bertambah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resiko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penyakit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radang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panggul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  <a:sym typeface="Wingdings" pitchFamily="2" charset="2"/>
              </a:rPr>
              <a:t>mitra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  <a:sym typeface="Wingdings" pitchFamily="2" charset="2"/>
              </a:rPr>
              <a:t>seks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  <a:sym typeface="Wingdings" pitchFamily="2" charset="2"/>
              </a:rPr>
              <a:t> &gt;</a:t>
            </a:r>
            <a:endParaRPr lang="en-US" sz="2800" dirty="0" smtClean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228600"/>
            <a:ext cx="9144000" cy="6477000"/>
          </a:xfrm>
        </p:spPr>
        <p:txBody>
          <a:bodyPr/>
          <a:lstStyle/>
          <a:p>
            <a:pPr algn="ctr"/>
            <a:r>
              <a:rPr lang="en-US" altLang="en-US" sz="3200" b="1" dirty="0" err="1" smtClean="0">
                <a:sym typeface="Wingdings" pitchFamily="2" charset="2"/>
              </a:rPr>
              <a:t>Konseling</a:t>
            </a:r>
            <a:r>
              <a:rPr lang="en-US" altLang="en-US" sz="3200" b="1" dirty="0" smtClean="0">
                <a:sym typeface="Wingdings" pitchFamily="2" charset="2"/>
              </a:rPr>
              <a:t> KB</a:t>
            </a:r>
          </a:p>
          <a:p>
            <a:r>
              <a:rPr lang="en-US" altLang="en-US" dirty="0" smtClean="0">
                <a:sym typeface="Wingdings" pitchFamily="2" charset="2"/>
              </a:rPr>
              <a:t> </a:t>
            </a:r>
          </a:p>
          <a:p>
            <a:r>
              <a:rPr lang="en-US" sz="2800" dirty="0" err="1" smtClean="0"/>
              <a:t>Konseling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seseorang</a:t>
            </a:r>
            <a:r>
              <a:rPr lang="en-US" sz="2800" dirty="0" smtClean="0"/>
              <a:t> (</a:t>
            </a:r>
            <a:r>
              <a:rPr lang="en-US" sz="2800" dirty="0" err="1" smtClean="0"/>
              <a:t>konselor</a:t>
            </a:r>
            <a:r>
              <a:rPr lang="en-US" sz="2800" dirty="0" smtClean="0"/>
              <a:t>)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orang</a:t>
            </a:r>
            <a:r>
              <a:rPr lang="en-US" sz="2800" dirty="0" smtClean="0"/>
              <a:t> lain (</a:t>
            </a:r>
            <a:r>
              <a:rPr lang="en-US" sz="2800" dirty="0" err="1" smtClean="0"/>
              <a:t>pasien</a:t>
            </a:r>
            <a:r>
              <a:rPr lang="en-US" sz="2800" dirty="0" smtClean="0"/>
              <a:t>), </a:t>
            </a:r>
          </a:p>
          <a:p>
            <a:r>
              <a:rPr lang="en-US" sz="2800" dirty="0" err="1" smtClean="0"/>
              <a:t>dimana</a:t>
            </a:r>
            <a:r>
              <a:rPr lang="en-US" sz="2800" dirty="0" smtClean="0"/>
              <a:t> </a:t>
            </a:r>
            <a:r>
              <a:rPr lang="en-US" sz="2800" dirty="0" err="1" smtClean="0"/>
              <a:t>konselor</a:t>
            </a:r>
            <a:r>
              <a:rPr lang="en-US" sz="2800" dirty="0" smtClean="0"/>
              <a:t> </a:t>
            </a:r>
            <a:r>
              <a:rPr lang="en-US" sz="2800" dirty="0" err="1" smtClean="0"/>
              <a:t>membantu</a:t>
            </a:r>
            <a:r>
              <a:rPr lang="en-US" sz="2800" dirty="0" smtClean="0"/>
              <a:t> </a:t>
            </a:r>
            <a:r>
              <a:rPr lang="en-US" sz="2800" dirty="0" err="1" smtClean="0"/>
              <a:t>klien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menyediakan</a:t>
            </a:r>
            <a:r>
              <a:rPr lang="en-US" sz="2800" dirty="0" smtClean="0"/>
              <a:t> </a:t>
            </a:r>
            <a:r>
              <a:rPr lang="en-US" sz="2800" dirty="0" err="1" smtClean="0"/>
              <a:t>waktu</a:t>
            </a:r>
            <a:r>
              <a:rPr lang="en-US" sz="2800" dirty="0" smtClean="0"/>
              <a:t>, </a:t>
            </a:r>
            <a:r>
              <a:rPr lang="en-US" sz="2800" dirty="0" err="1" smtClean="0"/>
              <a:t>keahlian</a:t>
            </a:r>
            <a:r>
              <a:rPr lang="en-US" sz="2800" dirty="0" smtClean="0"/>
              <a:t>, </a:t>
            </a:r>
            <a:r>
              <a:rPr lang="en-US" sz="2800" dirty="0" err="1" smtClean="0"/>
              <a:t>pengetahuan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informasi</a:t>
            </a:r>
            <a:r>
              <a:rPr lang="en-US" sz="2800" dirty="0" smtClean="0"/>
              <a:t>. </a:t>
            </a:r>
            <a:r>
              <a:rPr lang="en-US" sz="2800" dirty="0" err="1" smtClean="0"/>
              <a:t>Konselor</a:t>
            </a:r>
            <a:r>
              <a:rPr lang="en-US" sz="2800" dirty="0" smtClean="0"/>
              <a:t> </a:t>
            </a:r>
            <a:r>
              <a:rPr lang="en-US" sz="2800" dirty="0" err="1" smtClean="0"/>
              <a:t>membantu</a:t>
            </a:r>
            <a:r>
              <a:rPr lang="en-US" sz="2800" dirty="0" smtClean="0"/>
              <a:t> </a:t>
            </a:r>
            <a:r>
              <a:rPr lang="en-US" sz="2800" dirty="0" err="1" smtClean="0"/>
              <a:t>klien</a:t>
            </a:r>
            <a:r>
              <a:rPr lang="en-US" sz="2800" dirty="0" smtClean="0"/>
              <a:t> </a:t>
            </a:r>
            <a:r>
              <a:rPr lang="en-US" sz="2800" dirty="0" err="1" smtClean="0"/>
              <a:t>membuat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keputusan</a:t>
            </a:r>
            <a:r>
              <a:rPr lang="en-US" sz="2800" dirty="0" smtClean="0"/>
              <a:t> </a:t>
            </a:r>
            <a:r>
              <a:rPr lang="en-US" sz="2800" dirty="0" err="1" smtClean="0"/>
              <a:t>atas</a:t>
            </a:r>
            <a:r>
              <a:rPr lang="en-US" sz="2800" dirty="0" smtClean="0"/>
              <a:t> </a:t>
            </a:r>
            <a:r>
              <a:rPr lang="en-US" sz="2800" dirty="0" err="1" smtClean="0"/>
              <a:t>masalah</a:t>
            </a:r>
            <a:r>
              <a:rPr lang="en-US" sz="2800" dirty="0" smtClean="0"/>
              <a:t> yang </a:t>
            </a:r>
            <a:r>
              <a:rPr lang="en-US" sz="2800" dirty="0" err="1" smtClean="0"/>
              <a:t>ada</a:t>
            </a:r>
            <a:r>
              <a:rPr lang="en-US" sz="2800" dirty="0" smtClean="0"/>
              <a:t>,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dilaksanakan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terus</a:t>
            </a:r>
            <a:r>
              <a:rPr lang="en-US" sz="2800" dirty="0" smtClean="0"/>
              <a:t> </a:t>
            </a:r>
            <a:r>
              <a:rPr lang="en-US" sz="2800" dirty="0" err="1" smtClean="0"/>
              <a:t>menerus</a:t>
            </a:r>
            <a:r>
              <a:rPr lang="en-US" sz="2800" dirty="0" smtClean="0"/>
              <a:t>. </a:t>
            </a:r>
          </a:p>
          <a:p>
            <a:r>
              <a:rPr lang="en-US" sz="2800" dirty="0" err="1" smtClean="0"/>
              <a:t>Konseling</a:t>
            </a:r>
            <a:r>
              <a:rPr lang="en-US" sz="2800" dirty="0" smtClean="0"/>
              <a:t>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menghasilkan</a:t>
            </a:r>
            <a:r>
              <a:rPr lang="en-US" sz="2800" dirty="0" smtClean="0"/>
              <a:t> </a:t>
            </a:r>
            <a:r>
              <a:rPr lang="en-US" sz="2800" dirty="0" err="1" smtClean="0"/>
              <a:t>perubahan</a:t>
            </a:r>
            <a:r>
              <a:rPr lang="en-US" sz="2800" dirty="0" smtClean="0"/>
              <a:t> </a:t>
            </a:r>
            <a:r>
              <a:rPr lang="en-US" sz="2800" dirty="0" err="1" smtClean="0"/>
              <a:t>sikap</a:t>
            </a:r>
            <a:r>
              <a:rPr lang="en-US" sz="2800" dirty="0" smtClean="0"/>
              <a:t> (</a:t>
            </a:r>
            <a:r>
              <a:rPr lang="en-US" sz="2800" i="1" dirty="0" smtClean="0"/>
              <a:t>attitude change).</a:t>
            </a:r>
            <a:endParaRPr lang="ko-KR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228600"/>
            <a:ext cx="9144000" cy="6477000"/>
          </a:xfrm>
        </p:spPr>
        <p:txBody>
          <a:bodyPr/>
          <a:lstStyle/>
          <a:p>
            <a:pPr algn="ctr"/>
            <a:r>
              <a:rPr lang="en-US" altLang="en-US" sz="3200" b="1" dirty="0" err="1" smtClean="0">
                <a:sym typeface="Wingdings" pitchFamily="2" charset="2"/>
              </a:rPr>
              <a:t>Tujuan</a:t>
            </a:r>
            <a:r>
              <a:rPr lang="en-US" altLang="en-US" sz="3200" b="1" dirty="0" smtClean="0">
                <a:sym typeface="Wingdings" pitchFamily="2" charset="2"/>
              </a:rPr>
              <a:t> </a:t>
            </a:r>
            <a:r>
              <a:rPr lang="en-US" altLang="en-US" sz="3200" b="1" dirty="0" err="1" smtClean="0">
                <a:sym typeface="Wingdings" pitchFamily="2" charset="2"/>
              </a:rPr>
              <a:t>Konseling</a:t>
            </a:r>
            <a:r>
              <a:rPr lang="en-US" altLang="en-US" sz="3200" b="1" dirty="0" smtClean="0">
                <a:sym typeface="Wingdings" pitchFamily="2" charset="2"/>
              </a:rPr>
              <a:t> KB</a:t>
            </a:r>
          </a:p>
          <a:p>
            <a:r>
              <a:rPr lang="en-US" altLang="en-US" dirty="0" smtClean="0">
                <a:sym typeface="Wingdings" pitchFamily="2" charset="2"/>
              </a:rPr>
              <a:t> </a:t>
            </a:r>
            <a:endParaRPr lang="en-US" dirty="0" smtClean="0"/>
          </a:p>
          <a:p>
            <a:r>
              <a:rPr lang="fi-FI" sz="2000" dirty="0" smtClean="0"/>
              <a:t>a. Menyampaikan informasi dari pilihan pola reproduksi. </a:t>
            </a:r>
          </a:p>
          <a:p>
            <a:r>
              <a:rPr lang="en-US" sz="2000" dirty="0" smtClean="0"/>
              <a:t>b. </a:t>
            </a:r>
            <a:r>
              <a:rPr lang="en-US" sz="2000" dirty="0" err="1" smtClean="0"/>
              <a:t>Memilih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KB yang </a:t>
            </a:r>
            <a:r>
              <a:rPr lang="en-US" sz="2000" dirty="0" err="1" smtClean="0"/>
              <a:t>diyakini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c.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KB yang </a:t>
            </a:r>
            <a:r>
              <a:rPr lang="en-US" sz="2000" dirty="0" err="1" smtClean="0"/>
              <a:t>dipilih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aman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efektif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d. </a:t>
            </a:r>
            <a:r>
              <a:rPr lang="en-US" sz="2000" dirty="0" err="1" smtClean="0"/>
              <a:t>Memulai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melanjutkan</a:t>
            </a:r>
            <a:r>
              <a:rPr lang="en-US" sz="2000" dirty="0" smtClean="0"/>
              <a:t> KB. </a:t>
            </a:r>
          </a:p>
          <a:p>
            <a:r>
              <a:rPr lang="en-US" sz="2000" dirty="0" smtClean="0"/>
              <a:t>e. </a:t>
            </a:r>
            <a:r>
              <a:rPr lang="en-US" sz="2000" dirty="0" err="1" smtClean="0"/>
              <a:t>Mempelajari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, </a:t>
            </a:r>
            <a:r>
              <a:rPr lang="en-US" sz="2000" dirty="0" err="1" smtClean="0"/>
              <a:t>ketidakjelasan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KB yang </a:t>
            </a:r>
          </a:p>
          <a:p>
            <a:r>
              <a:rPr lang="en-US" sz="2000" dirty="0" smtClean="0"/>
              <a:t>     </a:t>
            </a:r>
            <a:r>
              <a:rPr lang="en-US" sz="2000" dirty="0" err="1" smtClean="0"/>
              <a:t>tersedia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f. </a:t>
            </a:r>
            <a:r>
              <a:rPr lang="en-US" sz="2000" dirty="0" err="1" smtClean="0"/>
              <a:t>Memecahkan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, </a:t>
            </a:r>
            <a:r>
              <a:rPr lang="en-US" sz="2000" dirty="0" err="1" smtClean="0"/>
              <a:t>meningkatkan</a:t>
            </a:r>
            <a:r>
              <a:rPr lang="en-US" sz="2000" dirty="0" smtClean="0"/>
              <a:t> </a:t>
            </a:r>
            <a:r>
              <a:rPr lang="en-US" sz="2000" dirty="0" err="1" smtClean="0"/>
              <a:t>keefektifan</a:t>
            </a:r>
            <a:r>
              <a:rPr lang="en-US" sz="2000" dirty="0" smtClean="0"/>
              <a:t> </a:t>
            </a:r>
            <a:r>
              <a:rPr lang="en-US" sz="2000" dirty="0" err="1" smtClean="0"/>
              <a:t>individu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   </a:t>
            </a:r>
            <a:r>
              <a:rPr lang="en-US" sz="2000" dirty="0" err="1" smtClean="0"/>
              <a:t>pengambilan</a:t>
            </a:r>
            <a:r>
              <a:rPr lang="en-US" sz="2000" dirty="0" smtClean="0"/>
              <a:t> </a:t>
            </a:r>
            <a:r>
              <a:rPr lang="en-US" sz="2000" dirty="0" err="1" smtClean="0"/>
              <a:t>keputusan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tepat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g. </a:t>
            </a:r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 err="1" smtClean="0"/>
              <a:t>pemenuhan</a:t>
            </a:r>
            <a:r>
              <a:rPr lang="en-US" sz="2000" dirty="0" smtClean="0"/>
              <a:t>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 </a:t>
            </a:r>
            <a:r>
              <a:rPr lang="en-US" sz="2000" dirty="0" err="1" smtClean="0"/>
              <a:t>klien</a:t>
            </a:r>
            <a:r>
              <a:rPr lang="en-US" sz="2000" dirty="0" smtClean="0"/>
              <a:t> </a:t>
            </a:r>
            <a:r>
              <a:rPr lang="en-US" sz="2000" dirty="0" err="1" smtClean="0"/>
              <a:t>meliputi</a:t>
            </a:r>
            <a:r>
              <a:rPr lang="en-US" sz="2000" dirty="0" smtClean="0"/>
              <a:t> </a:t>
            </a:r>
            <a:r>
              <a:rPr lang="en-US" sz="2000" dirty="0" err="1" smtClean="0"/>
              <a:t>menghilangkan</a:t>
            </a:r>
            <a:r>
              <a:rPr lang="en-US" sz="2000" dirty="0" smtClean="0"/>
              <a:t> </a:t>
            </a:r>
            <a:r>
              <a:rPr lang="en-US" sz="2000" dirty="0" err="1" smtClean="0"/>
              <a:t>perasaan</a:t>
            </a:r>
            <a:r>
              <a:rPr lang="en-US" sz="2000" dirty="0" smtClean="0"/>
              <a:t>    yang </a:t>
            </a:r>
            <a:r>
              <a:rPr lang="en-US" sz="2000" dirty="0" err="1" smtClean="0"/>
              <a:t>menekan</a:t>
            </a:r>
            <a:r>
              <a:rPr lang="en-US" sz="2000" dirty="0" smtClean="0"/>
              <a:t>/</a:t>
            </a:r>
            <a:r>
              <a:rPr lang="en-US" sz="2000" dirty="0" err="1" smtClean="0"/>
              <a:t>mengganggu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mencapai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mental yang </a:t>
            </a:r>
            <a:r>
              <a:rPr lang="en-US" sz="2000" dirty="0" err="1" smtClean="0"/>
              <a:t>positif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h. </a:t>
            </a:r>
            <a:r>
              <a:rPr lang="en-US" sz="2000" dirty="0" err="1" smtClean="0"/>
              <a:t>Mengubah</a:t>
            </a:r>
            <a:r>
              <a:rPr lang="en-US" sz="2000" dirty="0" smtClean="0"/>
              <a:t> </a:t>
            </a:r>
            <a:r>
              <a:rPr lang="en-US" sz="2000" dirty="0" err="1" smtClean="0"/>
              <a:t>sikap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tingkah</a:t>
            </a:r>
            <a:r>
              <a:rPr lang="en-US" sz="2000" dirty="0" smtClean="0"/>
              <a:t> </a:t>
            </a:r>
            <a:r>
              <a:rPr lang="en-US" sz="2000" dirty="0" err="1" smtClean="0"/>
              <a:t>laku</a:t>
            </a:r>
            <a:r>
              <a:rPr lang="en-US" sz="2000" dirty="0" smtClean="0"/>
              <a:t> yang </a:t>
            </a:r>
            <a:r>
              <a:rPr lang="en-US" sz="2000" dirty="0" err="1" smtClean="0"/>
              <a:t>negatif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positif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yang 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merugikan</a:t>
            </a:r>
            <a:r>
              <a:rPr lang="en-US" sz="2000" dirty="0" smtClean="0"/>
              <a:t> </a:t>
            </a:r>
            <a:r>
              <a:rPr lang="en-US" sz="2000" dirty="0" err="1" smtClean="0"/>
              <a:t>klien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menguntungkan</a:t>
            </a:r>
            <a:r>
              <a:rPr lang="en-US" sz="2000" dirty="0" smtClean="0"/>
              <a:t> </a:t>
            </a:r>
            <a:r>
              <a:rPr lang="en-US" sz="2000" dirty="0" err="1" smtClean="0"/>
              <a:t>klien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i</a:t>
            </a:r>
            <a:r>
              <a:rPr lang="en-US" sz="2000" dirty="0" smtClean="0"/>
              <a:t>. </a:t>
            </a:r>
            <a:r>
              <a:rPr lang="en-US" sz="2000" dirty="0" err="1" smtClean="0"/>
              <a:t>Meningkatkan</a:t>
            </a:r>
            <a:r>
              <a:rPr lang="en-US" sz="2000" dirty="0" smtClean="0"/>
              <a:t> </a:t>
            </a:r>
            <a:r>
              <a:rPr lang="en-US" sz="2000" dirty="0" err="1" smtClean="0"/>
              <a:t>penerimaan</a:t>
            </a:r>
            <a:r>
              <a:rPr lang="en-US" sz="2000" dirty="0" smtClean="0"/>
              <a:t> </a:t>
            </a:r>
          </a:p>
          <a:p>
            <a:r>
              <a:rPr lang="fi-FI" sz="2000" dirty="0" smtClean="0"/>
              <a:t>j. Menjamin pilihan yang cocok </a:t>
            </a:r>
          </a:p>
          <a:p>
            <a:r>
              <a:rPr lang="en-US" sz="2000" dirty="0" smtClean="0"/>
              <a:t>k. </a:t>
            </a:r>
            <a:r>
              <a:rPr lang="en-US" sz="2000" dirty="0" err="1" smtClean="0"/>
              <a:t>Menjamin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penggunaan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yang </a:t>
            </a:r>
            <a:r>
              <a:rPr lang="en-US" sz="2000" dirty="0" err="1" smtClean="0"/>
              <a:t>efektif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l. </a:t>
            </a:r>
            <a:r>
              <a:rPr lang="en-US" sz="2000" dirty="0" err="1" smtClean="0"/>
              <a:t>Menjamin</a:t>
            </a:r>
            <a:r>
              <a:rPr lang="en-US" sz="2000" dirty="0" smtClean="0"/>
              <a:t> </a:t>
            </a:r>
            <a:r>
              <a:rPr lang="en-US" sz="2000" dirty="0" err="1" smtClean="0"/>
              <a:t>kelangsungan</a:t>
            </a:r>
            <a:r>
              <a:rPr lang="en-US" sz="2000" dirty="0" smtClean="0"/>
              <a:t> yang lama. </a:t>
            </a:r>
          </a:p>
          <a:p>
            <a:endParaRPr lang="en-US" altLang="en-US" dirty="0" smtClean="0">
              <a:sym typeface="Wingdings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228600"/>
            <a:ext cx="9144000" cy="6477000"/>
          </a:xfrm>
        </p:spPr>
        <p:txBody>
          <a:bodyPr/>
          <a:lstStyle/>
          <a:p>
            <a:pPr algn="ctr"/>
            <a:r>
              <a:rPr lang="en-US" altLang="en-US" sz="3200" b="1" dirty="0" err="1" smtClean="0">
                <a:sym typeface="Wingdings" pitchFamily="2" charset="2"/>
              </a:rPr>
              <a:t>Hak</a:t>
            </a:r>
            <a:r>
              <a:rPr lang="en-US" altLang="en-US" sz="3200" b="1" dirty="0" smtClean="0">
                <a:sym typeface="Wingdings" pitchFamily="2" charset="2"/>
              </a:rPr>
              <a:t> </a:t>
            </a:r>
            <a:r>
              <a:rPr lang="en-US" altLang="en-US" sz="3200" b="1" dirty="0" err="1" smtClean="0">
                <a:sym typeface="Wingdings" pitchFamily="2" charset="2"/>
              </a:rPr>
              <a:t>Pasien</a:t>
            </a:r>
            <a:r>
              <a:rPr lang="en-US" altLang="en-US" sz="3200" b="1" dirty="0" smtClean="0">
                <a:sym typeface="Wingdings" pitchFamily="2" charset="2"/>
              </a:rPr>
              <a:t> </a:t>
            </a:r>
            <a:r>
              <a:rPr lang="en-US" altLang="en-US" sz="3200" b="1" dirty="0" err="1" smtClean="0">
                <a:sym typeface="Wingdings" pitchFamily="2" charset="2"/>
              </a:rPr>
              <a:t>dalam</a:t>
            </a:r>
            <a:r>
              <a:rPr lang="en-US" altLang="en-US" sz="3200" b="1" dirty="0" smtClean="0">
                <a:sym typeface="Wingdings" pitchFamily="2" charset="2"/>
              </a:rPr>
              <a:t> </a:t>
            </a:r>
            <a:r>
              <a:rPr lang="en-US" altLang="en-US" sz="3200" b="1" dirty="0" err="1" smtClean="0">
                <a:sym typeface="Wingdings" pitchFamily="2" charset="2"/>
              </a:rPr>
              <a:t>Konseling</a:t>
            </a:r>
            <a:r>
              <a:rPr lang="en-US" altLang="en-US" sz="3200" b="1" dirty="0" smtClean="0">
                <a:sym typeface="Wingdings" pitchFamily="2" charset="2"/>
              </a:rPr>
              <a:t> KB</a:t>
            </a:r>
          </a:p>
          <a:p>
            <a:r>
              <a:rPr lang="en-US" altLang="en-US" dirty="0" smtClean="0">
                <a:sym typeface="Wingdings" pitchFamily="2" charset="2"/>
              </a:rPr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a. </a:t>
            </a:r>
            <a:r>
              <a:rPr lang="en-US" sz="2400" dirty="0" err="1" smtClean="0"/>
              <a:t>Terjaga</a:t>
            </a:r>
            <a:r>
              <a:rPr lang="en-US" sz="2400" dirty="0" smtClean="0"/>
              <a:t> </a:t>
            </a:r>
            <a:r>
              <a:rPr lang="en-US" sz="2400" dirty="0" err="1" smtClean="0"/>
              <a:t>harga</a:t>
            </a:r>
            <a:r>
              <a:rPr lang="en-US" sz="2400" dirty="0" smtClean="0"/>
              <a:t> </a:t>
            </a:r>
            <a:r>
              <a:rPr lang="en-US" sz="2400" dirty="0" err="1" smtClean="0"/>
              <a:t>diri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martabatnya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b. </a:t>
            </a:r>
            <a:r>
              <a:rPr lang="en-US" sz="2400" dirty="0" err="1" smtClean="0"/>
              <a:t>Dilayani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pribadi</a:t>
            </a:r>
            <a:r>
              <a:rPr lang="en-US" sz="2400" dirty="0" smtClean="0"/>
              <a:t> (</a:t>
            </a:r>
            <a:r>
              <a:rPr lang="en-US" sz="2400" dirty="0" err="1" smtClean="0"/>
              <a:t>privasi</a:t>
            </a:r>
            <a:r>
              <a:rPr lang="en-US" sz="2400" dirty="0" smtClean="0"/>
              <a:t>)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terjaga</a:t>
            </a:r>
            <a:r>
              <a:rPr lang="en-US" sz="2400" dirty="0" smtClean="0"/>
              <a:t> </a:t>
            </a:r>
            <a:r>
              <a:rPr lang="en-US" sz="2400" dirty="0" err="1" smtClean="0"/>
              <a:t>kerahasiaan</a:t>
            </a:r>
            <a:r>
              <a:rPr lang="en-US" sz="2400" dirty="0" smtClean="0"/>
              <a:t>. </a:t>
            </a:r>
          </a:p>
          <a:p>
            <a:r>
              <a:rPr lang="nb-NO" sz="2400" dirty="0" smtClean="0"/>
              <a:t>c. Memperoleh informasi tentang kondisi dan tindakan yang </a:t>
            </a:r>
          </a:p>
          <a:p>
            <a:r>
              <a:rPr lang="nb-NO" sz="2400" dirty="0" smtClean="0"/>
              <a:t>    akan dilaksanakan. </a:t>
            </a:r>
          </a:p>
          <a:p>
            <a:r>
              <a:rPr lang="en-US" sz="2400" dirty="0" smtClean="0"/>
              <a:t>d. </a:t>
            </a:r>
            <a:r>
              <a:rPr lang="en-US" sz="2400" dirty="0" err="1" smtClean="0"/>
              <a:t>Mendapat</a:t>
            </a:r>
            <a:r>
              <a:rPr lang="en-US" sz="2400" dirty="0" smtClean="0"/>
              <a:t> </a:t>
            </a:r>
            <a:r>
              <a:rPr lang="en-US" sz="2400" dirty="0" err="1" smtClean="0"/>
              <a:t>kenyamanan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pelayanan</a:t>
            </a:r>
            <a:r>
              <a:rPr lang="en-US" sz="2400" dirty="0" smtClean="0"/>
              <a:t> </a:t>
            </a:r>
            <a:r>
              <a:rPr lang="en-US" sz="2400" dirty="0" err="1" smtClean="0"/>
              <a:t>terbaik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e. </a:t>
            </a:r>
            <a:r>
              <a:rPr lang="en-US" sz="2400" dirty="0" err="1" smtClean="0"/>
              <a:t>Menerima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menolak</a:t>
            </a:r>
            <a:r>
              <a:rPr lang="en-US" sz="2400" dirty="0" smtClean="0"/>
              <a:t> </a:t>
            </a:r>
            <a:r>
              <a:rPr lang="en-US" sz="2400" dirty="0" err="1" smtClean="0"/>
              <a:t>pelayanan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f. </a:t>
            </a:r>
            <a:r>
              <a:rPr lang="en-US" sz="2400" dirty="0" err="1" smtClean="0"/>
              <a:t>Kebebasan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memilih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. </a:t>
            </a:r>
          </a:p>
          <a:p>
            <a:r>
              <a:rPr lang="en-US" dirty="0" smtClean="0"/>
              <a:t> </a:t>
            </a:r>
            <a:endParaRPr lang="en-US" altLang="en-US" dirty="0" smtClean="0">
              <a:sym typeface="Wingdings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228600"/>
            <a:ext cx="9144000" cy="6477000"/>
          </a:xfrm>
        </p:spPr>
        <p:txBody>
          <a:bodyPr/>
          <a:lstStyle/>
          <a:p>
            <a:pPr algn="ctr"/>
            <a:r>
              <a:rPr lang="en-US" altLang="en-US" sz="3200" b="1" dirty="0" err="1" smtClean="0">
                <a:sym typeface="Wingdings" pitchFamily="2" charset="2"/>
              </a:rPr>
              <a:t>Sikap</a:t>
            </a:r>
            <a:r>
              <a:rPr lang="en-US" altLang="en-US" sz="3200" b="1" dirty="0" smtClean="0">
                <a:sym typeface="Wingdings" pitchFamily="2" charset="2"/>
              </a:rPr>
              <a:t> </a:t>
            </a:r>
            <a:r>
              <a:rPr lang="en-US" altLang="en-US" sz="3200" b="1" dirty="0" err="1" smtClean="0">
                <a:sym typeface="Wingdings" pitchFamily="2" charset="2"/>
              </a:rPr>
              <a:t>Perawat</a:t>
            </a:r>
            <a:r>
              <a:rPr lang="en-US" altLang="en-US" sz="3200" b="1" dirty="0" smtClean="0">
                <a:sym typeface="Wingdings" pitchFamily="2" charset="2"/>
              </a:rPr>
              <a:t> </a:t>
            </a:r>
            <a:r>
              <a:rPr lang="en-US" altLang="en-US" sz="3200" b="1" dirty="0" err="1" smtClean="0">
                <a:sym typeface="Wingdings" pitchFamily="2" charset="2"/>
              </a:rPr>
              <a:t>dalam</a:t>
            </a:r>
            <a:r>
              <a:rPr lang="en-US" altLang="en-US" sz="3200" b="1" dirty="0" smtClean="0">
                <a:sym typeface="Wingdings" pitchFamily="2" charset="2"/>
              </a:rPr>
              <a:t> </a:t>
            </a:r>
            <a:r>
              <a:rPr lang="en-US" altLang="en-US" sz="3200" b="1" dirty="0" err="1" smtClean="0">
                <a:sym typeface="Wingdings" pitchFamily="2" charset="2"/>
              </a:rPr>
              <a:t>Konseling</a:t>
            </a:r>
            <a:r>
              <a:rPr lang="en-US" altLang="en-US" sz="3200" b="1" dirty="0" smtClean="0">
                <a:sym typeface="Wingdings" pitchFamily="2" charset="2"/>
              </a:rPr>
              <a:t> KB</a:t>
            </a:r>
          </a:p>
          <a:p>
            <a:r>
              <a:rPr lang="en-US" altLang="en-US" dirty="0" smtClean="0">
                <a:sym typeface="Wingdings" pitchFamily="2" charset="2"/>
              </a:rPr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altLang="en-US" dirty="0" smtClean="0">
              <a:sym typeface="Wingdings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4553" t="53125" r="34407" b="16667"/>
          <a:stretch>
            <a:fillRect/>
          </a:stretch>
        </p:blipFill>
        <p:spPr bwMode="auto">
          <a:xfrm>
            <a:off x="685800" y="914400"/>
            <a:ext cx="8001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228600"/>
            <a:ext cx="9144000" cy="6477000"/>
          </a:xfrm>
        </p:spPr>
        <p:txBody>
          <a:bodyPr/>
          <a:lstStyle/>
          <a:p>
            <a:pPr algn="ctr"/>
            <a:r>
              <a:rPr lang="en-US" altLang="en-US" sz="3200" b="1" dirty="0" err="1" smtClean="0">
                <a:sym typeface="Wingdings" pitchFamily="2" charset="2"/>
              </a:rPr>
              <a:t>Langkah</a:t>
            </a:r>
            <a:r>
              <a:rPr lang="en-US" altLang="en-US" sz="3200" b="1" dirty="0" smtClean="0">
                <a:sym typeface="Wingdings" pitchFamily="2" charset="2"/>
              </a:rPr>
              <a:t> </a:t>
            </a:r>
            <a:r>
              <a:rPr lang="en-US" altLang="en-US" sz="3200" b="1" dirty="0" err="1" smtClean="0">
                <a:sym typeface="Wingdings" pitchFamily="2" charset="2"/>
              </a:rPr>
              <a:t>dalam</a:t>
            </a:r>
            <a:r>
              <a:rPr lang="en-US" altLang="en-US" sz="3200" b="1" dirty="0" smtClean="0">
                <a:sym typeface="Wingdings" pitchFamily="2" charset="2"/>
              </a:rPr>
              <a:t> </a:t>
            </a:r>
            <a:r>
              <a:rPr lang="en-US" altLang="en-US" sz="3200" b="1" dirty="0" err="1" smtClean="0">
                <a:sym typeface="Wingdings" pitchFamily="2" charset="2"/>
              </a:rPr>
              <a:t>Konseling</a:t>
            </a:r>
            <a:r>
              <a:rPr lang="en-US" altLang="en-US" sz="3200" b="1" dirty="0" smtClean="0">
                <a:sym typeface="Wingdings" pitchFamily="2" charset="2"/>
              </a:rPr>
              <a:t> KB (SATU TUJU)</a:t>
            </a:r>
          </a:p>
          <a:p>
            <a:r>
              <a:rPr lang="en-US" altLang="en-US" dirty="0" smtClean="0">
                <a:sym typeface="Wingdings" pitchFamily="2" charset="2"/>
              </a:rPr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altLang="en-US" dirty="0" smtClean="0">
              <a:sym typeface="Wingdings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 l="35139" t="18750" r="33236" b="17708"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228600"/>
            <a:ext cx="9144000" cy="6477000"/>
          </a:xfrm>
        </p:spPr>
        <p:txBody>
          <a:bodyPr/>
          <a:lstStyle/>
          <a:p>
            <a:pPr algn="ctr"/>
            <a:r>
              <a:rPr lang="en-US" altLang="en-US" sz="3200" b="1" dirty="0" err="1" smtClean="0">
                <a:sym typeface="Wingdings" pitchFamily="2" charset="2"/>
              </a:rPr>
              <a:t>Langkah</a:t>
            </a:r>
            <a:r>
              <a:rPr lang="en-US" altLang="en-US" sz="3200" b="1" dirty="0" smtClean="0">
                <a:sym typeface="Wingdings" pitchFamily="2" charset="2"/>
              </a:rPr>
              <a:t> </a:t>
            </a:r>
            <a:r>
              <a:rPr lang="en-US" altLang="en-US" sz="3200" b="1" dirty="0" err="1" smtClean="0">
                <a:sym typeface="Wingdings" pitchFamily="2" charset="2"/>
              </a:rPr>
              <a:t>dalam</a:t>
            </a:r>
            <a:r>
              <a:rPr lang="en-US" altLang="en-US" sz="3200" b="1" dirty="0" smtClean="0">
                <a:sym typeface="Wingdings" pitchFamily="2" charset="2"/>
              </a:rPr>
              <a:t> </a:t>
            </a:r>
            <a:r>
              <a:rPr lang="en-US" altLang="en-US" sz="3200" b="1" dirty="0" err="1" smtClean="0">
                <a:sym typeface="Wingdings" pitchFamily="2" charset="2"/>
              </a:rPr>
              <a:t>Konseling</a:t>
            </a:r>
            <a:r>
              <a:rPr lang="en-US" altLang="en-US" sz="3200" b="1" dirty="0" smtClean="0">
                <a:sym typeface="Wingdings" pitchFamily="2" charset="2"/>
              </a:rPr>
              <a:t> KB</a:t>
            </a:r>
          </a:p>
          <a:p>
            <a:r>
              <a:rPr lang="en-US" altLang="en-US" dirty="0" smtClean="0">
                <a:sym typeface="Wingdings" pitchFamily="2" charset="2"/>
              </a:rPr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altLang="en-US" dirty="0" smtClean="0">
              <a:sym typeface="Wingdings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4554" t="19792" r="34993" b="35417"/>
          <a:stretch>
            <a:fillRect/>
          </a:stretch>
        </p:blipFill>
        <p:spPr bwMode="auto">
          <a:xfrm>
            <a:off x="228600" y="762000"/>
            <a:ext cx="8763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228600"/>
            <a:ext cx="9144000" cy="6477000"/>
          </a:xfrm>
        </p:spPr>
        <p:txBody>
          <a:bodyPr/>
          <a:lstStyle/>
          <a:p>
            <a:r>
              <a:rPr lang="en-US" sz="2000" dirty="0" smtClean="0">
                <a:solidFill>
                  <a:srgbClr val="FF9966"/>
                </a:solidFill>
              </a:rPr>
              <a:t>S</a:t>
            </a:r>
            <a:r>
              <a:rPr lang="id-ID" sz="2000" dirty="0" smtClean="0">
                <a:solidFill>
                  <a:srgbClr val="FF9966"/>
                </a:solidFill>
              </a:rPr>
              <a:t>yarat-syarat </a:t>
            </a:r>
            <a:r>
              <a:rPr lang="en-US" sz="2000" dirty="0" err="1" smtClean="0">
                <a:solidFill>
                  <a:srgbClr val="FF9966"/>
                </a:solidFill>
              </a:rPr>
              <a:t>kontrasepsi</a:t>
            </a:r>
            <a:r>
              <a:rPr lang="en-US" sz="2000" dirty="0" smtClean="0">
                <a:solidFill>
                  <a:srgbClr val="FF9966"/>
                </a:solidFill>
              </a:rPr>
              <a:t> </a:t>
            </a:r>
            <a:r>
              <a:rPr lang="id-ID" sz="2000" dirty="0" smtClean="0">
                <a:solidFill>
                  <a:srgbClr val="FF9966"/>
                </a:solidFill>
              </a:rPr>
              <a:t>yang baik adalah</a:t>
            </a:r>
            <a:r>
              <a:rPr lang="en-US" sz="2000" dirty="0" smtClean="0">
                <a:solidFill>
                  <a:srgbClr val="FF9966"/>
                </a:solidFill>
              </a:rPr>
              <a:t>:</a:t>
            </a:r>
            <a:endParaRPr lang="id-ID" sz="2000" dirty="0" smtClean="0">
              <a:solidFill>
                <a:srgbClr val="FF9966"/>
              </a:solidFill>
            </a:endParaRPr>
          </a:p>
          <a:p>
            <a:r>
              <a:rPr lang="id-ID" sz="2000" dirty="0" smtClean="0"/>
              <a:t>Aman</a:t>
            </a:r>
          </a:p>
          <a:p>
            <a:r>
              <a:rPr lang="id-ID" sz="2000" dirty="0" smtClean="0"/>
              <a:t>Dapat diandalkan</a:t>
            </a:r>
          </a:p>
          <a:p>
            <a:r>
              <a:rPr lang="en-US" sz="2000" dirty="0" smtClean="0"/>
              <a:t>Minimal </a:t>
            </a:r>
            <a:r>
              <a:rPr lang="en-US" sz="2000" dirty="0" err="1" smtClean="0"/>
              <a:t>efek</a:t>
            </a:r>
            <a:r>
              <a:rPr lang="en-US" sz="2000" dirty="0" smtClean="0"/>
              <a:t> </a:t>
            </a:r>
            <a:r>
              <a:rPr lang="en-US" sz="2000" dirty="0" err="1" smtClean="0"/>
              <a:t>samping</a:t>
            </a:r>
            <a:endParaRPr lang="en-US" sz="2000" dirty="0" smtClean="0"/>
          </a:p>
          <a:p>
            <a:r>
              <a:rPr lang="id-ID" sz="2000" dirty="0" smtClean="0"/>
              <a:t>Sederhana</a:t>
            </a:r>
          </a:p>
          <a:p>
            <a:r>
              <a:rPr lang="id-ID" sz="2000" dirty="0" smtClean="0"/>
              <a:t>Murah </a:t>
            </a:r>
          </a:p>
          <a:p>
            <a:r>
              <a:rPr lang="id-ID" sz="2000" dirty="0" smtClean="0"/>
              <a:t>Dapat diterima </a:t>
            </a:r>
            <a:r>
              <a:rPr lang="en-US" sz="2000" dirty="0" err="1" smtClean="0"/>
              <a:t>pasangan</a:t>
            </a:r>
            <a:r>
              <a:rPr lang="en-US" sz="2000" dirty="0" smtClean="0"/>
              <a:t> </a:t>
            </a:r>
            <a:r>
              <a:rPr lang="en-US" sz="2000" dirty="0" err="1" smtClean="0"/>
              <a:t>suami</a:t>
            </a:r>
            <a:r>
              <a:rPr lang="en-US" sz="2000" dirty="0" smtClean="0"/>
              <a:t> </a:t>
            </a:r>
            <a:r>
              <a:rPr lang="en-US" sz="2000" dirty="0" err="1" smtClean="0"/>
              <a:t>istri</a:t>
            </a:r>
            <a:endParaRPr lang="id-ID" sz="2000" dirty="0" smtClean="0"/>
          </a:p>
          <a:p>
            <a:r>
              <a:rPr lang="en-US" sz="2000" dirty="0" err="1" smtClean="0"/>
              <a:t>Kerjanya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diatur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keinginan</a:t>
            </a:r>
            <a:endParaRPr lang="en-US" sz="2000" dirty="0" smtClean="0"/>
          </a:p>
          <a:p>
            <a:r>
              <a:rPr lang="en-US" sz="2000" dirty="0" err="1" smtClean="0">
                <a:solidFill>
                  <a:srgbClr val="FF9966"/>
                </a:solidFill>
              </a:rPr>
              <a:t>Pemilihan</a:t>
            </a:r>
            <a:r>
              <a:rPr lang="en-US" sz="2000" dirty="0" smtClean="0">
                <a:solidFill>
                  <a:srgbClr val="FF9966"/>
                </a:solidFill>
              </a:rPr>
              <a:t> </a:t>
            </a:r>
            <a:r>
              <a:rPr lang="en-US" sz="2000" dirty="0" err="1" smtClean="0">
                <a:solidFill>
                  <a:srgbClr val="FF9966"/>
                </a:solidFill>
              </a:rPr>
              <a:t>metode</a:t>
            </a:r>
            <a:r>
              <a:rPr lang="en-US" sz="2000" dirty="0" smtClean="0">
                <a:solidFill>
                  <a:srgbClr val="FF9966"/>
                </a:solidFill>
              </a:rPr>
              <a:t> </a:t>
            </a:r>
            <a:r>
              <a:rPr lang="en-US" sz="2000" dirty="0" err="1" smtClean="0">
                <a:solidFill>
                  <a:srgbClr val="FF9966"/>
                </a:solidFill>
              </a:rPr>
              <a:t>kontrasepsi</a:t>
            </a:r>
            <a:r>
              <a:rPr lang="en-US" sz="2000" dirty="0" smtClean="0">
                <a:solidFill>
                  <a:srgbClr val="FF9966"/>
                </a:solidFill>
              </a:rPr>
              <a:t> </a:t>
            </a:r>
            <a:r>
              <a:rPr lang="en-US" sz="2000" dirty="0" err="1" smtClean="0">
                <a:solidFill>
                  <a:srgbClr val="FF9966"/>
                </a:solidFill>
              </a:rPr>
              <a:t>berdasarkan</a:t>
            </a:r>
            <a:r>
              <a:rPr lang="en-US" sz="2000" dirty="0" smtClean="0">
                <a:solidFill>
                  <a:srgbClr val="FF9966"/>
                </a:solidFill>
              </a:rPr>
              <a:t> </a:t>
            </a:r>
            <a:r>
              <a:rPr lang="en-US" sz="2000" dirty="0" err="1" smtClean="0">
                <a:solidFill>
                  <a:srgbClr val="FF9966"/>
                </a:solidFill>
              </a:rPr>
              <a:t>tujuannya</a:t>
            </a:r>
            <a:r>
              <a:rPr lang="en-US" sz="2000" dirty="0" smtClean="0">
                <a:solidFill>
                  <a:srgbClr val="FF9966"/>
                </a:solidFill>
              </a:rPr>
              <a:t>:</a:t>
            </a:r>
            <a:endParaRPr lang="id-ID" sz="2000" dirty="0" smtClean="0">
              <a:solidFill>
                <a:srgbClr val="FF9966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>
              <a:solidFill>
                <a:srgbClr val="FF9966"/>
              </a:solidFill>
            </a:endParaRP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 l="34167" t="43330" r="35000" b="34437"/>
          <a:stretch>
            <a:fillRect/>
          </a:stretch>
        </p:blipFill>
        <p:spPr bwMode="auto">
          <a:xfrm>
            <a:off x="381000" y="3581400"/>
            <a:ext cx="845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err="1" smtClean="0"/>
              <a:t>Alogaritme</a:t>
            </a:r>
            <a:r>
              <a:rPr lang="en-US" sz="3600" dirty="0" smtClean="0"/>
              <a:t> </a:t>
            </a:r>
            <a:r>
              <a:rPr lang="en-US" sz="3600" dirty="0" err="1" smtClean="0"/>
              <a:t>Pemilihan</a:t>
            </a:r>
            <a:r>
              <a:rPr lang="en-US" sz="3600" dirty="0" smtClean="0"/>
              <a:t> KB Postpartum</a:t>
            </a:r>
            <a:endParaRPr lang="en-US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66800"/>
            <a:ext cx="7467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err="1" smtClean="0"/>
              <a:t>Peran</a:t>
            </a:r>
            <a:r>
              <a:rPr lang="en-US" sz="3600" dirty="0" smtClean="0"/>
              <a:t> </a:t>
            </a:r>
            <a:r>
              <a:rPr lang="en-US" sz="3600" dirty="0" err="1" smtClean="0"/>
              <a:t>Petugas</a:t>
            </a:r>
            <a:r>
              <a:rPr lang="en-US" sz="3600" dirty="0" smtClean="0"/>
              <a:t> </a:t>
            </a:r>
            <a:r>
              <a:rPr lang="en-US" sz="3600" dirty="0" err="1" smtClean="0"/>
              <a:t>Kesehatan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 l="33265" t="35552" r="34591" b="29217"/>
          <a:stretch>
            <a:fillRect/>
          </a:stretch>
        </p:blipFill>
        <p:spPr bwMode="auto">
          <a:xfrm>
            <a:off x="609600" y="990600"/>
            <a:ext cx="8001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l="32430" t="37500" r="35359" b="32292"/>
          <a:stretch>
            <a:fillRect/>
          </a:stretch>
        </p:blipFill>
        <p:spPr bwMode="auto">
          <a:xfrm>
            <a:off x="609600" y="3962400"/>
            <a:ext cx="8077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228600"/>
            <a:ext cx="9144000" cy="6477000"/>
          </a:xfrm>
        </p:spPr>
        <p:txBody>
          <a:bodyPr/>
          <a:lstStyle/>
          <a:p>
            <a:pPr algn="ctr"/>
            <a:r>
              <a:rPr lang="en-US" altLang="ko-KR" sz="3200" dirty="0" err="1" smtClean="0"/>
              <a:t>Dampak</a:t>
            </a:r>
            <a:r>
              <a:rPr lang="en-US" altLang="ko-KR" sz="3200" dirty="0" smtClean="0"/>
              <a:t> KB</a:t>
            </a:r>
          </a:p>
          <a:p>
            <a:endParaRPr lang="en-US" altLang="ko-KR" sz="3200" dirty="0" smtClean="0"/>
          </a:p>
          <a:p>
            <a:r>
              <a:rPr lang="en-US" altLang="ko-KR" sz="3200" dirty="0" smtClean="0"/>
              <a:t>1. </a:t>
            </a:r>
            <a:r>
              <a:rPr lang="en-US" altLang="ko-KR" sz="3200" dirty="0" err="1" smtClean="0"/>
              <a:t>Penurunan</a:t>
            </a:r>
            <a:r>
              <a:rPr lang="en-US" altLang="ko-KR" sz="3200" dirty="0" smtClean="0"/>
              <a:t> </a:t>
            </a:r>
            <a:r>
              <a:rPr lang="en-US" altLang="ko-KR" sz="3200" dirty="0" err="1" smtClean="0"/>
              <a:t>angka</a:t>
            </a:r>
            <a:r>
              <a:rPr lang="en-US" altLang="ko-KR" sz="3200" dirty="0" smtClean="0"/>
              <a:t> </a:t>
            </a:r>
            <a:r>
              <a:rPr lang="en-US" altLang="ko-KR" sz="3200" dirty="0" err="1" smtClean="0"/>
              <a:t>kematian</a:t>
            </a:r>
            <a:r>
              <a:rPr lang="en-US" altLang="ko-KR" sz="3200" dirty="0" smtClean="0"/>
              <a:t> </a:t>
            </a:r>
            <a:r>
              <a:rPr lang="en-US" altLang="ko-KR" sz="3200" dirty="0" err="1" smtClean="0"/>
              <a:t>ibu</a:t>
            </a:r>
            <a:r>
              <a:rPr lang="en-US" altLang="ko-KR" sz="3200" dirty="0" smtClean="0"/>
              <a:t> </a:t>
            </a:r>
            <a:r>
              <a:rPr lang="en-US" altLang="ko-KR" sz="3200" dirty="0" err="1" smtClean="0"/>
              <a:t>dan</a:t>
            </a:r>
            <a:r>
              <a:rPr lang="en-US" altLang="ko-KR" sz="3200" dirty="0" smtClean="0"/>
              <a:t> </a:t>
            </a:r>
            <a:r>
              <a:rPr lang="en-US" altLang="ko-KR" sz="3200" dirty="0" err="1" smtClean="0"/>
              <a:t>anak</a:t>
            </a:r>
            <a:r>
              <a:rPr lang="en-US" altLang="ko-KR" sz="3200" dirty="0" smtClean="0"/>
              <a:t>.</a:t>
            </a:r>
          </a:p>
          <a:p>
            <a:r>
              <a:rPr lang="en-US" altLang="ko-KR" sz="3200" dirty="0" smtClean="0"/>
              <a:t>2. </a:t>
            </a:r>
            <a:r>
              <a:rPr lang="en-US" altLang="ko-KR" sz="3200" dirty="0" err="1" smtClean="0"/>
              <a:t>Penanggulangan</a:t>
            </a:r>
            <a:r>
              <a:rPr lang="en-US" altLang="ko-KR" sz="3200" dirty="0" smtClean="0"/>
              <a:t> </a:t>
            </a:r>
            <a:r>
              <a:rPr lang="en-US" altLang="ko-KR" sz="3200" dirty="0" err="1" smtClean="0"/>
              <a:t>masalah</a:t>
            </a:r>
            <a:r>
              <a:rPr lang="en-US" altLang="ko-KR" sz="3200" dirty="0" smtClean="0"/>
              <a:t> </a:t>
            </a:r>
            <a:r>
              <a:rPr lang="en-US" altLang="ko-KR" sz="3200" dirty="0" err="1" smtClean="0"/>
              <a:t>kesehatan</a:t>
            </a:r>
            <a:r>
              <a:rPr lang="en-US" altLang="ko-KR" sz="3200" dirty="0" smtClean="0"/>
              <a:t>     </a:t>
            </a:r>
            <a:r>
              <a:rPr lang="en-US" altLang="ko-KR" sz="3200" dirty="0" err="1" smtClean="0"/>
              <a:t>reproduksi</a:t>
            </a:r>
            <a:r>
              <a:rPr lang="en-US" altLang="ko-KR" sz="3200" dirty="0" smtClean="0"/>
              <a:t>.</a:t>
            </a:r>
          </a:p>
          <a:p>
            <a:r>
              <a:rPr lang="en-US" altLang="ko-KR" sz="3200" dirty="0" smtClean="0"/>
              <a:t>3. </a:t>
            </a:r>
            <a:r>
              <a:rPr lang="en-US" altLang="ko-KR" sz="3200" dirty="0" err="1" smtClean="0"/>
              <a:t>Peningkatan</a:t>
            </a:r>
            <a:r>
              <a:rPr lang="en-US" altLang="ko-KR" sz="3200" dirty="0" smtClean="0"/>
              <a:t> </a:t>
            </a:r>
            <a:r>
              <a:rPr lang="en-US" altLang="ko-KR" sz="3200" dirty="0" err="1" smtClean="0"/>
              <a:t>kesejahteraan</a:t>
            </a:r>
            <a:r>
              <a:rPr lang="en-US" altLang="ko-KR" sz="3200" dirty="0" smtClean="0"/>
              <a:t> </a:t>
            </a:r>
            <a:r>
              <a:rPr lang="en-US" altLang="ko-KR" sz="3200" dirty="0" err="1" smtClean="0"/>
              <a:t>keluarga</a:t>
            </a:r>
            <a:r>
              <a:rPr lang="en-US" altLang="ko-KR" sz="3200" dirty="0" smtClean="0"/>
              <a:t>.</a:t>
            </a:r>
          </a:p>
          <a:p>
            <a:r>
              <a:rPr lang="en-US" altLang="ko-KR" sz="3200" dirty="0" smtClean="0"/>
              <a:t>4. </a:t>
            </a:r>
            <a:r>
              <a:rPr lang="en-US" altLang="ko-KR" sz="3200" dirty="0" err="1" smtClean="0"/>
              <a:t>Peningkatan</a:t>
            </a:r>
            <a:r>
              <a:rPr lang="en-US" altLang="ko-KR" sz="3200" dirty="0" smtClean="0"/>
              <a:t> </a:t>
            </a:r>
            <a:r>
              <a:rPr lang="en-US" altLang="ko-KR" sz="3200" dirty="0" err="1" smtClean="0"/>
              <a:t>mutu</a:t>
            </a:r>
            <a:r>
              <a:rPr lang="en-US" altLang="ko-KR" sz="3200" dirty="0" smtClean="0"/>
              <a:t> </a:t>
            </a:r>
            <a:r>
              <a:rPr lang="en-US" altLang="ko-KR" sz="3200" dirty="0" err="1" smtClean="0"/>
              <a:t>dan</a:t>
            </a:r>
            <a:r>
              <a:rPr lang="en-US" altLang="ko-KR" sz="3200" dirty="0" smtClean="0"/>
              <a:t> </a:t>
            </a:r>
            <a:r>
              <a:rPr lang="en-US" altLang="ko-KR" sz="3200" dirty="0" err="1" smtClean="0"/>
              <a:t>layanan</a:t>
            </a:r>
            <a:r>
              <a:rPr lang="en-US" altLang="ko-KR" sz="3200" dirty="0" smtClean="0"/>
              <a:t> KB-KR.</a:t>
            </a:r>
          </a:p>
          <a:p>
            <a:r>
              <a:rPr lang="en-US" altLang="ko-KR" sz="3200" dirty="0" smtClean="0"/>
              <a:t>5. </a:t>
            </a:r>
            <a:r>
              <a:rPr lang="en-US" altLang="ko-KR" sz="3200" dirty="0" err="1" smtClean="0"/>
              <a:t>Peningkatan</a:t>
            </a:r>
            <a:r>
              <a:rPr lang="en-US" altLang="ko-KR" sz="3200" dirty="0" smtClean="0"/>
              <a:t> </a:t>
            </a:r>
            <a:r>
              <a:rPr lang="en-US" altLang="ko-KR" sz="3200" dirty="0" err="1" smtClean="0"/>
              <a:t>derajat</a:t>
            </a:r>
            <a:r>
              <a:rPr lang="en-US" altLang="ko-KR" sz="3200" dirty="0" smtClean="0"/>
              <a:t> </a:t>
            </a:r>
            <a:r>
              <a:rPr lang="en-US" altLang="ko-KR" sz="3200" dirty="0" err="1" smtClean="0"/>
              <a:t>kesehatan</a:t>
            </a:r>
            <a:endParaRPr lang="en-US" altLang="ko-KR" sz="3200" dirty="0" smtClean="0"/>
          </a:p>
          <a:p>
            <a:r>
              <a:rPr lang="en-US" altLang="ko-KR" sz="3200" dirty="0" smtClean="0"/>
              <a:t>6. </a:t>
            </a:r>
            <a:r>
              <a:rPr lang="en-US" altLang="ko-KR" sz="3200" dirty="0" err="1" smtClean="0"/>
              <a:t>Peningkatan</a:t>
            </a:r>
            <a:r>
              <a:rPr lang="en-US" altLang="ko-KR" sz="3200" dirty="0" smtClean="0"/>
              <a:t> system </a:t>
            </a:r>
            <a:r>
              <a:rPr lang="en-US" altLang="ko-KR" sz="3200" dirty="0" err="1" smtClean="0"/>
              <a:t>pengelolaan</a:t>
            </a:r>
            <a:r>
              <a:rPr lang="en-US" altLang="ko-KR" sz="3200" dirty="0" smtClean="0"/>
              <a:t> </a:t>
            </a:r>
            <a:r>
              <a:rPr lang="en-US" altLang="ko-KR" sz="3200" dirty="0" err="1" smtClean="0"/>
              <a:t>dan</a:t>
            </a:r>
            <a:r>
              <a:rPr lang="en-US" altLang="ko-KR" sz="3200" dirty="0" smtClean="0"/>
              <a:t> </a:t>
            </a:r>
            <a:r>
              <a:rPr lang="en-US" altLang="ko-KR" sz="3200" dirty="0" smtClean="0"/>
              <a:t>  </a:t>
            </a:r>
            <a:r>
              <a:rPr lang="en-US" altLang="ko-KR" sz="3200" dirty="0" err="1" smtClean="0"/>
              <a:t>kapasitas</a:t>
            </a:r>
            <a:r>
              <a:rPr lang="en-US" altLang="ko-KR" sz="3200" dirty="0" smtClean="0"/>
              <a:t> </a:t>
            </a:r>
            <a:r>
              <a:rPr lang="en-US" altLang="ko-KR" sz="3200" dirty="0" smtClean="0"/>
              <a:t>SDM.</a:t>
            </a:r>
            <a:endParaRPr lang="ko-KR" alt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err="1" smtClean="0"/>
              <a:t>Peran</a:t>
            </a:r>
            <a:r>
              <a:rPr lang="en-US" sz="3600" dirty="0" smtClean="0"/>
              <a:t> </a:t>
            </a:r>
            <a:r>
              <a:rPr lang="en-US" sz="3600" dirty="0" err="1" smtClean="0"/>
              <a:t>Fasilitas</a:t>
            </a:r>
            <a:r>
              <a:rPr lang="en-US" sz="3600" dirty="0" smtClean="0"/>
              <a:t> </a:t>
            </a:r>
            <a:r>
              <a:rPr lang="en-US" sz="3600" dirty="0" err="1" smtClean="0"/>
              <a:t>Kesehatan</a:t>
            </a:r>
            <a:endParaRPr lang="en-US" sz="3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 l="32653" t="23683" r="33673" b="30943"/>
          <a:stretch>
            <a:fillRect/>
          </a:stretch>
        </p:blipFill>
        <p:spPr bwMode="auto">
          <a:xfrm>
            <a:off x="685800" y="990600"/>
            <a:ext cx="7924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l="33602" t="37500" r="33602" b="34375"/>
          <a:stretch>
            <a:fillRect/>
          </a:stretch>
        </p:blipFill>
        <p:spPr bwMode="auto">
          <a:xfrm>
            <a:off x="685800" y="4267200"/>
            <a:ext cx="784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" y="4653136"/>
            <a:ext cx="9144000" cy="188019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9000">
                <a:schemeClr val="bg1">
                  <a:alpha val="65000"/>
                </a:schemeClr>
              </a:gs>
              <a:gs pos="76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81000" y="5562600"/>
            <a:ext cx="4788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228600"/>
            <a:ext cx="9144000" cy="6477000"/>
          </a:xfrm>
        </p:spPr>
        <p:txBody>
          <a:bodyPr/>
          <a:lstStyle/>
          <a:p>
            <a:pPr algn="ctr"/>
            <a:r>
              <a:rPr lang="en-US" altLang="ko-KR" sz="3200" dirty="0" err="1" smtClean="0"/>
              <a:t>Akseptor</a:t>
            </a:r>
            <a:r>
              <a:rPr lang="en-US" altLang="ko-KR" sz="3200" dirty="0" smtClean="0"/>
              <a:t> KB</a:t>
            </a:r>
          </a:p>
          <a:p>
            <a:r>
              <a:rPr lang="en-US" altLang="ko-KR" sz="2800" dirty="0" err="1" smtClean="0"/>
              <a:t>Akseptor</a:t>
            </a:r>
            <a:r>
              <a:rPr lang="en-US" altLang="ko-KR" sz="2800" dirty="0" smtClean="0"/>
              <a:t> KB </a:t>
            </a:r>
            <a:r>
              <a:rPr lang="en-US" altLang="ko-KR" sz="2800" dirty="0" err="1" smtClean="0"/>
              <a:t>adalah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peserta</a:t>
            </a:r>
            <a:r>
              <a:rPr lang="en-US" altLang="ko-KR" sz="2800" dirty="0" smtClean="0"/>
              <a:t> KB </a:t>
            </a:r>
            <a:r>
              <a:rPr lang="en-US" altLang="ko-KR" sz="2800" dirty="0" err="1" smtClean="0"/>
              <a:t>Pasangan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Usia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Subur</a:t>
            </a:r>
            <a:r>
              <a:rPr lang="en-US" altLang="ko-KR" sz="2800" dirty="0" smtClean="0"/>
              <a:t> (PUS) </a:t>
            </a:r>
            <a:r>
              <a:rPr lang="en-US" altLang="ko-KR" sz="2800" dirty="0" err="1" smtClean="0"/>
              <a:t>dimana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salah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seorang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menggunakan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salah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satu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alat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kontrasepsi</a:t>
            </a:r>
            <a:r>
              <a:rPr lang="en-US" altLang="ko-KR" sz="2800" dirty="0" smtClean="0"/>
              <a:t>.</a:t>
            </a:r>
          </a:p>
          <a:p>
            <a:r>
              <a:rPr lang="en-US" altLang="ko-KR" sz="2800" dirty="0" err="1" smtClean="0"/>
              <a:t>Jenis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akseptor</a:t>
            </a:r>
            <a:r>
              <a:rPr lang="en-US" altLang="ko-KR" sz="2800" dirty="0" smtClean="0"/>
              <a:t> KB:</a:t>
            </a:r>
          </a:p>
          <a:p>
            <a:pPr marL="457200" indent="-457200">
              <a:buAutoNum type="arabicPeriod"/>
            </a:pPr>
            <a:r>
              <a:rPr lang="en-US" altLang="ko-KR" sz="2800" dirty="0" err="1" smtClean="0"/>
              <a:t>Akseptor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aktif</a:t>
            </a:r>
            <a:endParaRPr lang="en-US" altLang="ko-KR" sz="2800" dirty="0" smtClean="0"/>
          </a:p>
          <a:p>
            <a:pPr marL="457200" indent="-457200">
              <a:buAutoNum type="arabicPeriod"/>
            </a:pPr>
            <a:r>
              <a:rPr lang="en-US" altLang="ko-KR" sz="2800" dirty="0" err="1" smtClean="0"/>
              <a:t>Akseptor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aktif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kembali</a:t>
            </a:r>
            <a:endParaRPr lang="en-US" altLang="ko-KR" sz="2800" dirty="0" smtClean="0"/>
          </a:p>
          <a:p>
            <a:pPr marL="457200" indent="-457200">
              <a:buAutoNum type="arabicPeriod"/>
            </a:pPr>
            <a:r>
              <a:rPr lang="en-US" altLang="ko-KR" sz="2800" dirty="0" err="1" smtClean="0"/>
              <a:t>Akseptor</a:t>
            </a:r>
            <a:r>
              <a:rPr lang="en-US" altLang="ko-KR" sz="2800" dirty="0" smtClean="0"/>
              <a:t> KB </a:t>
            </a:r>
            <a:r>
              <a:rPr lang="en-US" altLang="ko-KR" sz="2800" dirty="0" err="1" smtClean="0"/>
              <a:t>baru</a:t>
            </a:r>
            <a:endParaRPr lang="en-US" altLang="ko-KR" sz="2800" dirty="0" smtClean="0"/>
          </a:p>
          <a:p>
            <a:pPr marL="457200" indent="-457200">
              <a:buAutoNum type="arabicPeriod"/>
            </a:pPr>
            <a:r>
              <a:rPr lang="en-US" altLang="ko-KR" sz="2800" dirty="0" err="1" smtClean="0"/>
              <a:t>Akseptor</a:t>
            </a:r>
            <a:r>
              <a:rPr lang="en-US" altLang="ko-KR" sz="2800" dirty="0" smtClean="0"/>
              <a:t> KB </a:t>
            </a:r>
            <a:r>
              <a:rPr lang="en-US" altLang="ko-KR" sz="2800" dirty="0" err="1" smtClean="0"/>
              <a:t>dini</a:t>
            </a:r>
            <a:endParaRPr lang="en-US" altLang="ko-KR" sz="2800" dirty="0" smtClean="0"/>
          </a:p>
          <a:p>
            <a:pPr marL="457200" indent="-457200">
              <a:buAutoNum type="arabicPeriod"/>
            </a:pPr>
            <a:r>
              <a:rPr lang="en-US" altLang="ko-KR" sz="2800" dirty="0" err="1" smtClean="0"/>
              <a:t>Akseptor</a:t>
            </a:r>
            <a:r>
              <a:rPr lang="en-US" altLang="ko-KR" sz="2800" dirty="0" smtClean="0"/>
              <a:t> KB </a:t>
            </a:r>
            <a:r>
              <a:rPr lang="en-US" altLang="ko-KR" sz="2800" dirty="0" err="1" smtClean="0"/>
              <a:t>langsung</a:t>
            </a:r>
            <a:endParaRPr lang="en-US" altLang="ko-KR" sz="2800" dirty="0" smtClean="0"/>
          </a:p>
          <a:p>
            <a:pPr marL="457200" indent="-457200">
              <a:buAutoNum type="arabicPeriod"/>
            </a:pPr>
            <a:r>
              <a:rPr lang="en-US" altLang="ko-KR" sz="2800" dirty="0" err="1" smtClean="0"/>
              <a:t>Akseptor</a:t>
            </a:r>
            <a:r>
              <a:rPr lang="en-US" altLang="ko-KR" sz="2800" dirty="0" smtClean="0"/>
              <a:t> KB </a:t>
            </a:r>
            <a:r>
              <a:rPr lang="en-US" altLang="ko-KR" sz="2800" i="1" dirty="0" smtClean="0"/>
              <a:t>dropout</a:t>
            </a: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228600"/>
            <a:ext cx="9144000" cy="6477000"/>
          </a:xfrm>
        </p:spPr>
        <p:txBody>
          <a:bodyPr/>
          <a:lstStyle/>
          <a:p>
            <a:pPr algn="ctr"/>
            <a:endParaRPr lang="en-US" altLang="en-US" sz="2800" dirty="0" smtClean="0">
              <a:solidFill>
                <a:schemeClr val="tx1"/>
              </a:solidFill>
            </a:endParaRPr>
          </a:p>
          <a:p>
            <a:r>
              <a:rPr lang="en-US" altLang="en-US" sz="2800" dirty="0" err="1" smtClean="0">
                <a:solidFill>
                  <a:srgbClr val="3C4BDA"/>
                </a:solidFill>
              </a:rPr>
              <a:t>Kontrasepsi</a:t>
            </a:r>
            <a:r>
              <a:rPr lang="en-US" altLang="en-US" sz="2800" dirty="0" smtClean="0">
                <a:solidFill>
                  <a:srgbClr val="3C4BDA"/>
                </a:solidFill>
              </a:rPr>
              <a:t>: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upaya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mencegah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kehamilan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ym typeface="Wingdings" pitchFamily="2" charset="2"/>
              </a:rPr>
              <a:t> </a:t>
            </a:r>
          </a:p>
          <a:p>
            <a:r>
              <a:rPr lang="en-US" altLang="en-US" sz="2800" dirty="0" err="1" smtClean="0">
                <a:sym typeface="Wingdings" pitchFamily="2" charset="2"/>
              </a:rPr>
              <a:t>sementara</a:t>
            </a:r>
            <a:r>
              <a:rPr lang="en-US" altLang="en-US" sz="2800" dirty="0" smtClean="0">
                <a:sym typeface="Wingdings" pitchFamily="2" charset="2"/>
              </a:rPr>
              <a:t>/</a:t>
            </a:r>
            <a:r>
              <a:rPr lang="en-US" altLang="en-US" sz="2800" dirty="0" err="1" smtClean="0">
                <a:sym typeface="Wingdings" pitchFamily="2" charset="2"/>
              </a:rPr>
              <a:t>permanen</a:t>
            </a:r>
            <a:r>
              <a:rPr lang="en-US" altLang="en-US" sz="2800" dirty="0" smtClean="0">
                <a:sym typeface="Wingdings" pitchFamily="2" charset="2"/>
              </a:rPr>
              <a:t>  </a:t>
            </a:r>
            <a:r>
              <a:rPr lang="en-US" altLang="en-US" sz="2800" dirty="0" err="1" smtClean="0">
                <a:sym typeface="Wingdings" pitchFamily="2" charset="2"/>
              </a:rPr>
              <a:t>variabel</a:t>
            </a:r>
            <a:r>
              <a:rPr lang="en-US" altLang="en-US" sz="2800" dirty="0" smtClean="0">
                <a:sym typeface="Wingdings" pitchFamily="2" charset="2"/>
              </a:rPr>
              <a:t> yang </a:t>
            </a:r>
            <a:r>
              <a:rPr lang="en-US" altLang="en-US" sz="2800" dirty="0" err="1" smtClean="0">
                <a:sym typeface="Wingdings" pitchFamily="2" charset="2"/>
              </a:rPr>
              <a:t>mempengaruhi</a:t>
            </a:r>
            <a:r>
              <a:rPr lang="en-US" altLang="en-US" sz="2800" dirty="0" smtClean="0">
                <a:sym typeface="Wingdings" pitchFamily="2" charset="2"/>
              </a:rPr>
              <a:t> </a:t>
            </a:r>
            <a:r>
              <a:rPr lang="en-US" altLang="en-US" sz="2800" dirty="0" err="1" smtClean="0">
                <a:sym typeface="Wingdings" pitchFamily="2" charset="2"/>
              </a:rPr>
              <a:t>fertilitas</a:t>
            </a:r>
            <a:r>
              <a:rPr lang="en-US" altLang="en-US" sz="2800" dirty="0" smtClean="0">
                <a:sym typeface="Wingdings" pitchFamily="2" charset="2"/>
              </a:rPr>
              <a:t>.</a:t>
            </a:r>
          </a:p>
          <a:p>
            <a:r>
              <a:rPr lang="en-US" altLang="en-US" sz="2800" dirty="0" err="1" smtClean="0">
                <a:solidFill>
                  <a:srgbClr val="3C4BDA"/>
                </a:solidFill>
                <a:sym typeface="Wingdings" pitchFamily="2" charset="2"/>
              </a:rPr>
              <a:t>Kontrasepsi</a:t>
            </a:r>
            <a:r>
              <a:rPr lang="en-US" altLang="en-US" sz="2800" dirty="0" smtClean="0">
                <a:solidFill>
                  <a:srgbClr val="3C4BDA"/>
                </a:solidFill>
                <a:sym typeface="Wingdings" pitchFamily="2" charset="2"/>
              </a:rPr>
              <a:t> hormonal </a:t>
            </a:r>
            <a:r>
              <a:rPr lang="en-US" altLang="en-US" sz="2800" dirty="0" err="1" smtClean="0">
                <a:solidFill>
                  <a:srgbClr val="3C4BDA"/>
                </a:solidFill>
                <a:sym typeface="Wingdings" pitchFamily="2" charset="2"/>
              </a:rPr>
              <a:t>dan</a:t>
            </a:r>
            <a:r>
              <a:rPr lang="en-US" altLang="en-US" sz="2800" dirty="0" smtClean="0">
                <a:solidFill>
                  <a:srgbClr val="3C4BDA"/>
                </a:solidFill>
                <a:sym typeface="Wingdings" pitchFamily="2" charset="2"/>
              </a:rPr>
              <a:t> non hormonal</a:t>
            </a:r>
          </a:p>
          <a:p>
            <a:r>
              <a:rPr lang="en-US" altLang="en-US" sz="2800" dirty="0" err="1" smtClean="0">
                <a:solidFill>
                  <a:srgbClr val="3C4BDA"/>
                </a:solidFill>
                <a:sym typeface="Wingdings" pitchFamily="2" charset="2"/>
              </a:rPr>
              <a:t>Efektivitas</a:t>
            </a:r>
            <a:r>
              <a:rPr lang="en-US" altLang="en-US" sz="2800" dirty="0" smtClean="0">
                <a:solidFill>
                  <a:srgbClr val="3C4BDA"/>
                </a:solidFill>
                <a:sym typeface="Wingdings" pitchFamily="2" charset="2"/>
              </a:rPr>
              <a:t>??</a:t>
            </a:r>
          </a:p>
          <a:p>
            <a:r>
              <a:rPr lang="en-US" altLang="en-US" sz="2800" dirty="0" err="1" smtClean="0">
                <a:solidFill>
                  <a:srgbClr val="3C4BDA"/>
                </a:solidFill>
                <a:sym typeface="Wingdings" pitchFamily="2" charset="2"/>
              </a:rPr>
              <a:t>Kontrasepsi</a:t>
            </a:r>
            <a:r>
              <a:rPr lang="en-US" altLang="en-US" sz="2800" dirty="0" smtClean="0">
                <a:solidFill>
                  <a:srgbClr val="3C4BDA"/>
                </a:solidFill>
                <a:sym typeface="Wingdings" pitchFamily="2" charset="2"/>
              </a:rPr>
              <a:t> hormonal:</a:t>
            </a:r>
            <a:r>
              <a:rPr lang="en-US" altLang="en-US" sz="2800" dirty="0" smtClean="0">
                <a:sym typeface="Wingdings" pitchFamily="2" charset="2"/>
              </a:rPr>
              <a:t> </a:t>
            </a:r>
            <a:r>
              <a:rPr lang="en-US" altLang="en-US" sz="2800" dirty="0" err="1" smtClean="0">
                <a:sym typeface="Wingdings" pitchFamily="2" charset="2"/>
              </a:rPr>
              <a:t>metode</a:t>
            </a:r>
            <a:r>
              <a:rPr lang="en-US" altLang="en-US" sz="2800" dirty="0" smtClean="0">
                <a:sym typeface="Wingdings" pitchFamily="2" charset="2"/>
              </a:rPr>
              <a:t> </a:t>
            </a:r>
            <a:r>
              <a:rPr lang="en-US" altLang="en-US" sz="2800" dirty="0" err="1" smtClean="0">
                <a:sym typeface="Wingdings" pitchFamily="2" charset="2"/>
              </a:rPr>
              <a:t>kontrasepsi</a:t>
            </a:r>
            <a:r>
              <a:rPr lang="en-US" altLang="en-US" sz="2800" dirty="0" smtClean="0">
                <a:sym typeface="Wingdings" pitchFamily="2" charset="2"/>
              </a:rPr>
              <a:t> paling </a:t>
            </a:r>
          </a:p>
          <a:p>
            <a:r>
              <a:rPr lang="en-US" altLang="en-US" sz="2800" dirty="0" err="1" smtClean="0">
                <a:sym typeface="Wingdings" pitchFamily="2" charset="2"/>
              </a:rPr>
              <a:t>efektif</a:t>
            </a:r>
            <a:r>
              <a:rPr lang="en-US" altLang="en-US" sz="2800" dirty="0" smtClean="0">
                <a:sym typeface="Wingdings" pitchFamily="2" charset="2"/>
              </a:rPr>
              <a:t> &amp; </a:t>
            </a:r>
            <a:r>
              <a:rPr lang="en-US" altLang="en-US" sz="2800" dirty="0" err="1" smtClean="0">
                <a:sym typeface="Wingdings" pitchFamily="2" charset="2"/>
              </a:rPr>
              <a:t>reversibel</a:t>
            </a:r>
            <a:r>
              <a:rPr lang="en-US" altLang="en-US" sz="2800" dirty="0" smtClean="0">
                <a:sym typeface="Wingdings" pitchFamily="2" charset="2"/>
              </a:rPr>
              <a:t>  </a:t>
            </a:r>
            <a:r>
              <a:rPr lang="en-US" altLang="en-US" sz="2800" dirty="0" err="1" smtClean="0">
                <a:sym typeface="Wingdings" pitchFamily="2" charset="2"/>
              </a:rPr>
              <a:t>mencegah</a:t>
            </a:r>
            <a:r>
              <a:rPr lang="en-US" altLang="en-US" sz="2800" dirty="0" smtClean="0">
                <a:sym typeface="Wingdings" pitchFamily="2" charset="2"/>
              </a:rPr>
              <a:t> </a:t>
            </a:r>
            <a:r>
              <a:rPr lang="en-US" altLang="en-US" sz="2800" dirty="0" err="1" smtClean="0">
                <a:sym typeface="Wingdings" pitchFamily="2" charset="2"/>
              </a:rPr>
              <a:t>konsepsi</a:t>
            </a:r>
            <a:r>
              <a:rPr lang="en-US" altLang="en-US" sz="2800" dirty="0" smtClean="0">
                <a:sym typeface="Wingdings" pitchFamily="2" charset="2"/>
              </a:rPr>
              <a:t>.</a:t>
            </a:r>
          </a:p>
          <a:p>
            <a:endParaRPr lang="en-US" altLang="en-US" dirty="0" smtClean="0">
              <a:sym typeface="Wingdings" pitchFamily="2" charset="2"/>
            </a:endParaRPr>
          </a:p>
          <a:p>
            <a:r>
              <a:rPr lang="en-US" altLang="en-US" dirty="0" smtClean="0">
                <a:sym typeface="Wingdings" pitchFamily="2" charset="2"/>
              </a:rPr>
              <a:t> </a:t>
            </a: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 l="28333" t="29990" r="30000" b="181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228600"/>
            <a:ext cx="9144000" cy="6477000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defRPr/>
            </a:pPr>
            <a:r>
              <a:rPr lang="en-US" altLang="en-US" sz="2800" dirty="0" err="1" smtClean="0">
                <a:solidFill>
                  <a:srgbClr val="3C4BDA"/>
                </a:solidFill>
              </a:rPr>
              <a:t>Siklus</a:t>
            </a:r>
            <a:r>
              <a:rPr lang="en-US" altLang="en-US" sz="2800" dirty="0" smtClean="0">
                <a:solidFill>
                  <a:srgbClr val="3C4BDA"/>
                </a:solidFill>
              </a:rPr>
              <a:t> </a:t>
            </a:r>
            <a:r>
              <a:rPr lang="en-US" altLang="en-US" sz="2800" dirty="0" err="1" smtClean="0">
                <a:solidFill>
                  <a:srgbClr val="3C4BDA"/>
                </a:solidFill>
              </a:rPr>
              <a:t>Menstruasi</a:t>
            </a:r>
            <a:endParaRPr lang="en-US" altLang="en-US" sz="2800" dirty="0" smtClean="0">
              <a:solidFill>
                <a:srgbClr val="3C4BDA"/>
              </a:solidFill>
            </a:endParaRPr>
          </a:p>
          <a:p>
            <a:r>
              <a:rPr lang="en-US" altLang="en-US" dirty="0" smtClean="0">
                <a:sym typeface="Wingdings" pitchFamily="2" charset="2"/>
              </a:rPr>
              <a:t> </a:t>
            </a: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62884" t="18750" r="6662" b="29167"/>
          <a:stretch>
            <a:fillRect/>
          </a:stretch>
        </p:blipFill>
        <p:spPr bwMode="auto">
          <a:xfrm>
            <a:off x="228600" y="838200"/>
            <a:ext cx="876299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228600"/>
            <a:ext cx="9144000" cy="6477000"/>
          </a:xfrm>
        </p:spPr>
        <p:txBody>
          <a:bodyPr/>
          <a:lstStyle/>
          <a:p>
            <a:pPr algn="ctr"/>
            <a:r>
              <a:rPr lang="en-US" altLang="en-US" sz="2800" dirty="0" err="1" smtClean="0">
                <a:solidFill>
                  <a:schemeClr val="tx1"/>
                </a:solidFill>
              </a:rPr>
              <a:t>Mekanisme</a:t>
            </a:r>
            <a:r>
              <a:rPr lang="en-US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</a:rPr>
              <a:t>Kerja</a:t>
            </a:r>
            <a:r>
              <a:rPr lang="en-US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</a:rPr>
              <a:t>Hormon</a:t>
            </a:r>
            <a:endParaRPr lang="en-US" altLang="en-US" sz="2800" dirty="0" smtClean="0">
              <a:solidFill>
                <a:schemeClr val="tx1"/>
              </a:solidFill>
            </a:endParaRPr>
          </a:p>
          <a:p>
            <a:r>
              <a:rPr lang="en-US" altLang="en-US" sz="2000" dirty="0" err="1" smtClean="0">
                <a:solidFill>
                  <a:srgbClr val="3C4BDA"/>
                </a:solidFill>
              </a:rPr>
              <a:t>Esterogen</a:t>
            </a:r>
            <a:endParaRPr lang="en-US" altLang="en-US" sz="2000" dirty="0" smtClean="0">
              <a:solidFill>
                <a:srgbClr val="3C4BDA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000" dirty="0" err="1" smtClean="0">
                <a:sym typeface="Wingdings" pitchFamily="2" charset="2"/>
              </a:rPr>
              <a:t>Mempengaruhi</a:t>
            </a: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ovulasi</a:t>
            </a:r>
            <a:r>
              <a:rPr lang="en-US" altLang="en-US" sz="2000" dirty="0" smtClean="0">
                <a:sym typeface="Wingdings" pitchFamily="2" charset="2"/>
              </a:rPr>
              <a:t>, </a:t>
            </a:r>
            <a:r>
              <a:rPr lang="en-US" altLang="en-US" sz="2000" dirty="0" err="1" smtClean="0">
                <a:sym typeface="Wingdings" pitchFamily="2" charset="2"/>
              </a:rPr>
              <a:t>perjalanan</a:t>
            </a:r>
            <a:r>
              <a:rPr lang="en-US" altLang="en-US" sz="2000" dirty="0" smtClean="0">
                <a:sym typeface="Wingdings" pitchFamily="2" charset="2"/>
              </a:rPr>
              <a:t> ovum, </a:t>
            </a:r>
            <a:r>
              <a:rPr lang="en-US" altLang="en-US" sz="2000" dirty="0" err="1" smtClean="0">
                <a:sym typeface="Wingdings" pitchFamily="2" charset="2"/>
              </a:rPr>
              <a:t>implantasi</a:t>
            </a:r>
            <a:endParaRPr lang="en-US" altLang="en-US" sz="20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 err="1" smtClean="0">
                <a:solidFill>
                  <a:srgbClr val="3C4BDA"/>
                </a:solidFill>
              </a:rPr>
              <a:t>Progesteron</a:t>
            </a:r>
            <a:endParaRPr lang="en-US" altLang="en-US" sz="2000" dirty="0" smtClean="0">
              <a:solidFill>
                <a:srgbClr val="3C4BDA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2000" dirty="0" smtClean="0">
                <a:solidFill>
                  <a:schemeClr val="tx2"/>
                </a:solidFill>
              </a:rPr>
              <a:t> </a:t>
            </a:r>
            <a:r>
              <a:rPr lang="en-US" altLang="en-US" sz="2000" dirty="0" err="1" smtClean="0"/>
              <a:t>Menyiapkan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endometrium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untuk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implantasi</a:t>
            </a:r>
            <a:r>
              <a:rPr lang="en-US" altLang="en-US" sz="2000" dirty="0" smtClean="0"/>
              <a:t> &amp; </a:t>
            </a:r>
            <a:r>
              <a:rPr lang="en-US" altLang="en-US" sz="2000" dirty="0" err="1" smtClean="0"/>
              <a:t>mempertahankan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kehamilan</a:t>
            </a:r>
            <a:r>
              <a:rPr lang="en-US" altLang="en-US" sz="2000" dirty="0" smtClean="0"/>
              <a:t>.</a:t>
            </a:r>
          </a:p>
          <a:p>
            <a:r>
              <a:rPr lang="en-US" altLang="en-US" sz="2000" b="1" dirty="0" err="1" smtClean="0">
                <a:sym typeface="Wingdings" pitchFamily="2" charset="2"/>
              </a:rPr>
              <a:t>Khasiat</a:t>
            </a:r>
            <a:r>
              <a:rPr lang="en-US" altLang="en-US" sz="2000" b="1" dirty="0" smtClean="0">
                <a:sym typeface="Wingdings" pitchFamily="2" charset="2"/>
              </a:rPr>
              <a:t> </a:t>
            </a:r>
            <a:r>
              <a:rPr lang="en-US" altLang="en-US" sz="2000" b="1" dirty="0" err="1" smtClean="0">
                <a:sym typeface="Wingdings" pitchFamily="2" charset="2"/>
              </a:rPr>
              <a:t>Kontrasepsi</a:t>
            </a:r>
            <a:r>
              <a:rPr lang="en-US" altLang="en-US" sz="2000" b="1" dirty="0" smtClean="0">
                <a:sym typeface="Wingdings" pitchFamily="2" charset="2"/>
              </a:rPr>
              <a:t> Hormonal</a:t>
            </a:r>
          </a:p>
          <a:p>
            <a:pPr>
              <a:buFontTx/>
              <a:buChar char="•"/>
            </a:pP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Hambat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ovulasi</a:t>
            </a:r>
            <a:r>
              <a:rPr lang="en-US" altLang="en-US" sz="2000" dirty="0" smtClean="0"/>
              <a:t> </a:t>
            </a:r>
            <a:r>
              <a:rPr lang="en-US" altLang="en-US" sz="2000" dirty="0" smtClean="0">
                <a:sym typeface="Wingdings" pitchFamily="2" charset="2"/>
              </a:rPr>
              <a:t> </a:t>
            </a:r>
            <a:r>
              <a:rPr lang="en-US" altLang="en-US" sz="2000" dirty="0" err="1" smtClean="0">
                <a:sym typeface="Wingdings" pitchFamily="2" charset="2"/>
              </a:rPr>
              <a:t>pengaruh</a:t>
            </a: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terhadap</a:t>
            </a: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hipotalamus</a:t>
            </a:r>
            <a:r>
              <a:rPr lang="en-US" altLang="en-US" sz="2000" dirty="0" smtClean="0">
                <a:sym typeface="Wingdings" pitchFamily="2" charset="2"/>
              </a:rPr>
              <a:t>  </a:t>
            </a:r>
            <a:r>
              <a:rPr lang="en-US" altLang="en-US" sz="2000" dirty="0" err="1" smtClean="0">
                <a:sym typeface="Wingdings" pitchFamily="2" charset="2"/>
              </a:rPr>
              <a:t>menghambat</a:t>
            </a:r>
            <a:r>
              <a:rPr lang="en-US" altLang="en-US" sz="2000" dirty="0" smtClean="0">
                <a:sym typeface="Wingdings" pitchFamily="2" charset="2"/>
              </a:rPr>
              <a:t> FSH &amp;   LH (</a:t>
            </a:r>
            <a:r>
              <a:rPr lang="en-US" altLang="en-US" sz="2000" dirty="0" err="1" smtClean="0">
                <a:sym typeface="Wingdings" pitchFamily="2" charset="2"/>
              </a:rPr>
              <a:t>juga</a:t>
            </a: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pengaruh</a:t>
            </a: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progesteron</a:t>
            </a:r>
            <a:r>
              <a:rPr lang="en-US" altLang="en-US" sz="2000" dirty="0" smtClean="0">
                <a:sym typeface="Wingdings" pitchFamily="2" charset="2"/>
              </a:rPr>
              <a:t>)</a:t>
            </a:r>
          </a:p>
          <a:p>
            <a:pPr>
              <a:buFontTx/>
              <a:buChar char="•"/>
            </a:pP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Hambat</a:t>
            </a: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implantasi</a:t>
            </a: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telur</a:t>
            </a:r>
            <a:r>
              <a:rPr lang="en-US" altLang="en-US" sz="2000" dirty="0" smtClean="0">
                <a:sym typeface="Wingdings" pitchFamily="2" charset="2"/>
              </a:rPr>
              <a:t> yang </a:t>
            </a:r>
            <a:r>
              <a:rPr lang="en-US" altLang="en-US" sz="2000" dirty="0" err="1" smtClean="0">
                <a:sym typeface="Wingdings" pitchFamily="2" charset="2"/>
              </a:rPr>
              <a:t>sudah</a:t>
            </a: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dibuahi</a:t>
            </a:r>
            <a:r>
              <a:rPr lang="en-US" altLang="en-US" sz="2000" dirty="0" smtClean="0">
                <a:sym typeface="Wingdings" pitchFamily="2" charset="2"/>
              </a:rPr>
              <a:t>  o/ </a:t>
            </a:r>
            <a:r>
              <a:rPr lang="en-US" altLang="en-US" sz="2000" dirty="0" err="1" smtClean="0">
                <a:sym typeface="Wingdings" pitchFamily="2" charset="2"/>
              </a:rPr>
              <a:t>esterogen</a:t>
            </a: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dosis</a:t>
            </a: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tinggi</a:t>
            </a:r>
            <a:endParaRPr lang="en-US" altLang="en-US" sz="2000" dirty="0" smtClean="0">
              <a:sym typeface="Wingdings" pitchFamily="2" charset="2"/>
            </a:endParaRPr>
          </a:p>
          <a:p>
            <a:r>
              <a:rPr lang="en-US" altLang="en-US" sz="2000" dirty="0" smtClean="0">
                <a:sym typeface="Wingdings" pitchFamily="2" charset="2"/>
              </a:rPr>
              <a:t> (</a:t>
            </a:r>
            <a:r>
              <a:rPr lang="en-US" altLang="en-US" sz="2000" dirty="0" err="1" smtClean="0">
                <a:sym typeface="Wingdings" pitchFamily="2" charset="2"/>
              </a:rPr>
              <a:t>dietil</a:t>
            </a: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stilbestrol</a:t>
            </a:r>
            <a:r>
              <a:rPr lang="en-US" altLang="en-US" sz="2000" dirty="0" smtClean="0">
                <a:sym typeface="Wingdings" pitchFamily="2" charset="2"/>
              </a:rPr>
              <a:t>, </a:t>
            </a:r>
            <a:r>
              <a:rPr lang="en-US" altLang="en-US" sz="2000" dirty="0" err="1" smtClean="0">
                <a:sym typeface="Wingdings" pitchFamily="2" charset="2"/>
              </a:rPr>
              <a:t>etinilestradiol</a:t>
            </a:r>
            <a:r>
              <a:rPr lang="en-US" altLang="en-US" sz="2000" dirty="0" smtClean="0">
                <a:sym typeface="Wingdings" pitchFamily="2" charset="2"/>
              </a:rPr>
              <a:t>)  </a:t>
            </a:r>
            <a:r>
              <a:rPr lang="en-US" altLang="en-US" sz="2000" dirty="0" err="1" smtClean="0">
                <a:sym typeface="Wingdings" pitchFamily="2" charset="2"/>
              </a:rPr>
              <a:t>pertengahan</a:t>
            </a: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siklus</a:t>
            </a: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haid</a:t>
            </a:r>
            <a:r>
              <a:rPr lang="en-US" altLang="en-US" sz="2000" dirty="0" smtClean="0">
                <a:sym typeface="Wingdings" pitchFamily="2" charset="2"/>
              </a:rPr>
              <a:t>.</a:t>
            </a:r>
          </a:p>
          <a:p>
            <a:pPr>
              <a:buFontTx/>
              <a:buChar char="•"/>
            </a:pP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Lendir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serviks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jadi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pekat</a:t>
            </a:r>
            <a:r>
              <a:rPr lang="en-US" altLang="en-US" sz="2000" dirty="0" smtClean="0"/>
              <a:t> </a:t>
            </a:r>
            <a:r>
              <a:rPr lang="en-US" altLang="en-US" sz="2000" dirty="0" smtClean="0">
                <a:sym typeface="Wingdings" pitchFamily="2" charset="2"/>
              </a:rPr>
              <a:t> </a:t>
            </a:r>
            <a:r>
              <a:rPr lang="en-US" altLang="en-US" sz="2000" dirty="0" err="1" smtClean="0">
                <a:sym typeface="Wingdings" pitchFamily="2" charset="2"/>
              </a:rPr>
              <a:t>penetrasi</a:t>
            </a:r>
            <a:r>
              <a:rPr lang="en-US" altLang="en-US" sz="2000" dirty="0" smtClean="0">
                <a:sym typeface="Wingdings" pitchFamily="2" charset="2"/>
              </a:rPr>
              <a:t> &amp; </a:t>
            </a:r>
            <a:r>
              <a:rPr lang="en-US" altLang="en-US" sz="2000" dirty="0" err="1" smtClean="0">
                <a:sym typeface="Wingdings" pitchFamily="2" charset="2"/>
              </a:rPr>
              <a:t>transportasi</a:t>
            </a: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sperma</a:t>
            </a: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lebih</a:t>
            </a: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sulit</a:t>
            </a:r>
            <a:r>
              <a:rPr lang="en-US" altLang="en-US" sz="2000" dirty="0" smtClean="0">
                <a:sym typeface="Wingdings" pitchFamily="2" charset="2"/>
              </a:rPr>
              <a:t>.</a:t>
            </a:r>
          </a:p>
          <a:p>
            <a:pPr>
              <a:buFontTx/>
              <a:buChar char="•"/>
            </a:pP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Menghambat</a:t>
            </a: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kapasitasi</a:t>
            </a: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sperma</a:t>
            </a:r>
            <a:endParaRPr lang="en-US" altLang="en-US" sz="2000" dirty="0" smtClean="0">
              <a:sym typeface="Wingdings" pitchFamily="2" charset="2"/>
            </a:endParaRPr>
          </a:p>
          <a:p>
            <a:pPr>
              <a:buFontTx/>
              <a:buChar char="•"/>
            </a:pP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Menghambat</a:t>
            </a: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perjalanan</a:t>
            </a:r>
            <a:r>
              <a:rPr lang="en-US" altLang="en-US" sz="2000" dirty="0" smtClean="0">
                <a:sym typeface="Wingdings" pitchFamily="2" charset="2"/>
              </a:rPr>
              <a:t> ovum </a:t>
            </a:r>
            <a:r>
              <a:rPr lang="en-US" altLang="en-US" sz="2000" dirty="0" err="1" smtClean="0">
                <a:sym typeface="Wingdings" pitchFamily="2" charset="2"/>
              </a:rPr>
              <a:t>dalam</a:t>
            </a:r>
            <a:r>
              <a:rPr lang="en-US" altLang="en-US" sz="2000" dirty="0" smtClean="0">
                <a:sym typeface="Wingdings" pitchFamily="2" charset="2"/>
              </a:rPr>
              <a:t> tuba  </a:t>
            </a:r>
            <a:r>
              <a:rPr lang="en-US" altLang="en-US" sz="2000" dirty="0" err="1" smtClean="0">
                <a:sym typeface="Wingdings" pitchFamily="2" charset="2"/>
              </a:rPr>
              <a:t>sebelum</a:t>
            </a: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konsepsi</a:t>
            </a:r>
            <a:endParaRPr lang="en-US" altLang="en-US" sz="2000" dirty="0" smtClean="0">
              <a:sym typeface="Wingdings" pitchFamily="2" charset="2"/>
            </a:endParaRPr>
          </a:p>
          <a:p>
            <a:pPr>
              <a:buFontTx/>
              <a:buChar char="•"/>
            </a:pP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Menghambat</a:t>
            </a: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implantasi</a:t>
            </a:r>
            <a:r>
              <a:rPr lang="en-US" altLang="en-US" sz="2000" dirty="0" smtClean="0">
                <a:sym typeface="Wingdings" pitchFamily="2" charset="2"/>
              </a:rPr>
              <a:t>  </a:t>
            </a:r>
            <a:r>
              <a:rPr lang="en-US" altLang="en-US" sz="2000" dirty="0" err="1" smtClean="0">
                <a:sym typeface="Wingdings" pitchFamily="2" charset="2"/>
              </a:rPr>
              <a:t>sebelum</a:t>
            </a: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ovulasi</a:t>
            </a:r>
            <a:endParaRPr lang="en-US" altLang="en-US" sz="2000" dirty="0" smtClean="0">
              <a:sym typeface="Wingdings" pitchFamily="2" charset="2"/>
            </a:endParaRPr>
          </a:p>
          <a:p>
            <a:pPr>
              <a:buFontTx/>
              <a:buChar char="•"/>
            </a:pP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Menghambat</a:t>
            </a: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ovulasi</a:t>
            </a:r>
            <a:r>
              <a:rPr lang="en-US" altLang="en-US" sz="2000" dirty="0" smtClean="0">
                <a:sym typeface="Wingdings" pitchFamily="2" charset="2"/>
              </a:rPr>
              <a:t> </a:t>
            </a:r>
            <a:r>
              <a:rPr lang="en-US" altLang="en-US" sz="2000" dirty="0" err="1" smtClean="0">
                <a:sym typeface="Wingdings" pitchFamily="2" charset="2"/>
              </a:rPr>
              <a:t>melalui</a:t>
            </a:r>
            <a:r>
              <a:rPr lang="en-US" altLang="en-US" sz="2000" dirty="0" smtClean="0">
                <a:sym typeface="Wingdings" pitchFamily="2" charset="2"/>
              </a:rPr>
              <a:t> f/ </a:t>
            </a:r>
            <a:r>
              <a:rPr lang="en-US" altLang="en-US" sz="2000" dirty="0" err="1" smtClean="0">
                <a:sym typeface="Wingdings" pitchFamily="2" charset="2"/>
              </a:rPr>
              <a:t>hipotalamus-hipofisis-ovarium</a:t>
            </a:r>
            <a:r>
              <a:rPr lang="en-US" altLang="en-US" sz="2000" dirty="0" smtClean="0">
                <a:sym typeface="Wingdings" pitchFamily="2" charset="2"/>
              </a:rPr>
              <a:t>.</a:t>
            </a:r>
            <a:endParaRPr lang="en-US" altLang="en-US" sz="2000" dirty="0" smtClean="0"/>
          </a:p>
          <a:p>
            <a:endParaRPr lang="en-US" altLang="en-US" dirty="0" smtClean="0">
              <a:sym typeface="Wingdings" pitchFamily="2" charset="2"/>
            </a:endParaRP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9059</TotalTime>
  <Words>2027</Words>
  <Application>Microsoft Office PowerPoint</Application>
  <PresentationFormat>On-screen Show (4:3)</PresentationFormat>
  <Paragraphs>408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Custom Design</vt:lpstr>
      <vt:lpstr>Slide 1</vt:lpstr>
      <vt:lpstr>Topik Pembelajaran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  Diafragma</vt:lpstr>
      <vt:lpstr>  Spons (Sponge)</vt:lpstr>
      <vt:lpstr>Slide 27</vt:lpstr>
      <vt:lpstr>Alat kontrasepsi dalam rahim (AKDR)</vt:lpstr>
      <vt:lpstr>Keuntungan AKDR</vt:lpstr>
      <vt:lpstr>Kerugian AKDR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Alogaritme Pemilihan KB Postpartum</vt:lpstr>
      <vt:lpstr>Peran Petugas Kesehatan </vt:lpstr>
      <vt:lpstr>Peran Fasilitas Kesehatan</vt:lpstr>
      <vt:lpstr>Slide 41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KSN</cp:lastModifiedBy>
  <cp:revision>42</cp:revision>
  <dcterms:created xsi:type="dcterms:W3CDTF">2014-04-01T16:35:38Z</dcterms:created>
  <dcterms:modified xsi:type="dcterms:W3CDTF">2024-03-05T04:26:17Z</dcterms:modified>
</cp:coreProperties>
</file>