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4147-D8F6-44A7-9994-1313F85789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/>
              <a:t>ANATOMI DAN FISIOLOGI TUBUH MANUSIA</a:t>
            </a:r>
            <a:endParaRPr lang="en-ID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607946-815D-42BA-A8DC-8C4DBA772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Rosly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Zunaedi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S.Kep</a:t>
            </a:r>
            <a:r>
              <a:rPr lang="en-US" dirty="0">
                <a:solidFill>
                  <a:schemeClr val="bg1"/>
                </a:solidFill>
              </a:rPr>
              <a:t>., Ns., </a:t>
            </a:r>
            <a:r>
              <a:rPr lang="en-US" dirty="0" err="1">
                <a:solidFill>
                  <a:schemeClr val="bg1"/>
                </a:solidFill>
              </a:rPr>
              <a:t>M.Kep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2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A00C3E-2D4B-43FF-9FC8-99850856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METABOLISME</a:t>
            </a:r>
            <a:endParaRPr lang="en-ID" sz="48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52C3B7-F952-4B14-8B30-910A0E18E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ID" sz="2800" dirty="0" err="1">
                <a:solidFill>
                  <a:schemeClr val="bg1"/>
                </a:solidFill>
              </a:rPr>
              <a:t>Metabolisme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merupakan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rangkaian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reaksi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kimia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terjadi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dalam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manusia</a:t>
            </a:r>
            <a:r>
              <a:rPr lang="en-ID" sz="2800" dirty="0">
                <a:solidFill>
                  <a:schemeClr val="bg1"/>
                </a:solidFill>
              </a:rPr>
              <a:t>.</a:t>
            </a:r>
          </a:p>
          <a:p>
            <a:pPr lvl="1">
              <a:lnSpc>
                <a:spcPct val="100000"/>
              </a:lnSpc>
            </a:pPr>
            <a:r>
              <a:rPr lang="en-ID" sz="2400" dirty="0" err="1">
                <a:solidFill>
                  <a:schemeClr val="bg1"/>
                </a:solidFill>
                <a:highlight>
                  <a:srgbClr val="FFFF00"/>
                </a:highlight>
              </a:rPr>
              <a:t>Anabolisme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merupakan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gabungan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reaksi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dari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molekul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sederhana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menjadi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Molekul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kompleks</a:t>
            </a:r>
            <a:r>
              <a:rPr lang="en-ID" sz="2400" dirty="0">
                <a:solidFill>
                  <a:schemeClr val="bg1"/>
                </a:solidFill>
              </a:rPr>
              <a:t> yang </a:t>
            </a:r>
            <a:r>
              <a:rPr lang="en-ID" sz="2400" dirty="0" err="1">
                <a:solidFill>
                  <a:schemeClr val="bg1"/>
                </a:solidFill>
              </a:rPr>
              <a:t>membutuhkan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sejumlah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energi</a:t>
            </a:r>
            <a:r>
              <a:rPr lang="en-ID" sz="2400" dirty="0">
                <a:solidFill>
                  <a:schemeClr val="bg1"/>
                </a:solidFill>
              </a:rPr>
              <a:t>, </a:t>
            </a:r>
            <a:r>
              <a:rPr lang="en-ID" sz="2400" dirty="0" err="1">
                <a:solidFill>
                  <a:schemeClr val="bg1"/>
                </a:solidFill>
              </a:rPr>
              <a:t>seperti</a:t>
            </a:r>
            <a:r>
              <a:rPr lang="en-ID" sz="2400" dirty="0">
                <a:solidFill>
                  <a:schemeClr val="bg1"/>
                </a:solidFill>
              </a:rPr>
              <a:t> pada </a:t>
            </a:r>
            <a:r>
              <a:rPr lang="en-ID" sz="2400" dirty="0" err="1">
                <a:solidFill>
                  <a:schemeClr val="bg1"/>
                </a:solidFill>
              </a:rPr>
              <a:t>reaksi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pembentukan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glikogen</a:t>
            </a:r>
            <a:r>
              <a:rPr lang="en-ID" sz="2400" dirty="0">
                <a:solidFill>
                  <a:schemeClr val="bg1"/>
                </a:solidFill>
              </a:rPr>
              <a:t> yang </a:t>
            </a:r>
            <a:r>
              <a:rPr lang="en-ID" sz="2400" dirty="0" err="1">
                <a:solidFill>
                  <a:schemeClr val="bg1"/>
                </a:solidFill>
              </a:rPr>
              <a:t>berasal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dari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glukosa</a:t>
            </a:r>
            <a:endParaRPr lang="en-ID" sz="2400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ID" sz="2400" dirty="0" err="1">
                <a:solidFill>
                  <a:schemeClr val="bg1"/>
                </a:solidFill>
                <a:highlight>
                  <a:srgbClr val="FFFF00"/>
                </a:highlight>
              </a:rPr>
              <a:t>Katabolisme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merupakan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penguraian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molekul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kompleks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menjadi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molekul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sederhana</a:t>
            </a:r>
            <a:r>
              <a:rPr lang="en-ID" sz="2400" dirty="0">
                <a:solidFill>
                  <a:schemeClr val="bg1"/>
                </a:solidFill>
              </a:rPr>
              <a:t> yang </a:t>
            </a:r>
            <a:r>
              <a:rPr lang="en-ID" sz="2400" dirty="0" err="1">
                <a:solidFill>
                  <a:schemeClr val="bg1"/>
                </a:solidFill>
              </a:rPr>
              <a:t>melepaskan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sejumlah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energi</a:t>
            </a:r>
            <a:r>
              <a:rPr lang="en-ID" sz="2400" dirty="0">
                <a:solidFill>
                  <a:schemeClr val="bg1"/>
                </a:solidFill>
              </a:rPr>
              <a:t>, </a:t>
            </a:r>
            <a:r>
              <a:rPr lang="en-ID" sz="2400" dirty="0" err="1">
                <a:solidFill>
                  <a:schemeClr val="bg1"/>
                </a:solidFill>
              </a:rPr>
              <a:t>seperti</a:t>
            </a:r>
            <a:r>
              <a:rPr lang="en-ID" sz="2400" dirty="0">
                <a:solidFill>
                  <a:schemeClr val="bg1"/>
                </a:solidFill>
              </a:rPr>
              <a:t> pada proses </a:t>
            </a:r>
            <a:r>
              <a:rPr lang="en-ID" sz="2400" dirty="0" err="1">
                <a:solidFill>
                  <a:schemeClr val="bg1"/>
                </a:solidFill>
              </a:rPr>
              <a:t>pencernaan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makanan</a:t>
            </a:r>
            <a:r>
              <a:rPr lang="en-ID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711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2435B-F60C-45C5-866B-98F14041E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RESPONSIVE</a:t>
            </a:r>
            <a:endParaRPr lang="en-ID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C7367-A396-4218-AB75-1843C242F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ID" sz="2800" dirty="0" err="1">
                <a:solidFill>
                  <a:schemeClr val="bg1"/>
                </a:solidFill>
              </a:rPr>
              <a:t>Kemampuan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dalam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mendeteksi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serta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merespons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perubahan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terjadi</a:t>
            </a:r>
            <a:r>
              <a:rPr lang="en-ID" sz="2800" dirty="0">
                <a:solidFill>
                  <a:schemeClr val="bg1"/>
                </a:solidFill>
              </a:rPr>
              <a:t> pada </a:t>
            </a:r>
            <a:r>
              <a:rPr lang="en-ID" sz="2800" dirty="0" err="1">
                <a:solidFill>
                  <a:schemeClr val="bg1"/>
                </a:solidFill>
              </a:rPr>
              <a:t>lingkungan</a:t>
            </a:r>
            <a:r>
              <a:rPr lang="en-ID" sz="2800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ID" sz="2800" dirty="0" err="1">
                <a:solidFill>
                  <a:schemeClr val="bg1"/>
                </a:solidFill>
              </a:rPr>
              <a:t>Contoh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ketika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mengalami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perubahan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suhu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yaitu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saat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suhu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dalam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mengalami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penurunan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maka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merespons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dengan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cara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menggigil</a:t>
            </a:r>
            <a:endParaRPr lang="en-ID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19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8E1B0-BBA8-45A0-84E3-75EA5659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BERGERAK</a:t>
            </a:r>
            <a:endParaRPr lang="en-ID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26B59-0AC9-4D29-8161-C354BEDB9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 err="1">
                <a:solidFill>
                  <a:schemeClr val="bg1"/>
                </a:solidFill>
              </a:rPr>
              <a:t>Sudah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terjadi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secara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alami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bahwa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setiap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makhluk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hidup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bergerak</a:t>
            </a:r>
            <a:r>
              <a:rPr lang="en-ID" sz="2800" dirty="0">
                <a:solidFill>
                  <a:schemeClr val="bg1"/>
                </a:solidFill>
              </a:rPr>
              <a:t>. </a:t>
            </a:r>
          </a:p>
          <a:p>
            <a:r>
              <a:rPr lang="en-ID" sz="2800" dirty="0">
                <a:solidFill>
                  <a:schemeClr val="bg1"/>
                </a:solidFill>
              </a:rPr>
              <a:t>Gerakan </a:t>
            </a:r>
            <a:r>
              <a:rPr lang="en-ID" sz="2800" dirty="0" err="1">
                <a:solidFill>
                  <a:schemeClr val="bg1"/>
                </a:solidFill>
              </a:rPr>
              <a:t>makhluk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hidup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meliputi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gerak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seluruh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individu</a:t>
            </a:r>
            <a:r>
              <a:rPr lang="en-ID" sz="2800" dirty="0">
                <a:solidFill>
                  <a:schemeClr val="bg1"/>
                </a:solidFill>
              </a:rPr>
              <a:t> organ,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tunggal</a:t>
            </a:r>
            <a:r>
              <a:rPr lang="en-ID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6252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48548-3C4A-47F9-AF61-33802EA3A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TUMBUH</a:t>
            </a:r>
            <a:endParaRPr lang="en-ID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3C864-ECED-45A8-AA6E-D729B5FFC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ID" sz="2800" dirty="0" err="1">
                <a:solidFill>
                  <a:schemeClr val="bg1"/>
                </a:solidFill>
              </a:rPr>
              <a:t>Pertumbuhan</a:t>
            </a:r>
            <a:r>
              <a:rPr lang="en-ID" sz="2800" dirty="0">
                <a:solidFill>
                  <a:schemeClr val="bg1"/>
                </a:solidFill>
              </a:rPr>
              <a:t> pada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manusia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merupakan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bertambahnya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ukuran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. Hal </a:t>
            </a:r>
            <a:r>
              <a:rPr lang="en-ID" sz="2800" dirty="0" err="1">
                <a:solidFill>
                  <a:schemeClr val="bg1"/>
                </a:solidFill>
              </a:rPr>
              <a:t>ini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dikarenakan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adanya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peningkatan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dalam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ukuran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ada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jumlah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atau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jumlah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materi</a:t>
            </a:r>
            <a:r>
              <a:rPr lang="en-ID" sz="2800" dirty="0">
                <a:solidFill>
                  <a:schemeClr val="bg1"/>
                </a:solidFill>
              </a:rPr>
              <a:t> di </a:t>
            </a:r>
            <a:r>
              <a:rPr lang="en-ID" sz="2800" dirty="0" err="1">
                <a:solidFill>
                  <a:schemeClr val="bg1"/>
                </a:solidFill>
              </a:rPr>
              <a:t>sekitar</a:t>
            </a:r>
            <a:r>
              <a:rPr lang="en-ID" sz="2800" dirty="0">
                <a:solidFill>
                  <a:schemeClr val="bg1"/>
                </a:solidFill>
              </a:rPr>
              <a:t> sel.</a:t>
            </a:r>
          </a:p>
        </p:txBody>
      </p:sp>
    </p:spTree>
    <p:extLst>
      <p:ext uri="{BB962C8B-B14F-4D97-AF65-F5344CB8AC3E}">
        <p14:creationId xmlns:p14="http://schemas.microsoft.com/office/powerpoint/2010/main" val="2313163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8042B-9F16-49EB-B932-B3B6D16DF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BERKEMBANG</a:t>
            </a:r>
            <a:endParaRPr lang="en-ID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861CE-5B62-4B60-BFD5-2547C3D0F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>
                <a:solidFill>
                  <a:schemeClr val="bg1"/>
                </a:solidFill>
              </a:rPr>
              <a:t>Proses </a:t>
            </a:r>
            <a:r>
              <a:rPr lang="en-ID" dirty="0" err="1">
                <a:solidFill>
                  <a:schemeClr val="bg1"/>
                </a:solidFill>
              </a:rPr>
              <a:t>ini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merupakan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adanya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penambahan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fungsi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tubuh</a:t>
            </a:r>
            <a:r>
              <a:rPr lang="en-ID" dirty="0">
                <a:solidFill>
                  <a:schemeClr val="bg1"/>
                </a:solidFill>
              </a:rPr>
              <a:t> pada </a:t>
            </a:r>
            <a:r>
              <a:rPr lang="en-ID" dirty="0" err="1">
                <a:solidFill>
                  <a:schemeClr val="bg1"/>
                </a:solidFill>
              </a:rPr>
              <a:t>manusia</a:t>
            </a:r>
            <a:r>
              <a:rPr lang="en-ID" dirty="0">
                <a:solidFill>
                  <a:schemeClr val="bg1"/>
                </a:solidFill>
              </a:rPr>
              <a:t>.</a:t>
            </a:r>
          </a:p>
          <a:p>
            <a:r>
              <a:rPr lang="en-ID" dirty="0" err="1">
                <a:solidFill>
                  <a:schemeClr val="bg1"/>
                </a:solidFill>
              </a:rPr>
              <a:t>Sebagai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contoh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manusia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akan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mengalami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peningkatan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fungsi</a:t>
            </a:r>
            <a:r>
              <a:rPr lang="en-ID" dirty="0">
                <a:solidFill>
                  <a:schemeClr val="bg1"/>
                </a:solidFill>
              </a:rPr>
              <a:t> motoric </a:t>
            </a:r>
            <a:r>
              <a:rPr lang="en-ID" dirty="0" err="1">
                <a:solidFill>
                  <a:schemeClr val="bg1"/>
                </a:solidFill>
              </a:rPr>
              <a:t>seiring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meningkatnya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usia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seperti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merangkak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berjalan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lalu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akhirnya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mampu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berlari</a:t>
            </a:r>
            <a:r>
              <a:rPr lang="en-ID" dirty="0">
                <a:solidFill>
                  <a:schemeClr val="bg1"/>
                </a:solidFill>
              </a:rPr>
              <a:t>.</a:t>
            </a:r>
          </a:p>
          <a:p>
            <a:endParaRPr lang="en-ID" dirty="0">
              <a:solidFill>
                <a:schemeClr val="bg1"/>
              </a:solidFill>
            </a:endParaRPr>
          </a:p>
          <a:p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295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B1241-E16D-45A2-B4AE-29AFD1CB4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REPRODUKSI</a:t>
            </a:r>
            <a:endParaRPr lang="en-ID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607C-8ED2-41C5-9909-1BCE6AEF8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ID" sz="2800" dirty="0">
                <a:solidFill>
                  <a:schemeClr val="bg1"/>
                </a:solidFill>
              </a:rPr>
              <a:t>Yang </a:t>
            </a:r>
            <a:r>
              <a:rPr lang="en-ID" sz="2800" dirty="0" err="1">
                <a:solidFill>
                  <a:schemeClr val="bg1"/>
                </a:solidFill>
              </a:rPr>
              <a:t>dapat</a:t>
            </a:r>
            <a:r>
              <a:rPr lang="en-ID" sz="2800" dirty="0">
                <a:solidFill>
                  <a:schemeClr val="bg1"/>
                </a:solidFill>
              </a:rPr>
              <a:t>  </a:t>
            </a:r>
            <a:r>
              <a:rPr lang="en-ID" sz="2800" dirty="0" err="1">
                <a:solidFill>
                  <a:schemeClr val="bg1"/>
                </a:solidFill>
              </a:rPr>
              <a:t>dilihat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dari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pembentukan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sel-sel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baru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perbaikan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serta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penggantian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jaringan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rusak</a:t>
            </a:r>
            <a:r>
              <a:rPr lang="en-ID" sz="2800" dirty="0">
                <a:solidFill>
                  <a:schemeClr val="bg1"/>
                </a:solidFill>
              </a:rPr>
              <a:t> dan juga </a:t>
            </a:r>
            <a:r>
              <a:rPr lang="en-ID" sz="2800" dirty="0" err="1">
                <a:solidFill>
                  <a:schemeClr val="bg1"/>
                </a:solidFill>
              </a:rPr>
              <a:t>menghasilkan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individu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baru</a:t>
            </a:r>
            <a:r>
              <a:rPr lang="en-ID" sz="2800" dirty="0">
                <a:solidFill>
                  <a:schemeClr val="bg1"/>
                </a:solidFill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en-ID" sz="2800" dirty="0" err="1">
                <a:solidFill>
                  <a:schemeClr val="bg1"/>
                </a:solidFill>
              </a:rPr>
              <a:t>Manusia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mengalami</a:t>
            </a:r>
            <a:r>
              <a:rPr lang="en-ID" sz="2800" dirty="0">
                <a:solidFill>
                  <a:schemeClr val="bg1"/>
                </a:solidFill>
              </a:rPr>
              <a:t> proses </a:t>
            </a:r>
            <a:r>
              <a:rPr lang="en-ID" sz="2800" dirty="0" err="1">
                <a:solidFill>
                  <a:schemeClr val="bg1"/>
                </a:solidFill>
              </a:rPr>
              <a:t>ini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sepanjang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kehidupan</a:t>
            </a:r>
            <a:r>
              <a:rPr lang="en-ID" sz="2800" dirty="0">
                <a:solidFill>
                  <a:schemeClr val="bg1"/>
                </a:solidFill>
              </a:rPr>
              <a:t> dan </a:t>
            </a:r>
            <a:r>
              <a:rPr lang="en-ID" sz="2800" dirty="0" err="1">
                <a:solidFill>
                  <a:schemeClr val="bg1"/>
                </a:solidFill>
              </a:rPr>
              <a:t>jika</a:t>
            </a:r>
            <a:r>
              <a:rPr lang="en-ID" sz="2800" dirty="0">
                <a:solidFill>
                  <a:schemeClr val="bg1"/>
                </a:solidFill>
              </a:rPr>
              <a:t> proses </a:t>
            </a:r>
            <a:r>
              <a:rPr lang="en-ID" sz="2800" dirty="0" err="1">
                <a:solidFill>
                  <a:schemeClr val="bg1"/>
                </a:solidFill>
              </a:rPr>
              <a:t>ini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terhenti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maka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mengalami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kematian</a:t>
            </a:r>
            <a:r>
              <a:rPr lang="en-ID" sz="2800" dirty="0">
                <a:solidFill>
                  <a:schemeClr val="bg1"/>
                </a:solidFill>
              </a:rPr>
              <a:t> sel.</a:t>
            </a:r>
          </a:p>
        </p:txBody>
      </p:sp>
    </p:spTree>
    <p:extLst>
      <p:ext uri="{BB962C8B-B14F-4D97-AF65-F5344CB8AC3E}">
        <p14:creationId xmlns:p14="http://schemas.microsoft.com/office/powerpoint/2010/main" val="3014322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861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A1D8-3CAC-43F0-AC50-4B4A73B7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PENDAHULUAN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0C44B-2A9E-4452-87C5-96AF1DBD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6136114" cy="4285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ANATOMI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ilmu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mempelajari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bentuk</a:t>
            </a:r>
            <a:r>
              <a:rPr lang="en-US" dirty="0">
                <a:solidFill>
                  <a:schemeClr val="bg1"/>
                </a:solidFill>
              </a:rPr>
              <a:t> dan </a:t>
            </a:r>
            <a:r>
              <a:rPr lang="en-US" dirty="0" err="1">
                <a:solidFill>
                  <a:schemeClr val="bg1"/>
                </a:solidFill>
              </a:rPr>
              <a:t>susunan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tubuh</a:t>
            </a:r>
            <a:r>
              <a:rPr lang="en-US" dirty="0">
                <a:solidFill>
                  <a:schemeClr val="bg1"/>
                </a:solidFill>
              </a:rPr>
              <a:t> dan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 organ </a:t>
            </a:r>
            <a:r>
              <a:rPr lang="en-US" dirty="0" err="1">
                <a:solidFill>
                  <a:schemeClr val="bg1"/>
                </a:solidFill>
              </a:rPr>
              <a:t>tubuh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lainnya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struktur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tubuh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FISIOLOGI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cabang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biologi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memperalajari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berlangsungnya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sistem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kehidupan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ID" dirty="0" err="1">
                <a:solidFill>
                  <a:schemeClr val="bg1"/>
                </a:solidFill>
              </a:rPr>
              <a:t>Fisiologi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manusia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menerangkan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tentang</a:t>
            </a:r>
            <a:r>
              <a:rPr lang="en-ID" dirty="0">
                <a:solidFill>
                  <a:schemeClr val="bg1"/>
                </a:solidFill>
              </a:rPr>
              <a:t> :</a:t>
            </a:r>
          </a:p>
          <a:p>
            <a:pPr lvl="1">
              <a:lnSpc>
                <a:spcPct val="100000"/>
              </a:lnSpc>
            </a:pPr>
            <a:r>
              <a:rPr lang="en-ID" dirty="0" err="1">
                <a:solidFill>
                  <a:schemeClr val="bg1"/>
                </a:solidFill>
              </a:rPr>
              <a:t>Reaksi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kimia</a:t>
            </a:r>
            <a:r>
              <a:rPr lang="en-ID" dirty="0">
                <a:solidFill>
                  <a:schemeClr val="bg1"/>
                </a:solidFill>
              </a:rPr>
              <a:t> yang </a:t>
            </a:r>
            <a:r>
              <a:rPr lang="en-ID" dirty="0" err="1">
                <a:solidFill>
                  <a:schemeClr val="bg1"/>
                </a:solidFill>
              </a:rPr>
              <a:t>terjadi</a:t>
            </a:r>
            <a:r>
              <a:rPr lang="en-ID" dirty="0">
                <a:solidFill>
                  <a:schemeClr val="bg1"/>
                </a:solidFill>
              </a:rPr>
              <a:t> di </a:t>
            </a:r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sel</a:t>
            </a:r>
            <a:r>
              <a:rPr lang="en-ID" dirty="0">
                <a:solidFill>
                  <a:schemeClr val="bg1"/>
                </a:solidFill>
              </a:rPr>
              <a:t> </a:t>
            </a:r>
          </a:p>
          <a:p>
            <a:pPr lvl="1">
              <a:lnSpc>
                <a:spcPct val="100000"/>
              </a:lnSpc>
            </a:pPr>
            <a:r>
              <a:rPr lang="en-ID" dirty="0" err="1">
                <a:solidFill>
                  <a:schemeClr val="bg1"/>
                </a:solidFill>
              </a:rPr>
              <a:t>Penghantaran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impuls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dari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satu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tubuh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ke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bagian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tubuh</a:t>
            </a:r>
            <a:r>
              <a:rPr lang="en-ID" dirty="0">
                <a:solidFill>
                  <a:schemeClr val="bg1"/>
                </a:solidFill>
              </a:rPr>
              <a:t> lain </a:t>
            </a:r>
          </a:p>
          <a:p>
            <a:pPr lvl="1">
              <a:lnSpc>
                <a:spcPct val="100000"/>
              </a:lnSpc>
            </a:pPr>
            <a:r>
              <a:rPr lang="en-ID" dirty="0" err="1">
                <a:solidFill>
                  <a:schemeClr val="bg1"/>
                </a:solidFill>
              </a:rPr>
              <a:t>Kontraksi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otot</a:t>
            </a:r>
            <a:endParaRPr lang="en-ID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ID" dirty="0">
                <a:solidFill>
                  <a:schemeClr val="bg1"/>
                </a:solidFill>
              </a:rPr>
              <a:t>Proses </a:t>
            </a:r>
            <a:r>
              <a:rPr lang="en-ID" dirty="0" err="1">
                <a:solidFill>
                  <a:schemeClr val="bg1"/>
                </a:solidFill>
              </a:rPr>
              <a:t>reproduksi</a:t>
            </a:r>
            <a:r>
              <a:rPr lang="en-ID" dirty="0">
                <a:solidFill>
                  <a:schemeClr val="bg1"/>
                </a:solidFill>
              </a:rPr>
              <a:t> </a:t>
            </a:r>
          </a:p>
          <a:p>
            <a:pPr lvl="1">
              <a:lnSpc>
                <a:spcPct val="100000"/>
              </a:lnSpc>
            </a:pPr>
            <a:r>
              <a:rPr lang="en-ID" dirty="0" err="1">
                <a:solidFill>
                  <a:schemeClr val="bg1"/>
                </a:solidFill>
              </a:rPr>
              <a:t>Perubahan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energi</a:t>
            </a:r>
            <a:r>
              <a:rPr lang="en-ID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B936F3A-F324-40F8-A2D0-7BB67FE64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964" y="2168953"/>
            <a:ext cx="4459714" cy="4453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77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7D609-C582-4120-89C3-8D53DD773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9074C-8597-498F-AE75-E8AEF338CA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64" t="29485" r="28977" b="10964"/>
          <a:stretch/>
        </p:blipFill>
        <p:spPr>
          <a:xfrm>
            <a:off x="4883963" y="2213105"/>
            <a:ext cx="5555204" cy="44117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5DFA9D0-1B73-4F7A-A07D-D0041D7DC125}"/>
              </a:ext>
            </a:extLst>
          </p:cNvPr>
          <p:cNvSpPr/>
          <p:nvPr/>
        </p:nvSpPr>
        <p:spPr>
          <a:xfrm>
            <a:off x="443346" y="2316171"/>
            <a:ext cx="40039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3200" dirty="0" err="1">
                <a:solidFill>
                  <a:schemeClr val="bg1"/>
                </a:solidFill>
              </a:rPr>
              <a:t>Tubuh</a:t>
            </a:r>
            <a:r>
              <a:rPr lang="en-ID" sz="3200" dirty="0">
                <a:solidFill>
                  <a:schemeClr val="bg1"/>
                </a:solidFill>
              </a:rPr>
              <a:t> </a:t>
            </a:r>
            <a:r>
              <a:rPr lang="en-ID" sz="3200" dirty="0" err="1">
                <a:solidFill>
                  <a:schemeClr val="bg1"/>
                </a:solidFill>
              </a:rPr>
              <a:t>adalah</a:t>
            </a:r>
            <a:r>
              <a:rPr lang="en-ID" sz="3200" dirty="0">
                <a:solidFill>
                  <a:schemeClr val="bg1"/>
                </a:solidFill>
              </a:rPr>
              <a:t> </a:t>
            </a:r>
            <a:r>
              <a:rPr lang="en-ID" sz="3200" dirty="0" err="1">
                <a:solidFill>
                  <a:schemeClr val="bg1"/>
                </a:solidFill>
              </a:rPr>
              <a:t>organisme</a:t>
            </a:r>
            <a:r>
              <a:rPr lang="en-ID" sz="3200" dirty="0">
                <a:solidFill>
                  <a:schemeClr val="bg1"/>
                </a:solidFill>
              </a:rPr>
              <a:t> yang </a:t>
            </a:r>
            <a:r>
              <a:rPr lang="en-ID" sz="3200" dirty="0" err="1">
                <a:solidFill>
                  <a:schemeClr val="bg1"/>
                </a:solidFill>
              </a:rPr>
              <a:t>sangat</a:t>
            </a:r>
            <a:r>
              <a:rPr lang="en-ID" sz="3200" dirty="0">
                <a:solidFill>
                  <a:schemeClr val="bg1"/>
                </a:solidFill>
              </a:rPr>
              <a:t> </a:t>
            </a:r>
            <a:r>
              <a:rPr lang="en-ID" sz="3200" dirty="0" err="1">
                <a:solidFill>
                  <a:schemeClr val="bg1"/>
                </a:solidFill>
              </a:rPr>
              <a:t>kompleks</a:t>
            </a:r>
            <a:r>
              <a:rPr lang="en-ID" sz="3200" dirty="0">
                <a:solidFill>
                  <a:schemeClr val="bg1"/>
                </a:solidFill>
              </a:rPr>
              <a:t> yang </a:t>
            </a:r>
            <a:r>
              <a:rPr lang="en-ID" sz="3200" dirty="0" err="1">
                <a:solidFill>
                  <a:schemeClr val="bg1"/>
                </a:solidFill>
              </a:rPr>
              <a:t>terdiri</a:t>
            </a:r>
            <a:r>
              <a:rPr lang="en-ID" sz="3200" dirty="0">
                <a:solidFill>
                  <a:schemeClr val="bg1"/>
                </a:solidFill>
              </a:rPr>
              <a:t> </a:t>
            </a:r>
            <a:r>
              <a:rPr lang="en-ID" sz="3200" dirty="0" err="1">
                <a:solidFill>
                  <a:schemeClr val="bg1"/>
                </a:solidFill>
              </a:rPr>
              <a:t>dari</a:t>
            </a:r>
            <a:endParaRPr lang="en-ID" sz="3200" dirty="0">
              <a:solidFill>
                <a:schemeClr val="bg1"/>
              </a:solidFill>
            </a:endParaRPr>
          </a:p>
          <a:p>
            <a:r>
              <a:rPr lang="en-ID" sz="3200" dirty="0" err="1">
                <a:solidFill>
                  <a:schemeClr val="bg1"/>
                </a:solidFill>
              </a:rPr>
              <a:t>banyak</a:t>
            </a:r>
            <a:r>
              <a:rPr lang="en-ID" sz="3200" dirty="0">
                <a:solidFill>
                  <a:schemeClr val="bg1"/>
                </a:solidFill>
              </a:rPr>
              <a:t> </a:t>
            </a:r>
            <a:r>
              <a:rPr lang="en-ID" sz="3200" dirty="0" err="1">
                <a:solidFill>
                  <a:schemeClr val="bg1"/>
                </a:solidFill>
              </a:rPr>
              <a:t>komponen</a:t>
            </a:r>
            <a:endParaRPr lang="en-ID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5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2A6D-C7DE-46D8-BFA6-4B7B81598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Level Kimia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ACCB4-ADC8-4835-8B51-D169B98F2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2"/>
            <a:ext cx="7369170" cy="4063927"/>
          </a:xfrm>
        </p:spPr>
        <p:txBody>
          <a:bodyPr>
            <a:normAutofit/>
          </a:bodyPr>
          <a:lstStyle/>
          <a:p>
            <a:r>
              <a:rPr lang="en-ID" sz="2800" dirty="0">
                <a:solidFill>
                  <a:schemeClr val="bg1"/>
                </a:solidFill>
              </a:rPr>
              <a:t>Pada level </a:t>
            </a:r>
            <a:r>
              <a:rPr lang="en-ID" sz="2800" dirty="0" err="1">
                <a:solidFill>
                  <a:schemeClr val="bg1"/>
                </a:solidFill>
              </a:rPr>
              <a:t>kimiawi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terdiri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dari</a:t>
            </a:r>
            <a:r>
              <a:rPr lang="en-ID" sz="2800" dirty="0">
                <a:solidFill>
                  <a:schemeClr val="bg1"/>
                </a:solidFill>
              </a:rPr>
              <a:t> atom dan </a:t>
            </a:r>
            <a:r>
              <a:rPr lang="en-ID" sz="2800" dirty="0" err="1">
                <a:solidFill>
                  <a:schemeClr val="bg1"/>
                </a:solidFill>
              </a:rPr>
              <a:t>molekul</a:t>
            </a:r>
            <a:r>
              <a:rPr lang="en-ID" sz="2800" dirty="0">
                <a:solidFill>
                  <a:schemeClr val="bg1"/>
                </a:solidFill>
              </a:rPr>
              <a:t>. </a:t>
            </a:r>
          </a:p>
          <a:p>
            <a:r>
              <a:rPr lang="en-ID" sz="2800" dirty="0">
                <a:solidFill>
                  <a:schemeClr val="bg1"/>
                </a:solidFill>
              </a:rPr>
              <a:t>Atom </a:t>
            </a:r>
            <a:r>
              <a:rPr lang="en-ID" sz="2800" dirty="0" err="1">
                <a:solidFill>
                  <a:schemeClr val="bg1"/>
                </a:solidFill>
              </a:rPr>
              <a:t>adalah</a:t>
            </a:r>
            <a:r>
              <a:rPr lang="en-ID" sz="2800" dirty="0">
                <a:solidFill>
                  <a:schemeClr val="bg1"/>
                </a:solidFill>
              </a:rPr>
              <a:t> unit </a:t>
            </a:r>
            <a:r>
              <a:rPr lang="en-ID" sz="2800" dirty="0" err="1">
                <a:solidFill>
                  <a:schemeClr val="bg1"/>
                </a:solidFill>
              </a:rPr>
              <a:t>terkecil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berpartisipasi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dalam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reaksi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kimia</a:t>
            </a:r>
            <a:r>
              <a:rPr lang="en-ID" sz="2800" dirty="0">
                <a:solidFill>
                  <a:schemeClr val="bg1"/>
                </a:solidFill>
              </a:rPr>
              <a:t>,</a:t>
            </a:r>
          </a:p>
          <a:p>
            <a:r>
              <a:rPr lang="en-ID" sz="2800" dirty="0" err="1">
                <a:solidFill>
                  <a:schemeClr val="bg1"/>
                </a:solidFill>
              </a:rPr>
              <a:t>Molekul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adalah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tersusunnya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dua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atau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lebih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banyak</a:t>
            </a:r>
            <a:r>
              <a:rPr lang="en-ID" sz="2800" dirty="0">
                <a:solidFill>
                  <a:schemeClr val="bg1"/>
                </a:solidFill>
              </a:rPr>
              <a:t> atom yang </a:t>
            </a:r>
            <a:r>
              <a:rPr lang="en-ID" sz="2800" dirty="0" err="1">
                <a:solidFill>
                  <a:schemeClr val="bg1"/>
                </a:solidFill>
              </a:rPr>
              <a:t>bergabung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bersama</a:t>
            </a:r>
            <a:r>
              <a:rPr lang="en-ID" sz="2800" dirty="0">
                <a:solidFill>
                  <a:schemeClr val="bg1"/>
                </a:solidFill>
              </a:rPr>
              <a:t>.</a:t>
            </a:r>
          </a:p>
          <a:p>
            <a:r>
              <a:rPr lang="en-ID" sz="2800" dirty="0" err="1">
                <a:solidFill>
                  <a:schemeClr val="bg1"/>
                </a:solidFill>
              </a:rPr>
              <a:t>Contoh</a:t>
            </a:r>
            <a:r>
              <a:rPr lang="en-ID" sz="2800" dirty="0">
                <a:solidFill>
                  <a:schemeClr val="bg1"/>
                </a:solidFill>
              </a:rPr>
              <a:t> : Deoxyribonucleic </a:t>
            </a:r>
            <a:r>
              <a:rPr lang="en-ID" sz="2800" dirty="0" err="1">
                <a:solidFill>
                  <a:schemeClr val="bg1"/>
                </a:solidFill>
              </a:rPr>
              <a:t>Asam</a:t>
            </a:r>
            <a:r>
              <a:rPr lang="en-ID" sz="2800" dirty="0">
                <a:solidFill>
                  <a:schemeClr val="bg1"/>
                </a:solidFill>
              </a:rPr>
              <a:t> (DNA) </a:t>
            </a:r>
            <a:r>
              <a:rPr lang="en-ID" sz="2800" dirty="0" err="1">
                <a:solidFill>
                  <a:schemeClr val="bg1"/>
                </a:solidFill>
              </a:rPr>
              <a:t>sebuah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materi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genetik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diturunkan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dari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satu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generasi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ke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generasi</a:t>
            </a:r>
            <a:r>
              <a:rPr lang="en-ID" sz="2800" dirty="0">
                <a:solidFill>
                  <a:schemeClr val="bg1"/>
                </a:solidFill>
              </a:rPr>
              <a:t> lain.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6234F5-26B4-42B8-ACF6-8781DAEDE1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7" t="23109" r="79091" b="4522"/>
          <a:stretch/>
        </p:blipFill>
        <p:spPr bwMode="auto">
          <a:xfrm>
            <a:off x="8603671" y="2336872"/>
            <a:ext cx="2382983" cy="3592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232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9B501-9EDB-4566-9830-72CF6A399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Level </a:t>
            </a:r>
            <a:r>
              <a:rPr lang="en-ID" dirty="0" err="1"/>
              <a:t>Seluer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C4141-E665-4300-844F-A73E7628B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7396879" cy="3599316"/>
          </a:xfrm>
        </p:spPr>
        <p:txBody>
          <a:bodyPr>
            <a:normAutofit lnSpcReduction="10000"/>
          </a:bodyPr>
          <a:lstStyle/>
          <a:p>
            <a:r>
              <a:rPr lang="en-ID" sz="2800" dirty="0" err="1">
                <a:solidFill>
                  <a:schemeClr val="bg1"/>
                </a:solidFill>
              </a:rPr>
              <a:t>Molekul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bergabung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untuk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membentuk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struktur</a:t>
            </a:r>
            <a:r>
              <a:rPr lang="en-ID" sz="2800" dirty="0">
                <a:solidFill>
                  <a:schemeClr val="bg1"/>
                </a:solidFill>
              </a:rPr>
              <a:t> di </a:t>
            </a:r>
            <a:r>
              <a:rPr lang="en-ID" sz="2800" dirty="0" err="1">
                <a:solidFill>
                  <a:schemeClr val="bg1"/>
                </a:solidFill>
              </a:rPr>
              <a:t>tingkat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organisasi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selanjutnya,yaitu</a:t>
            </a:r>
            <a:r>
              <a:rPr lang="en-ID" sz="2800" dirty="0">
                <a:solidFill>
                  <a:schemeClr val="bg1"/>
                </a:solidFill>
              </a:rPr>
              <a:t> pada </a:t>
            </a:r>
            <a:r>
              <a:rPr lang="en-ID" sz="2800" dirty="0" err="1">
                <a:solidFill>
                  <a:schemeClr val="bg1"/>
                </a:solidFill>
              </a:rPr>
              <a:t>tingkat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seluler</a:t>
            </a:r>
            <a:r>
              <a:rPr lang="en-ID" sz="2800" dirty="0">
                <a:solidFill>
                  <a:schemeClr val="bg1"/>
                </a:solidFill>
              </a:rPr>
              <a:t>.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adalah</a:t>
            </a:r>
            <a:r>
              <a:rPr lang="en-ID" sz="2800" dirty="0">
                <a:solidFill>
                  <a:schemeClr val="bg1"/>
                </a:solidFill>
              </a:rPr>
              <a:t> unit structural dan </a:t>
            </a:r>
            <a:r>
              <a:rPr lang="en-ID" sz="2800" dirty="0" err="1">
                <a:solidFill>
                  <a:schemeClr val="bg1"/>
                </a:solidFill>
              </a:rPr>
              <a:t>fungsional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dasar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dari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suatu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organisme</a:t>
            </a:r>
            <a:r>
              <a:rPr lang="en-ID" sz="2800" dirty="0">
                <a:solidFill>
                  <a:schemeClr val="bg1"/>
                </a:solidFill>
              </a:rPr>
              <a:t>, Dan </a:t>
            </a:r>
            <a:r>
              <a:rPr lang="en-ID" sz="2800" dirty="0" err="1">
                <a:solidFill>
                  <a:schemeClr val="bg1"/>
                </a:solidFill>
              </a:rPr>
              <a:t>sebagai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elemen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terkecil</a:t>
            </a:r>
            <a:endParaRPr lang="en-ID" sz="2800" dirty="0">
              <a:solidFill>
                <a:schemeClr val="bg1"/>
              </a:solidFill>
            </a:endParaRPr>
          </a:p>
          <a:p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merupakan</a:t>
            </a:r>
            <a:r>
              <a:rPr lang="en-ID" sz="2800" dirty="0">
                <a:solidFill>
                  <a:schemeClr val="bg1"/>
                </a:solidFill>
              </a:rPr>
              <a:t> unit </a:t>
            </a:r>
            <a:r>
              <a:rPr lang="en-ID" sz="2800" dirty="0" err="1">
                <a:solidFill>
                  <a:schemeClr val="bg1"/>
                </a:solidFill>
              </a:rPr>
              <a:t>kehidupan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terkecil</a:t>
            </a:r>
            <a:r>
              <a:rPr lang="en-ID" sz="2800" dirty="0">
                <a:solidFill>
                  <a:schemeClr val="bg1"/>
                </a:solidFill>
              </a:rPr>
              <a:t> pada </a:t>
            </a:r>
            <a:r>
              <a:rPr lang="en-ID" sz="2800" dirty="0" err="1">
                <a:solidFill>
                  <a:schemeClr val="bg1"/>
                </a:solidFill>
              </a:rPr>
              <a:t>tubuh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manusia</a:t>
            </a:r>
            <a:endParaRPr lang="en-ID" sz="2800" dirty="0">
              <a:solidFill>
                <a:schemeClr val="bg1"/>
              </a:solidFill>
            </a:endParaRPr>
          </a:p>
          <a:p>
            <a:r>
              <a:rPr lang="en-ID" sz="2800" dirty="0" err="1">
                <a:solidFill>
                  <a:schemeClr val="bg1"/>
                </a:solidFill>
              </a:rPr>
              <a:t>Contoh</a:t>
            </a:r>
            <a:r>
              <a:rPr lang="en-ID" sz="2800" dirty="0">
                <a:solidFill>
                  <a:schemeClr val="bg1"/>
                </a:solidFill>
              </a:rPr>
              <a:t>: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otot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saraf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darah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dll</a:t>
            </a:r>
            <a:r>
              <a:rPr lang="en-ID" sz="28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63672DB-FB20-47DF-8D86-A089A656BE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1" t="21016" r="61087" b="6616"/>
          <a:stretch/>
        </p:blipFill>
        <p:spPr bwMode="auto">
          <a:xfrm>
            <a:off x="8603671" y="2336872"/>
            <a:ext cx="2382983" cy="3592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44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8910-C43B-4A15-9731-83091C30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Level </a:t>
            </a:r>
            <a:r>
              <a:rPr lang="en-ID" dirty="0" err="1"/>
              <a:t>Jaringan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50B47-7095-42DA-AE7A-177FCC097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7452297" cy="3599316"/>
          </a:xfrm>
        </p:spPr>
        <p:txBody>
          <a:bodyPr>
            <a:normAutofit/>
          </a:bodyPr>
          <a:lstStyle/>
          <a:p>
            <a:r>
              <a:rPr lang="en-ID" sz="2800" dirty="0" err="1">
                <a:solidFill>
                  <a:schemeClr val="bg1"/>
                </a:solidFill>
              </a:rPr>
              <a:t>Jaringan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adalah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kelompok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sel</a:t>
            </a:r>
            <a:r>
              <a:rPr lang="en-ID" sz="2800" dirty="0">
                <a:solidFill>
                  <a:schemeClr val="bg1"/>
                </a:solidFill>
              </a:rPr>
              <a:t> dan material di </a:t>
            </a:r>
            <a:r>
              <a:rPr lang="en-ID" sz="2800" dirty="0" err="1">
                <a:solidFill>
                  <a:schemeClr val="bg1"/>
                </a:solidFill>
              </a:rPr>
              <a:t>sekitarnya</a:t>
            </a:r>
            <a:r>
              <a:rPr lang="en-ID" sz="2800" dirty="0">
                <a:solidFill>
                  <a:schemeClr val="bg1"/>
                </a:solidFill>
              </a:rPr>
              <a:t> yang </a:t>
            </a:r>
            <a:r>
              <a:rPr lang="en-ID" sz="2800" dirty="0" err="1">
                <a:solidFill>
                  <a:schemeClr val="bg1"/>
                </a:solidFill>
              </a:rPr>
              <a:t>bekerja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sama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untuk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melakukan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fungsi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tertentu</a:t>
            </a:r>
            <a:r>
              <a:rPr lang="en-ID" sz="2800" dirty="0">
                <a:solidFill>
                  <a:schemeClr val="bg1"/>
                </a:solidFill>
              </a:rPr>
              <a:t>.</a:t>
            </a:r>
          </a:p>
          <a:p>
            <a:r>
              <a:rPr lang="en-ID" sz="2800" dirty="0" err="1">
                <a:solidFill>
                  <a:schemeClr val="bg1"/>
                </a:solidFill>
              </a:rPr>
              <a:t>Contoh</a:t>
            </a:r>
            <a:r>
              <a:rPr lang="en-ID" sz="2800" dirty="0">
                <a:solidFill>
                  <a:schemeClr val="bg1"/>
                </a:solidFill>
              </a:rPr>
              <a:t>: </a:t>
            </a:r>
            <a:r>
              <a:rPr lang="en-ID" sz="2800" dirty="0" err="1">
                <a:solidFill>
                  <a:schemeClr val="bg1"/>
                </a:solidFill>
              </a:rPr>
              <a:t>jaringan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saraf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jaringan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otot</a:t>
            </a:r>
            <a:endParaRPr lang="en-ID" sz="2800" dirty="0">
              <a:solidFill>
                <a:schemeClr val="bg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92F61D0-66DD-4D44-960C-2BE6BCA35A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98" t="21015" r="43070" b="6617"/>
          <a:stretch/>
        </p:blipFill>
        <p:spPr bwMode="auto">
          <a:xfrm>
            <a:off x="8603671" y="2336872"/>
            <a:ext cx="2382983" cy="3592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57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3CBDA-F916-488D-9715-F7BAB6F8E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Level Organ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0AF76-9150-4E12-9FE1-0668F80F0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7480006" cy="3599316"/>
          </a:xfrm>
        </p:spPr>
        <p:txBody>
          <a:bodyPr/>
          <a:lstStyle/>
          <a:p>
            <a:r>
              <a:rPr lang="en-ID" dirty="0">
                <a:solidFill>
                  <a:schemeClr val="bg1"/>
                </a:solidFill>
              </a:rPr>
              <a:t>Organ </a:t>
            </a:r>
            <a:r>
              <a:rPr lang="en-ID" dirty="0" err="1">
                <a:solidFill>
                  <a:schemeClr val="bg1"/>
                </a:solidFill>
              </a:rPr>
              <a:t>adalah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berbagai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jenis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jaringan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bergabung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bersama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membentuk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struktur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tubuh</a:t>
            </a:r>
            <a:r>
              <a:rPr lang="en-ID" dirty="0">
                <a:solidFill>
                  <a:schemeClr val="bg1"/>
                </a:solidFill>
              </a:rPr>
              <a:t>. </a:t>
            </a:r>
          </a:p>
          <a:p>
            <a:r>
              <a:rPr lang="en-ID" dirty="0">
                <a:solidFill>
                  <a:schemeClr val="bg1"/>
                </a:solidFill>
              </a:rPr>
              <a:t>Organ </a:t>
            </a:r>
            <a:r>
              <a:rPr lang="en-ID" dirty="0" err="1">
                <a:solidFill>
                  <a:schemeClr val="bg1"/>
                </a:solidFill>
              </a:rPr>
              <a:t>biasanya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sudah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dikenali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bentuknya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terdiri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dari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dua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atau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lebih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jenis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jaringan</a:t>
            </a:r>
            <a:r>
              <a:rPr lang="en-ID" dirty="0">
                <a:solidFill>
                  <a:schemeClr val="bg1"/>
                </a:solidFill>
              </a:rPr>
              <a:t> dan </a:t>
            </a:r>
            <a:r>
              <a:rPr lang="en-ID" dirty="0" err="1">
                <a:solidFill>
                  <a:schemeClr val="bg1"/>
                </a:solidFill>
              </a:rPr>
              <a:t>memiliki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fungsi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tertentu</a:t>
            </a:r>
            <a:r>
              <a:rPr lang="en-ID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D73DA5-0D97-4140-9429-AEB1D35F93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50" t="21015" r="25218" b="6617"/>
          <a:stretch/>
        </p:blipFill>
        <p:spPr bwMode="auto">
          <a:xfrm>
            <a:off x="8603671" y="2336872"/>
            <a:ext cx="2382983" cy="3592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17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4450D-46A8-4191-A6B6-073F543BF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</a:t>
            </a:r>
            <a:r>
              <a:rPr lang="en-US" dirty="0" err="1"/>
              <a:t>Sistem</a:t>
            </a:r>
            <a:r>
              <a:rPr lang="en-US" dirty="0"/>
              <a:t> Organ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8AA92-E8D2-4C5D-B699-094709B80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7286043" cy="3599316"/>
          </a:xfrm>
        </p:spPr>
        <p:txBody>
          <a:bodyPr>
            <a:normAutofit/>
          </a:bodyPr>
          <a:lstStyle/>
          <a:p>
            <a:r>
              <a:rPr lang="en-ID" sz="2800" dirty="0" err="1">
                <a:solidFill>
                  <a:schemeClr val="bg1"/>
                </a:solidFill>
              </a:rPr>
              <a:t>Setiap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individu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manusia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terdiri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dari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berbagai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sistem</a:t>
            </a:r>
            <a:r>
              <a:rPr lang="en-ID" sz="2800" dirty="0">
                <a:solidFill>
                  <a:schemeClr val="bg1"/>
                </a:solidFill>
              </a:rPr>
              <a:t> organ yang </a:t>
            </a:r>
            <a:r>
              <a:rPr lang="en-ID" sz="2800" dirty="0" err="1">
                <a:solidFill>
                  <a:schemeClr val="bg1"/>
                </a:solidFill>
              </a:rPr>
              <a:t>secara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dinamis</a:t>
            </a:r>
            <a:r>
              <a:rPr lang="en-ID" sz="2800" dirty="0">
                <a:solidFill>
                  <a:schemeClr val="bg1"/>
                </a:solidFill>
              </a:rPr>
              <a:t> dan </a:t>
            </a:r>
            <a:r>
              <a:rPr lang="en-ID" sz="2800" dirty="0" err="1">
                <a:solidFill>
                  <a:schemeClr val="bg1"/>
                </a:solidFill>
              </a:rPr>
              <a:t>berkesinambungan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menjaga</a:t>
            </a:r>
            <a:r>
              <a:rPr lang="en-ID" sz="2800" dirty="0">
                <a:solidFill>
                  <a:schemeClr val="bg1"/>
                </a:solidFill>
              </a:rPr>
              <a:t> agar </a:t>
            </a:r>
            <a:r>
              <a:rPr lang="en-ID" sz="2800" dirty="0" err="1">
                <a:solidFill>
                  <a:schemeClr val="bg1"/>
                </a:solidFill>
              </a:rPr>
              <a:t>dapat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menjalankan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fungsi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hidupnya</a:t>
            </a:r>
            <a:r>
              <a:rPr lang="en-ID" sz="2800" dirty="0">
                <a:solidFill>
                  <a:schemeClr val="bg1"/>
                </a:solidFill>
              </a:rPr>
              <a:t>.</a:t>
            </a:r>
          </a:p>
          <a:p>
            <a:r>
              <a:rPr lang="en-ID" sz="2800" dirty="0" err="1">
                <a:solidFill>
                  <a:schemeClr val="bg1"/>
                </a:solidFill>
              </a:rPr>
              <a:t>Contoh</a:t>
            </a:r>
            <a:r>
              <a:rPr lang="en-ID" sz="2800" dirty="0">
                <a:solidFill>
                  <a:schemeClr val="bg1"/>
                </a:solidFill>
              </a:rPr>
              <a:t>: </a:t>
            </a:r>
            <a:r>
              <a:rPr lang="en-ID" sz="2800" dirty="0" err="1">
                <a:solidFill>
                  <a:schemeClr val="bg1"/>
                </a:solidFill>
              </a:rPr>
              <a:t>sistem</a:t>
            </a:r>
            <a:r>
              <a:rPr lang="en-ID" sz="2800" dirty="0">
                <a:solidFill>
                  <a:schemeClr val="bg1"/>
                </a:solidFill>
              </a:rPr>
              <a:t> </a:t>
            </a:r>
            <a:r>
              <a:rPr lang="en-ID" sz="2800" dirty="0" err="1">
                <a:solidFill>
                  <a:schemeClr val="bg1"/>
                </a:solidFill>
              </a:rPr>
              <a:t>pencernaan</a:t>
            </a:r>
            <a:r>
              <a:rPr lang="en-ID" sz="2800" dirty="0">
                <a:solidFill>
                  <a:schemeClr val="bg1"/>
                </a:solidFill>
              </a:rPr>
              <a:t>, </a:t>
            </a:r>
            <a:r>
              <a:rPr lang="en-ID" sz="2800" dirty="0" err="1">
                <a:solidFill>
                  <a:schemeClr val="bg1"/>
                </a:solidFill>
              </a:rPr>
              <a:t>dll</a:t>
            </a:r>
            <a:endParaRPr lang="en-ID" sz="2800" dirty="0">
              <a:solidFill>
                <a:schemeClr val="bg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2BAC4D-2EDD-41BB-8465-1B2C495854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19" t="21015" r="7249" b="6617"/>
          <a:stretch/>
        </p:blipFill>
        <p:spPr bwMode="auto">
          <a:xfrm>
            <a:off x="8603671" y="2336872"/>
            <a:ext cx="2382983" cy="3592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89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3969BC-425D-49C7-B06F-BC5C0C8A2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KARAKTERISTIK KEHIDUPAN MANUSIA</a:t>
            </a:r>
            <a:endParaRPr lang="en-ID" sz="40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14208-E7B5-44EB-BA30-601F13E0E6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3088817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{F82B8305-F74D-489B-9016-F9B7E1F37D3D}tf04033917</Template>
  <TotalTime>2230</TotalTime>
  <Words>511</Words>
  <Application>Microsoft Office PowerPoint</Application>
  <PresentationFormat>Widescreen</PresentationFormat>
  <Paragraphs>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ANATOMI DAN FISIOLOGI TUBUH MANUSIA</vt:lpstr>
      <vt:lpstr>PENDAHULUAN</vt:lpstr>
      <vt:lpstr>Level Organisasi dalam Tubuh Manusia</vt:lpstr>
      <vt:lpstr>Level Kimia</vt:lpstr>
      <vt:lpstr>Level Seluer</vt:lpstr>
      <vt:lpstr>Level Jaringan</vt:lpstr>
      <vt:lpstr>Level Organ</vt:lpstr>
      <vt:lpstr>Level Sistem Organ</vt:lpstr>
      <vt:lpstr>KARAKTERISTIK KEHIDUPAN MANUSIA</vt:lpstr>
      <vt:lpstr>METABOLISME</vt:lpstr>
      <vt:lpstr>RESPONSIVE</vt:lpstr>
      <vt:lpstr>BERGERAK</vt:lpstr>
      <vt:lpstr>TUMBUH</vt:lpstr>
      <vt:lpstr>BERKEMBANG</vt:lpstr>
      <vt:lpstr>REPRODUKSI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 DAN FISIOLOGI TUBUH MANUSIA</dc:title>
  <dc:creator>user</dc:creator>
  <cp:lastModifiedBy>user</cp:lastModifiedBy>
  <cp:revision>26</cp:revision>
  <dcterms:created xsi:type="dcterms:W3CDTF">2024-03-20T06:43:57Z</dcterms:created>
  <dcterms:modified xsi:type="dcterms:W3CDTF">2024-03-22T03:13:53Z</dcterms:modified>
</cp:coreProperties>
</file>